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4" r:id="rId3"/>
    <p:sldId id="265" r:id="rId4"/>
    <p:sldId id="271" r:id="rId5"/>
    <p:sldId id="272" r:id="rId6"/>
    <p:sldId id="273" r:id="rId7"/>
    <p:sldId id="274"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343" autoAdjust="0"/>
  </p:normalViewPr>
  <p:slideViewPr>
    <p:cSldViewPr snapToGrid="0">
      <p:cViewPr varScale="1">
        <p:scale>
          <a:sx n="73" d="100"/>
          <a:sy n="73"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E1461-B3FC-476A-BD2E-308C649AA6D9}"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17A2A-5CB2-488E-9126-DC5F5C460053}" type="slidenum">
              <a:rPr lang="en-US" smtClean="0"/>
              <a:t>‹#›</a:t>
            </a:fld>
            <a:endParaRPr lang="en-US"/>
          </a:p>
        </p:txBody>
      </p:sp>
    </p:spTree>
    <p:extLst>
      <p:ext uri="{BB962C8B-B14F-4D97-AF65-F5344CB8AC3E}">
        <p14:creationId xmlns:p14="http://schemas.microsoft.com/office/powerpoint/2010/main" val="2454172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6806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Rectangle 3"/>
          <p:cNvSpPr>
            <a:spLocks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732397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Rectangle 3"/>
          <p:cNvSpPr>
            <a:spLocks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Finally the given an input data the decision is made as follows given an input data,</a:t>
            </a:r>
          </a:p>
        </p:txBody>
      </p:sp>
    </p:spTree>
    <p:extLst>
      <p:ext uri="{BB962C8B-B14F-4D97-AF65-F5344CB8AC3E}">
        <p14:creationId xmlns:p14="http://schemas.microsoft.com/office/powerpoint/2010/main" val="1815219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75237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05843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45934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37710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61F225-C9C8-4E05-A46D-C05653972AFE}"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5F7FE-2F8F-4AAF-803F-A4D48D2BEE0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04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61F225-C9C8-4E05-A46D-C05653972AFE}"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88260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61F225-C9C8-4E05-A46D-C05653972AFE}"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281420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61F225-C9C8-4E05-A46D-C05653972AFE}"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888425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61F225-C9C8-4E05-A46D-C05653972AFE}"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5F7FE-2F8F-4AAF-803F-A4D48D2BEE0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57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61F225-C9C8-4E05-A46D-C05653972AFE}"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2206695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61F225-C9C8-4E05-A46D-C05653972AFE}"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1756013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61F225-C9C8-4E05-A46D-C05653972AFE}"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3203507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61F225-C9C8-4E05-A46D-C05653972AFE}" type="datetimeFigureOut">
              <a:rPr lang="en-US" smtClean="0"/>
              <a:t>12/3/2019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271538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61F225-C9C8-4E05-A46D-C05653972AFE}" type="datetimeFigureOut">
              <a:rPr lang="en-US" smtClean="0"/>
              <a:t>12/3/2019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BC5F7FE-2F8F-4AAF-803F-A4D48D2BEE09}" type="slidenum">
              <a:rPr lang="en-US" smtClean="0"/>
              <a:t>‹#›</a:t>
            </a:fld>
            <a:endParaRPr lang="en-US"/>
          </a:p>
        </p:txBody>
      </p:sp>
    </p:spTree>
    <p:extLst>
      <p:ext uri="{BB962C8B-B14F-4D97-AF65-F5344CB8AC3E}">
        <p14:creationId xmlns:p14="http://schemas.microsoft.com/office/powerpoint/2010/main" val="708840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561F225-C9C8-4E05-A46D-C05653972AFE}"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3004895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61F225-C9C8-4E05-A46D-C05653972AFE}" type="datetimeFigureOut">
              <a:rPr lang="en-US" smtClean="0"/>
              <a:t>12/3/2019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BC5F7FE-2F8F-4AAF-803F-A4D48D2BEE0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41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s.cmu.edu/~ggordon/10601/recitations/rec08/Rec08_Oct21.pp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s.cmu.edu/~ggordon/10601/recitations/rec08/Rec08_Oct21.pp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cs.cmu.edu/~ggordon/10601/recitations/rec08/Rec08_Oct21.pp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cs.cmu.edu/~ggordon/10601/recitations/rec08/Rec08_Oct21.ppt"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8145" y="2327709"/>
            <a:ext cx="9919855" cy="2387600"/>
          </a:xfrm>
        </p:spPr>
        <p:txBody>
          <a:bodyPr>
            <a:normAutofit fontScale="90000"/>
          </a:bodyPr>
          <a:lstStyle/>
          <a:p>
            <a:r>
              <a:rPr lang="en-US" dirty="0" smtClean="0"/>
              <a:t/>
            </a:r>
            <a:br>
              <a:rPr lang="en-US" dirty="0" smtClean="0"/>
            </a:br>
            <a:r>
              <a:rPr lang="en-US" altLang="zh-TW" b="1" dirty="0">
                <a:solidFill>
                  <a:schemeClr val="accent2">
                    <a:lumMod val="75000"/>
                  </a:schemeClr>
                </a:solidFill>
                <a:latin typeface="Century Gothic" panose="020B0502020202020204" pitchFamily="34" charset="0"/>
                <a:ea typeface="新細明體" pitchFamily="18" charset="-120"/>
              </a:rPr>
              <a:t>Random Forest (RF)</a:t>
            </a:r>
            <a:r>
              <a:rPr lang="en-US" b="1" dirty="0" smtClean="0"/>
              <a:t> </a:t>
            </a:r>
            <a:r>
              <a:rPr lang="en-US" dirty="0" smtClean="0"/>
              <a:t/>
            </a:r>
            <a:br>
              <a:rPr lang="en-US" dirty="0" smtClean="0"/>
            </a:br>
            <a:endParaRPr lang="en-US" dirty="0"/>
          </a:p>
        </p:txBody>
      </p:sp>
      <p:sp>
        <p:nvSpPr>
          <p:cNvPr id="5" name="TextBox 4"/>
          <p:cNvSpPr txBox="1"/>
          <p:nvPr/>
        </p:nvSpPr>
        <p:spPr>
          <a:xfrm>
            <a:off x="401782" y="199033"/>
            <a:ext cx="5550558" cy="923330"/>
          </a:xfrm>
          <a:prstGeom prst="rect">
            <a:avLst/>
          </a:prstGeom>
          <a:noFill/>
        </p:spPr>
        <p:txBody>
          <a:bodyPr wrap="none" rtlCol="0">
            <a:spAutoFit/>
          </a:bodyPr>
          <a:lstStyle/>
          <a:p>
            <a:r>
              <a:rPr lang="en-GB" sz="3600" b="1" dirty="0" smtClean="0"/>
              <a:t>Data Analytics -   WQD 7003</a:t>
            </a:r>
            <a:endParaRPr lang="en-US" sz="3600" b="1" dirty="0" smtClean="0"/>
          </a:p>
          <a:p>
            <a:r>
              <a:rPr lang="en-GB" dirty="0" smtClean="0"/>
              <a:t> </a:t>
            </a:r>
            <a:endParaRPr lang="en-US" dirty="0"/>
          </a:p>
        </p:txBody>
      </p:sp>
    </p:spTree>
    <p:extLst>
      <p:ext uri="{BB962C8B-B14F-4D97-AF65-F5344CB8AC3E}">
        <p14:creationId xmlns:p14="http://schemas.microsoft.com/office/powerpoint/2010/main" val="3780052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zh-TW" b="1" dirty="0" smtClean="0">
                <a:solidFill>
                  <a:schemeClr val="accent2">
                    <a:lumMod val="75000"/>
                  </a:schemeClr>
                </a:solidFill>
                <a:latin typeface="Century Gothic" panose="020B0502020202020204" pitchFamily="34" charset="0"/>
                <a:ea typeface="新細明體" pitchFamily="18" charset="-120"/>
              </a:rPr>
              <a:t>The idea behind RF</a:t>
            </a:r>
            <a:endParaRPr lang="en-US" altLang="zh-TW" dirty="0" smtClean="0">
              <a:solidFill>
                <a:schemeClr val="accent2">
                  <a:lumMod val="75000"/>
                </a:schemeClr>
              </a:solidFill>
              <a:latin typeface="Century Gothic" panose="020B0502020202020204" pitchFamily="34" charset="0"/>
              <a:ea typeface="新細明體" pitchFamily="18" charset="-120"/>
            </a:endParaRPr>
          </a:p>
        </p:txBody>
      </p:sp>
      <p:sp>
        <p:nvSpPr>
          <p:cNvPr id="3" name="Content Placeholder 2"/>
          <p:cNvSpPr>
            <a:spLocks noGrp="1"/>
          </p:cNvSpPr>
          <p:nvPr>
            <p:ph idx="1"/>
          </p:nvPr>
        </p:nvSpPr>
        <p:spPr>
          <a:xfrm>
            <a:off x="1866365" y="1933302"/>
            <a:ext cx="8348473" cy="4067629"/>
          </a:xfrm>
        </p:spPr>
        <p:txBody>
          <a:bodyPr/>
          <a:lstStyle/>
          <a:p>
            <a:pPr marL="0" indent="0">
              <a:buNone/>
            </a:pPr>
            <a:r>
              <a:rPr lang="en-US" sz="1800" dirty="0"/>
              <a:t>The idea is that instead of producing a single complicated and complex Model which might have a high variance which will lead to Over fitting or might be too simple and have a high bias which leads to Under fitting, we will </a:t>
            </a:r>
            <a:r>
              <a:rPr lang="en-US" sz="1800" dirty="0">
                <a:solidFill>
                  <a:schemeClr val="accent2"/>
                </a:solidFill>
              </a:rPr>
              <a:t>generate lots of Models by training on Training Set and at the end combine them. </a:t>
            </a:r>
            <a:endParaRPr lang="en-US" sz="1800" dirty="0" smtClean="0">
              <a:solidFill>
                <a:schemeClr val="accent2"/>
              </a:solidFill>
            </a:endParaRPr>
          </a:p>
          <a:p>
            <a:pPr marL="0" indent="0">
              <a:buNone/>
            </a:pPr>
            <a:r>
              <a:rPr lang="en-US" sz="1800" dirty="0" smtClean="0">
                <a:solidFill>
                  <a:schemeClr val="accent2"/>
                </a:solidFill>
              </a:rPr>
              <a:t>Such </a:t>
            </a:r>
            <a:r>
              <a:rPr lang="en-US" sz="1800" dirty="0">
                <a:solidFill>
                  <a:schemeClr val="accent2"/>
                </a:solidFill>
              </a:rPr>
              <a:t>a technique is Random Forest which is a popular Ensembling techniqu</a:t>
            </a:r>
            <a:r>
              <a:rPr lang="en-US" sz="1800" dirty="0"/>
              <a:t>e is used to improve the predictive performance of Decision Trees by reducing the variance in the Trees by averaging them. </a:t>
            </a:r>
            <a:r>
              <a:rPr lang="en-US" sz="1800" dirty="0">
                <a:solidFill>
                  <a:schemeClr val="accent2"/>
                </a:solidFill>
              </a:rPr>
              <a:t>Decision Trees</a:t>
            </a:r>
            <a:r>
              <a:rPr lang="en-US" sz="1800" dirty="0"/>
              <a:t> are considered very simple and easily interpretable as well as understandable Modeling techniques, but a </a:t>
            </a:r>
            <a:r>
              <a:rPr lang="en-US" sz="1800" dirty="0">
                <a:solidFill>
                  <a:schemeClr val="accent2"/>
                </a:solidFill>
              </a:rPr>
              <a:t>major drawback in them is that they have a poor predictive performance and poor Generalization on Test Set</a:t>
            </a:r>
            <a:r>
              <a:rPr lang="en-US" sz="1800" dirty="0"/>
              <a:t>.</a:t>
            </a:r>
            <a:r>
              <a:rPr lang="en-US" sz="2400" dirty="0"/>
              <a:t> </a:t>
            </a:r>
          </a:p>
          <a:p>
            <a:endParaRPr lang="en-US" sz="1800" dirty="0"/>
          </a:p>
          <a:p>
            <a:pPr marL="0" indent="0">
              <a:buNone/>
            </a:pPr>
            <a:endParaRPr lang="en-US" sz="1800" dirty="0"/>
          </a:p>
          <a:p>
            <a:pPr marL="0" indent="0">
              <a:buNone/>
            </a:pPr>
            <a:endParaRPr lang="en-US" sz="1400" dirty="0"/>
          </a:p>
        </p:txBody>
      </p:sp>
    </p:spTree>
    <p:extLst>
      <p:ext uri="{BB962C8B-B14F-4D97-AF65-F5344CB8AC3E}">
        <p14:creationId xmlns:p14="http://schemas.microsoft.com/office/powerpoint/2010/main" val="1100394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zh-TW" b="1" dirty="0" smtClean="0">
                <a:solidFill>
                  <a:schemeClr val="accent2">
                    <a:lumMod val="75000"/>
                  </a:schemeClr>
                </a:solidFill>
                <a:latin typeface="Century Gothic" panose="020B0502020202020204" pitchFamily="34" charset="0"/>
                <a:ea typeface="新細明體" pitchFamily="18" charset="-120"/>
              </a:rPr>
              <a:t>The idea behind RF</a:t>
            </a:r>
            <a:endParaRPr lang="en-US" altLang="zh-TW" dirty="0" smtClean="0">
              <a:solidFill>
                <a:schemeClr val="accent2">
                  <a:lumMod val="75000"/>
                </a:schemeClr>
              </a:solidFill>
              <a:latin typeface="Century Gothic" panose="020B0502020202020204" pitchFamily="34" charset="0"/>
              <a:ea typeface="新細明體" pitchFamily="18" charset="-120"/>
            </a:endParaRPr>
          </a:p>
        </p:txBody>
      </p:sp>
      <p:sp>
        <p:nvSpPr>
          <p:cNvPr id="3" name="Content Placeholder 2"/>
          <p:cNvSpPr>
            <a:spLocks noGrp="1"/>
          </p:cNvSpPr>
          <p:nvPr>
            <p:ph idx="1"/>
          </p:nvPr>
        </p:nvSpPr>
        <p:spPr>
          <a:xfrm>
            <a:off x="1748799" y="1904242"/>
            <a:ext cx="8348473" cy="4953758"/>
          </a:xfrm>
        </p:spPr>
        <p:txBody>
          <a:bodyPr/>
          <a:lstStyle/>
          <a:p>
            <a:pPr>
              <a:buFont typeface="Wingdings" panose="05000000000000000000" pitchFamily="2" charset="2"/>
              <a:buChar char="Ø"/>
            </a:pPr>
            <a:r>
              <a:rPr lang="en-US" sz="1800" dirty="0"/>
              <a:t>Random Forests are similar to a famous Ensemble technique called Bagging but have a different tweak in it. In Random Forests the idea is to decorrelate the several trees which are generated on the different bootstrapped samples from training data and then we simply reduce the variance in the trees by averaging them.</a:t>
            </a:r>
            <a:br>
              <a:rPr lang="en-US" sz="1800" dirty="0"/>
            </a:br>
            <a:r>
              <a:rPr lang="en-US" sz="1800" dirty="0"/>
              <a:t>Averaging the Trees helps us to reduce the variance and also improve the performance of Decision Trees on Test Set and eventually avoid Over fitting.</a:t>
            </a:r>
          </a:p>
          <a:p>
            <a:pPr>
              <a:buFont typeface="Wingdings" panose="05000000000000000000" pitchFamily="2" charset="2"/>
              <a:buChar char="Ø"/>
            </a:pPr>
            <a:r>
              <a:rPr lang="en-US" sz="1800" dirty="0"/>
              <a:t>The idea is to build lots of Trees in such a way to make the Correlation between the Trees smaller.</a:t>
            </a:r>
          </a:p>
          <a:p>
            <a:pPr>
              <a:buFont typeface="Wingdings" panose="05000000000000000000" pitchFamily="2" charset="2"/>
              <a:buChar char="Ø"/>
            </a:pPr>
            <a:r>
              <a:rPr lang="en-US" sz="1800" dirty="0"/>
              <a:t>However, every time a split has to made, it uses only a small random subset of features to make the split instead of the full set of features (usually (</a:t>
            </a:r>
            <a:r>
              <a:rPr lang="en-US" sz="1800" dirty="0" err="1"/>
              <a:t>sqrt</a:t>
            </a:r>
            <a:r>
              <a:rPr lang="en-US" sz="1800" dirty="0"/>
              <a:t>[]{p}), where p is the number of predictors). It builds multiple trees using the same process, and then takes the average of all the trees to arrive at the final model. This works by reducing the amount of correlation between trees, and thus helping reduce the variance of the final tree. </a:t>
            </a:r>
          </a:p>
          <a:p>
            <a:pPr marL="0" indent="0">
              <a:buNone/>
            </a:pPr>
            <a:endParaRPr lang="en-US" sz="1800" dirty="0"/>
          </a:p>
          <a:p>
            <a:endParaRPr lang="en-US" sz="1800" dirty="0"/>
          </a:p>
          <a:p>
            <a:pPr marL="0" indent="0">
              <a:buNone/>
            </a:pPr>
            <a:endParaRPr lang="en-US" sz="1800" dirty="0"/>
          </a:p>
          <a:p>
            <a:pPr marL="0" indent="0">
              <a:buNone/>
            </a:pPr>
            <a:endParaRPr lang="en-US" sz="1400" dirty="0"/>
          </a:p>
        </p:txBody>
      </p:sp>
    </p:spTree>
    <p:extLst>
      <p:ext uri="{BB962C8B-B14F-4D97-AF65-F5344CB8AC3E}">
        <p14:creationId xmlns:p14="http://schemas.microsoft.com/office/powerpoint/2010/main" val="3528787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zh-TW" b="1" dirty="0" smtClean="0">
                <a:solidFill>
                  <a:schemeClr val="accent2">
                    <a:lumMod val="75000"/>
                  </a:schemeClr>
                </a:solidFill>
                <a:latin typeface="Century Gothic" panose="020B0502020202020204" pitchFamily="34" charset="0"/>
                <a:ea typeface="新細明體" pitchFamily="18" charset="-120"/>
              </a:rPr>
              <a:t>Random Forest (RF)</a:t>
            </a:r>
            <a:endParaRPr lang="en-US" altLang="zh-TW" dirty="0" smtClean="0">
              <a:solidFill>
                <a:schemeClr val="accent2">
                  <a:lumMod val="75000"/>
                </a:schemeClr>
              </a:solidFill>
              <a:latin typeface="Century Gothic" panose="020B0502020202020204" pitchFamily="34" charset="0"/>
              <a:ea typeface="新細明體" pitchFamily="18" charset="-120"/>
            </a:endParaRPr>
          </a:p>
        </p:txBody>
      </p:sp>
      <p:sp>
        <p:nvSpPr>
          <p:cNvPr id="3" name="Content Placeholder 2"/>
          <p:cNvSpPr>
            <a:spLocks noGrp="1"/>
          </p:cNvSpPr>
          <p:nvPr>
            <p:ph idx="1"/>
          </p:nvPr>
        </p:nvSpPr>
        <p:spPr>
          <a:xfrm>
            <a:off x="1304663" y="1750423"/>
            <a:ext cx="8348473" cy="4485640"/>
          </a:xfrm>
        </p:spPr>
        <p:txBody>
          <a:bodyPr>
            <a:normAutofit fontScale="92500" lnSpcReduction="20000"/>
          </a:bodyPr>
          <a:lstStyle/>
          <a:p>
            <a:pPr marL="0" indent="0">
              <a:buNone/>
            </a:pPr>
            <a:r>
              <a:rPr lang="en-US" b="1" dirty="0" smtClean="0"/>
              <a:t>Advantages of RF</a:t>
            </a:r>
            <a:endParaRPr lang="en-US" b="1" dirty="0"/>
          </a:p>
          <a:p>
            <a:pPr>
              <a:buFont typeface="Arial" panose="020B0604020202020204" pitchFamily="34" charset="0"/>
              <a:buChar char="•"/>
            </a:pPr>
            <a:r>
              <a:rPr lang="en-US" sz="1800" dirty="0"/>
              <a:t>It is robust to correlated predictors.</a:t>
            </a:r>
          </a:p>
          <a:p>
            <a:pPr>
              <a:buFont typeface="Arial" panose="020B0604020202020204" pitchFamily="34" charset="0"/>
              <a:buChar char="•"/>
            </a:pPr>
            <a:r>
              <a:rPr lang="en-US" sz="1800" dirty="0"/>
              <a:t>It is used to solve both regression and classification problems.</a:t>
            </a:r>
          </a:p>
          <a:p>
            <a:pPr>
              <a:buFont typeface="Arial" panose="020B0604020202020204" pitchFamily="34" charset="0"/>
              <a:buChar char="•"/>
            </a:pPr>
            <a:r>
              <a:rPr lang="en-US" sz="1800" dirty="0"/>
              <a:t>It can be also used to solve unsupervised ML problems.</a:t>
            </a:r>
          </a:p>
          <a:p>
            <a:pPr>
              <a:buFont typeface="Arial" panose="020B0604020202020204" pitchFamily="34" charset="0"/>
              <a:buChar char="•"/>
            </a:pPr>
            <a:r>
              <a:rPr lang="en-US" sz="1800" dirty="0"/>
              <a:t>It can handle thousands of input variables without variable selection.</a:t>
            </a:r>
          </a:p>
          <a:p>
            <a:pPr>
              <a:buFont typeface="Arial" panose="020B0604020202020204" pitchFamily="34" charset="0"/>
              <a:buChar char="•"/>
            </a:pPr>
            <a:r>
              <a:rPr lang="en-US" sz="1800" dirty="0"/>
              <a:t>It can be used as a feature selection tool using its variable importance plot.</a:t>
            </a:r>
          </a:p>
          <a:p>
            <a:pPr>
              <a:buFont typeface="Arial" panose="020B0604020202020204" pitchFamily="34" charset="0"/>
              <a:buChar char="•"/>
            </a:pPr>
            <a:r>
              <a:rPr lang="en-US" sz="1800" dirty="0"/>
              <a:t>It takes care of missing data internally in an effective manner.</a:t>
            </a:r>
          </a:p>
          <a:p>
            <a:pPr marL="0" indent="0">
              <a:buNone/>
            </a:pPr>
            <a:r>
              <a:rPr lang="en-US" b="1" dirty="0" smtClean="0"/>
              <a:t>Disadvantages </a:t>
            </a:r>
            <a:r>
              <a:rPr lang="en-US" b="1" dirty="0"/>
              <a:t>of RF</a:t>
            </a:r>
          </a:p>
          <a:p>
            <a:pPr>
              <a:buFont typeface="Arial" panose="020B0604020202020204" pitchFamily="34" charset="0"/>
              <a:buChar char="•"/>
            </a:pPr>
            <a:r>
              <a:rPr lang="en-US" sz="1800" dirty="0"/>
              <a:t>The Random Forest model is difficult to interpret.</a:t>
            </a:r>
          </a:p>
          <a:p>
            <a:pPr>
              <a:buFont typeface="Arial" panose="020B0604020202020204" pitchFamily="34" charset="0"/>
              <a:buChar char="•"/>
            </a:pPr>
            <a:r>
              <a:rPr lang="en-US" sz="1800" dirty="0"/>
              <a:t>It tends to return erratic predictions for observations out of range of training data. For example, the training data contains two variable x and  y. The range of x variable is 30 to 70. If the test data has x = 200, random forest would give an unreliable prediction.</a:t>
            </a:r>
          </a:p>
          <a:p>
            <a:pPr>
              <a:buFont typeface="Arial" panose="020B0604020202020204" pitchFamily="34" charset="0"/>
              <a:buChar char="•"/>
            </a:pPr>
            <a:r>
              <a:rPr lang="en-US" sz="1800" dirty="0"/>
              <a:t>It can take longer than expected time to computer a large number of trees.</a:t>
            </a:r>
          </a:p>
          <a:p>
            <a:pPr marL="0" indent="0">
              <a:buNone/>
            </a:pPr>
            <a:endParaRPr lang="en-US" sz="1800" dirty="0"/>
          </a:p>
          <a:p>
            <a:pPr marL="0" indent="0">
              <a:buNone/>
            </a:pPr>
            <a:endParaRPr lang="en-US" sz="1800" dirty="0"/>
          </a:p>
          <a:p>
            <a:pPr marL="0" indent="0">
              <a:buNone/>
            </a:pPr>
            <a:endParaRPr lang="en-US" sz="1400" dirty="0"/>
          </a:p>
        </p:txBody>
      </p:sp>
    </p:spTree>
    <p:extLst>
      <p:ext uri="{BB962C8B-B14F-4D97-AF65-F5344CB8AC3E}">
        <p14:creationId xmlns:p14="http://schemas.microsoft.com/office/powerpoint/2010/main" val="3587007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zh-TW" b="1" dirty="0" smtClean="0">
                <a:solidFill>
                  <a:schemeClr val="accent2">
                    <a:lumMod val="75000"/>
                  </a:schemeClr>
                </a:solidFill>
                <a:latin typeface="Century Gothic" panose="020B0502020202020204" pitchFamily="34" charset="0"/>
                <a:ea typeface="新細明體" pitchFamily="18" charset="-120"/>
              </a:rPr>
              <a:t>Random Forest (RF)</a:t>
            </a:r>
            <a:endParaRPr lang="en-US" altLang="zh-TW" dirty="0" smtClean="0">
              <a:solidFill>
                <a:schemeClr val="accent2">
                  <a:lumMod val="75000"/>
                </a:schemeClr>
              </a:solidFill>
              <a:latin typeface="Century Gothic" panose="020B0502020202020204" pitchFamily="34" charset="0"/>
              <a:ea typeface="新細明體" pitchFamily="18" charset="-120"/>
            </a:endParaRPr>
          </a:p>
        </p:txBody>
      </p:sp>
      <p:sp>
        <p:nvSpPr>
          <p:cNvPr id="3" name="Content Placeholder 2"/>
          <p:cNvSpPr>
            <a:spLocks noGrp="1"/>
          </p:cNvSpPr>
          <p:nvPr>
            <p:ph idx="1"/>
          </p:nvPr>
        </p:nvSpPr>
        <p:spPr/>
        <p:txBody>
          <a:bodyPr/>
          <a:lstStyle/>
          <a:p>
            <a:pPr marL="0" indent="0">
              <a:buNone/>
            </a:pPr>
            <a:r>
              <a:rPr lang="en-US" dirty="0" smtClean="0"/>
              <a:t>What is the RF algorithm?</a:t>
            </a:r>
          </a:p>
          <a:p>
            <a:r>
              <a:rPr lang="en-US" sz="1800" dirty="0"/>
              <a:t>Random forest is a tree-based algorithm which involves building several trees (decision trees), then combining their output to improve generalization ability of the model. </a:t>
            </a:r>
            <a:r>
              <a:rPr lang="en-US" sz="1800" dirty="0">
                <a:solidFill>
                  <a:schemeClr val="accent2"/>
                </a:solidFill>
              </a:rPr>
              <a:t>The method of combining trees is known as an ensemble method. Ensembling is nothing but a combination of weak learners (individual trees) to produce a strong learner.</a:t>
            </a:r>
          </a:p>
          <a:p>
            <a:r>
              <a:rPr lang="en-US" sz="1800" dirty="0"/>
              <a:t>Say, you want to watch a movie. But you are uncertain of its reviews. You ask 10 people who have watched the movie. 8 of them said " the movie is fantastic." Since the majority is in favor, you decide to watch the movie. This is how we use ensemble techniques in our daily life too.</a:t>
            </a:r>
          </a:p>
          <a:p>
            <a:r>
              <a:rPr lang="en-US" sz="1800" dirty="0">
                <a:solidFill>
                  <a:schemeClr val="accent2"/>
                </a:solidFill>
              </a:rPr>
              <a:t>Random Forest can be used to solve regression and classification problems</a:t>
            </a:r>
            <a:r>
              <a:rPr lang="en-US" sz="1800" dirty="0"/>
              <a:t>. </a:t>
            </a:r>
            <a:r>
              <a:rPr lang="en-US" sz="1800" dirty="0">
                <a:solidFill>
                  <a:schemeClr val="accent2"/>
                </a:solidFill>
              </a:rPr>
              <a:t>In regression problems, the dependent variable is continuous. In classification problems, the dependent variable is categorical.</a:t>
            </a:r>
          </a:p>
          <a:p>
            <a:pPr marL="0" indent="0">
              <a:buNone/>
            </a:pPr>
            <a:endParaRPr lang="en-US" sz="1800" dirty="0"/>
          </a:p>
          <a:p>
            <a:pPr marL="0" indent="0">
              <a:buNone/>
            </a:pPr>
            <a:endParaRPr lang="en-US" sz="1400" dirty="0"/>
          </a:p>
        </p:txBody>
      </p:sp>
    </p:spTree>
    <p:extLst>
      <p:ext uri="{BB962C8B-B14F-4D97-AF65-F5344CB8AC3E}">
        <p14:creationId xmlns:p14="http://schemas.microsoft.com/office/powerpoint/2010/main" val="3573483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a:solidFill>
                  <a:schemeClr val="accent2">
                    <a:lumMod val="75000"/>
                  </a:schemeClr>
                </a:solidFill>
                <a:latin typeface="Century Gothic" panose="020B0502020202020204" pitchFamily="34" charset="0"/>
                <a:ea typeface="新細明體" pitchFamily="18" charset="-120"/>
              </a:rPr>
              <a:t>Random Forest</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923" t="5999"/>
          <a:stretch/>
        </p:blipFill>
        <p:spPr>
          <a:xfrm>
            <a:off x="890868" y="2043049"/>
            <a:ext cx="10264812" cy="3861364"/>
          </a:xfrm>
        </p:spPr>
      </p:pic>
    </p:spTree>
    <p:extLst>
      <p:ext uri="{BB962C8B-B14F-4D97-AF65-F5344CB8AC3E}">
        <p14:creationId xmlns:p14="http://schemas.microsoft.com/office/powerpoint/2010/main" val="2417331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idx="4294967295"/>
          </p:nvPr>
        </p:nvSpPr>
        <p:spPr>
          <a:xfrm>
            <a:off x="1097280" y="286603"/>
            <a:ext cx="10058400" cy="836803"/>
          </a:xfrm>
        </p:spPr>
        <p:txBody>
          <a:bodyPr/>
          <a:lstStyle/>
          <a:p>
            <a:r>
              <a:rPr lang="en-US" altLang="en-US" b="1" smtClean="0"/>
              <a:t>Bootstrap</a:t>
            </a:r>
          </a:p>
        </p:txBody>
      </p:sp>
      <p:sp>
        <p:nvSpPr>
          <p:cNvPr id="124933" name="Text Box 5"/>
          <p:cNvSpPr txBox="1">
            <a:spLocks noChangeArrowheads="1"/>
          </p:cNvSpPr>
          <p:nvPr/>
        </p:nvSpPr>
        <p:spPr bwMode="auto">
          <a:xfrm>
            <a:off x="1919288" y="1268413"/>
            <a:ext cx="855259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The basic idea:</a:t>
            </a:r>
          </a:p>
          <a:p>
            <a:endParaRPr lang="en-US" altLang="en-US" sz="2400">
              <a:latin typeface="Calibri" panose="020F0502020204030204" pitchFamily="34" charset="0"/>
            </a:endParaRPr>
          </a:p>
          <a:p>
            <a:r>
              <a:rPr lang="en-US" altLang="en-US" sz="2400">
                <a:latin typeface="Calibri" panose="020F0502020204030204" pitchFamily="34" charset="0"/>
              </a:rPr>
              <a:t>randomly draw datasets </a:t>
            </a:r>
            <a:r>
              <a:rPr lang="en-US" altLang="en-US" sz="2400" i="1">
                <a:solidFill>
                  <a:srgbClr val="FF0000"/>
                </a:solidFill>
                <a:latin typeface="Calibri" panose="020F0502020204030204" pitchFamily="34" charset="0"/>
              </a:rPr>
              <a:t>with replacement</a:t>
            </a:r>
            <a:r>
              <a:rPr lang="en-US" altLang="en-US" sz="2400">
                <a:latin typeface="Calibri" panose="020F0502020204030204" pitchFamily="34" charset="0"/>
              </a:rPr>
              <a:t> from the </a:t>
            </a:r>
          </a:p>
          <a:p>
            <a:r>
              <a:rPr lang="en-US" altLang="en-US" sz="2400">
                <a:latin typeface="Calibri" panose="020F0502020204030204" pitchFamily="34" charset="0"/>
              </a:rPr>
              <a:t>training data, each sample </a:t>
            </a:r>
            <a:r>
              <a:rPr lang="en-US" altLang="en-US" sz="2400" i="1">
                <a:solidFill>
                  <a:srgbClr val="FF0000"/>
                </a:solidFill>
                <a:latin typeface="Calibri" panose="020F0502020204030204" pitchFamily="34" charset="0"/>
              </a:rPr>
              <a:t>the same size as the original training set</a:t>
            </a:r>
          </a:p>
          <a:p>
            <a:endParaRPr lang="en-US" altLang="en-US" sz="2400" i="1">
              <a:solidFill>
                <a:srgbClr val="FF0000"/>
              </a:solidFill>
              <a:latin typeface="Calibri" panose="020F0502020204030204" pitchFamily="34" charset="0"/>
            </a:endParaRPr>
          </a:p>
        </p:txBody>
      </p:sp>
      <p:pic>
        <p:nvPicPr>
          <p:cNvPr id="124935" name="Picture 7"/>
          <p:cNvPicPr>
            <a:picLocks noChangeAspect="1" noChangeArrowheads="1"/>
          </p:cNvPicPr>
          <p:nvPr/>
        </p:nvPicPr>
        <p:blipFill>
          <a:blip r:embed="rId2">
            <a:extLst>
              <a:ext uri="{28A0092B-C50C-407E-A947-70E740481C1C}">
                <a14:useLocalDpi xmlns:a14="http://schemas.microsoft.com/office/drawing/2010/main" val="0"/>
              </a:ext>
            </a:extLst>
          </a:blip>
          <a:srcRect l="18893" t="18896" r="22240" b="26103"/>
          <a:stretch>
            <a:fillRect/>
          </a:stretch>
        </p:blipFill>
        <p:spPr bwMode="auto">
          <a:xfrm>
            <a:off x="2208214" y="2997201"/>
            <a:ext cx="5183187"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919288" y="6388491"/>
            <a:ext cx="8361181" cy="369332"/>
          </a:xfrm>
          <a:prstGeom prst="rect">
            <a:avLst/>
          </a:prstGeom>
        </p:spPr>
        <p:txBody>
          <a:bodyPr wrap="square">
            <a:spAutoFit/>
          </a:bodyPr>
          <a:lstStyle/>
          <a:p>
            <a:r>
              <a:rPr lang="en-MY" u="sng" dirty="0" smtClean="0">
                <a:latin typeface="arial" panose="020B0604020202020204" pitchFamily="34" charset="0"/>
                <a:hlinkClick r:id="rId3"/>
              </a:rPr>
              <a:t>Ref: https</a:t>
            </a:r>
            <a:r>
              <a:rPr lang="en-MY" u="sng" dirty="0">
                <a:latin typeface="arial" panose="020B0604020202020204" pitchFamily="34" charset="0"/>
                <a:hlinkClick r:id="rId3"/>
              </a:rPr>
              <a:t>://www.cs.cmu.edu › ~</a:t>
            </a:r>
            <a:r>
              <a:rPr lang="en-MY" u="sng" dirty="0" err="1">
                <a:latin typeface="arial" panose="020B0604020202020204" pitchFamily="34" charset="0"/>
                <a:hlinkClick r:id="rId3"/>
              </a:rPr>
              <a:t>ggordon</a:t>
            </a:r>
            <a:r>
              <a:rPr lang="en-MY" u="sng" dirty="0">
                <a:latin typeface="arial" panose="020B0604020202020204" pitchFamily="34" charset="0"/>
                <a:hlinkClick r:id="rId3"/>
              </a:rPr>
              <a:t> › recitations › rec08 › Rec08_Oct21</a:t>
            </a:r>
            <a:endParaRPr lang="en-MY" b="0" i="0" u="sng" dirty="0">
              <a:effectLst/>
              <a:latin typeface="arial" panose="020B0604020202020204" pitchFamily="34" charset="0"/>
              <a:hlinkClick r:id="rId3"/>
            </a:endParaRPr>
          </a:p>
        </p:txBody>
      </p:sp>
    </p:spTree>
    <p:extLst>
      <p:ext uri="{BB962C8B-B14F-4D97-AF65-F5344CB8AC3E}">
        <p14:creationId xmlns:p14="http://schemas.microsoft.com/office/powerpoint/2010/main" val="597137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p:cNvSpPr>
          <p:nvPr>
            <p:ph type="title" idx="4294967295"/>
          </p:nvPr>
        </p:nvSpPr>
        <p:spPr/>
        <p:txBody>
          <a:bodyPr/>
          <a:lstStyle/>
          <a:p>
            <a:r>
              <a:rPr lang="en-US" altLang="en-US" sz="4000"/>
              <a:t>Bagging</a:t>
            </a:r>
          </a:p>
        </p:txBody>
      </p:sp>
      <p:sp>
        <p:nvSpPr>
          <p:cNvPr id="128003" name="Text Box 3"/>
          <p:cNvSpPr txBox="1">
            <a:spLocks noChangeArrowheads="1"/>
          </p:cNvSpPr>
          <p:nvPr/>
        </p:nvSpPr>
        <p:spPr bwMode="auto">
          <a:xfrm rot="16200000">
            <a:off x="864394" y="3226594"/>
            <a:ext cx="162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28004" name="Text Box 4"/>
          <p:cNvSpPr txBox="1">
            <a:spLocks noChangeArrowheads="1"/>
          </p:cNvSpPr>
          <p:nvPr/>
        </p:nvSpPr>
        <p:spPr bwMode="auto">
          <a:xfrm>
            <a:off x="2119313" y="1123950"/>
            <a:ext cx="56388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pPr>
            <a:r>
              <a:rPr lang="en-US" altLang="en-US" sz="2200" dirty="0">
                <a:latin typeface="Calibri" panose="020F0502020204030204" pitchFamily="34" charset="0"/>
              </a:rPr>
              <a:t>Create bootstrap samples</a:t>
            </a:r>
          </a:p>
          <a:p>
            <a:pPr algn="ctr">
              <a:lnSpc>
                <a:spcPct val="80000"/>
              </a:lnSpc>
            </a:pPr>
            <a:r>
              <a:rPr lang="en-US" altLang="en-US" sz="2200" dirty="0">
                <a:latin typeface="Calibri" panose="020F0502020204030204" pitchFamily="34" charset="0"/>
              </a:rPr>
              <a:t>from the training data </a:t>
            </a:r>
          </a:p>
        </p:txBody>
      </p:sp>
      <p:sp>
        <p:nvSpPr>
          <p:cNvPr id="128005" name="Rectangle 5"/>
          <p:cNvSpPr>
            <a:spLocks noChangeArrowheads="1"/>
          </p:cNvSpPr>
          <p:nvPr/>
        </p:nvSpPr>
        <p:spPr bwMode="auto">
          <a:xfrm>
            <a:off x="3795713" y="19050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8006" name="Rectangle 6"/>
          <p:cNvSpPr>
            <a:spLocks noChangeArrowheads="1"/>
          </p:cNvSpPr>
          <p:nvPr/>
        </p:nvSpPr>
        <p:spPr bwMode="auto">
          <a:xfrm>
            <a:off x="3795713" y="32004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cxnSp>
        <p:nvCxnSpPr>
          <p:cNvPr id="128007" name="AutoShape 7"/>
          <p:cNvCxnSpPr>
            <a:cxnSpLocks noChangeShapeType="1"/>
          </p:cNvCxnSpPr>
          <p:nvPr/>
        </p:nvCxnSpPr>
        <p:spPr bwMode="auto">
          <a:xfrm>
            <a:off x="3109914" y="3429000"/>
            <a:ext cx="657225" cy="3810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8008" name="Rectangle 8"/>
          <p:cNvSpPr>
            <a:spLocks noChangeArrowheads="1"/>
          </p:cNvSpPr>
          <p:nvPr/>
        </p:nvSpPr>
        <p:spPr bwMode="auto">
          <a:xfrm>
            <a:off x="3795713"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8009" name="Text Box 9"/>
          <p:cNvSpPr txBox="1">
            <a:spLocks noChangeArrowheads="1"/>
          </p:cNvSpPr>
          <p:nvPr/>
        </p:nvSpPr>
        <p:spPr bwMode="auto">
          <a:xfrm rot="16200000">
            <a:off x="3881438" y="43338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28010" name="AutoShape 10"/>
          <p:cNvCxnSpPr>
            <a:cxnSpLocks noChangeShapeType="1"/>
          </p:cNvCxnSpPr>
          <p:nvPr/>
        </p:nvCxnSpPr>
        <p:spPr bwMode="auto">
          <a:xfrm>
            <a:off x="3109914" y="3276600"/>
            <a:ext cx="657225" cy="23622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8011" name="Rectangle 11"/>
          <p:cNvSpPr>
            <a:spLocks noChangeArrowheads="1"/>
          </p:cNvSpPr>
          <p:nvPr/>
        </p:nvSpPr>
        <p:spPr bwMode="auto">
          <a:xfrm>
            <a:off x="1966913"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cxnSp>
        <p:nvCxnSpPr>
          <p:cNvPr id="128012" name="AutoShape 12"/>
          <p:cNvCxnSpPr>
            <a:cxnSpLocks noChangeShapeType="1"/>
          </p:cNvCxnSpPr>
          <p:nvPr/>
        </p:nvCxnSpPr>
        <p:spPr bwMode="auto">
          <a:xfrm flipV="1">
            <a:off x="3109914" y="2514600"/>
            <a:ext cx="657225" cy="6096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8013" name="Text Box 13"/>
          <p:cNvSpPr txBox="1">
            <a:spLocks noChangeArrowheads="1"/>
          </p:cNvSpPr>
          <p:nvPr/>
        </p:nvSpPr>
        <p:spPr bwMode="auto">
          <a:xfrm>
            <a:off x="1763714" y="2286000"/>
            <a:ext cx="1544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sp>
        <p:nvSpPr>
          <p:cNvPr id="14" name="Rectangle 13"/>
          <p:cNvSpPr/>
          <p:nvPr/>
        </p:nvSpPr>
        <p:spPr>
          <a:xfrm>
            <a:off x="1919288" y="6388491"/>
            <a:ext cx="8361181" cy="369332"/>
          </a:xfrm>
          <a:prstGeom prst="rect">
            <a:avLst/>
          </a:prstGeom>
        </p:spPr>
        <p:txBody>
          <a:bodyPr wrap="square">
            <a:spAutoFit/>
          </a:bodyPr>
          <a:lstStyle/>
          <a:p>
            <a:r>
              <a:rPr lang="en-MY" u="sng" dirty="0" smtClean="0">
                <a:latin typeface="arial" panose="020B0604020202020204" pitchFamily="34" charset="0"/>
                <a:hlinkClick r:id="rId2"/>
              </a:rPr>
              <a:t>Ref: https</a:t>
            </a:r>
            <a:r>
              <a:rPr lang="en-MY" u="sng" dirty="0">
                <a:latin typeface="arial" panose="020B0604020202020204" pitchFamily="34" charset="0"/>
                <a:hlinkClick r:id="rId2"/>
              </a:rPr>
              <a:t>://www.cs.cmu.edu › ~</a:t>
            </a:r>
            <a:r>
              <a:rPr lang="en-MY" u="sng" dirty="0" err="1">
                <a:latin typeface="arial" panose="020B0604020202020204" pitchFamily="34" charset="0"/>
                <a:hlinkClick r:id="rId2"/>
              </a:rPr>
              <a:t>ggordon</a:t>
            </a:r>
            <a:r>
              <a:rPr lang="en-MY" u="sng" dirty="0">
                <a:latin typeface="arial" panose="020B0604020202020204" pitchFamily="34" charset="0"/>
                <a:hlinkClick r:id="rId2"/>
              </a:rPr>
              <a:t> › recitations › rec08 › Rec08_Oct21</a:t>
            </a:r>
            <a:endParaRPr lang="en-MY" b="0" i="0" u="sng" dirty="0">
              <a:effectLst/>
              <a:latin typeface="arial" panose="020B0604020202020204" pitchFamily="34" charset="0"/>
              <a:hlinkClick r:id="rId2"/>
            </a:endParaRPr>
          </a:p>
        </p:txBody>
      </p:sp>
    </p:spTree>
    <p:extLst>
      <p:ext uri="{BB962C8B-B14F-4D97-AF65-F5344CB8AC3E}">
        <p14:creationId xmlns:p14="http://schemas.microsoft.com/office/powerpoint/2010/main" val="985387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Picture 2" descr="Decision"/>
          <p:cNvPicPr>
            <a:picLocks noChangeAspect="1" noChangeArrowheads="1"/>
          </p:cNvPicPr>
          <p:nvPr/>
        </p:nvPicPr>
        <p:blipFill>
          <a:blip r:embed="rId3" cstate="print">
            <a:extLst>
              <a:ext uri="{28A0092B-C50C-407E-A947-70E740481C1C}">
                <a14:useLocalDpi xmlns:a14="http://schemas.microsoft.com/office/drawing/2010/main" val="0"/>
              </a:ext>
            </a:extLst>
          </a:blip>
          <a:srcRect b="54442"/>
          <a:stretch>
            <a:fillRect/>
          </a:stretch>
        </p:blipFill>
        <p:spPr bwMode="auto">
          <a:xfrm>
            <a:off x="5105400" y="1981201"/>
            <a:ext cx="5562600" cy="3249613"/>
          </a:xfrm>
          <a:prstGeom prst="rect">
            <a:avLst/>
          </a:prstGeom>
          <a:noFill/>
          <a:extLst>
            <a:ext uri="{909E8E84-426E-40DD-AFC4-6F175D3DCCD1}">
              <a14:hiddenFill xmlns:a14="http://schemas.microsoft.com/office/drawing/2010/main">
                <a:solidFill>
                  <a:srgbClr val="FFFFFF"/>
                </a:solidFill>
              </a14:hiddenFill>
            </a:ext>
          </a:extLst>
        </p:spPr>
      </p:pic>
      <p:sp>
        <p:nvSpPr>
          <p:cNvPr id="129027" name="Rectangle 3"/>
          <p:cNvSpPr>
            <a:spLocks noGrp="1"/>
          </p:cNvSpPr>
          <p:nvPr>
            <p:ph type="title" idx="4294967295"/>
          </p:nvPr>
        </p:nvSpPr>
        <p:spPr/>
        <p:txBody>
          <a:bodyPr/>
          <a:lstStyle/>
          <a:p>
            <a:r>
              <a:rPr lang="en-US" altLang="en-US" sz="4000"/>
              <a:t>Random Forest Classifier</a:t>
            </a:r>
          </a:p>
        </p:txBody>
      </p:sp>
      <p:sp>
        <p:nvSpPr>
          <p:cNvPr id="129028" name="Text Box 4"/>
          <p:cNvSpPr txBox="1">
            <a:spLocks noChangeArrowheads="1"/>
          </p:cNvSpPr>
          <p:nvPr/>
        </p:nvSpPr>
        <p:spPr bwMode="auto">
          <a:xfrm rot="16200000">
            <a:off x="878682" y="3226594"/>
            <a:ext cx="1624012"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29029" name="Text Box 5"/>
          <p:cNvSpPr txBox="1">
            <a:spLocks noChangeArrowheads="1"/>
          </p:cNvSpPr>
          <p:nvPr/>
        </p:nvSpPr>
        <p:spPr bwMode="auto">
          <a:xfrm>
            <a:off x="6280150" y="1287463"/>
            <a:ext cx="301148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en-US" sz="2200">
                <a:latin typeface="Calibri" panose="020F0502020204030204" pitchFamily="34" charset="0"/>
              </a:rPr>
              <a:t>Construct a decision tree</a:t>
            </a:r>
          </a:p>
          <a:p>
            <a:pPr algn="ctr">
              <a:lnSpc>
                <a:spcPct val="80000"/>
              </a:lnSpc>
            </a:pPr>
            <a:endParaRPr lang="en-US" altLang="en-US" sz="2200">
              <a:latin typeface="Calibri" panose="020F0502020204030204" pitchFamily="34" charset="0"/>
            </a:endParaRPr>
          </a:p>
        </p:txBody>
      </p:sp>
      <p:sp>
        <p:nvSpPr>
          <p:cNvPr id="129030" name="Rectangle 6"/>
          <p:cNvSpPr>
            <a:spLocks noChangeArrowheads="1"/>
          </p:cNvSpPr>
          <p:nvPr/>
        </p:nvSpPr>
        <p:spPr bwMode="auto">
          <a:xfrm>
            <a:off x="3810000" y="19050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9031" name="Rectangle 7"/>
          <p:cNvSpPr>
            <a:spLocks noChangeArrowheads="1"/>
          </p:cNvSpPr>
          <p:nvPr/>
        </p:nvSpPr>
        <p:spPr bwMode="auto">
          <a:xfrm>
            <a:off x="3810000" y="32004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cxnSp>
        <p:nvCxnSpPr>
          <p:cNvPr id="129032" name="AutoShape 8"/>
          <p:cNvCxnSpPr>
            <a:cxnSpLocks noChangeShapeType="1"/>
          </p:cNvCxnSpPr>
          <p:nvPr/>
        </p:nvCxnSpPr>
        <p:spPr bwMode="auto">
          <a:xfrm>
            <a:off x="3124201" y="3429000"/>
            <a:ext cx="657225" cy="3810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033" name="Rectangle 9"/>
          <p:cNvSpPr>
            <a:spLocks noChangeArrowheads="1"/>
          </p:cNvSpPr>
          <p:nvPr/>
        </p:nvSpPr>
        <p:spPr bwMode="auto">
          <a:xfrm>
            <a:off x="3810000"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29034" name="Text Box 10"/>
          <p:cNvSpPr txBox="1">
            <a:spLocks noChangeArrowheads="1"/>
          </p:cNvSpPr>
          <p:nvPr/>
        </p:nvSpPr>
        <p:spPr bwMode="auto">
          <a:xfrm rot="16200000">
            <a:off x="3895725" y="43338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29035" name="AutoShape 11"/>
          <p:cNvCxnSpPr>
            <a:cxnSpLocks noChangeShapeType="1"/>
          </p:cNvCxnSpPr>
          <p:nvPr/>
        </p:nvCxnSpPr>
        <p:spPr bwMode="auto">
          <a:xfrm>
            <a:off x="3124201" y="3276600"/>
            <a:ext cx="657225" cy="23622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036" name="Line 12"/>
          <p:cNvSpPr>
            <a:spLocks noChangeShapeType="1"/>
          </p:cNvSpPr>
          <p:nvPr/>
        </p:nvSpPr>
        <p:spPr bwMode="auto">
          <a:xfrm>
            <a:off x="5029200" y="2286000"/>
            <a:ext cx="990600"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29037" name="Rectangle 13"/>
          <p:cNvSpPr>
            <a:spLocks noChangeArrowheads="1"/>
          </p:cNvSpPr>
          <p:nvPr/>
        </p:nvSpPr>
        <p:spPr bwMode="auto">
          <a:xfrm>
            <a:off x="1981200"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cxnSp>
        <p:nvCxnSpPr>
          <p:cNvPr id="129038" name="AutoShape 14"/>
          <p:cNvCxnSpPr>
            <a:cxnSpLocks noChangeShapeType="1"/>
          </p:cNvCxnSpPr>
          <p:nvPr/>
        </p:nvCxnSpPr>
        <p:spPr bwMode="auto">
          <a:xfrm flipV="1">
            <a:off x="3124201" y="2514600"/>
            <a:ext cx="657225" cy="6096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039" name="Text Box 15"/>
          <p:cNvSpPr txBox="1">
            <a:spLocks noChangeArrowheads="1"/>
          </p:cNvSpPr>
          <p:nvPr/>
        </p:nvSpPr>
        <p:spPr bwMode="auto">
          <a:xfrm>
            <a:off x="1778000" y="2286000"/>
            <a:ext cx="1544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sp>
        <p:nvSpPr>
          <p:cNvPr id="16" name="Rectangle 15"/>
          <p:cNvSpPr/>
          <p:nvPr/>
        </p:nvSpPr>
        <p:spPr>
          <a:xfrm>
            <a:off x="1919288" y="6388491"/>
            <a:ext cx="8361181" cy="369332"/>
          </a:xfrm>
          <a:prstGeom prst="rect">
            <a:avLst/>
          </a:prstGeom>
        </p:spPr>
        <p:txBody>
          <a:bodyPr wrap="square">
            <a:spAutoFit/>
          </a:bodyPr>
          <a:lstStyle/>
          <a:p>
            <a:r>
              <a:rPr lang="en-MY" u="sng" dirty="0" smtClean="0">
                <a:latin typeface="arial" panose="020B0604020202020204" pitchFamily="34" charset="0"/>
                <a:hlinkClick r:id="rId4"/>
              </a:rPr>
              <a:t>Ref: https</a:t>
            </a:r>
            <a:r>
              <a:rPr lang="en-MY" u="sng" dirty="0">
                <a:latin typeface="arial" panose="020B0604020202020204" pitchFamily="34" charset="0"/>
                <a:hlinkClick r:id="rId4"/>
              </a:rPr>
              <a:t>://www.cs.cmu.edu › ~</a:t>
            </a:r>
            <a:r>
              <a:rPr lang="en-MY" u="sng" dirty="0" err="1">
                <a:latin typeface="arial" panose="020B0604020202020204" pitchFamily="34" charset="0"/>
                <a:hlinkClick r:id="rId4"/>
              </a:rPr>
              <a:t>ggordon</a:t>
            </a:r>
            <a:r>
              <a:rPr lang="en-MY" u="sng" dirty="0">
                <a:latin typeface="arial" panose="020B0604020202020204" pitchFamily="34" charset="0"/>
                <a:hlinkClick r:id="rId4"/>
              </a:rPr>
              <a:t> › recitations › rec08 › Rec08_Oct21</a:t>
            </a:r>
            <a:endParaRPr lang="en-MY" b="0" i="0" u="sng" dirty="0">
              <a:effectLst/>
              <a:latin typeface="arial" panose="020B0604020202020204" pitchFamily="34" charset="0"/>
              <a:hlinkClick r:id="rId4"/>
            </a:endParaRPr>
          </a:p>
        </p:txBody>
      </p:sp>
    </p:spTree>
    <p:extLst>
      <p:ext uri="{BB962C8B-B14F-4D97-AF65-F5344CB8AC3E}">
        <p14:creationId xmlns:p14="http://schemas.microsoft.com/office/powerpoint/2010/main" val="3633304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idx="4294967295"/>
          </p:nvPr>
        </p:nvSpPr>
        <p:spPr/>
        <p:txBody>
          <a:bodyPr/>
          <a:lstStyle/>
          <a:p>
            <a:r>
              <a:rPr lang="en-US" altLang="en-US" b="1" smtClean="0"/>
              <a:t>Random Forest Classifier</a:t>
            </a:r>
          </a:p>
        </p:txBody>
      </p:sp>
      <p:sp>
        <p:nvSpPr>
          <p:cNvPr id="131075" name="Text Box 3"/>
          <p:cNvSpPr txBox="1">
            <a:spLocks noChangeArrowheads="1"/>
          </p:cNvSpPr>
          <p:nvPr/>
        </p:nvSpPr>
        <p:spPr bwMode="auto">
          <a:xfrm rot="16200000">
            <a:off x="864394" y="3226594"/>
            <a:ext cx="162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31076" name="Rectangle 4"/>
          <p:cNvSpPr>
            <a:spLocks noChangeArrowheads="1"/>
          </p:cNvSpPr>
          <p:nvPr/>
        </p:nvSpPr>
        <p:spPr bwMode="auto">
          <a:xfrm>
            <a:off x="3795713" y="19050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1077" name="Rectangle 5"/>
          <p:cNvSpPr>
            <a:spLocks noChangeArrowheads="1"/>
          </p:cNvSpPr>
          <p:nvPr/>
        </p:nvSpPr>
        <p:spPr bwMode="auto">
          <a:xfrm>
            <a:off x="3795713" y="32004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cxnSp>
        <p:nvCxnSpPr>
          <p:cNvPr id="131078" name="AutoShape 6"/>
          <p:cNvCxnSpPr>
            <a:cxnSpLocks noChangeShapeType="1"/>
            <a:endCxn id="131076" idx="1"/>
          </p:cNvCxnSpPr>
          <p:nvPr/>
        </p:nvCxnSpPr>
        <p:spPr bwMode="auto">
          <a:xfrm flipV="1">
            <a:off x="3124201" y="2362200"/>
            <a:ext cx="657225" cy="9144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079" name="AutoShape 7"/>
          <p:cNvCxnSpPr>
            <a:cxnSpLocks noChangeShapeType="1"/>
          </p:cNvCxnSpPr>
          <p:nvPr/>
        </p:nvCxnSpPr>
        <p:spPr bwMode="auto">
          <a:xfrm>
            <a:off x="3109914" y="3429000"/>
            <a:ext cx="657225" cy="3810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1080" name="Rectangle 8"/>
          <p:cNvSpPr>
            <a:spLocks noChangeArrowheads="1"/>
          </p:cNvSpPr>
          <p:nvPr/>
        </p:nvSpPr>
        <p:spPr bwMode="auto">
          <a:xfrm>
            <a:off x="3795713"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1081" name="Text Box 9"/>
          <p:cNvSpPr txBox="1">
            <a:spLocks noChangeArrowheads="1"/>
          </p:cNvSpPr>
          <p:nvPr/>
        </p:nvSpPr>
        <p:spPr bwMode="auto">
          <a:xfrm rot="16200000">
            <a:off x="3881438" y="43338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31082" name="AutoShape 10"/>
          <p:cNvCxnSpPr>
            <a:cxnSpLocks noChangeShapeType="1"/>
          </p:cNvCxnSpPr>
          <p:nvPr/>
        </p:nvCxnSpPr>
        <p:spPr bwMode="auto">
          <a:xfrm>
            <a:off x="3109914" y="3276600"/>
            <a:ext cx="657225" cy="23622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1083" name="Picture 11" descr="Decision"/>
          <p:cNvPicPr>
            <a:picLocks noChangeAspect="1" noChangeArrowheads="1"/>
          </p:cNvPicPr>
          <p:nvPr/>
        </p:nvPicPr>
        <p:blipFill>
          <a:blip r:embed="rId3" cstate="print">
            <a:extLst>
              <a:ext uri="{28A0092B-C50C-407E-A947-70E740481C1C}">
                <a14:useLocalDpi xmlns:a14="http://schemas.microsoft.com/office/drawing/2010/main" val="0"/>
              </a:ext>
            </a:extLst>
          </a:blip>
          <a:srcRect b="54442"/>
          <a:stretch>
            <a:fillRect/>
          </a:stretch>
        </p:blipFill>
        <p:spPr bwMode="auto">
          <a:xfrm>
            <a:off x="5889625" y="1676400"/>
            <a:ext cx="2020888"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31084" name="Picture 12" descr="Decision2"/>
          <p:cNvPicPr>
            <a:picLocks noChangeAspect="1" noChangeArrowheads="1"/>
          </p:cNvPicPr>
          <p:nvPr/>
        </p:nvPicPr>
        <p:blipFill>
          <a:blip r:embed="rId4" cstate="print">
            <a:extLst>
              <a:ext uri="{28A0092B-C50C-407E-A947-70E740481C1C}">
                <a14:useLocalDpi xmlns:a14="http://schemas.microsoft.com/office/drawing/2010/main" val="0"/>
              </a:ext>
            </a:extLst>
          </a:blip>
          <a:srcRect t="54411"/>
          <a:stretch>
            <a:fillRect/>
          </a:stretch>
        </p:blipFill>
        <p:spPr bwMode="auto">
          <a:xfrm>
            <a:off x="5853113" y="2895601"/>
            <a:ext cx="2209800" cy="1292225"/>
          </a:xfrm>
          <a:prstGeom prst="rect">
            <a:avLst/>
          </a:prstGeom>
          <a:noFill/>
          <a:extLst>
            <a:ext uri="{909E8E84-426E-40DD-AFC4-6F175D3DCCD1}">
              <a14:hiddenFill xmlns:a14="http://schemas.microsoft.com/office/drawing/2010/main">
                <a:solidFill>
                  <a:srgbClr val="FFFFFF"/>
                </a:solidFill>
              </a14:hiddenFill>
            </a:ext>
          </a:extLst>
        </p:spPr>
      </p:pic>
      <p:pic>
        <p:nvPicPr>
          <p:cNvPr id="131085" name="Picture 13" descr="Decision2"/>
          <p:cNvPicPr>
            <a:picLocks noChangeAspect="1" noChangeArrowheads="1"/>
          </p:cNvPicPr>
          <p:nvPr/>
        </p:nvPicPr>
        <p:blipFill>
          <a:blip r:embed="rId4" cstate="print">
            <a:extLst>
              <a:ext uri="{28A0092B-C50C-407E-A947-70E740481C1C}">
                <a14:useLocalDpi xmlns:a14="http://schemas.microsoft.com/office/drawing/2010/main" val="0"/>
              </a:ext>
            </a:extLst>
          </a:blip>
          <a:srcRect t="54411"/>
          <a:stretch>
            <a:fillRect/>
          </a:stretch>
        </p:blipFill>
        <p:spPr bwMode="auto">
          <a:xfrm>
            <a:off x="5853113" y="4956176"/>
            <a:ext cx="2209800" cy="1292225"/>
          </a:xfrm>
          <a:prstGeom prst="rect">
            <a:avLst/>
          </a:prstGeom>
          <a:noFill/>
          <a:extLst>
            <a:ext uri="{909E8E84-426E-40DD-AFC4-6F175D3DCCD1}">
              <a14:hiddenFill xmlns:a14="http://schemas.microsoft.com/office/drawing/2010/main">
                <a:solidFill>
                  <a:srgbClr val="FFFFFF"/>
                </a:solidFill>
              </a14:hiddenFill>
            </a:ext>
          </a:extLst>
        </p:spPr>
      </p:pic>
      <p:sp>
        <p:nvSpPr>
          <p:cNvPr id="131086" name="Line 14"/>
          <p:cNvSpPr>
            <a:spLocks noChangeShapeType="1"/>
          </p:cNvSpPr>
          <p:nvPr/>
        </p:nvSpPr>
        <p:spPr bwMode="auto">
          <a:xfrm>
            <a:off x="4953000" y="228600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1087" name="Line 15"/>
          <p:cNvSpPr>
            <a:spLocks noChangeShapeType="1"/>
          </p:cNvSpPr>
          <p:nvPr/>
        </p:nvSpPr>
        <p:spPr bwMode="auto">
          <a:xfrm>
            <a:off x="4938713" y="358140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1088" name="Line 16"/>
          <p:cNvSpPr>
            <a:spLocks noChangeShapeType="1"/>
          </p:cNvSpPr>
          <p:nvPr/>
        </p:nvSpPr>
        <p:spPr bwMode="auto">
          <a:xfrm>
            <a:off x="5014913" y="556260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1089" name="Text Box 17"/>
          <p:cNvSpPr txBox="1">
            <a:spLocks noChangeArrowheads="1"/>
          </p:cNvSpPr>
          <p:nvPr/>
        </p:nvSpPr>
        <p:spPr bwMode="auto">
          <a:xfrm rot="16200000">
            <a:off x="6319838" y="43211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sp>
        <p:nvSpPr>
          <p:cNvPr id="131090" name="Text Box 18"/>
          <p:cNvSpPr txBox="1">
            <a:spLocks noChangeArrowheads="1"/>
          </p:cNvSpPr>
          <p:nvPr/>
        </p:nvSpPr>
        <p:spPr bwMode="auto">
          <a:xfrm>
            <a:off x="8596313" y="3124201"/>
            <a:ext cx="1600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a:latin typeface="Calibri" panose="020F0502020204030204" pitchFamily="34" charset="0"/>
              </a:rPr>
              <a:t>Take the majority vote</a:t>
            </a:r>
          </a:p>
        </p:txBody>
      </p:sp>
      <p:sp>
        <p:nvSpPr>
          <p:cNvPr id="131091" name="AutoShape 19"/>
          <p:cNvSpPr>
            <a:spLocks/>
          </p:cNvSpPr>
          <p:nvPr/>
        </p:nvSpPr>
        <p:spPr bwMode="auto">
          <a:xfrm>
            <a:off x="7924800" y="1600200"/>
            <a:ext cx="533400" cy="4572000"/>
          </a:xfrm>
          <a:prstGeom prst="rightBrace">
            <a:avLst>
              <a:gd name="adj1" fmla="val 71429"/>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1092" name="Rectangle 20"/>
          <p:cNvSpPr>
            <a:spLocks noChangeArrowheads="1"/>
          </p:cNvSpPr>
          <p:nvPr/>
        </p:nvSpPr>
        <p:spPr bwMode="auto">
          <a:xfrm>
            <a:off x="1966913"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31093" name="Text Box 21"/>
          <p:cNvSpPr txBox="1">
            <a:spLocks noChangeArrowheads="1"/>
          </p:cNvSpPr>
          <p:nvPr/>
        </p:nvSpPr>
        <p:spPr bwMode="auto">
          <a:xfrm>
            <a:off x="1763714" y="2286000"/>
            <a:ext cx="1544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sp>
        <p:nvSpPr>
          <p:cNvPr id="22" name="Rectangle 21"/>
          <p:cNvSpPr/>
          <p:nvPr/>
        </p:nvSpPr>
        <p:spPr>
          <a:xfrm>
            <a:off x="1919288" y="6388491"/>
            <a:ext cx="8361181" cy="369332"/>
          </a:xfrm>
          <a:prstGeom prst="rect">
            <a:avLst/>
          </a:prstGeom>
        </p:spPr>
        <p:txBody>
          <a:bodyPr wrap="square">
            <a:spAutoFit/>
          </a:bodyPr>
          <a:lstStyle/>
          <a:p>
            <a:r>
              <a:rPr lang="en-MY" u="sng" dirty="0" smtClean="0">
                <a:latin typeface="arial" panose="020B0604020202020204" pitchFamily="34" charset="0"/>
                <a:hlinkClick r:id="rId5"/>
              </a:rPr>
              <a:t>Ref: https</a:t>
            </a:r>
            <a:r>
              <a:rPr lang="en-MY" u="sng" dirty="0">
                <a:latin typeface="arial" panose="020B0604020202020204" pitchFamily="34" charset="0"/>
                <a:hlinkClick r:id="rId5"/>
              </a:rPr>
              <a:t>://www.cs.cmu.edu › ~</a:t>
            </a:r>
            <a:r>
              <a:rPr lang="en-MY" u="sng" dirty="0" err="1">
                <a:latin typeface="arial" panose="020B0604020202020204" pitchFamily="34" charset="0"/>
                <a:hlinkClick r:id="rId5"/>
              </a:rPr>
              <a:t>ggordon</a:t>
            </a:r>
            <a:r>
              <a:rPr lang="en-MY" u="sng" dirty="0">
                <a:latin typeface="arial" panose="020B0604020202020204" pitchFamily="34" charset="0"/>
                <a:hlinkClick r:id="rId5"/>
              </a:rPr>
              <a:t> › recitations › rec08 › Rec08_Oct21</a:t>
            </a:r>
            <a:endParaRPr lang="en-MY" b="0" i="0" u="sng" dirty="0">
              <a:effectLst/>
              <a:latin typeface="arial" panose="020B0604020202020204" pitchFamily="34" charset="0"/>
              <a:hlinkClick r:id="rId5"/>
            </a:endParaRPr>
          </a:p>
        </p:txBody>
      </p:sp>
    </p:spTree>
    <p:extLst>
      <p:ext uri="{BB962C8B-B14F-4D97-AF65-F5344CB8AC3E}">
        <p14:creationId xmlns:p14="http://schemas.microsoft.com/office/powerpoint/2010/main" val="4004036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a:solidFill>
                  <a:schemeClr val="accent2">
                    <a:lumMod val="75000"/>
                  </a:schemeClr>
                </a:solidFill>
                <a:latin typeface="Century Gothic" panose="020B0502020202020204" pitchFamily="34" charset="0"/>
                <a:ea typeface="新細明體" pitchFamily="18" charset="-120"/>
              </a:rPr>
              <a:t>Random Forest (RF)</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1465" y="2694662"/>
            <a:ext cx="8229600" cy="3314485"/>
          </a:xfrm>
        </p:spPr>
      </p:pic>
      <p:sp>
        <p:nvSpPr>
          <p:cNvPr id="3" name="TextBox 2"/>
          <p:cNvSpPr txBox="1"/>
          <p:nvPr/>
        </p:nvSpPr>
        <p:spPr>
          <a:xfrm>
            <a:off x="901337" y="2031345"/>
            <a:ext cx="1284198" cy="369332"/>
          </a:xfrm>
          <a:prstGeom prst="rect">
            <a:avLst/>
          </a:prstGeom>
          <a:noFill/>
        </p:spPr>
        <p:txBody>
          <a:bodyPr wrap="none" rtlCol="0">
            <a:spAutoFit/>
          </a:bodyPr>
          <a:lstStyle/>
          <a:p>
            <a:r>
              <a:rPr lang="en-US" b="1" dirty="0" smtClean="0"/>
              <a:t>Basic steps:</a:t>
            </a:r>
            <a:endParaRPr lang="en-US" b="1" dirty="0"/>
          </a:p>
        </p:txBody>
      </p:sp>
    </p:spTree>
    <p:extLst>
      <p:ext uri="{BB962C8B-B14F-4D97-AF65-F5344CB8AC3E}">
        <p14:creationId xmlns:p14="http://schemas.microsoft.com/office/powerpoint/2010/main" val="1074703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zh-TW" b="1" dirty="0" smtClean="0">
                <a:solidFill>
                  <a:schemeClr val="accent2">
                    <a:lumMod val="75000"/>
                  </a:schemeClr>
                </a:solidFill>
                <a:latin typeface="Century Gothic" panose="020B0502020202020204" pitchFamily="34" charset="0"/>
                <a:ea typeface="新細明體" pitchFamily="18" charset="-120"/>
              </a:rPr>
              <a:t>Random Forest (RF)</a:t>
            </a:r>
            <a:endParaRPr lang="en-US" altLang="zh-TW" dirty="0" smtClean="0">
              <a:solidFill>
                <a:schemeClr val="accent2">
                  <a:lumMod val="75000"/>
                </a:schemeClr>
              </a:solidFill>
              <a:latin typeface="Century Gothic" panose="020B0502020202020204" pitchFamily="34" charset="0"/>
              <a:ea typeface="新細明體" pitchFamily="18" charset="-120"/>
            </a:endParaRPr>
          </a:p>
        </p:txBody>
      </p:sp>
      <p:sp>
        <p:nvSpPr>
          <p:cNvPr id="3" name="Content Placeholder 2"/>
          <p:cNvSpPr>
            <a:spLocks noGrp="1"/>
          </p:cNvSpPr>
          <p:nvPr>
            <p:ph idx="1"/>
          </p:nvPr>
        </p:nvSpPr>
        <p:spPr>
          <a:xfrm>
            <a:off x="1735737" y="2019038"/>
            <a:ext cx="8348473" cy="4159069"/>
          </a:xfrm>
        </p:spPr>
        <p:txBody>
          <a:bodyPr>
            <a:normAutofit lnSpcReduction="10000"/>
          </a:bodyPr>
          <a:lstStyle/>
          <a:p>
            <a:pPr marL="0" indent="0">
              <a:buNone/>
            </a:pPr>
            <a:r>
              <a:rPr lang="en-US" sz="1800" b="1" dirty="0"/>
              <a:t>How does it work? (Decision Tree, </a:t>
            </a:r>
            <a:r>
              <a:rPr lang="en-US" sz="1800" b="1" dirty="0" smtClean="0"/>
              <a:t>RF)</a:t>
            </a:r>
            <a:endParaRPr lang="en-US" sz="1800" b="1" dirty="0"/>
          </a:p>
          <a:p>
            <a:pPr>
              <a:buFont typeface="Wingdings" panose="05000000000000000000" pitchFamily="2" charset="2"/>
              <a:buChar char="Ø"/>
            </a:pPr>
            <a:r>
              <a:rPr lang="en-US" sz="1800" dirty="0">
                <a:solidFill>
                  <a:srgbClr val="FF2929"/>
                </a:solidFill>
              </a:rPr>
              <a:t>First, it uses the Bagging (Bootstrap Aggregating) algorithm to create random samples</a:t>
            </a:r>
            <a:r>
              <a:rPr lang="en-US" sz="1800" dirty="0"/>
              <a:t>. </a:t>
            </a:r>
            <a:r>
              <a:rPr lang="en-US" sz="1800" dirty="0">
                <a:solidFill>
                  <a:schemeClr val="accent2"/>
                </a:solidFill>
              </a:rPr>
              <a:t>Given a data set D1 (n rows and p columns), it creates a new dataset (D2) by sampling n cases at random with replacement from the original data. About 1/3 of the rows from D1 are left out, known as Out of Bag(OOB) samples.</a:t>
            </a:r>
          </a:p>
          <a:p>
            <a:pPr>
              <a:buFont typeface="Wingdings" panose="05000000000000000000" pitchFamily="2" charset="2"/>
              <a:buChar char="Ø"/>
            </a:pPr>
            <a:r>
              <a:rPr lang="en-US" sz="1800" dirty="0">
                <a:solidFill>
                  <a:srgbClr val="FF0000"/>
                </a:solidFill>
              </a:rPr>
              <a:t>Then, the model trains on D2</a:t>
            </a:r>
            <a:r>
              <a:rPr lang="en-US" sz="1800" dirty="0"/>
              <a:t>. OOB sample is used to determine unbiased estimate of the error.</a:t>
            </a:r>
          </a:p>
          <a:p>
            <a:pPr>
              <a:buFont typeface="Wingdings" panose="05000000000000000000" pitchFamily="2" charset="2"/>
              <a:buChar char="Ø"/>
            </a:pPr>
            <a:r>
              <a:rPr lang="en-US" sz="1800" dirty="0"/>
              <a:t>Out of p columns, the P columns are selected at random. Usually, the default choice of P is p/3 for regression tree and P is </a:t>
            </a:r>
            <a:r>
              <a:rPr lang="en-US" sz="1800" dirty="0" err="1"/>
              <a:t>sqrt</a:t>
            </a:r>
            <a:r>
              <a:rPr lang="en-US" sz="1800" dirty="0"/>
              <a:t>(p) for classification tree.</a:t>
            </a:r>
          </a:p>
          <a:p>
            <a:pPr>
              <a:buFont typeface="Wingdings" panose="05000000000000000000" pitchFamily="2" charset="2"/>
              <a:buChar char="Ø"/>
            </a:pPr>
            <a:r>
              <a:rPr lang="en-US" sz="1800" dirty="0"/>
              <a:t>Unlike a tree, no pruning takes place in random forest; </a:t>
            </a:r>
            <a:r>
              <a:rPr lang="en-US" sz="1800" dirty="0" err="1"/>
              <a:t>i.e</a:t>
            </a:r>
            <a:r>
              <a:rPr lang="en-US" sz="1800" dirty="0"/>
              <a:t>, each tree is grown fully. In decision trees, pruning is a method to avoid </a:t>
            </a:r>
            <a:r>
              <a:rPr lang="en-US" sz="1800" dirty="0" err="1"/>
              <a:t>overfitting</a:t>
            </a:r>
            <a:r>
              <a:rPr lang="en-US" sz="1800" dirty="0"/>
              <a:t>. Pruning means selecting a </a:t>
            </a:r>
            <a:r>
              <a:rPr lang="en-US" sz="1800" dirty="0" err="1"/>
              <a:t>subtree</a:t>
            </a:r>
            <a:r>
              <a:rPr lang="en-US" sz="1800" dirty="0"/>
              <a:t> that leads to the lowest test </a:t>
            </a:r>
            <a:r>
              <a:rPr lang="en-US" sz="1800" dirty="0" err="1"/>
              <a:t>errror</a:t>
            </a:r>
            <a:r>
              <a:rPr lang="en-US" sz="1800" dirty="0"/>
              <a:t> rate. We can use cross validation to determine the test error rate of a </a:t>
            </a:r>
            <a:r>
              <a:rPr lang="en-US" sz="1800" dirty="0" err="1"/>
              <a:t>subtree</a:t>
            </a:r>
            <a:r>
              <a:rPr lang="en-US" sz="1800" dirty="0"/>
              <a:t>.</a:t>
            </a:r>
          </a:p>
          <a:p>
            <a:pPr>
              <a:buFont typeface="Wingdings" panose="05000000000000000000" pitchFamily="2" charset="2"/>
              <a:buChar char="Ø"/>
            </a:pPr>
            <a:r>
              <a:rPr lang="en-US" sz="1800" dirty="0"/>
              <a:t>Several trees are grown and the final prediction is obtained by averaging or voting.</a:t>
            </a:r>
          </a:p>
          <a:p>
            <a:endParaRPr lang="en-US" sz="1800" dirty="0"/>
          </a:p>
          <a:p>
            <a:pPr marL="0" indent="0">
              <a:buNone/>
            </a:pPr>
            <a:endParaRPr lang="en-US" sz="1800" dirty="0"/>
          </a:p>
          <a:p>
            <a:pPr marL="0" indent="0">
              <a:buNone/>
            </a:pPr>
            <a:endParaRPr lang="en-US" sz="1400" dirty="0"/>
          </a:p>
        </p:txBody>
      </p:sp>
    </p:spTree>
    <p:extLst>
      <p:ext uri="{BB962C8B-B14F-4D97-AF65-F5344CB8AC3E}">
        <p14:creationId xmlns:p14="http://schemas.microsoft.com/office/powerpoint/2010/main" val="2445806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650</TotalTime>
  <Words>606</Words>
  <Application>Microsoft Office PowerPoint</Application>
  <PresentationFormat>Widescreen</PresentationFormat>
  <Paragraphs>69</Paragraphs>
  <Slides>12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新細明體</vt:lpstr>
      <vt:lpstr>Arial</vt:lpstr>
      <vt:lpstr>Arial</vt:lpstr>
      <vt:lpstr>Calibri</vt:lpstr>
      <vt:lpstr>Calibri Light</vt:lpstr>
      <vt:lpstr>Century Gothic</vt:lpstr>
      <vt:lpstr>Wingdings</vt:lpstr>
      <vt:lpstr>Retrospect</vt:lpstr>
      <vt:lpstr> Random Forest (RF)  </vt:lpstr>
      <vt:lpstr>Random Forest (RF)</vt:lpstr>
      <vt:lpstr>Random Forest</vt:lpstr>
      <vt:lpstr>Bootstrap</vt:lpstr>
      <vt:lpstr>Bagging</vt:lpstr>
      <vt:lpstr>Random Forest Classifier</vt:lpstr>
      <vt:lpstr>Random Forest Classifier</vt:lpstr>
      <vt:lpstr>Random Forest (RF)</vt:lpstr>
      <vt:lpstr>Random Forest (RF)</vt:lpstr>
      <vt:lpstr>The idea behind RF</vt:lpstr>
      <vt:lpstr>The idea behind RF</vt:lpstr>
      <vt:lpstr>Random Forest (RF)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&amp; Overview</dc:title>
  <dc:creator>Ibrahim Abaker Targio Hashem</dc:creator>
  <cp:lastModifiedBy>mmalik</cp:lastModifiedBy>
  <cp:revision>53</cp:revision>
  <dcterms:created xsi:type="dcterms:W3CDTF">2018-09-22T03:09:11Z</dcterms:created>
  <dcterms:modified xsi:type="dcterms:W3CDTF">2019-12-03T09:46:26Z</dcterms:modified>
</cp:coreProperties>
</file>