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309" r:id="rId3"/>
    <p:sldId id="310" r:id="rId4"/>
    <p:sldId id="311" r:id="rId5"/>
    <p:sldId id="312" r:id="rId6"/>
    <p:sldId id="315" r:id="rId7"/>
    <p:sldId id="345" r:id="rId8"/>
    <p:sldId id="346" r:id="rId9"/>
    <p:sldId id="344" r:id="rId10"/>
  </p:sldIdLst>
  <p:sldSz cx="12801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343" autoAdjust="0"/>
  </p:normalViewPr>
  <p:slideViewPr>
    <p:cSldViewPr snapToGrid="0">
      <p:cViewPr varScale="1">
        <p:scale>
          <a:sx n="55" d="100"/>
          <a:sy n="55" d="100"/>
        </p:scale>
        <p:origin x="12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E1461-B3FC-476A-BD2E-308C649AA6D9}" type="datetimeFigureOut">
              <a:rPr lang="en-US" smtClean="0"/>
              <a:t>12/23/2019</a:t>
            </a:fld>
            <a:endParaRPr lang="en-US"/>
          </a:p>
        </p:txBody>
      </p:sp>
      <p:sp>
        <p:nvSpPr>
          <p:cNvPr id="4" name="Slide Image Placeholder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17A2A-5CB2-488E-9126-DC5F5C460053}" type="slidenum">
              <a:rPr lang="en-US" smtClean="0"/>
              <a:t>‹#›</a:t>
            </a:fld>
            <a:endParaRPr lang="en-US"/>
          </a:p>
        </p:txBody>
      </p:sp>
    </p:spTree>
    <p:extLst>
      <p:ext uri="{BB962C8B-B14F-4D97-AF65-F5344CB8AC3E}">
        <p14:creationId xmlns:p14="http://schemas.microsoft.com/office/powerpoint/2010/main" val="2454172388"/>
      </p:ext>
    </p:extLst>
  </p:cSld>
  <p:clrMap bg1="lt1" tx1="dk1" bg2="lt2" tx2="dk2" accent1="accent1" accent2="accent2" accent3="accent3" accent4="accent4" accent5="accent5" accent6="accent6" hlink="hlink" folHlink="folHlink"/>
  <p:notesStyle>
    <a:lvl1pPr marL="0" algn="l" defTabSz="978225" rtl="0" eaLnBrk="1" latinLnBrk="0" hangingPunct="1">
      <a:defRPr sz="1284" kern="1200">
        <a:solidFill>
          <a:schemeClr val="tx1"/>
        </a:solidFill>
        <a:latin typeface="+mn-lt"/>
        <a:ea typeface="+mn-ea"/>
        <a:cs typeface="+mn-cs"/>
      </a:defRPr>
    </a:lvl1pPr>
    <a:lvl2pPr marL="489113" algn="l" defTabSz="978225" rtl="0" eaLnBrk="1" latinLnBrk="0" hangingPunct="1">
      <a:defRPr sz="1284" kern="1200">
        <a:solidFill>
          <a:schemeClr val="tx1"/>
        </a:solidFill>
        <a:latin typeface="+mn-lt"/>
        <a:ea typeface="+mn-ea"/>
        <a:cs typeface="+mn-cs"/>
      </a:defRPr>
    </a:lvl2pPr>
    <a:lvl3pPr marL="978225" algn="l" defTabSz="978225" rtl="0" eaLnBrk="1" latinLnBrk="0" hangingPunct="1">
      <a:defRPr sz="1284" kern="1200">
        <a:solidFill>
          <a:schemeClr val="tx1"/>
        </a:solidFill>
        <a:latin typeface="+mn-lt"/>
        <a:ea typeface="+mn-ea"/>
        <a:cs typeface="+mn-cs"/>
      </a:defRPr>
    </a:lvl3pPr>
    <a:lvl4pPr marL="1467338" algn="l" defTabSz="978225" rtl="0" eaLnBrk="1" latinLnBrk="0" hangingPunct="1">
      <a:defRPr sz="1284" kern="1200">
        <a:solidFill>
          <a:schemeClr val="tx1"/>
        </a:solidFill>
        <a:latin typeface="+mn-lt"/>
        <a:ea typeface="+mn-ea"/>
        <a:cs typeface="+mn-cs"/>
      </a:defRPr>
    </a:lvl4pPr>
    <a:lvl5pPr marL="1956450" algn="l" defTabSz="978225" rtl="0" eaLnBrk="1" latinLnBrk="0" hangingPunct="1">
      <a:defRPr sz="1284" kern="1200">
        <a:solidFill>
          <a:schemeClr val="tx1"/>
        </a:solidFill>
        <a:latin typeface="+mn-lt"/>
        <a:ea typeface="+mn-ea"/>
        <a:cs typeface="+mn-cs"/>
      </a:defRPr>
    </a:lvl5pPr>
    <a:lvl6pPr marL="2445563" algn="l" defTabSz="978225" rtl="0" eaLnBrk="1" latinLnBrk="0" hangingPunct="1">
      <a:defRPr sz="1284" kern="1200">
        <a:solidFill>
          <a:schemeClr val="tx1"/>
        </a:solidFill>
        <a:latin typeface="+mn-lt"/>
        <a:ea typeface="+mn-ea"/>
        <a:cs typeface="+mn-cs"/>
      </a:defRPr>
    </a:lvl6pPr>
    <a:lvl7pPr marL="2934675" algn="l" defTabSz="978225" rtl="0" eaLnBrk="1" latinLnBrk="0" hangingPunct="1">
      <a:defRPr sz="1284" kern="1200">
        <a:solidFill>
          <a:schemeClr val="tx1"/>
        </a:solidFill>
        <a:latin typeface="+mn-lt"/>
        <a:ea typeface="+mn-ea"/>
        <a:cs typeface="+mn-cs"/>
      </a:defRPr>
    </a:lvl7pPr>
    <a:lvl8pPr marL="3423788" algn="l" defTabSz="978225" rtl="0" eaLnBrk="1" latinLnBrk="0" hangingPunct="1">
      <a:defRPr sz="1284" kern="1200">
        <a:solidFill>
          <a:schemeClr val="tx1"/>
        </a:solidFill>
        <a:latin typeface="+mn-lt"/>
        <a:ea typeface="+mn-ea"/>
        <a:cs typeface="+mn-cs"/>
      </a:defRPr>
    </a:lvl8pPr>
    <a:lvl9pPr marL="3912900" algn="l" defTabSz="978225" rtl="0" eaLnBrk="1" latinLnBrk="0" hangingPunct="1">
      <a:defRPr sz="128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2DAD49-807F-41EC-942A-094DAF30C0CF}" type="slidenum">
              <a:rPr lang="en-US" altLang="zh-CN"/>
              <a:pPr>
                <a:spcBef>
                  <a:spcPct val="0"/>
                </a:spcBef>
              </a:pPr>
              <a:t>2</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48434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44F74B9-A2C4-4AFE-A673-4A8423E5030B}" type="slidenum">
              <a:rPr lang="en-US" altLang="zh-CN"/>
              <a:pPr>
                <a:spcBef>
                  <a:spcPct val="0"/>
                </a:spcBef>
              </a:pPr>
              <a:t>4</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41420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335" y="8534400"/>
            <a:ext cx="12798267"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445755"/>
            <a:ext cx="12798267"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52144" y="1011936"/>
            <a:ext cx="10561320" cy="4754880"/>
          </a:xfrm>
        </p:spPr>
        <p:txBody>
          <a:bodyPr anchor="b">
            <a:normAutofit/>
          </a:bodyPr>
          <a:lstStyle>
            <a:lvl1pPr algn="l">
              <a:lnSpc>
                <a:spcPct val="85000"/>
              </a:lnSpc>
              <a:defRPr sz="10666" spc="-67"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55053" y="5940828"/>
            <a:ext cx="10561320" cy="1524000"/>
          </a:xfrm>
        </p:spPr>
        <p:txBody>
          <a:bodyPr lIns="91440" rIns="91440">
            <a:normAutofit/>
          </a:bodyPr>
          <a:lstStyle>
            <a:lvl1pPr marL="0" indent="0" algn="l">
              <a:buNone/>
              <a:defRPr sz="3200" cap="all" spc="267" baseline="0">
                <a:solidFill>
                  <a:schemeClr val="tx2"/>
                </a:solidFill>
                <a:latin typeface="+mj-lt"/>
              </a:defRPr>
            </a:lvl1pPr>
            <a:lvl2pPr marL="609585" indent="0" algn="ctr">
              <a:buNone/>
              <a:defRPr sz="3200"/>
            </a:lvl2pPr>
            <a:lvl3pPr marL="1219170" indent="0" algn="ctr">
              <a:buNone/>
              <a:defRPr sz="3200"/>
            </a:lvl3pPr>
            <a:lvl4pPr marL="1828754" indent="0" algn="ctr">
              <a:buNone/>
              <a:defRPr sz="2667"/>
            </a:lvl4pPr>
            <a:lvl5pPr marL="2438339" indent="0" algn="ctr">
              <a:buNone/>
              <a:defRPr sz="2667"/>
            </a:lvl5pPr>
            <a:lvl6pPr marL="3047924" indent="0" algn="ctr">
              <a:buNone/>
              <a:defRPr sz="2667"/>
            </a:lvl6pPr>
            <a:lvl7pPr marL="3657509" indent="0" algn="ctr">
              <a:buNone/>
              <a:defRPr sz="2667"/>
            </a:lvl7pPr>
            <a:lvl8pPr marL="4267093" indent="0" algn="ctr">
              <a:buNone/>
              <a:defRPr sz="2667"/>
            </a:lvl8pPr>
            <a:lvl9pPr marL="4876678" indent="0" algn="ctr">
              <a:buNone/>
              <a:defRPr sz="26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cxnSp>
        <p:nvCxnSpPr>
          <p:cNvPr id="9" name="Straight Connector 8"/>
          <p:cNvCxnSpPr/>
          <p:nvPr/>
        </p:nvCxnSpPr>
        <p:spPr>
          <a:xfrm>
            <a:off x="1268042" y="5791200"/>
            <a:ext cx="103692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1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429002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335" y="8534400"/>
            <a:ext cx="12798267"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445755"/>
            <a:ext cx="12798267"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1146" y="553040"/>
            <a:ext cx="2760345" cy="76765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53039"/>
            <a:ext cx="8121015" cy="767656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201677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1F225-C9C8-4E05-A46D-C05653972AFE}"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40041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335" y="8534400"/>
            <a:ext cx="12798267"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445755"/>
            <a:ext cx="12798267"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52144" y="1011936"/>
            <a:ext cx="10561320" cy="4754880"/>
          </a:xfrm>
        </p:spPr>
        <p:txBody>
          <a:bodyPr anchor="b" anchorCtr="0">
            <a:normAutofit/>
          </a:bodyPr>
          <a:lstStyle>
            <a:lvl1pPr>
              <a:lnSpc>
                <a:spcPct val="85000"/>
              </a:lnSpc>
              <a:defRPr sz="10666"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52144" y="5937504"/>
            <a:ext cx="10561320" cy="1524000"/>
          </a:xfrm>
        </p:spPr>
        <p:txBody>
          <a:bodyPr lIns="91440" rIns="91440" anchor="t" anchorCtr="0">
            <a:normAutofit/>
          </a:bodyPr>
          <a:lstStyle>
            <a:lvl1pPr marL="0" indent="0">
              <a:buNone/>
              <a:defRPr sz="3200" cap="all" spc="267" baseline="0">
                <a:solidFill>
                  <a:schemeClr val="tx2"/>
                </a:solidFill>
                <a:latin typeface="+mj-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1F225-C9C8-4E05-A46D-C05653972AFE}"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5F7FE-2F8F-4AAF-803F-A4D48D2BEE09}" type="slidenum">
              <a:rPr lang="en-US" smtClean="0"/>
              <a:t>‹#›</a:t>
            </a:fld>
            <a:endParaRPr lang="en-US"/>
          </a:p>
        </p:txBody>
      </p:sp>
      <p:cxnSp>
        <p:nvCxnSpPr>
          <p:cNvPr id="9" name="Straight Connector 8"/>
          <p:cNvCxnSpPr/>
          <p:nvPr/>
        </p:nvCxnSpPr>
        <p:spPr>
          <a:xfrm>
            <a:off x="1268042" y="5791200"/>
            <a:ext cx="103692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52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52144" y="382139"/>
            <a:ext cx="10561320" cy="193434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52144" y="2460979"/>
            <a:ext cx="5184648" cy="53644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8816" y="2460982"/>
            <a:ext cx="5184648" cy="53644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1F225-C9C8-4E05-A46D-C05653972AFE}"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17462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152144" y="382139"/>
            <a:ext cx="10561320" cy="19343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52144" y="2461403"/>
            <a:ext cx="5184648" cy="981709"/>
          </a:xfrm>
        </p:spPr>
        <p:txBody>
          <a:bodyPr lIns="91440" rIns="91440" anchor="ctr">
            <a:normAutofit/>
          </a:bodyPr>
          <a:lstStyle>
            <a:lvl1pPr marL="0" indent="0">
              <a:buNone/>
              <a:defRPr sz="2667" b="0" cap="all" baseline="0">
                <a:solidFill>
                  <a:schemeClr val="tx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1152144" y="3443112"/>
            <a:ext cx="5184648" cy="43823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8816" y="2461403"/>
            <a:ext cx="5184648" cy="981709"/>
          </a:xfrm>
        </p:spPr>
        <p:txBody>
          <a:bodyPr lIns="91440" rIns="91440" anchor="ctr">
            <a:normAutofit/>
          </a:bodyPr>
          <a:lstStyle>
            <a:lvl1pPr marL="0" indent="0">
              <a:buNone/>
              <a:defRPr sz="2667" b="0" cap="all" baseline="0">
                <a:solidFill>
                  <a:schemeClr val="tx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528816" y="3443112"/>
            <a:ext cx="5184648" cy="43823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1F225-C9C8-4E05-A46D-C05653972AFE}"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93812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1F225-C9C8-4E05-A46D-C05653972AFE}"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424376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335" y="8534400"/>
            <a:ext cx="12798267"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8445755"/>
            <a:ext cx="12798267"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61F225-C9C8-4E05-A46D-C05653972AFE}" type="datetimeFigureOut">
              <a:rPr lang="en-US" smtClean="0"/>
              <a:t>12/23/2019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182080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253330"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242074" y="0"/>
            <a:ext cx="67208" cy="9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060" y="792479"/>
            <a:ext cx="3360420" cy="3048000"/>
          </a:xfrm>
        </p:spPr>
        <p:txBody>
          <a:bodyPr anchor="b">
            <a:normAutofit/>
          </a:bodyPr>
          <a:lstStyle>
            <a:lvl1pPr>
              <a:defRPr sz="48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44333" y="975360"/>
            <a:ext cx="7013150" cy="7010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0060" y="3901440"/>
            <a:ext cx="3360420" cy="4505499"/>
          </a:xfrm>
        </p:spPr>
        <p:txBody>
          <a:bodyPr lIns="91440" rIns="91440">
            <a:normAutofit/>
          </a:bodyPr>
          <a:lstStyle>
            <a:lvl1pPr marL="0" indent="0">
              <a:buNone/>
              <a:defRPr sz="2000">
                <a:solidFill>
                  <a:srgbClr val="FFFFFF"/>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a:xfrm>
            <a:off x="488788" y="8613049"/>
            <a:ext cx="2749436" cy="486833"/>
          </a:xfrm>
        </p:spPr>
        <p:txBody>
          <a:bodyPr/>
          <a:lstStyle>
            <a:lvl1pPr algn="l">
              <a:defRPr/>
            </a:lvl1pPr>
          </a:lstStyle>
          <a:p>
            <a:fld id="{8561F225-C9C8-4E05-A46D-C05653972AFE}" type="datetimeFigureOut">
              <a:rPr lang="en-US" smtClean="0"/>
              <a:t>12/23/2019</a:t>
            </a:fld>
            <a:endParaRPr lang="en-US"/>
          </a:p>
        </p:txBody>
      </p:sp>
      <p:sp>
        <p:nvSpPr>
          <p:cNvPr id="6" name="Footer Placeholder 5"/>
          <p:cNvSpPr>
            <a:spLocks noGrp="1"/>
          </p:cNvSpPr>
          <p:nvPr>
            <p:ph type="ftr" sz="quarter" idx="11"/>
          </p:nvPr>
        </p:nvSpPr>
        <p:spPr>
          <a:xfrm>
            <a:off x="5040630" y="8613049"/>
            <a:ext cx="4880610" cy="486833"/>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C5F7FE-2F8F-4AAF-803F-A4D48D2BEE09}" type="slidenum">
              <a:rPr lang="en-US" smtClean="0"/>
              <a:t>‹#›</a:t>
            </a:fld>
            <a:endParaRPr lang="en-US"/>
          </a:p>
        </p:txBody>
      </p:sp>
    </p:spTree>
    <p:extLst>
      <p:ext uri="{BB962C8B-B14F-4D97-AF65-F5344CB8AC3E}">
        <p14:creationId xmlns:p14="http://schemas.microsoft.com/office/powerpoint/2010/main" val="249048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6604000"/>
            <a:ext cx="12798267" cy="2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553435"/>
            <a:ext cx="12798267"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52144" y="6766560"/>
            <a:ext cx="10625328" cy="1097280"/>
          </a:xfrm>
        </p:spPr>
        <p:txBody>
          <a:bodyPr tIns="0" bIns="0" anchor="b">
            <a:noAutofit/>
          </a:bodyPr>
          <a:lstStyle>
            <a:lvl1pPr>
              <a:defRPr sz="4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801585" cy="6553435"/>
          </a:xfrm>
          <a:blipFill>
            <a:blip r:embed="rId2"/>
            <a:stretch>
              <a:fillRect/>
            </a:stretch>
          </a:blipFill>
        </p:spPr>
        <p:txBody>
          <a:bodyPr lIns="457200" tIns="457200" anchor="t"/>
          <a:lstStyle>
            <a:lvl1pPr marL="0" indent="0">
              <a:buNone/>
              <a:defRPr sz="4267">
                <a:solidFill>
                  <a:schemeClr val="bg1"/>
                </a:solidFil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1152143" y="7876032"/>
            <a:ext cx="10625328" cy="792480"/>
          </a:xfrm>
        </p:spPr>
        <p:txBody>
          <a:bodyPr lIns="91440" tIns="0" rIns="91440" bIns="0">
            <a:normAutofit/>
          </a:bodyPr>
          <a:lstStyle>
            <a:lvl1pPr marL="0" indent="0">
              <a:spcBef>
                <a:spcPts val="0"/>
              </a:spcBef>
              <a:spcAft>
                <a:spcPts val="800"/>
              </a:spcAft>
              <a:buNone/>
              <a:defRPr sz="2000">
                <a:solidFill>
                  <a:srgbClr val="FFFFFF"/>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8561F225-C9C8-4E05-A46D-C05653972AFE}"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5F7FE-2F8F-4AAF-803F-A4D48D2BEE09}" type="slidenum">
              <a:rPr lang="en-US" smtClean="0"/>
              <a:t>‹#›</a:t>
            </a:fld>
            <a:endParaRPr lang="en-US"/>
          </a:p>
        </p:txBody>
      </p:sp>
    </p:spTree>
    <p:extLst>
      <p:ext uri="{BB962C8B-B14F-4D97-AF65-F5344CB8AC3E}">
        <p14:creationId xmlns:p14="http://schemas.microsoft.com/office/powerpoint/2010/main" val="393751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8534400"/>
            <a:ext cx="12801601"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8445754"/>
            <a:ext cx="12801601" cy="8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52144" y="382139"/>
            <a:ext cx="10561320" cy="193434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2143" y="2460979"/>
            <a:ext cx="10561321" cy="536448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2146" y="8613049"/>
            <a:ext cx="2595884" cy="486833"/>
          </a:xfrm>
          <a:prstGeom prst="rect">
            <a:avLst/>
          </a:prstGeom>
        </p:spPr>
        <p:txBody>
          <a:bodyPr vert="horz" lIns="91440" tIns="45720" rIns="91440" bIns="45720" rtlCol="0" anchor="ctr"/>
          <a:lstStyle>
            <a:lvl1pPr algn="l">
              <a:defRPr sz="1200">
                <a:solidFill>
                  <a:srgbClr val="FFFFFF"/>
                </a:solidFill>
              </a:defRPr>
            </a:lvl1pPr>
          </a:lstStyle>
          <a:p>
            <a:fld id="{8561F225-C9C8-4E05-A46D-C05653972AFE}" type="datetimeFigureOut">
              <a:rPr lang="en-US" smtClean="0"/>
              <a:t>12/23/2019</a:t>
            </a:fld>
            <a:endParaRPr lang="en-US"/>
          </a:p>
        </p:txBody>
      </p:sp>
      <p:sp>
        <p:nvSpPr>
          <p:cNvPr id="5" name="Footer Placeholder 4"/>
          <p:cNvSpPr>
            <a:spLocks noGrp="1"/>
          </p:cNvSpPr>
          <p:nvPr>
            <p:ph type="ftr" sz="quarter" idx="3"/>
          </p:nvPr>
        </p:nvSpPr>
        <p:spPr>
          <a:xfrm>
            <a:off x="3870495" y="8613049"/>
            <a:ext cx="5063944" cy="486833"/>
          </a:xfrm>
          <a:prstGeom prst="rect">
            <a:avLst/>
          </a:prstGeom>
        </p:spPr>
        <p:txBody>
          <a:bodyPr vert="horz" lIns="91440" tIns="45720" rIns="91440" bIns="45720" rtlCol="0" anchor="ctr"/>
          <a:lstStyle>
            <a:lvl1pPr algn="ctr">
              <a:defRPr sz="12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395482" y="8613049"/>
            <a:ext cx="1377627" cy="486833"/>
          </a:xfrm>
          <a:prstGeom prst="rect">
            <a:avLst/>
          </a:prstGeom>
        </p:spPr>
        <p:txBody>
          <a:bodyPr vert="horz" lIns="91440" tIns="45720" rIns="91440" bIns="45720" rtlCol="0" anchor="ctr"/>
          <a:lstStyle>
            <a:lvl1pPr algn="r">
              <a:defRPr sz="1400">
                <a:solidFill>
                  <a:srgbClr val="FFFFFF"/>
                </a:solidFill>
              </a:defRPr>
            </a:lvl1pPr>
          </a:lstStyle>
          <a:p>
            <a:fld id="{4BC5F7FE-2F8F-4AAF-803F-A4D48D2BEE09}" type="slidenum">
              <a:rPr lang="en-US" smtClean="0"/>
              <a:t>‹#›</a:t>
            </a:fld>
            <a:endParaRPr lang="en-US"/>
          </a:p>
        </p:txBody>
      </p:sp>
      <p:cxnSp>
        <p:nvCxnSpPr>
          <p:cNvPr id="10" name="Straight Connector 9"/>
          <p:cNvCxnSpPr/>
          <p:nvPr/>
        </p:nvCxnSpPr>
        <p:spPr>
          <a:xfrm>
            <a:off x="1253209" y="2317127"/>
            <a:ext cx="10465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7113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85000"/>
        </a:lnSpc>
        <a:spcBef>
          <a:spcPct val="0"/>
        </a:spcBef>
        <a:buNone/>
        <a:defRPr sz="6400" kern="1200" spc="-67" baseline="0">
          <a:solidFill>
            <a:schemeClr val="tx1">
              <a:lumMod val="75000"/>
              <a:lumOff val="25000"/>
            </a:schemeClr>
          </a:solidFill>
          <a:latin typeface="+mj-lt"/>
          <a:ea typeface="+mj-ea"/>
          <a:cs typeface="+mj-cs"/>
        </a:defRPr>
      </a:lvl1pPr>
    </p:titleStyle>
    <p:bodyStyle>
      <a:lvl1pPr marL="121917" indent="-121917" algn="l" defTabSz="1219170" rtl="0" eaLnBrk="1" latinLnBrk="0" hangingPunct="1">
        <a:lnSpc>
          <a:spcPct val="90000"/>
        </a:lnSpc>
        <a:spcBef>
          <a:spcPts val="1600"/>
        </a:spcBef>
        <a:spcAft>
          <a:spcPts val="267"/>
        </a:spcAft>
        <a:buClr>
          <a:schemeClr val="accent1"/>
        </a:buClr>
        <a:buSzPct val="100000"/>
        <a:buFont typeface="Calibri" panose="020F0502020204030204" pitchFamily="34" charset="0"/>
        <a:buChar char=" "/>
        <a:defRPr sz="2667" kern="1200">
          <a:solidFill>
            <a:schemeClr val="tx1">
              <a:lumMod val="75000"/>
              <a:lumOff val="25000"/>
            </a:schemeClr>
          </a:solidFill>
          <a:latin typeface="+mn-lt"/>
          <a:ea typeface="+mn-ea"/>
          <a:cs typeface="+mn-cs"/>
        </a:defRPr>
      </a:lvl1pPr>
      <a:lvl2pPr marL="512051" indent="-243834" algn="l" defTabSz="1219170" rtl="0" eaLnBrk="1" latinLnBrk="0" hangingPunct="1">
        <a:lnSpc>
          <a:spcPct val="90000"/>
        </a:lnSpc>
        <a:spcBef>
          <a:spcPts val="267"/>
        </a:spcBef>
        <a:spcAft>
          <a:spcPts val="533"/>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755885" indent="-243834"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3pPr>
      <a:lvl4pPr marL="999719" indent="-243834"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4pPr>
      <a:lvl5pPr marL="1243553" indent="-243834"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5pPr>
      <a:lvl6pPr marL="1466630" indent="-304792"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6pPr>
      <a:lvl7pPr marL="1733290" indent="-304792"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7pPr>
      <a:lvl8pPr marL="1999950" indent="-304792"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8pPr>
      <a:lvl9pPr marL="2266610" indent="-304792"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212" y="4487646"/>
            <a:ext cx="9919855" cy="2387600"/>
          </a:xfrm>
        </p:spPr>
        <p:txBody>
          <a:bodyPr>
            <a:normAutofit fontScale="90000"/>
          </a:bodyPr>
          <a:lstStyle/>
          <a:p>
            <a:r>
              <a:rPr lang="en-US" b="1" dirty="0">
                <a:solidFill>
                  <a:schemeClr val="accent2">
                    <a:lumMod val="75000"/>
                  </a:schemeClr>
                </a:solidFill>
                <a:latin typeface="Century Gothic" panose="020B0502020202020204" pitchFamily="34" charset="0"/>
                <a:ea typeface="新細明體" pitchFamily="18" charset="-120"/>
              </a:rPr>
              <a:t>Neural Networks</a:t>
            </a:r>
            <a:r>
              <a:rPr lang="en-US" b="1" dirty="0"/>
              <a:t> </a:t>
            </a:r>
            <a:r>
              <a:rPr lang="en-US" dirty="0"/>
              <a:t/>
            </a:r>
            <a:br>
              <a:rPr lang="en-US" dirty="0"/>
            </a:br>
            <a:endParaRPr lang="en-US" dirty="0"/>
          </a:p>
        </p:txBody>
      </p:sp>
      <p:sp>
        <p:nvSpPr>
          <p:cNvPr id="5" name="TextBox 4"/>
          <p:cNvSpPr txBox="1"/>
          <p:nvPr/>
        </p:nvSpPr>
        <p:spPr>
          <a:xfrm>
            <a:off x="706582" y="1342033"/>
            <a:ext cx="5550558" cy="942694"/>
          </a:xfrm>
          <a:prstGeom prst="rect">
            <a:avLst/>
          </a:prstGeom>
          <a:noFill/>
        </p:spPr>
        <p:txBody>
          <a:bodyPr wrap="none" rtlCol="0">
            <a:spAutoFit/>
          </a:bodyPr>
          <a:lstStyle/>
          <a:p>
            <a:r>
              <a:rPr lang="en-GB" sz="3600" b="1" dirty="0"/>
              <a:t>Data Analytics -   WQD 7003</a:t>
            </a:r>
            <a:endParaRPr lang="en-US" sz="3600" b="1" dirty="0"/>
          </a:p>
          <a:p>
            <a:r>
              <a:rPr lang="en-GB" dirty="0"/>
              <a:t> </a:t>
            </a:r>
            <a:endParaRPr lang="en-US" dirty="0"/>
          </a:p>
        </p:txBody>
      </p:sp>
    </p:spTree>
    <p:extLst>
      <p:ext uri="{BB962C8B-B14F-4D97-AF65-F5344CB8AC3E}">
        <p14:creationId xmlns:p14="http://schemas.microsoft.com/office/powerpoint/2010/main" val="378005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84293" y="1539121"/>
            <a:ext cx="7662624" cy="465059"/>
          </a:xfrm>
        </p:spPr>
        <p:txBody>
          <a:bodyPr vert="horz" lIns="96679" tIns="48340" rIns="96679" bIns="48340" rtlCol="0" anchor="ctr">
            <a:noAutofit/>
          </a:bodyPr>
          <a:lstStyle/>
          <a:p>
            <a:r>
              <a:rPr lang="en-US" altLang="zh-CN" sz="4200" dirty="0">
                <a:solidFill>
                  <a:srgbClr val="002060"/>
                </a:solidFill>
              </a:rPr>
              <a:t>Neural Networks</a:t>
            </a:r>
          </a:p>
        </p:txBody>
      </p:sp>
      <p:sp>
        <p:nvSpPr>
          <p:cNvPr id="33795" name="Rectangle 3"/>
          <p:cNvSpPr>
            <a:spLocks noGrp="1" noChangeArrowheads="1"/>
          </p:cNvSpPr>
          <p:nvPr>
            <p:ph idx="1"/>
          </p:nvPr>
        </p:nvSpPr>
        <p:spPr>
          <a:xfrm>
            <a:off x="1080135" y="2419232"/>
            <a:ext cx="10696895" cy="5457828"/>
          </a:xfrm>
        </p:spPr>
        <p:txBody>
          <a:bodyPr vert="horz" lIns="96679" tIns="48340" rIns="96679" bIns="48340" rtlCol="0">
            <a:normAutofit/>
          </a:bodyPr>
          <a:lstStyle/>
          <a:p>
            <a:pPr algn="just">
              <a:spcBef>
                <a:spcPct val="50000"/>
              </a:spcBef>
              <a:buFont typeface="Wingdings" panose="05000000000000000000" pitchFamily="2" charset="2"/>
              <a:buChar char="§"/>
            </a:pPr>
            <a:r>
              <a:rPr lang="en-US" altLang="zh-CN" sz="2520" dirty="0">
                <a:ea typeface="SimSun" panose="02010600030101010101" pitchFamily="2" charset="-122"/>
              </a:rPr>
              <a:t> A neural network can be defined as a model of reasoning based on the human brain. The brain consists of a densely interconnected set of nerve cells, or basic information-processing units, called neurons.</a:t>
            </a:r>
          </a:p>
          <a:p>
            <a:pPr algn="just">
              <a:spcBef>
                <a:spcPct val="50000"/>
              </a:spcBef>
              <a:buFont typeface="Wingdings" panose="05000000000000000000" pitchFamily="2" charset="2"/>
              <a:buChar char="§"/>
            </a:pPr>
            <a:r>
              <a:rPr lang="en-US" altLang="zh-CN" sz="2520" dirty="0">
                <a:ea typeface="SimSun" panose="02010600030101010101" pitchFamily="2" charset="-122"/>
              </a:rPr>
              <a:t> The human brain incorporates nearly 10 billion neurons and 60 trillion connections, synapses (junction), between them. By using multiple neurons simultaneously, the brain can perform its functions much faster than the fastest computers in existence today.</a:t>
            </a:r>
          </a:p>
          <a:p>
            <a:pPr algn="just">
              <a:spcBef>
                <a:spcPct val="50000"/>
              </a:spcBef>
              <a:buFont typeface="Wingdings" panose="05000000000000000000" pitchFamily="2" charset="2"/>
              <a:buChar char="§"/>
            </a:pPr>
            <a:r>
              <a:rPr lang="en-US" altLang="zh-CN" sz="2520" dirty="0">
                <a:ea typeface="SimSun" panose="02010600030101010101" pitchFamily="2" charset="-122"/>
              </a:rPr>
              <a:t> Each neuron has a very simple structure, but an army of such elements constitutes a tremendous processing power.</a:t>
            </a:r>
          </a:p>
          <a:p>
            <a:pPr algn="just">
              <a:spcBef>
                <a:spcPct val="50000"/>
              </a:spcBef>
              <a:buFont typeface="Wingdings" panose="05000000000000000000" pitchFamily="2" charset="2"/>
              <a:buChar char="§"/>
            </a:pPr>
            <a:r>
              <a:rPr lang="en-US" altLang="zh-CN" sz="2520" dirty="0">
                <a:ea typeface="SimSun" panose="02010600030101010101" pitchFamily="2" charset="-122"/>
              </a:rPr>
              <a:t>A neuron consists of a cell body, soma, a number of fibers called dendrites, and a single long fiber called the axon.</a:t>
            </a:r>
          </a:p>
          <a:p>
            <a:pPr marL="0" indent="0" algn="just">
              <a:spcBef>
                <a:spcPct val="50000"/>
              </a:spcBef>
              <a:buNone/>
            </a:pPr>
            <a:endParaRPr lang="en-US" altLang="zh-CN" sz="2520" dirty="0">
              <a:ea typeface="SimSun" panose="02010600030101010101" pitchFamily="2" charset="-122"/>
            </a:endParaRPr>
          </a:p>
        </p:txBody>
      </p:sp>
    </p:spTree>
    <p:extLst>
      <p:ext uri="{BB962C8B-B14F-4D97-AF65-F5344CB8AC3E}">
        <p14:creationId xmlns:p14="http://schemas.microsoft.com/office/powerpoint/2010/main" val="207774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994" name="Rectangle 2"/>
          <p:cNvSpPr>
            <a:spLocks noGrp="1" noChangeArrowheads="1"/>
          </p:cNvSpPr>
          <p:nvPr>
            <p:ph type="title"/>
          </p:nvPr>
        </p:nvSpPr>
        <p:spPr>
          <a:xfrm>
            <a:off x="809364" y="1223547"/>
            <a:ext cx="11041380" cy="738443"/>
          </a:xfrm>
        </p:spPr>
        <p:txBody>
          <a:bodyPr>
            <a:normAutofit/>
          </a:bodyPr>
          <a:lstStyle/>
          <a:p>
            <a:r>
              <a:rPr lang="en-US" sz="4200" dirty="0">
                <a:solidFill>
                  <a:srgbClr val="002060"/>
                </a:solidFill>
              </a:rPr>
              <a:t>Biological Neural Networks</a:t>
            </a:r>
          </a:p>
        </p:txBody>
      </p:sp>
      <p:pic>
        <p:nvPicPr>
          <p:cNvPr id="7" name="Picture 3" descr="Slide07-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6266" y="2460979"/>
            <a:ext cx="7848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1498024" y="5605970"/>
            <a:ext cx="9298930"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Clr>
                <a:schemeClr val="tx2"/>
              </a:buClr>
              <a:buFont typeface="Wingdings" panose="05000000000000000000" pitchFamily="2" charset="2"/>
              <a:buChar char="§"/>
            </a:pPr>
            <a:r>
              <a:rPr lang="en-US" altLang="en-US" sz="2520" dirty="0">
                <a:solidFill>
                  <a:schemeClr val="tx1">
                    <a:lumMod val="75000"/>
                    <a:lumOff val="25000"/>
                  </a:schemeClr>
                </a:solidFill>
                <a:ea typeface="SimSun" panose="02010600030101010101" pitchFamily="2" charset="-122"/>
              </a:rPr>
              <a:t>Signals are propagated from one neuron to another by electro chemical reactions.</a:t>
            </a:r>
          </a:p>
          <a:p>
            <a:pPr marL="457200" indent="-457200">
              <a:buClr>
                <a:schemeClr val="tx2"/>
              </a:buClr>
              <a:buFont typeface="Wingdings" panose="05000000000000000000" pitchFamily="2" charset="2"/>
              <a:buChar char="§"/>
            </a:pPr>
            <a:r>
              <a:rPr lang="en-US" altLang="en-US" sz="2520" dirty="0">
                <a:solidFill>
                  <a:schemeClr val="tx1">
                    <a:lumMod val="75000"/>
                    <a:lumOff val="25000"/>
                  </a:schemeClr>
                </a:solidFill>
                <a:ea typeface="SimSun" panose="02010600030101010101" pitchFamily="2" charset="-122"/>
              </a:rPr>
              <a:t>Chemical substances released from Synapses cause a change  in the electrical potential of the cell body.</a:t>
            </a:r>
          </a:p>
          <a:p>
            <a:pPr marL="457200" indent="-457200">
              <a:buClr>
                <a:schemeClr val="tx2"/>
              </a:buClr>
              <a:buFont typeface="Wingdings" panose="05000000000000000000" pitchFamily="2" charset="2"/>
              <a:buChar char="§"/>
            </a:pPr>
            <a:r>
              <a:rPr lang="en-US" altLang="en-US" sz="2520" dirty="0">
                <a:solidFill>
                  <a:schemeClr val="tx1">
                    <a:lumMod val="75000"/>
                    <a:lumOff val="25000"/>
                  </a:schemeClr>
                </a:solidFill>
                <a:ea typeface="SimSun" panose="02010600030101010101" pitchFamily="2" charset="-122"/>
              </a:rPr>
              <a:t>The pulse spreads out and eventually reaches synapses causing them to increase or decrease its potential</a:t>
            </a:r>
          </a:p>
        </p:txBody>
      </p:sp>
    </p:spTree>
    <p:extLst>
      <p:ext uri="{BB962C8B-B14F-4D97-AF65-F5344CB8AC3E}">
        <p14:creationId xmlns:p14="http://schemas.microsoft.com/office/powerpoint/2010/main" val="3388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80" name="Text Box 40"/>
          <p:cNvSpPr txBox="1">
            <a:spLocks noChangeArrowheads="1"/>
          </p:cNvSpPr>
          <p:nvPr/>
        </p:nvSpPr>
        <p:spPr bwMode="auto">
          <a:xfrm>
            <a:off x="812916" y="1363480"/>
            <a:ext cx="1113004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spcBef>
                <a:spcPct val="0"/>
              </a:spcBef>
              <a:buClrTx/>
              <a:buSzTx/>
              <a:buNone/>
            </a:pPr>
            <a:r>
              <a:rPr lang="en-US" altLang="zh-CN" sz="4200" dirty="0">
                <a:solidFill>
                  <a:srgbClr val="002060"/>
                </a:solidFill>
                <a:latin typeface="+mj-lt"/>
                <a:ea typeface="+mj-ea"/>
                <a:cs typeface="+mj-cs"/>
              </a:rPr>
              <a:t>How do Artificial Neural Networks Model the Brain?</a:t>
            </a:r>
          </a:p>
        </p:txBody>
      </p:sp>
      <p:sp>
        <p:nvSpPr>
          <p:cNvPr id="35882" name="Rectangle 42"/>
          <p:cNvSpPr>
            <a:spLocks noChangeArrowheads="1"/>
          </p:cNvSpPr>
          <p:nvPr/>
        </p:nvSpPr>
        <p:spPr bwMode="auto">
          <a:xfrm>
            <a:off x="868001" y="2371311"/>
            <a:ext cx="10479371" cy="449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240030" lvl="1" indent="-240030" algn="just" eaLnBrk="1" hangingPunct="1">
              <a:lnSpc>
                <a:spcPct val="90000"/>
              </a:lnSpc>
              <a:spcBef>
                <a:spcPts val="1050"/>
              </a:spcBef>
              <a:buClrTx/>
              <a:buSzTx/>
              <a:buFont typeface="Arial" panose="020B0604020202020204" pitchFamily="34" charset="0"/>
              <a:buChar char="•"/>
            </a:pPr>
            <a:r>
              <a:rPr lang="en-US" altLang="zh-CN" sz="2520" dirty="0">
                <a:solidFill>
                  <a:schemeClr val="tx1">
                    <a:lumMod val="75000"/>
                    <a:lumOff val="25000"/>
                  </a:schemeClr>
                </a:solidFill>
                <a:latin typeface="+mn-lt"/>
                <a:ea typeface="SimSun" panose="02010600030101010101" pitchFamily="2" charset="-122"/>
              </a:rPr>
              <a:t>An artificial neural network consists of a number of very simple processors, also called neurons, which are analogous to the biological neurons in the brain. </a:t>
            </a:r>
          </a:p>
          <a:p>
            <a:pPr marL="0" lvl="1" algn="just" eaLnBrk="1" hangingPunct="1">
              <a:lnSpc>
                <a:spcPct val="90000"/>
              </a:lnSpc>
              <a:spcBef>
                <a:spcPts val="1050"/>
              </a:spcBef>
              <a:buClrTx/>
              <a:buSzTx/>
              <a:buNone/>
            </a:pPr>
            <a:endParaRPr lang="en-US" altLang="zh-CN" sz="2520" dirty="0">
              <a:solidFill>
                <a:schemeClr val="tx1">
                  <a:lumMod val="75000"/>
                  <a:lumOff val="25000"/>
                </a:schemeClr>
              </a:solidFill>
              <a:latin typeface="+mn-lt"/>
              <a:ea typeface="SimSun" panose="02010600030101010101" pitchFamily="2" charset="-122"/>
            </a:endParaRPr>
          </a:p>
          <a:p>
            <a:pPr marL="240030" lvl="1" indent="-240030" algn="just" eaLnBrk="1" hangingPunct="1">
              <a:lnSpc>
                <a:spcPct val="90000"/>
              </a:lnSpc>
              <a:spcBef>
                <a:spcPts val="1050"/>
              </a:spcBef>
              <a:buClrTx/>
              <a:buSzTx/>
              <a:buFont typeface="Arial" panose="020B0604020202020204" pitchFamily="34" charset="0"/>
              <a:buChar char="•"/>
            </a:pPr>
            <a:r>
              <a:rPr lang="en-US" altLang="zh-CN" sz="2520" dirty="0">
                <a:solidFill>
                  <a:schemeClr val="tx1">
                    <a:lumMod val="75000"/>
                    <a:lumOff val="25000"/>
                  </a:schemeClr>
                </a:solidFill>
                <a:latin typeface="+mn-lt"/>
                <a:ea typeface="SimSun" panose="02010600030101010101" pitchFamily="2" charset="-122"/>
              </a:rPr>
              <a:t>The neurons are connected by weighted links passing signals from one neuron to another.</a:t>
            </a:r>
          </a:p>
          <a:p>
            <a:pPr marL="0" lvl="1" algn="just" eaLnBrk="1" hangingPunct="1">
              <a:lnSpc>
                <a:spcPct val="90000"/>
              </a:lnSpc>
              <a:spcBef>
                <a:spcPts val="1050"/>
              </a:spcBef>
              <a:buClrTx/>
              <a:buSzTx/>
              <a:buNone/>
            </a:pPr>
            <a:endParaRPr lang="en-US" altLang="zh-CN" sz="2520" dirty="0">
              <a:solidFill>
                <a:schemeClr val="tx1">
                  <a:lumMod val="75000"/>
                  <a:lumOff val="25000"/>
                </a:schemeClr>
              </a:solidFill>
              <a:latin typeface="+mn-lt"/>
              <a:ea typeface="SimSun" panose="02010600030101010101" pitchFamily="2" charset="-122"/>
            </a:endParaRPr>
          </a:p>
          <a:p>
            <a:pPr marL="240030" lvl="1" indent="-240030" algn="just" eaLnBrk="1" hangingPunct="1">
              <a:lnSpc>
                <a:spcPct val="90000"/>
              </a:lnSpc>
              <a:spcBef>
                <a:spcPts val="1050"/>
              </a:spcBef>
              <a:buClrTx/>
              <a:buSzTx/>
              <a:buFont typeface="Arial" panose="020B0604020202020204" pitchFamily="34" charset="0"/>
              <a:buChar char="•"/>
            </a:pPr>
            <a:r>
              <a:rPr lang="en-US" altLang="zh-CN" sz="2520" dirty="0">
                <a:solidFill>
                  <a:schemeClr val="tx1">
                    <a:lumMod val="75000"/>
                    <a:lumOff val="25000"/>
                  </a:schemeClr>
                </a:solidFill>
                <a:latin typeface="+mn-lt"/>
                <a:ea typeface="SimSun" panose="02010600030101010101" pitchFamily="2" charset="-122"/>
              </a:rPr>
              <a:t>The output signal is transmitted through the neuron’s outgoing connection. The outgoing connection splits into a number of branches that transmit the same signal. The outgoing branches terminate at the incoming connections of other neurons in the network.</a:t>
            </a:r>
          </a:p>
        </p:txBody>
      </p:sp>
    </p:spTree>
    <p:extLst>
      <p:ext uri="{BB962C8B-B14F-4D97-AF65-F5344CB8AC3E}">
        <p14:creationId xmlns:p14="http://schemas.microsoft.com/office/powerpoint/2010/main" val="225681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0110" y="1496424"/>
            <a:ext cx="11041380" cy="698017"/>
          </a:xfrm>
        </p:spPr>
        <p:txBody>
          <a:bodyPr>
            <a:normAutofit/>
          </a:bodyPr>
          <a:lstStyle/>
          <a:p>
            <a:r>
              <a:rPr lang="en-US" sz="4200" dirty="0">
                <a:solidFill>
                  <a:srgbClr val="002060"/>
                </a:solidFill>
              </a:rPr>
              <a:t>Neural Networks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067" y="5376231"/>
            <a:ext cx="6908281" cy="29457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58" y="2493084"/>
            <a:ext cx="6283614" cy="3443497"/>
          </a:xfrm>
          <a:prstGeom prst="rect">
            <a:avLst/>
          </a:prstGeom>
        </p:spPr>
      </p:pic>
      <p:sp>
        <p:nvSpPr>
          <p:cNvPr id="6" name="TextBox 5"/>
          <p:cNvSpPr txBox="1"/>
          <p:nvPr/>
        </p:nvSpPr>
        <p:spPr>
          <a:xfrm>
            <a:off x="572565" y="6235224"/>
            <a:ext cx="5008595" cy="1255728"/>
          </a:xfrm>
          <a:prstGeom prst="rect">
            <a:avLst/>
          </a:prstGeom>
          <a:noFill/>
        </p:spPr>
        <p:txBody>
          <a:bodyPr wrap="square" rtlCol="0">
            <a:spAutoFit/>
          </a:bodyPr>
          <a:lstStyle/>
          <a:p>
            <a:pPr algn="just"/>
            <a:r>
              <a:rPr lang="en-US" sz="2520" dirty="0">
                <a:solidFill>
                  <a:schemeClr val="tx1">
                    <a:lumMod val="75000"/>
                    <a:lumOff val="25000"/>
                  </a:schemeClr>
                </a:solidFill>
                <a:ea typeface="SimSun" panose="02010600030101010101" pitchFamily="2" charset="-122"/>
              </a:rPr>
              <a:t>This object is called a </a:t>
            </a:r>
            <a:r>
              <a:rPr lang="en-US" sz="2520" dirty="0">
                <a:solidFill>
                  <a:srgbClr val="FF0000"/>
                </a:solidFill>
                <a:ea typeface="SimSun" panose="02010600030101010101" pitchFamily="2" charset="-122"/>
              </a:rPr>
              <a:t>perceptron</a:t>
            </a:r>
            <a:r>
              <a:rPr lang="en-US" sz="2520" dirty="0">
                <a:solidFill>
                  <a:schemeClr val="tx1">
                    <a:lumMod val="75000"/>
                    <a:lumOff val="25000"/>
                  </a:schemeClr>
                </a:solidFill>
                <a:ea typeface="SimSun" panose="02010600030101010101" pitchFamily="2" charset="-122"/>
              </a:rPr>
              <a:t>. A perceptron takes a number of binary inputs and emits a binary output.</a:t>
            </a:r>
            <a:endParaRPr lang="en-MY" sz="2520" dirty="0">
              <a:solidFill>
                <a:schemeClr val="tx1">
                  <a:lumMod val="75000"/>
                  <a:lumOff val="25000"/>
                </a:schemeClr>
              </a:solidFill>
              <a:ea typeface="SimSun" panose="02010600030101010101" pitchFamily="2" charset="-122"/>
            </a:endParaRPr>
          </a:p>
        </p:txBody>
      </p:sp>
      <p:sp>
        <p:nvSpPr>
          <p:cNvPr id="7" name="TextBox 6"/>
          <p:cNvSpPr txBox="1"/>
          <p:nvPr/>
        </p:nvSpPr>
        <p:spPr>
          <a:xfrm>
            <a:off x="6709272" y="2393931"/>
            <a:ext cx="5927076" cy="2806922"/>
          </a:xfrm>
          <a:prstGeom prst="rect">
            <a:avLst/>
          </a:prstGeom>
          <a:noFill/>
        </p:spPr>
        <p:txBody>
          <a:bodyPr wrap="square" rtlCol="0">
            <a:spAutoFit/>
          </a:bodyPr>
          <a:lstStyle/>
          <a:p>
            <a:pPr algn="just"/>
            <a:r>
              <a:rPr lang="en-US" sz="2520" dirty="0">
                <a:solidFill>
                  <a:schemeClr val="tx1">
                    <a:lumMod val="75000"/>
                    <a:lumOff val="25000"/>
                  </a:schemeClr>
                </a:solidFill>
                <a:ea typeface="SimSun" panose="02010600030101010101" pitchFamily="2" charset="-122"/>
              </a:rPr>
              <a:t>Notice that the network of nodes I have shown only sends signals in one direction. This is called a </a:t>
            </a:r>
            <a:r>
              <a:rPr lang="en-US" sz="2520" dirty="0">
                <a:solidFill>
                  <a:srgbClr val="FF0000"/>
                </a:solidFill>
                <a:ea typeface="SimSun" panose="02010600030101010101" pitchFamily="2" charset="-122"/>
              </a:rPr>
              <a:t>feed-forward network</a:t>
            </a:r>
            <a:r>
              <a:rPr lang="en-US" sz="2520" dirty="0">
                <a:solidFill>
                  <a:schemeClr val="tx1">
                    <a:lumMod val="75000"/>
                    <a:lumOff val="25000"/>
                  </a:schemeClr>
                </a:solidFill>
                <a:ea typeface="SimSun" panose="02010600030101010101" pitchFamily="2" charset="-122"/>
              </a:rPr>
              <a:t>. The one-directional nature of feed-forward networks is probably the biggest difference between artificial neural networks and their biological equivalent.</a:t>
            </a:r>
            <a:endParaRPr lang="en-MY" sz="2520" dirty="0">
              <a:solidFill>
                <a:schemeClr val="tx1">
                  <a:lumMod val="75000"/>
                  <a:lumOff val="25000"/>
                </a:schemeClr>
              </a:solidFill>
              <a:ea typeface="SimSun" panose="02010600030101010101" pitchFamily="2" charset="-122"/>
            </a:endParaRPr>
          </a:p>
        </p:txBody>
      </p:sp>
    </p:spTree>
    <p:extLst>
      <p:ext uri="{BB962C8B-B14F-4D97-AF65-F5344CB8AC3E}">
        <p14:creationId xmlns:p14="http://schemas.microsoft.com/office/powerpoint/2010/main" val="244950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1354932"/>
            <a:ext cx="11041380" cy="829402"/>
          </a:xfrm>
        </p:spPr>
        <p:txBody>
          <a:bodyPr>
            <a:normAutofit/>
          </a:bodyPr>
          <a:lstStyle/>
          <a:p>
            <a:r>
              <a:rPr lang="en-US" sz="4200" dirty="0">
                <a:solidFill>
                  <a:srgbClr val="002060"/>
                </a:solidFill>
              </a:rPr>
              <a:t>Neural Networks - How does a perceptron learn?</a:t>
            </a:r>
          </a:p>
        </p:txBody>
      </p:sp>
      <p:sp>
        <p:nvSpPr>
          <p:cNvPr id="3" name="TextBox 2"/>
          <p:cNvSpPr txBox="1"/>
          <p:nvPr/>
        </p:nvSpPr>
        <p:spPr>
          <a:xfrm>
            <a:off x="880110" y="2642281"/>
            <a:ext cx="9696631" cy="3422475"/>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520" dirty="0">
                <a:solidFill>
                  <a:schemeClr val="tx1">
                    <a:lumMod val="75000"/>
                    <a:lumOff val="25000"/>
                  </a:schemeClr>
                </a:solidFill>
              </a:rPr>
              <a:t>A perceptron has initial (often random) weights typically in the range of [-0.5, 0.5].</a:t>
            </a:r>
          </a:p>
          <a:p>
            <a:pPr marL="457200" indent="-457200">
              <a:spcAft>
                <a:spcPts val="1200"/>
              </a:spcAft>
              <a:buFont typeface="Arial" panose="020B0604020202020204" pitchFamily="34" charset="0"/>
              <a:buChar char="•"/>
            </a:pPr>
            <a:r>
              <a:rPr lang="en-US" sz="2520" dirty="0">
                <a:solidFill>
                  <a:schemeClr val="tx1">
                    <a:lumMod val="75000"/>
                    <a:lumOff val="25000"/>
                  </a:schemeClr>
                </a:solidFill>
              </a:rPr>
              <a:t>Apply an established training dataset.</a:t>
            </a:r>
          </a:p>
          <a:p>
            <a:pPr marL="457200" indent="-457200">
              <a:spcAft>
                <a:spcPts val="1200"/>
              </a:spcAft>
              <a:buFont typeface="Arial" panose="020B0604020202020204" pitchFamily="34" charset="0"/>
              <a:buChar char="•"/>
            </a:pPr>
            <a:r>
              <a:rPr lang="en-US" sz="2520" dirty="0">
                <a:solidFill>
                  <a:schemeClr val="tx1">
                    <a:lumMod val="75000"/>
                    <a:lumOff val="25000"/>
                  </a:schemeClr>
                </a:solidFill>
              </a:rPr>
              <a:t>Calculate the error as</a:t>
            </a:r>
            <a:br>
              <a:rPr lang="en-US" sz="2520" dirty="0">
                <a:solidFill>
                  <a:schemeClr val="tx1">
                    <a:lumMod val="75000"/>
                    <a:lumOff val="25000"/>
                  </a:schemeClr>
                </a:solidFill>
              </a:rPr>
            </a:br>
            <a:r>
              <a:rPr lang="en-US" sz="2520" dirty="0">
                <a:solidFill>
                  <a:schemeClr val="tx1">
                    <a:lumMod val="75000"/>
                    <a:lumOff val="25000"/>
                  </a:schemeClr>
                </a:solidFill>
              </a:rPr>
              <a:t>expected output minus actual output:</a:t>
            </a:r>
          </a:p>
          <a:p>
            <a:pPr>
              <a:spcAft>
                <a:spcPts val="1200"/>
              </a:spcAft>
            </a:pPr>
            <a:r>
              <a:rPr lang="en-US" sz="2520" dirty="0">
                <a:solidFill>
                  <a:schemeClr val="tx1">
                    <a:lumMod val="75000"/>
                    <a:lumOff val="25000"/>
                  </a:schemeClr>
                </a:solidFill>
              </a:rPr>
              <a:t>		error e = </a:t>
            </a:r>
            <a:r>
              <a:rPr lang="en-US" sz="2520" dirty="0" err="1">
                <a:solidFill>
                  <a:schemeClr val="tx1">
                    <a:lumMod val="75000"/>
                    <a:lumOff val="25000"/>
                  </a:schemeClr>
                </a:solidFill>
              </a:rPr>
              <a:t>Y</a:t>
            </a:r>
            <a:r>
              <a:rPr lang="en-US" sz="2520" baseline="-25000" dirty="0" err="1">
                <a:solidFill>
                  <a:schemeClr val="tx1">
                    <a:lumMod val="75000"/>
                    <a:lumOff val="25000"/>
                  </a:schemeClr>
                </a:solidFill>
              </a:rPr>
              <a:t>expected</a:t>
            </a:r>
            <a:r>
              <a:rPr lang="en-US" sz="2520" dirty="0">
                <a:solidFill>
                  <a:schemeClr val="tx1">
                    <a:lumMod val="75000"/>
                    <a:lumOff val="25000"/>
                  </a:schemeClr>
                </a:solidFill>
              </a:rPr>
              <a:t> – </a:t>
            </a:r>
            <a:r>
              <a:rPr lang="en-US" sz="2520" dirty="0" err="1">
                <a:solidFill>
                  <a:schemeClr val="tx1">
                    <a:lumMod val="75000"/>
                    <a:lumOff val="25000"/>
                  </a:schemeClr>
                </a:solidFill>
              </a:rPr>
              <a:t>Y</a:t>
            </a:r>
            <a:r>
              <a:rPr lang="en-US" sz="2520" baseline="-25000" dirty="0" err="1">
                <a:solidFill>
                  <a:schemeClr val="tx1">
                    <a:lumMod val="75000"/>
                    <a:lumOff val="25000"/>
                  </a:schemeClr>
                </a:solidFill>
              </a:rPr>
              <a:t>actual</a:t>
            </a:r>
            <a:r>
              <a:rPr lang="en-US" sz="2520" dirty="0">
                <a:solidFill>
                  <a:schemeClr val="tx1">
                    <a:lumMod val="75000"/>
                    <a:lumOff val="25000"/>
                  </a:schemeClr>
                </a:solidFill>
              </a:rPr>
              <a:t> </a:t>
            </a:r>
          </a:p>
          <a:p>
            <a:pPr marL="457200" indent="-457200">
              <a:spcAft>
                <a:spcPts val="1200"/>
              </a:spcAft>
              <a:buFont typeface="Arial" panose="020B0604020202020204" pitchFamily="34" charset="0"/>
              <a:buChar char="•"/>
            </a:pPr>
            <a:r>
              <a:rPr lang="en-US" sz="2520" dirty="0">
                <a:solidFill>
                  <a:schemeClr val="tx1">
                    <a:lumMod val="75000"/>
                    <a:lumOff val="25000"/>
                  </a:schemeClr>
                </a:solidFill>
              </a:rPr>
              <a:t>Adjust the weights to reduce the error.</a:t>
            </a:r>
          </a:p>
        </p:txBody>
      </p:sp>
    </p:spTree>
    <p:extLst>
      <p:ext uri="{BB962C8B-B14F-4D97-AF65-F5344CB8AC3E}">
        <p14:creationId xmlns:p14="http://schemas.microsoft.com/office/powerpoint/2010/main" val="159919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a:xfrm>
            <a:off x="880110" y="1354932"/>
            <a:ext cx="11041380" cy="1048464"/>
          </a:xfrm>
        </p:spPr>
        <p:txBody>
          <a:bodyPr>
            <a:normAutofit/>
          </a:bodyPr>
          <a:lstStyle/>
          <a:p>
            <a:r>
              <a:rPr lang="en-US" sz="4200" dirty="0">
                <a:solidFill>
                  <a:srgbClr val="002060"/>
                </a:solidFill>
              </a:rPr>
              <a:t>Multi-Layer Perceptron (MLP)</a:t>
            </a:r>
          </a:p>
        </p:txBody>
      </p:sp>
      <p:pic>
        <p:nvPicPr>
          <p:cNvPr id="5" name="Picture 4">
            <a:extLst>
              <a:ext uri="{FF2B5EF4-FFF2-40B4-BE49-F238E27FC236}">
                <a16:creationId xmlns:a16="http://schemas.microsoft.com/office/drawing/2014/main" id="{A1B90C4B-84B3-47F5-B25A-21BB783510B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39615" y="3089195"/>
            <a:ext cx="7860323" cy="4325152"/>
          </a:xfrm>
          <a:prstGeom prst="rect">
            <a:avLst/>
          </a:prstGeom>
        </p:spPr>
      </p:pic>
      <p:sp>
        <p:nvSpPr>
          <p:cNvPr id="12" name="Rectangle 5">
            <a:extLst>
              <a:ext uri="{FF2B5EF4-FFF2-40B4-BE49-F238E27FC236}">
                <a16:creationId xmlns:a16="http://schemas.microsoft.com/office/drawing/2014/main" id="{4B4C95E4-F4F2-44D0-B52C-A07289F17778}"/>
              </a:ext>
            </a:extLst>
          </p:cNvPr>
          <p:cNvSpPr>
            <a:spLocks noGrp="1" noChangeArrowheads="1"/>
          </p:cNvSpPr>
          <p:nvPr>
            <p:ph idx="1"/>
          </p:nvPr>
        </p:nvSpPr>
        <p:spPr>
          <a:xfrm>
            <a:off x="8387863" y="3316607"/>
            <a:ext cx="3833446" cy="2510786"/>
          </a:xfrm>
          <a:noFill/>
          <a:ln/>
          <a:extLst>
            <a:ext uri="{91240B29-F687-4F45-9708-019B960494DF}">
              <a14:hiddenLine xmlns:a14="http://schemas.microsoft.com/office/drawing/2010/main" w="12700">
                <a:solidFill>
                  <a:schemeClr val="tx1"/>
                </a:solidFill>
                <a:miter lim="800000"/>
                <a:headEnd/>
                <a:tailEnd/>
              </a14:hiddenLine>
            </a:ext>
          </a:extLst>
        </p:spPr>
        <p:txBody>
          <a:bodyPr vert="horz" lIns="0" tIns="45720" rIns="0" bIns="45720" rtlCol="0">
            <a:normAutofit/>
          </a:bodyPr>
          <a:lstStyle/>
          <a:p>
            <a:pPr marL="0" indent="0" algn="just">
              <a:buNone/>
            </a:pPr>
            <a:r>
              <a:rPr lang="en-US" altLang="en-US" sz="2520" dirty="0"/>
              <a:t>MLP consists of </a:t>
            </a:r>
            <a:r>
              <a:rPr lang="en-US" altLang="en-US" sz="2520" dirty="0">
                <a:solidFill>
                  <a:srgbClr val="FF0000"/>
                </a:solidFill>
              </a:rPr>
              <a:t>hidden layers </a:t>
            </a:r>
            <a:r>
              <a:rPr lang="en-US" altLang="en-US" sz="2520" dirty="0"/>
              <a:t>between input and output layers. Each layer connects </a:t>
            </a:r>
            <a:r>
              <a:rPr lang="en-US" altLang="en-US" sz="2520" i="1" dirty="0"/>
              <a:t>N</a:t>
            </a:r>
            <a:r>
              <a:rPr lang="en-US" altLang="en-US" sz="2520" dirty="0"/>
              <a:t> input units to </a:t>
            </a:r>
            <a:r>
              <a:rPr lang="en-US" altLang="en-US" sz="2520" i="1" dirty="0"/>
              <a:t>M</a:t>
            </a:r>
            <a:r>
              <a:rPr lang="en-US" altLang="en-US" sz="2520" dirty="0"/>
              <a:t> output units.</a:t>
            </a:r>
          </a:p>
        </p:txBody>
      </p:sp>
    </p:spTree>
    <p:extLst>
      <p:ext uri="{BB962C8B-B14F-4D97-AF65-F5344CB8AC3E}">
        <p14:creationId xmlns:p14="http://schemas.microsoft.com/office/powerpoint/2010/main" val="173121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a:xfrm>
            <a:off x="880110" y="1354932"/>
            <a:ext cx="11041380" cy="1048464"/>
          </a:xfrm>
        </p:spPr>
        <p:txBody>
          <a:bodyPr>
            <a:normAutofit/>
          </a:bodyPr>
          <a:lstStyle/>
          <a:p>
            <a:r>
              <a:rPr lang="en-US" sz="4200" dirty="0">
                <a:solidFill>
                  <a:srgbClr val="002060"/>
                </a:solidFill>
              </a:rPr>
              <a:t>Multi-Layer Perceptron (MLP)</a:t>
            </a:r>
          </a:p>
        </p:txBody>
      </p:sp>
      <p:sp>
        <p:nvSpPr>
          <p:cNvPr id="12" name="Rectangle 5">
            <a:extLst>
              <a:ext uri="{FF2B5EF4-FFF2-40B4-BE49-F238E27FC236}">
                <a16:creationId xmlns:a16="http://schemas.microsoft.com/office/drawing/2014/main" id="{4B4C95E4-F4F2-44D0-B52C-A07289F17778}"/>
              </a:ext>
            </a:extLst>
          </p:cNvPr>
          <p:cNvSpPr>
            <a:spLocks noGrp="1" noChangeArrowheads="1"/>
          </p:cNvSpPr>
          <p:nvPr>
            <p:ph idx="1"/>
          </p:nvPr>
        </p:nvSpPr>
        <p:spPr>
          <a:xfrm>
            <a:off x="1103665" y="3045951"/>
            <a:ext cx="10572520" cy="523640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0" tIns="45720" rIns="0" bIns="45720" rtlCol="0">
            <a:normAutofit/>
          </a:bodyPr>
          <a:lstStyle/>
          <a:p>
            <a:pPr algn="just">
              <a:buFont typeface="Wingdings" panose="05000000000000000000" pitchFamily="2" charset="2"/>
              <a:buChar char="§"/>
            </a:pPr>
            <a:r>
              <a:rPr lang="en-US" altLang="en-US" sz="2520" dirty="0"/>
              <a:t> The simplest kind of feed-forward network is a multilayer perceptron (MLP).</a:t>
            </a:r>
          </a:p>
          <a:p>
            <a:pPr algn="just">
              <a:buFont typeface="Wingdings" panose="05000000000000000000" pitchFamily="2" charset="2"/>
              <a:buChar char="§"/>
            </a:pPr>
            <a:r>
              <a:rPr lang="en-US" altLang="en-US" sz="2520" dirty="0"/>
              <a:t> The units are arranged into a set of layers, and each layer contains some number of identical units. Every unit in one layer is connected to every unit in the next layer; we say that the network is </a:t>
            </a:r>
            <a:r>
              <a:rPr lang="en-US" altLang="en-US" sz="2520" dirty="0">
                <a:solidFill>
                  <a:srgbClr val="FF0000"/>
                </a:solidFill>
              </a:rPr>
              <a:t>fully connected</a:t>
            </a:r>
            <a:r>
              <a:rPr lang="en-US" altLang="en-US" sz="2520" dirty="0"/>
              <a:t>. </a:t>
            </a:r>
          </a:p>
          <a:p>
            <a:pPr algn="just">
              <a:buFont typeface="Wingdings" panose="05000000000000000000" pitchFamily="2" charset="2"/>
              <a:buChar char="§"/>
            </a:pPr>
            <a:r>
              <a:rPr lang="en-US" altLang="en-US" sz="2520" dirty="0"/>
              <a:t> The first layer is the input layer, and its units take the values of the input features. The last layer is the output layer, and it has one unit for each value the network outputs (i.e. a single unit in the case of regression or binary classification, or K units in the case of K-class classification). </a:t>
            </a:r>
          </a:p>
          <a:p>
            <a:pPr algn="just">
              <a:buFont typeface="Wingdings" panose="05000000000000000000" pitchFamily="2" charset="2"/>
              <a:buChar char="§"/>
            </a:pPr>
            <a:r>
              <a:rPr lang="en-US" altLang="en-US" sz="2520" dirty="0"/>
              <a:t> All the layers in between these are known as hidden layers, because we don’t know ahead of time what these units should compute, and this needs to be discovered during learning.</a:t>
            </a:r>
          </a:p>
        </p:txBody>
      </p:sp>
    </p:spTree>
    <p:extLst>
      <p:ext uri="{BB962C8B-B14F-4D97-AF65-F5344CB8AC3E}">
        <p14:creationId xmlns:p14="http://schemas.microsoft.com/office/powerpoint/2010/main" val="3142604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a:xfrm>
            <a:off x="880110" y="1354932"/>
            <a:ext cx="11041380" cy="1048464"/>
          </a:xfrm>
        </p:spPr>
        <p:txBody>
          <a:bodyPr>
            <a:normAutofit/>
          </a:bodyPr>
          <a:lstStyle/>
          <a:p>
            <a:r>
              <a:rPr lang="en-US" sz="4200" dirty="0">
                <a:solidFill>
                  <a:srgbClr val="002060"/>
                </a:solidFill>
              </a:rPr>
              <a:t>Advantages of Neural Networks</a:t>
            </a:r>
          </a:p>
        </p:txBody>
      </p:sp>
      <p:sp>
        <p:nvSpPr>
          <p:cNvPr id="9" name="Rectangle 5"/>
          <p:cNvSpPr>
            <a:spLocks noGrp="1" noChangeArrowheads="1"/>
          </p:cNvSpPr>
          <p:nvPr>
            <p:ph idx="1"/>
          </p:nvPr>
        </p:nvSpPr>
        <p:spPr>
          <a:xfrm>
            <a:off x="1543280" y="2500829"/>
            <a:ext cx="7693025" cy="4707874"/>
          </a:xfrm>
          <a:noFill/>
          <a:ln/>
          <a:extLst>
            <a:ext uri="{91240B29-F687-4F45-9708-019B960494DF}">
              <a14:hiddenLine xmlns:a14="http://schemas.microsoft.com/office/drawing/2010/main" w="12700">
                <a:solidFill>
                  <a:schemeClr val="tx1"/>
                </a:solidFill>
                <a:miter lim="800000"/>
                <a:headEnd/>
                <a:tailEnd/>
              </a14:hiddenLine>
            </a:ext>
          </a:extLst>
        </p:spPr>
        <p:txBody>
          <a:bodyPr vert="horz" lIns="0" tIns="45720" rIns="0" bIns="45720" rtlCol="0">
            <a:normAutofit/>
          </a:bodyPr>
          <a:lstStyle/>
          <a:p>
            <a:pPr algn="just">
              <a:buFont typeface="Arial" panose="020B0604020202020204" pitchFamily="34" charset="0"/>
              <a:buChar char="•"/>
            </a:pPr>
            <a:r>
              <a:rPr lang="en-US" altLang="en-US" dirty="0"/>
              <a:t> They are extremely powerful computational algorithm.</a:t>
            </a:r>
          </a:p>
          <a:p>
            <a:pPr algn="just">
              <a:buFont typeface="Arial" panose="020B0604020202020204" pitchFamily="34" charset="0"/>
              <a:buChar char="•"/>
            </a:pPr>
            <a:r>
              <a:rPr lang="en-US" altLang="en-US" dirty="0"/>
              <a:t> Massive parallelism makes them very efficient.</a:t>
            </a:r>
          </a:p>
          <a:p>
            <a:pPr algn="just">
              <a:buFont typeface="Arial" panose="020B0604020202020204" pitchFamily="34" charset="0"/>
              <a:buChar char="•"/>
            </a:pPr>
            <a:r>
              <a:rPr lang="en-US" altLang="en-US" dirty="0"/>
              <a:t> They can learn and generalize from training data – so there is no need for enormous feats of programming.</a:t>
            </a:r>
          </a:p>
          <a:p>
            <a:pPr algn="just">
              <a:buFont typeface="Arial" panose="020B0604020202020204" pitchFamily="34" charset="0"/>
              <a:buChar char="•"/>
            </a:pPr>
            <a:r>
              <a:rPr lang="en-US" altLang="en-US" dirty="0"/>
              <a:t> They are very noise tolerant – so they can cope with situations where normal systems would have difficulty.</a:t>
            </a:r>
          </a:p>
        </p:txBody>
      </p:sp>
    </p:spTree>
    <p:extLst>
      <p:ext uri="{BB962C8B-B14F-4D97-AF65-F5344CB8AC3E}">
        <p14:creationId xmlns:p14="http://schemas.microsoft.com/office/powerpoint/2010/main" val="25144413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4434</TotalTime>
  <Words>637</Words>
  <Application>Microsoft Office PowerPoint</Application>
  <PresentationFormat>Custom</PresentationFormat>
  <Paragraphs>41</Paragraphs>
  <Slides>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宋体</vt:lpstr>
      <vt:lpstr>宋体</vt:lpstr>
      <vt:lpstr>Arial</vt:lpstr>
      <vt:lpstr>Calibri</vt:lpstr>
      <vt:lpstr>Calibri Light</vt:lpstr>
      <vt:lpstr>Century Gothic</vt:lpstr>
      <vt:lpstr>等线</vt:lpstr>
      <vt:lpstr>新細明體</vt:lpstr>
      <vt:lpstr>Times New Roman</vt:lpstr>
      <vt:lpstr>Wingdings</vt:lpstr>
      <vt:lpstr>Retrospect</vt:lpstr>
      <vt:lpstr>Neural Networks  </vt:lpstr>
      <vt:lpstr>Neural Networks</vt:lpstr>
      <vt:lpstr>Biological Neural Networks</vt:lpstr>
      <vt:lpstr>PowerPoint Presentation</vt:lpstr>
      <vt:lpstr>Neural Networks</vt:lpstr>
      <vt:lpstr>Neural Networks - How does a perceptron learn?</vt:lpstr>
      <vt:lpstr>Multi-Layer Perceptron (MLP)</vt:lpstr>
      <vt:lpstr>Multi-Layer Perceptron (MLP)</vt:lpstr>
      <vt:lpstr>Advantages of Neural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Ibrahim Abaker Targio Hashem</dc:creator>
  <cp:lastModifiedBy>mmalik</cp:lastModifiedBy>
  <cp:revision>141</cp:revision>
  <dcterms:created xsi:type="dcterms:W3CDTF">2018-09-22T03:09:11Z</dcterms:created>
  <dcterms:modified xsi:type="dcterms:W3CDTF">2019-12-23T07:34:29Z</dcterms:modified>
</cp:coreProperties>
</file>