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3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354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80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27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8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82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26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33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618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55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325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21E4D-BC8B-46D5-98A5-D4475B2E8CA0}" type="datetimeFigureOut">
              <a:rPr lang="en-MY" smtClean="0"/>
              <a:t>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68ED-32F2-4FC8-8D84-A91968A88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86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_pandas" TargetMode="External"/><Relationship Id="rId2" Type="http://schemas.openxmlformats.org/officeDocument/2006/relationships/hyperlink" Target="https://pandas.pydata.org/pandas-docs/version/0.25/reference/fra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60ItwlZTKM" TargetMode="External"/><Relationship Id="rId4" Type="http://schemas.openxmlformats.org/officeDocument/2006/relationships/hyperlink" Target="https://www.w3schools.com/python/python_intro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9" y="156755"/>
            <a:ext cx="11665131" cy="914399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Data Analysis with Python Libraries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354" y="1498918"/>
            <a:ext cx="11521440" cy="4797380"/>
          </a:xfrm>
        </p:spPr>
        <p:txBody>
          <a:bodyPr>
            <a:noAutofit/>
          </a:bodyPr>
          <a:lstStyle/>
          <a:p>
            <a:pPr algn="l"/>
            <a:r>
              <a:rPr lang="en-MY" sz="3600" dirty="0" smtClean="0"/>
              <a:t>There are two important Python Libraries imported for Data Analysis,</a:t>
            </a:r>
          </a:p>
          <a:p>
            <a:pPr algn="l"/>
            <a:r>
              <a:rPr lang="en-MY" sz="3600" dirty="0" smtClean="0"/>
              <a:t>1. </a:t>
            </a:r>
            <a:r>
              <a:rPr lang="en-MY" sz="3600" dirty="0" err="1" smtClean="0"/>
              <a:t>NumPy</a:t>
            </a:r>
            <a:r>
              <a:rPr lang="en-MY" sz="3600" dirty="0" smtClean="0"/>
              <a:t> (Numerical Python)</a:t>
            </a:r>
          </a:p>
          <a:p>
            <a:pPr algn="l"/>
            <a:r>
              <a:rPr lang="en-MY" sz="3600" dirty="0" smtClean="0"/>
              <a:t>A multidimensional array objects that comes with nice functions for data processing in these </a:t>
            </a:r>
            <a:r>
              <a:rPr lang="en-MY" sz="3600" dirty="0" err="1" smtClean="0"/>
              <a:t>ndarrays</a:t>
            </a:r>
            <a:r>
              <a:rPr lang="en-MY" sz="3600" dirty="0" smtClean="0"/>
              <a:t>.</a:t>
            </a:r>
          </a:p>
          <a:p>
            <a:pPr algn="l"/>
            <a:r>
              <a:rPr lang="en-MY" sz="3600" dirty="0" smtClean="0"/>
              <a:t>Question: What is array? What is List? Difference?</a:t>
            </a:r>
          </a:p>
          <a:p>
            <a:pPr algn="l"/>
            <a:r>
              <a:rPr lang="en-MY" sz="3600" dirty="0" smtClean="0"/>
              <a:t>2. Pandas (Panel Data)</a:t>
            </a:r>
          </a:p>
          <a:p>
            <a:pPr algn="l"/>
            <a:r>
              <a:rPr lang="en-MY" sz="3600" dirty="0" smtClean="0"/>
              <a:t>Built over the stack of </a:t>
            </a:r>
            <a:r>
              <a:rPr lang="en-MY" sz="3600" dirty="0" err="1" smtClean="0"/>
              <a:t>NumPy</a:t>
            </a:r>
            <a:r>
              <a:rPr lang="en-MY" sz="3600" dirty="0" smtClean="0"/>
              <a:t> for better data analysis</a:t>
            </a:r>
          </a:p>
          <a:p>
            <a:pPr algn="l"/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85390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03042" y="128180"/>
            <a:ext cx="622731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Create a Series from </a:t>
            </a:r>
            <a:r>
              <a:rPr lang="en-US" sz="2400" b="1" dirty="0" smtClean="0">
                <a:latin typeface="Arial" panose="020B0604020202020204" pitchFamily="34" charset="0"/>
              </a:rPr>
              <a:t>Scalar</a:t>
            </a:r>
          </a:p>
          <a:p>
            <a:endParaRPr lang="en-US" sz="800" b="1" dirty="0">
              <a:latin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</a:rPr>
              <a:t>If data is a scalar value, an index must be provided. The value will be repeated to match the length of index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endParaRPr lang="en-US" sz="12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86162" y="284934"/>
            <a:ext cx="0" cy="6403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968" y="196861"/>
            <a:ext cx="5293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Create a Series </a:t>
            </a:r>
            <a:r>
              <a:rPr lang="en-US" sz="2800" dirty="0" smtClean="0">
                <a:latin typeface="Arial" panose="020B0604020202020204" pitchFamily="34" charset="0"/>
              </a:rPr>
              <a:t>specifying index</a:t>
            </a:r>
          </a:p>
          <a:p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473" y="5067064"/>
            <a:ext cx="5185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Index order is persisted and the missing element is filled with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(Not a Number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2" y="935524"/>
            <a:ext cx="4966607" cy="4014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26" y="1797966"/>
            <a:ext cx="5133826" cy="39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5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03042" y="128180"/>
            <a:ext cx="62273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Retrieve </a:t>
            </a:r>
            <a:r>
              <a:rPr lang="en-US" sz="2000" dirty="0"/>
              <a:t>the first three elements in the Series. If a : is inserted in front of it, all items from that index onwards will be extracted. If two parameters (with : between them) is used, items between the two indexes (not including the stop index)</a:t>
            </a:r>
            <a:r>
              <a:rPr lang="en-US" sz="2000" dirty="0" smtClean="0">
                <a:latin typeface="Arial" panose="020B0604020202020204" pitchFamily="34" charset="0"/>
              </a:rPr>
              <a:t> </a:t>
            </a:r>
            <a:endParaRPr lang="en-US" sz="1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86162" y="284934"/>
            <a:ext cx="14796" cy="48065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968" y="196861"/>
            <a:ext cx="5531315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50" b="1" dirty="0">
                <a:latin typeface="Arial" panose="020B0604020202020204" pitchFamily="34" charset="0"/>
              </a:rPr>
              <a:t>Accessing Data from Series with Position</a:t>
            </a:r>
          </a:p>
          <a:p>
            <a:endParaRPr lang="en-US" sz="2350" b="1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371" y="1197801"/>
            <a:ext cx="5429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Retrieve the first element. As we already know, the counting starts from zero for the array, which means the first element is stored at zero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position and so on.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3" y="2461049"/>
            <a:ext cx="5321726" cy="239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26" y="1759396"/>
            <a:ext cx="5810647" cy="3345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56374"/>
          <a:stretch/>
        </p:blipFill>
        <p:spPr>
          <a:xfrm>
            <a:off x="2594992" y="5330221"/>
            <a:ext cx="5672582" cy="14490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828" y="5174155"/>
            <a:ext cx="2380978" cy="168384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45473" y="5091528"/>
            <a:ext cx="1157030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371" y="5349703"/>
            <a:ext cx="2415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Retrieve the last three elements.</a:t>
            </a:r>
            <a:endParaRPr lang="en-MY" sz="2400" dirty="0"/>
          </a:p>
        </p:txBody>
      </p:sp>
      <p:sp>
        <p:nvSpPr>
          <p:cNvPr id="22" name="Oval 21"/>
          <p:cNvSpPr/>
          <p:nvPr/>
        </p:nvSpPr>
        <p:spPr>
          <a:xfrm>
            <a:off x="35884" y="858455"/>
            <a:ext cx="404948" cy="433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dirty="0" smtClean="0">
                <a:solidFill>
                  <a:srgbClr val="FF0000"/>
                </a:solidFill>
              </a:rPr>
              <a:t>1</a:t>
            </a:r>
            <a:endParaRPr lang="en-MY" sz="3200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00568" y="9480"/>
            <a:ext cx="404948" cy="433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dirty="0" smtClean="0">
                <a:solidFill>
                  <a:srgbClr val="FF0000"/>
                </a:solidFill>
              </a:rPr>
              <a:t>2</a:t>
            </a:r>
            <a:endParaRPr lang="en-MY" sz="3200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5779" y="5058817"/>
            <a:ext cx="404948" cy="433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dirty="0" smtClean="0">
                <a:solidFill>
                  <a:srgbClr val="FF0000"/>
                </a:solidFill>
              </a:rPr>
              <a:t>3</a:t>
            </a:r>
            <a:endParaRPr lang="en-MY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5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03042" y="422052"/>
            <a:ext cx="618010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Retrieve multiple elements using a list of index label values.</a:t>
            </a:r>
            <a:r>
              <a:rPr lang="en-US" sz="2800" dirty="0" smtClean="0">
                <a:latin typeface="Arial" panose="020B0604020202020204" pitchFamily="34" charset="0"/>
              </a:rPr>
              <a:t> 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86162" y="284934"/>
            <a:ext cx="14796" cy="48065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968" y="196861"/>
            <a:ext cx="5531315" cy="199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Retrieve Data Using Label (Index</a:t>
            </a:r>
            <a:r>
              <a:rPr lang="en-US" sz="2800" b="1" dirty="0" smtClean="0"/>
              <a:t>)</a:t>
            </a:r>
          </a:p>
          <a:p>
            <a:endParaRPr lang="en-US" sz="2400" b="1" dirty="0"/>
          </a:p>
          <a:p>
            <a:pPr algn="just"/>
            <a:r>
              <a:rPr lang="en-US" sz="2400" dirty="0"/>
              <a:t>A Series is like a fixed-size </a:t>
            </a:r>
            <a:r>
              <a:rPr lang="en-US" sz="2400" b="1" dirty="0" err="1"/>
              <a:t>dict</a:t>
            </a:r>
            <a:r>
              <a:rPr lang="en-US" sz="2400" dirty="0"/>
              <a:t> in that you can get and set values by index label.</a:t>
            </a:r>
          </a:p>
          <a:p>
            <a:endParaRPr lang="en-US" sz="2350" b="1" dirty="0"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45473" y="5091528"/>
            <a:ext cx="1157030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371" y="5232136"/>
            <a:ext cx="2315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a label is not contained, an exception is raised.</a:t>
            </a:r>
            <a:endParaRPr lang="en-MY" sz="2400" dirty="0"/>
          </a:p>
        </p:txBody>
      </p:sp>
      <p:sp>
        <p:nvSpPr>
          <p:cNvPr id="22" name="Oval 21"/>
          <p:cNvSpPr/>
          <p:nvPr/>
        </p:nvSpPr>
        <p:spPr>
          <a:xfrm>
            <a:off x="127085" y="620424"/>
            <a:ext cx="404948" cy="433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dirty="0" smtClean="0">
                <a:solidFill>
                  <a:srgbClr val="FF0000"/>
                </a:solidFill>
              </a:rPr>
              <a:t>1</a:t>
            </a:r>
            <a:endParaRPr lang="en-MY" sz="3200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44261" y="100921"/>
            <a:ext cx="404948" cy="433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dirty="0" smtClean="0">
                <a:solidFill>
                  <a:srgbClr val="FF0000"/>
                </a:solidFill>
              </a:rPr>
              <a:t>2</a:t>
            </a:r>
            <a:endParaRPr lang="en-MY" sz="3200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023" y="4993502"/>
            <a:ext cx="404948" cy="433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dirty="0" smtClean="0">
                <a:solidFill>
                  <a:srgbClr val="FF0000"/>
                </a:solidFill>
              </a:rPr>
              <a:t>3</a:t>
            </a:r>
            <a:endParaRPr lang="en-MY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2" y="1907363"/>
            <a:ext cx="5485924" cy="238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42" y="1404957"/>
            <a:ext cx="6048195" cy="3376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14" y="5222485"/>
            <a:ext cx="5860508" cy="1553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644" y="5369159"/>
            <a:ext cx="2766309" cy="1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2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9559" y="464513"/>
            <a:ext cx="11043838" cy="1623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Exercises</a:t>
            </a:r>
          </a:p>
          <a:p>
            <a:endParaRPr lang="en-US" sz="2400" b="1" dirty="0"/>
          </a:p>
          <a:p>
            <a:pPr algn="just"/>
            <a:r>
              <a:rPr lang="en-US" sz="2400" dirty="0" smtClean="0"/>
              <a:t>Create a Series of three objects, where each object is a list of marks of three subjects. </a:t>
            </a:r>
            <a:endParaRPr lang="en-US" sz="2400" dirty="0"/>
          </a:p>
          <a:p>
            <a:endParaRPr lang="en-US" sz="2350" b="1" dirty="0">
              <a:latin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9559" y="946995"/>
            <a:ext cx="404948" cy="433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dirty="0" smtClean="0">
                <a:solidFill>
                  <a:srgbClr val="FF0000"/>
                </a:solidFill>
              </a:rPr>
              <a:t>1</a:t>
            </a:r>
            <a:endParaRPr lang="en-MY" sz="3200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7861" y="2627816"/>
            <a:ext cx="404948" cy="433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 dirty="0" smtClean="0">
                <a:solidFill>
                  <a:srgbClr val="FF0000"/>
                </a:solidFill>
              </a:rPr>
              <a:t>2</a:t>
            </a:r>
            <a:endParaRPr lang="en-MY" sz="32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9559" y="3122065"/>
            <a:ext cx="10991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In exercise 1, Create index for these objects as students names so that each object represents a student having marks of three subjects each.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7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77388" y="563211"/>
            <a:ext cx="6250429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Solution of exercise 1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[[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965" y="979715"/>
            <a:ext cx="2609402" cy="1425756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77388" y="3627180"/>
            <a:ext cx="392286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Solution of exercise 2</a:t>
            </a:r>
            <a:endParaRPr lang="en-US" altLang="en-US" sz="3200" dirty="0" smtClean="0"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77388" y="4177597"/>
            <a:ext cx="605898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[[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"AAA"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"BBB"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65" y="3886072"/>
            <a:ext cx="2711415" cy="13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MY" b="1" dirty="0" smtClean="0"/>
              <a:t>Attributes or Methods with Series</a:t>
            </a:r>
            <a:endParaRPr lang="en-MY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42744"/>
              </p:ext>
            </p:extLst>
          </p:nvPr>
        </p:nvGraphicFramePr>
        <p:xfrm>
          <a:off x="1031964" y="1093824"/>
          <a:ext cx="10058401" cy="5608112"/>
        </p:xfrm>
        <a:graphic>
          <a:graphicData uri="http://schemas.openxmlformats.org/drawingml/2006/table">
            <a:tbl>
              <a:tblPr/>
              <a:tblGrid>
                <a:gridCol w="522516">
                  <a:extLst>
                    <a:ext uri="{9D8B030D-6E8A-4147-A177-3AD203B41FA5}">
                      <a16:colId xmlns:a16="http://schemas.microsoft.com/office/drawing/2014/main" val="1730259981"/>
                    </a:ext>
                  </a:extLst>
                </a:gridCol>
                <a:gridCol w="9535885">
                  <a:extLst>
                    <a:ext uri="{9D8B030D-6E8A-4147-A177-3AD203B41FA5}">
                      <a16:colId xmlns:a16="http://schemas.microsoft.com/office/drawing/2014/main" val="352727367"/>
                    </a:ext>
                  </a:extLst>
                </a:gridCol>
              </a:tblGrid>
              <a:tr h="359439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1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axes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Returns a list of the row axis labels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951138"/>
                  </a:ext>
                </a:extLst>
              </a:tr>
              <a:tr h="359439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2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Returns the dtype of the object.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015188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3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empty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Returns True if series is empty.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7386443"/>
                  </a:ext>
                </a:extLst>
              </a:tr>
              <a:tr h="460531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4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ndim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Returns the number of dimensions of the underlying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783373"/>
                  </a:ext>
                </a:extLst>
              </a:tr>
              <a:tr h="460531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5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Returns the number of elements in the underlying data.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054077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6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values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Returns the Series as ndarray.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179843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7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head()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Returns the first n rows.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168171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8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tail()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Returns the last n rows.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68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58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1" y="238469"/>
            <a:ext cx="7535091" cy="523149"/>
          </a:xfrm>
        </p:spPr>
        <p:txBody>
          <a:bodyPr>
            <a:normAutofit fontScale="90000"/>
          </a:bodyPr>
          <a:lstStyle/>
          <a:p>
            <a:r>
              <a:rPr lang="en-MY" b="1" dirty="0" smtClean="0"/>
              <a:t>Attributes or Methods with Series</a:t>
            </a:r>
            <a:endParaRPr lang="en-MY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14335"/>
              </p:ext>
            </p:extLst>
          </p:nvPr>
        </p:nvGraphicFramePr>
        <p:xfrm>
          <a:off x="664843" y="1074928"/>
          <a:ext cx="2508069" cy="5783072"/>
        </p:xfrm>
        <a:graphic>
          <a:graphicData uri="http://schemas.openxmlformats.org/drawingml/2006/table">
            <a:tbl>
              <a:tblPr/>
              <a:tblGrid>
                <a:gridCol w="228722">
                  <a:extLst>
                    <a:ext uri="{9D8B030D-6E8A-4147-A177-3AD203B41FA5}">
                      <a16:colId xmlns:a16="http://schemas.microsoft.com/office/drawing/2014/main" val="1730259981"/>
                    </a:ext>
                  </a:extLst>
                </a:gridCol>
                <a:gridCol w="2279347">
                  <a:extLst>
                    <a:ext uri="{9D8B030D-6E8A-4147-A177-3AD203B41FA5}">
                      <a16:colId xmlns:a16="http://schemas.microsoft.com/office/drawing/2014/main" val="352727367"/>
                    </a:ext>
                  </a:extLst>
                </a:gridCol>
              </a:tblGrid>
              <a:tr h="665114">
                <a:tc>
                  <a:txBody>
                    <a:bodyPr/>
                    <a:lstStyle/>
                    <a:p>
                      <a:pPr fontAlgn="t"/>
                      <a:r>
                        <a:rPr lang="en-MY" sz="2000" dirty="0">
                          <a:effectLst/>
                        </a:rPr>
                        <a:t>1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axes</a:t>
                      </a: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951138"/>
                  </a:ext>
                </a:extLst>
              </a:tr>
              <a:tr h="665114">
                <a:tc>
                  <a:txBody>
                    <a:bodyPr/>
                    <a:lstStyle/>
                    <a:p>
                      <a:pPr fontAlgn="t"/>
                      <a:r>
                        <a:rPr lang="en-MY" sz="2000" dirty="0">
                          <a:effectLst/>
                        </a:rPr>
                        <a:t>2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015188"/>
                  </a:ext>
                </a:extLst>
              </a:tr>
              <a:tr h="665114">
                <a:tc>
                  <a:txBody>
                    <a:bodyPr/>
                    <a:lstStyle/>
                    <a:p>
                      <a:pPr fontAlgn="t"/>
                      <a:r>
                        <a:rPr lang="en-MY" sz="2000" dirty="0">
                          <a:effectLst/>
                        </a:rPr>
                        <a:t>3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empty</a:t>
                      </a: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7386443"/>
                  </a:ext>
                </a:extLst>
              </a:tr>
              <a:tr h="665114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4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ndim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783373"/>
                  </a:ext>
                </a:extLst>
              </a:tr>
              <a:tr h="744754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5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054077"/>
                  </a:ext>
                </a:extLst>
              </a:tr>
              <a:tr h="744754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6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values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179843"/>
                  </a:ext>
                </a:extLst>
              </a:tr>
              <a:tr h="744754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7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head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168171"/>
                  </a:ext>
                </a:extLst>
              </a:tr>
              <a:tr h="744754"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8</a:t>
                      </a: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tail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68546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45903" y="1313400"/>
            <a:ext cx="2163949" cy="1717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31493" y="2743423"/>
            <a:ext cx="2078359" cy="11302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45903" y="3448594"/>
            <a:ext cx="2163949" cy="933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86420" y="4095564"/>
            <a:ext cx="2323432" cy="711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80137" y="4807131"/>
            <a:ext cx="2029715" cy="418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80137" y="5529578"/>
            <a:ext cx="2029715" cy="230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48615" y="6185555"/>
            <a:ext cx="2261237" cy="134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709852" y="853831"/>
            <a:ext cx="8427720" cy="5581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np.random.randn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axes are:"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s.axes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data type of object is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s.dtype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"Is the Object empty?"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s.empty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dimensions of the object:"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s.ndim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size of the object:"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actual data series is:"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s.values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first two rows of the data series:"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last two rows of the data series:"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s.tail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31493" y="2020976"/>
            <a:ext cx="2078359" cy="14276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186063"/>
            <a:ext cx="3725092" cy="779363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8046720" y="953431"/>
            <a:ext cx="770709" cy="2077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9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MY" b="1" dirty="0" smtClean="0"/>
              <a:t>				</a:t>
            </a:r>
            <a:r>
              <a:rPr lang="en-MY" b="1" dirty="0" err="1" smtClean="0"/>
              <a:t>DataFrame</a:t>
            </a:r>
            <a:r>
              <a:rPr lang="en-MY" b="1" dirty="0" smtClean="0"/>
              <a:t/>
            </a:r>
            <a:br>
              <a:rPr lang="en-MY" b="1" dirty="0" smtClean="0"/>
            </a:br>
            <a:r>
              <a:rPr lang="en-US" sz="3600" dirty="0"/>
              <a:t>A Data frame is a two-dimensional data structure, i.e., data is aligned in a tabular fashion in rows and columns.</a:t>
            </a:r>
            <a:endParaRPr lang="en-MY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of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Potentially columns are of different types</a:t>
            </a:r>
          </a:p>
          <a:p>
            <a:r>
              <a:rPr lang="en-US" dirty="0"/>
              <a:t>Size – Mutable</a:t>
            </a:r>
          </a:p>
          <a:p>
            <a:r>
              <a:rPr lang="en-US" dirty="0"/>
              <a:t>Labeled axes (rows and columns)</a:t>
            </a:r>
          </a:p>
          <a:p>
            <a:r>
              <a:rPr lang="en-US" dirty="0"/>
              <a:t>Can Perform Arithmetic </a:t>
            </a:r>
            <a:r>
              <a:rPr lang="en-US" dirty="0" smtClean="0"/>
              <a:t>operations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on rows and </a:t>
            </a:r>
            <a:r>
              <a:rPr lang="en-US" dirty="0" smtClean="0"/>
              <a:t>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68" y="2724694"/>
            <a:ext cx="44100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76434" y="631763"/>
            <a:ext cx="9239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3200" dirty="0" err="1"/>
              <a:t>pandas.DataFrame</a:t>
            </a:r>
            <a:r>
              <a:rPr lang="en-MY" sz="3200" dirty="0"/>
              <a:t>( data, index, columns, </a:t>
            </a:r>
            <a:r>
              <a:rPr lang="en-MY" sz="3200" dirty="0" err="1"/>
              <a:t>dtype</a:t>
            </a:r>
            <a:r>
              <a:rPr lang="en-MY" sz="3200" dirty="0"/>
              <a:t>, copy)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6434" y="1700238"/>
            <a:ext cx="10384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data takes various forms like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series, map, lists,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constants and also another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6434" y="2642737"/>
            <a:ext cx="10254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index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the row labels, the Index to be used for the resulting frame is Optional Default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np.arrange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(n) if no index is passed.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6434" y="3810131"/>
            <a:ext cx="10145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Columns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column labels, the optional default syntax is -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np.arrange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(n). This is only true if no index is passed.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6434" y="4977525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dtype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Data type of each column.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31041"/>
              </p:ext>
            </p:extLst>
          </p:nvPr>
        </p:nvGraphicFramePr>
        <p:xfrm>
          <a:off x="1476434" y="5867920"/>
          <a:ext cx="10515600" cy="7010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628281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command (or whatever it is) is used for copying of data, if the default is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10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4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92" y="393896"/>
            <a:ext cx="11119339" cy="5936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</a:t>
            </a:r>
            <a:r>
              <a:rPr lang="en-US" sz="4900" b="1" dirty="0" smtClean="0"/>
              <a:t>Create </a:t>
            </a:r>
            <a:r>
              <a:rPr lang="en-US" sz="4900" b="1" dirty="0" err="1"/>
              <a:t>DataFrame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can be created using various inputs like </a:t>
            </a:r>
            <a:br>
              <a:rPr lang="en-US" dirty="0"/>
            </a:br>
            <a:r>
              <a:rPr lang="en-US" dirty="0"/>
              <a:t>Lists</a:t>
            </a:r>
            <a:br>
              <a:rPr lang="en-US" dirty="0"/>
            </a:br>
            <a:r>
              <a:rPr lang="en-US" dirty="0" err="1"/>
              <a:t>dict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Series</a:t>
            </a:r>
            <a:br>
              <a:rPr lang="en-US" dirty="0"/>
            </a:b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Another </a:t>
            </a:r>
            <a:r>
              <a:rPr lang="en-US" dirty="0" err="1"/>
              <a:t>DataFrame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39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932" y="169183"/>
            <a:ext cx="6176554" cy="784406"/>
          </a:xfrm>
        </p:spPr>
        <p:txBody>
          <a:bodyPr/>
          <a:lstStyle/>
          <a:p>
            <a:r>
              <a:rPr lang="en-MY" b="1" dirty="0" smtClean="0"/>
              <a:t>Data Structures in Pandas</a:t>
            </a:r>
            <a:endParaRPr lang="en-MY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5152" y="2274968"/>
            <a:ext cx="11372232" cy="24714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3600" dirty="0"/>
              <a:t>Pandas deals with the following three data </a:t>
            </a:r>
            <a:r>
              <a:rPr lang="en-US" sz="3600" dirty="0" smtClean="0"/>
              <a:t>structures</a:t>
            </a:r>
            <a:endParaRPr lang="en-US" sz="3600" dirty="0"/>
          </a:p>
          <a:p>
            <a:r>
              <a:rPr lang="en-US" sz="3600" dirty="0"/>
              <a:t>Series</a:t>
            </a:r>
          </a:p>
          <a:p>
            <a:r>
              <a:rPr lang="en-US" sz="3600" dirty="0" err="1"/>
              <a:t>DataFrame</a:t>
            </a:r>
            <a:endParaRPr lang="en-US" sz="3600" dirty="0"/>
          </a:p>
          <a:p>
            <a:r>
              <a:rPr lang="en-US" sz="3600" dirty="0" smtClean="0"/>
              <a:t>Panel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72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01" y="717452"/>
            <a:ext cx="7922483" cy="53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324174"/>
            <a:ext cx="6077243" cy="5150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99" y="186736"/>
            <a:ext cx="5106570" cy="365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900" y="3836897"/>
            <a:ext cx="5106570" cy="30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3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94" y="267287"/>
            <a:ext cx="9269184" cy="6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6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44" y="829994"/>
            <a:ext cx="8250637" cy="51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84" y="436100"/>
            <a:ext cx="8449879" cy="56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13" y="196947"/>
            <a:ext cx="5233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Example 2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following example shows how to create 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by passing a list of dictionaries and the row indices.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262" y="2489034"/>
            <a:ext cx="5219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Example 3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following example shows how to create 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with a list of dictionaries, row indices, and column indices.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481" y="196947"/>
            <a:ext cx="6287071" cy="3333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610" b="53299"/>
          <a:stretch/>
        </p:blipFill>
        <p:spPr>
          <a:xfrm>
            <a:off x="302262" y="3689363"/>
            <a:ext cx="6984803" cy="30631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99606" y="4436097"/>
            <a:ext cx="4471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</a:rPr>
              <a:t>Observe and conclude the output of Example 3</a:t>
            </a:r>
          </a:p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???????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02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10" y="281354"/>
            <a:ext cx="8435783" cy="60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5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761" y="233848"/>
            <a:ext cx="278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dirty="0">
                <a:latin typeface="Arial" panose="020B0604020202020204" pitchFamily="34" charset="0"/>
              </a:rPr>
              <a:t>Column Selection</a:t>
            </a:r>
            <a:endParaRPr lang="en-MY" sz="2400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1" y="695513"/>
            <a:ext cx="5423061" cy="3901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1324" y="228545"/>
            <a:ext cx="2648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dirty="0">
                <a:latin typeface="Arial" panose="020B0604020202020204" pitchFamily="34" charset="0"/>
              </a:rPr>
              <a:t>Column Addition</a:t>
            </a:r>
            <a:endParaRPr lang="en-MY" sz="2400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24" y="695513"/>
            <a:ext cx="6190676" cy="39012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01324" y="5318704"/>
            <a:ext cx="5711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dirty="0" smtClean="0">
                <a:latin typeface="Arial" panose="020B0604020202020204" pitchFamily="34" charset="0"/>
              </a:rPr>
              <a:t>Type, Run and Check the Output ????</a:t>
            </a:r>
            <a:endParaRPr lang="en-MY" sz="2400" b="1" i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884175" y="242863"/>
            <a:ext cx="28136" cy="6017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97565" y="4638007"/>
            <a:ext cx="380184" cy="6394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9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651" y="149442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dirty="0">
                <a:latin typeface="Arial" panose="020B0604020202020204" pitchFamily="34" charset="0"/>
              </a:rPr>
              <a:t>Column Deletion</a:t>
            </a:r>
            <a:endParaRPr lang="en-MY" sz="2400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0" y="611106"/>
            <a:ext cx="6928711" cy="5902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42" y="611105"/>
            <a:ext cx="4521224" cy="57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0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6627" y="83122"/>
            <a:ext cx="6779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Row Selection, Addition, and Deletion</a:t>
            </a:r>
            <a:endParaRPr lang="en-US" sz="2400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" y="675417"/>
            <a:ext cx="5586821" cy="4041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26" y="675417"/>
            <a:ext cx="5685611" cy="41175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108" y="5052201"/>
            <a:ext cx="209876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Slice Rows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Multiple rows can be selected using ‘ : ’ operator.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312" y="4871374"/>
            <a:ext cx="6323864" cy="195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869" y="5225144"/>
            <a:ext cx="2486868" cy="151190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969726" y="675417"/>
            <a:ext cx="0" cy="41175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3221" y="4791080"/>
            <a:ext cx="1157030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9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21435"/>
            <a:ext cx="9692639" cy="784406"/>
          </a:xfrm>
        </p:spPr>
        <p:txBody>
          <a:bodyPr>
            <a:normAutofit/>
          </a:bodyPr>
          <a:lstStyle/>
          <a:p>
            <a:r>
              <a:rPr lang="en-MY" b="1" dirty="0" smtClean="0"/>
              <a:t>Characteristics of Data Structures</a:t>
            </a:r>
            <a:endParaRPr lang="en-MY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0363" y="1438869"/>
            <a:ext cx="11372232" cy="44832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smtClean="0"/>
              <a:t>Series (</a:t>
            </a:r>
            <a:r>
              <a:rPr lang="en-US" dirty="0"/>
              <a:t>1D labeled homogeneous array, </a:t>
            </a:r>
            <a:r>
              <a:rPr lang="en-US" dirty="0" smtClean="0"/>
              <a:t>size is immutable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en-US" sz="3600" dirty="0" err="1" smtClean="0"/>
              <a:t>DataFrame</a:t>
            </a:r>
            <a:r>
              <a:rPr lang="en-US" sz="3600" dirty="0" smtClean="0"/>
              <a:t> (</a:t>
            </a:r>
            <a:r>
              <a:rPr lang="en-US" dirty="0" smtClean="0"/>
              <a:t>Generally </a:t>
            </a:r>
            <a:r>
              <a:rPr lang="en-US" dirty="0"/>
              <a:t>2D labeled, </a:t>
            </a:r>
            <a:r>
              <a:rPr lang="en-US" dirty="0" smtClean="0"/>
              <a:t>size is mutable, </a:t>
            </a:r>
            <a:r>
              <a:rPr lang="en-US" dirty="0"/>
              <a:t>tabular structure with potentially heterogeneously typed columns.</a:t>
            </a:r>
            <a:endParaRPr lang="en-US" sz="3600" dirty="0"/>
          </a:p>
          <a:p>
            <a:r>
              <a:rPr lang="en-US" sz="3600" dirty="0" smtClean="0"/>
              <a:t>Panel (</a:t>
            </a:r>
            <a:r>
              <a:rPr lang="en-US" dirty="0" smtClean="0"/>
              <a:t>Generally </a:t>
            </a:r>
            <a:r>
              <a:rPr lang="en-US" dirty="0"/>
              <a:t>3D labeled, </a:t>
            </a:r>
            <a:r>
              <a:rPr lang="en-US" dirty="0" smtClean="0"/>
              <a:t>size is mutable)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These </a:t>
            </a:r>
            <a:r>
              <a:rPr lang="en-US" sz="3600" dirty="0"/>
              <a:t>data structures are built on top of </a:t>
            </a:r>
            <a:r>
              <a:rPr lang="en-US" sz="3600" dirty="0" err="1"/>
              <a:t>Numpy</a:t>
            </a:r>
            <a:r>
              <a:rPr lang="en-US" sz="3600" dirty="0"/>
              <a:t> array, which means they are </a:t>
            </a:r>
            <a:r>
              <a:rPr lang="en-US" sz="3600" dirty="0" smtClean="0"/>
              <a:t>fast and provide better insight of data analysis.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678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423" y="276386"/>
            <a:ext cx="578982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Addition of </a:t>
            </a:r>
            <a:r>
              <a:rPr lang="en-US" sz="2000" b="1" dirty="0" smtClean="0">
                <a:latin typeface="Arial" panose="020B0604020202020204" pitchFamily="34" charset="0"/>
              </a:rPr>
              <a:t>Rows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Add new rows to 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using the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function. This function will append the rows at the end.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86" y="43158"/>
            <a:ext cx="5830872" cy="20204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423" y="4400001"/>
            <a:ext cx="595666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Deletion of </a:t>
            </a:r>
            <a:r>
              <a:rPr lang="en-US" sz="2000" b="1" dirty="0" smtClean="0">
                <a:latin typeface="Arial" panose="020B0604020202020204" pitchFamily="34" charset="0"/>
              </a:rPr>
              <a:t>Rows</a:t>
            </a:r>
          </a:p>
          <a:p>
            <a:endParaRPr lang="en-US" sz="2000" b="1" dirty="0"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 index label to delete or drop rows from 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If label is duplicated, then multiple rows will be dropped.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you observe, in the above example, the labels are duplicate. Let us drop a label and will see how many rows will get dropped.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26" y="2063624"/>
            <a:ext cx="5797519" cy="479437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160145" y="2063623"/>
            <a:ext cx="59223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06" y="2159349"/>
            <a:ext cx="2594201" cy="214492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94127" y="4369213"/>
            <a:ext cx="5888959" cy="307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83086" y="2063623"/>
            <a:ext cx="0" cy="2336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93107" y="510750"/>
            <a:ext cx="3226329" cy="248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21337" y="1400770"/>
            <a:ext cx="3153189" cy="8972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41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MY" b="1" dirty="0" smtClean="0"/>
              <a:t>Attributes or Methods with </a:t>
            </a:r>
            <a:r>
              <a:rPr lang="en-MY" b="1" dirty="0" err="1" smtClean="0"/>
              <a:t>DataFrame</a:t>
            </a:r>
            <a:endParaRPr lang="en-MY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1809"/>
              </p:ext>
            </p:extLst>
          </p:nvPr>
        </p:nvGraphicFramePr>
        <p:xfrm>
          <a:off x="1031965" y="1093824"/>
          <a:ext cx="7498082" cy="5303312"/>
        </p:xfrm>
        <a:graphic>
          <a:graphicData uri="http://schemas.openxmlformats.org/drawingml/2006/table">
            <a:tbl>
              <a:tblPr/>
              <a:tblGrid>
                <a:gridCol w="7498082">
                  <a:extLst>
                    <a:ext uri="{9D8B030D-6E8A-4147-A177-3AD203B41FA5}">
                      <a16:colId xmlns:a16="http://schemas.microsoft.com/office/drawing/2014/main" val="352727367"/>
                    </a:ext>
                  </a:extLst>
                </a:gridCol>
              </a:tblGrid>
              <a:tr h="759694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sz="20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(Transposes rows and columns)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axes (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a list of the row axis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labels)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951138"/>
                  </a:ext>
                </a:extLst>
              </a:tr>
              <a:tr h="52947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of the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object)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015188"/>
                  </a:ext>
                </a:extLst>
              </a:tr>
              <a:tr h="52947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empty (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True if series is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empty)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7386443"/>
                  </a:ext>
                </a:extLst>
              </a:tr>
              <a:tr h="52947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ndim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the number of dimensions of the underlying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data)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783373"/>
                  </a:ext>
                </a:extLst>
              </a:tr>
              <a:tr h="98991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size (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the number of elements in the underlying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data)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Shape (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Returns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a tuple representing the dimensionality of </a:t>
                      </a:r>
                      <a:r>
                        <a:rPr lang="en-US" sz="20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dataframe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054077"/>
                  </a:ext>
                </a:extLst>
              </a:tr>
              <a:tr h="29926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values (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the Series as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</a:rPr>
                        <a:t>ndarray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179843"/>
                  </a:ext>
                </a:extLst>
              </a:tr>
              <a:tr h="29926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head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() (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the first n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rows)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168171"/>
                  </a:ext>
                </a:extLst>
              </a:tr>
              <a:tr h="29926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tail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() (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the last n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rows)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68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59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" y="37232"/>
            <a:ext cx="12083143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'James'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'Ricky'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'Vin'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'Steve'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'Smith'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'Jack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3.24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3.98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2.56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3.20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"Our data series is:"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" y="4050864"/>
            <a:ext cx="2547256" cy="2713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997" y="5170654"/>
            <a:ext cx="6180862" cy="1593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242" y="4169662"/>
            <a:ext cx="7428003" cy="870836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8857" y="2587048"/>
            <a:ext cx="1083600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Row Axes Labels and Columns Excel labels are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df.axes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8856" y="3265972"/>
            <a:ext cx="823830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transpose of the data series is:"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01272" y="2511086"/>
            <a:ext cx="24921" cy="1539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18608" y="3912303"/>
            <a:ext cx="3045389" cy="1844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9226" y="3275498"/>
            <a:ext cx="2392094" cy="123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49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1" y="238469"/>
            <a:ext cx="8305800" cy="523149"/>
          </a:xfrm>
        </p:spPr>
        <p:txBody>
          <a:bodyPr>
            <a:normAutofit fontScale="90000"/>
          </a:bodyPr>
          <a:lstStyle/>
          <a:p>
            <a:r>
              <a:rPr lang="en-MY" b="1" dirty="0" smtClean="0"/>
              <a:t>Attributes or Methods with </a:t>
            </a:r>
            <a:r>
              <a:rPr lang="en-MY" b="1" dirty="0" err="1" smtClean="0"/>
              <a:t>DataFrame</a:t>
            </a:r>
            <a:endParaRPr lang="en-MY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53277"/>
              </p:ext>
            </p:extLst>
          </p:nvPr>
        </p:nvGraphicFramePr>
        <p:xfrm>
          <a:off x="899977" y="395659"/>
          <a:ext cx="2279347" cy="6392672"/>
        </p:xfrm>
        <a:graphic>
          <a:graphicData uri="http://schemas.openxmlformats.org/drawingml/2006/table">
            <a:tbl>
              <a:tblPr/>
              <a:tblGrid>
                <a:gridCol w="2279347">
                  <a:extLst>
                    <a:ext uri="{9D8B030D-6E8A-4147-A177-3AD203B41FA5}">
                      <a16:colId xmlns:a16="http://schemas.microsoft.com/office/drawing/2014/main" val="352727367"/>
                    </a:ext>
                  </a:extLst>
                </a:gridCol>
              </a:tblGrid>
              <a:tr h="665114">
                <a:tc>
                  <a:txBody>
                    <a:bodyPr/>
                    <a:lstStyle/>
                    <a:p>
                      <a:pPr algn="just" fontAlgn="t"/>
                      <a:endParaRPr lang="en-US" sz="20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951138"/>
                  </a:ext>
                </a:extLst>
              </a:tr>
              <a:tr h="6651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015188"/>
                  </a:ext>
                </a:extLst>
              </a:tr>
              <a:tr h="6651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empty</a:t>
                      </a: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7386443"/>
                  </a:ext>
                </a:extLst>
              </a:tr>
              <a:tr h="6651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Ndim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sz="20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Shape</a:t>
                      </a: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783373"/>
                  </a:ext>
                </a:extLst>
              </a:tr>
              <a:tr h="7447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054077"/>
                  </a:ext>
                </a:extLst>
              </a:tr>
              <a:tr h="7447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values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179843"/>
                  </a:ext>
                </a:extLst>
              </a:tr>
              <a:tr h="7447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head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168171"/>
                  </a:ext>
                </a:extLst>
              </a:tr>
              <a:tr h="7447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tail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68546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631493" y="2743423"/>
            <a:ext cx="2163949" cy="1956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45903" y="3448594"/>
            <a:ext cx="2249539" cy="1655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86420" y="4095564"/>
            <a:ext cx="2409022" cy="1327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80137" y="4807131"/>
            <a:ext cx="2115305" cy="1035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80137" y="5529578"/>
            <a:ext cx="2115305" cy="625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48615" y="6320325"/>
            <a:ext cx="2346827" cy="276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31493" y="2020976"/>
            <a:ext cx="2163949" cy="2315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95442" y="1170730"/>
            <a:ext cx="8274638" cy="55914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'James'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'Ricky'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'Vin'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'Steve'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'Smith'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'Jack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4.23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3.24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3.98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2.56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data types of each column are:"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df.dtypes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"Is the object empty?"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df.empty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dimension of the object is:"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df.ndim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shape of the object is:"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total number of elements in our object is:"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actual data in our data frame is:"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first two rows of the data frame is:"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last two rows of the data frame is:"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>
            <a:endCxn id="3" idx="1"/>
          </p:cNvCxnSpPr>
          <p:nvPr/>
        </p:nvCxnSpPr>
        <p:spPr>
          <a:xfrm>
            <a:off x="1587948" y="1363475"/>
            <a:ext cx="2207494" cy="2602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51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863" y="247559"/>
            <a:ext cx="6881949" cy="523149"/>
          </a:xfrm>
        </p:spPr>
        <p:txBody>
          <a:bodyPr>
            <a:normAutofit fontScale="90000"/>
          </a:bodyPr>
          <a:lstStyle/>
          <a:p>
            <a:r>
              <a:rPr lang="en-MY" b="1" dirty="0" smtClean="0"/>
              <a:t>Descriptive Statistical Functions </a:t>
            </a:r>
            <a:endParaRPr lang="en-MY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45143"/>
              </p:ext>
            </p:extLst>
          </p:nvPr>
        </p:nvGraphicFramePr>
        <p:xfrm>
          <a:off x="1841863" y="1056095"/>
          <a:ext cx="7354387" cy="5550232"/>
        </p:xfrm>
        <a:graphic>
          <a:graphicData uri="http://schemas.openxmlformats.org/drawingml/2006/table">
            <a:tbl>
              <a:tblPr/>
              <a:tblGrid>
                <a:gridCol w="1057938">
                  <a:extLst>
                    <a:ext uri="{9D8B030D-6E8A-4147-A177-3AD203B41FA5}">
                      <a16:colId xmlns:a16="http://schemas.microsoft.com/office/drawing/2014/main" val="3158163090"/>
                    </a:ext>
                  </a:extLst>
                </a:gridCol>
                <a:gridCol w="1777314">
                  <a:extLst>
                    <a:ext uri="{9D8B030D-6E8A-4147-A177-3AD203B41FA5}">
                      <a16:colId xmlns:a16="http://schemas.microsoft.com/office/drawing/2014/main" val="54046154"/>
                    </a:ext>
                  </a:extLst>
                </a:gridCol>
                <a:gridCol w="4519135">
                  <a:extLst>
                    <a:ext uri="{9D8B030D-6E8A-4147-A177-3AD203B41FA5}">
                      <a16:colId xmlns:a16="http://schemas.microsoft.com/office/drawing/2014/main" val="129383699"/>
                    </a:ext>
                  </a:extLst>
                </a:gridCol>
              </a:tblGrid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 dirty="0" smtClean="0">
                          <a:effectLst/>
                        </a:rPr>
                        <a:t>No</a:t>
                      </a:r>
                      <a:r>
                        <a:rPr lang="en-MY" sz="2000" dirty="0">
                          <a:effectLst/>
                        </a:rPr>
                        <a:t>.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Function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Description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834370"/>
                  </a:ext>
                </a:extLst>
              </a:tr>
              <a:tr h="50040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1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count()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Number of non-null observations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267625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2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sum()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Sum of values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641487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3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mean()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Mean of Values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381039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4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median()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Median of Values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00499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5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mode()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Mode of values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666281"/>
                  </a:ext>
                </a:extLst>
              </a:tr>
              <a:tr h="50040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6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std()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Standard Deviation of the Values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138252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7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min()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Minimum Value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193025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8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max()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Maximum Value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973058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9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abs()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Absolute Value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186738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10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prod()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Product of Values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387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11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cumsum()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>
                          <a:effectLst/>
                        </a:rPr>
                        <a:t>Cumulative Sum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04348"/>
                  </a:ext>
                </a:extLst>
              </a:tr>
              <a:tr h="304594"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12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2000">
                          <a:effectLst/>
                        </a:rPr>
                        <a:t>cumprod()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2000" dirty="0">
                          <a:effectLst/>
                        </a:rPr>
                        <a:t>Cumulative Product</a:t>
                      </a:r>
                    </a:p>
                  </a:txBody>
                  <a:tcPr marL="54392" marR="54392" marT="54392" marB="5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97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205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2068" y="260478"/>
            <a:ext cx="1178269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'James'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'Ricky'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'Vin'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'Steve'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'Smith'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'Jack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'Lee'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'Gasper'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Betina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'Andres'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3.24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3.98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2.56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3.20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3.78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2.98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4.80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3.65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374" y="2433588"/>
            <a:ext cx="3001192" cy="424765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9382" y="4532689"/>
            <a:ext cx="631806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the above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and check its output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10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7032" y="2068202"/>
            <a:ext cx="3862252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Previous Example Code goes on and do the followings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Returns the sum of the values for the requested axis. By default, axis is index (axis=0).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print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df.sum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(1))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96" y="1704907"/>
            <a:ext cx="6317571" cy="14054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8158" y="67990"/>
            <a:ext cx="8066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DataFrame</a:t>
            </a:r>
            <a:r>
              <a:rPr lang="en-MY" sz="2400" dirty="0">
                <a:solidFill>
                  <a:srgbClr val="FF0000"/>
                </a:solidFill>
                <a:latin typeface="Arial" panose="020B0604020202020204" pitchFamily="34" charset="0"/>
              </a:rPr>
              <a:t> − “index” (axis=0, default), “columns” (axis=1)</a:t>
            </a:r>
            <a:endParaRPr lang="en-MY" sz="2400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7032" y="694211"/>
            <a:ext cx="296526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df.axes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1202979"/>
            <a:ext cx="11843815" cy="400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96" y="3110389"/>
            <a:ext cx="1920240" cy="369757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2599808" y="2407648"/>
            <a:ext cx="2604788" cy="1317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 flipV="1">
            <a:off x="2369854" y="4959175"/>
            <a:ext cx="2834742" cy="759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07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162" y="215088"/>
            <a:ext cx="78823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Previous Example Code goes on and do the followings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1162" y="1619857"/>
            <a:ext cx="2591855" cy="30907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48" y="1314595"/>
            <a:ext cx="2956669" cy="136724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7470" y="3364547"/>
            <a:ext cx="2735547" cy="30907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47" y="2895549"/>
            <a:ext cx="2956669" cy="1556142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77469" y="5169968"/>
            <a:ext cx="103903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Assignment: Test all the functions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and see what they output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43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177" y="0"/>
            <a:ext cx="1072460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Tom'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'James'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'Ricky'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'Vin'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'Steve'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'Smith'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'Jack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'Lee'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'Gasper'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Betina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'Andres'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3.24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3.98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2.56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3.20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3.78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2.98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4.80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3.65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df.describe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154" y="2422479"/>
            <a:ext cx="4687534" cy="413507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8177" y="2585323"/>
            <a:ext cx="3740126" cy="2782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'object'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7" y="4490016"/>
            <a:ext cx="2710236" cy="2226265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8177" y="2981079"/>
            <a:ext cx="3235181" cy="2782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‘all’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53671" y="2422479"/>
            <a:ext cx="4570535" cy="34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51314" y="2789719"/>
            <a:ext cx="1472076" cy="17002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6073" y="3200645"/>
            <a:ext cx="1461940" cy="1743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93850" y="5096814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Test it</a:t>
            </a:r>
            <a:endParaRPr lang="en-MY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8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488" y="824648"/>
            <a:ext cx="2821285" cy="75774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ColumnName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describe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4488" y="1862647"/>
            <a:ext cx="3823162" cy="78852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describe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include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number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])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3955" y="2931424"/>
            <a:ext cx="3638817" cy="78852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describe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include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])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3955" y="3860075"/>
            <a:ext cx="3688510" cy="78852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describe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include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</a:rPr>
              <a:t>‘category'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])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3955" y="4928852"/>
            <a:ext cx="3893695" cy="78852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describe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exclude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number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])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13955" y="5924006"/>
            <a:ext cx="3709349" cy="78852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describe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exclude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])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272937" y="0"/>
            <a:ext cx="7418954" cy="91163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these with previous code and understand </a:t>
            </a:r>
          </a:p>
        </p:txBody>
      </p:sp>
    </p:spTree>
    <p:extLst>
      <p:ext uri="{BB962C8B-B14F-4D97-AF65-F5344CB8AC3E}">
        <p14:creationId xmlns:p14="http://schemas.microsoft.com/office/powerpoint/2010/main" val="262322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1" y="221435"/>
            <a:ext cx="6740434" cy="784406"/>
          </a:xfrm>
        </p:spPr>
        <p:txBody>
          <a:bodyPr>
            <a:normAutofit/>
          </a:bodyPr>
          <a:lstStyle/>
          <a:p>
            <a:r>
              <a:rPr lang="en-MY" b="1" dirty="0" smtClean="0"/>
              <a:t>Examples of Data Structures</a:t>
            </a:r>
            <a:endParaRPr lang="en-MY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89" y="1439362"/>
            <a:ext cx="10029884" cy="39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28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897" y="312873"/>
            <a:ext cx="10515600" cy="1325563"/>
          </a:xfrm>
        </p:spPr>
        <p:txBody>
          <a:bodyPr/>
          <a:lstStyle/>
          <a:p>
            <a:r>
              <a:rPr lang="en-MY" dirty="0" smtClean="0"/>
              <a:t>Saving </a:t>
            </a:r>
            <a:r>
              <a:rPr lang="en-MY" dirty="0" err="1" smtClean="0"/>
              <a:t>DataFrame</a:t>
            </a:r>
            <a:r>
              <a:rPr lang="en-MY" dirty="0" smtClean="0"/>
              <a:t> to a CSV File</a:t>
            </a:r>
            <a:br>
              <a:rPr lang="en-MY" dirty="0" smtClean="0"/>
            </a:br>
            <a:r>
              <a:rPr lang="en-MY" dirty="0" smtClean="0"/>
              <a:t>				????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3824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3026"/>
          </a:xfrm>
        </p:spPr>
        <p:txBody>
          <a:bodyPr/>
          <a:lstStyle/>
          <a:p>
            <a:r>
              <a:rPr lang="en-MY" dirty="0" smtClean="0"/>
              <a:t>Pandas Python Documentation </a:t>
            </a:r>
          </a:p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pandas.pydata.org/pandas-docs/version/0.25/reference/frame.html</a:t>
            </a:r>
            <a:endParaRPr lang="en-MY" dirty="0" smtClean="0"/>
          </a:p>
          <a:p>
            <a:r>
              <a:rPr lang="en-MY" dirty="0" smtClean="0"/>
              <a:t>Python Tutorials</a:t>
            </a:r>
          </a:p>
          <a:p>
            <a:r>
              <a:rPr lang="en-MY" dirty="0">
                <a:hlinkClick r:id="rId3"/>
              </a:rPr>
              <a:t>https://</a:t>
            </a:r>
            <a:r>
              <a:rPr lang="en-MY" dirty="0" smtClean="0">
                <a:hlinkClick r:id="rId3"/>
              </a:rPr>
              <a:t>www.tutorialspoint.com/python_pandas</a:t>
            </a:r>
            <a:endParaRPr lang="en-MY" dirty="0" smtClean="0"/>
          </a:p>
          <a:p>
            <a:r>
              <a:rPr lang="en-MY" dirty="0">
                <a:hlinkClick r:id="rId4"/>
              </a:rPr>
              <a:t>https://</a:t>
            </a:r>
            <a:r>
              <a:rPr lang="en-MY" dirty="0" smtClean="0">
                <a:hlinkClick r:id="rId4"/>
              </a:rPr>
              <a:t>www.w3schools.com/python/python_intro.asp</a:t>
            </a:r>
            <a:endParaRPr lang="en-MY" dirty="0" smtClean="0"/>
          </a:p>
          <a:p>
            <a:r>
              <a:rPr lang="en-MY" dirty="0">
                <a:hlinkClick r:id="rId5"/>
              </a:rPr>
              <a:t>https://www.youtube.com/watch?v=e60ItwlZTKM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5653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1" y="221435"/>
            <a:ext cx="9431382" cy="784406"/>
          </a:xfrm>
        </p:spPr>
        <p:txBody>
          <a:bodyPr>
            <a:normAutofit/>
          </a:bodyPr>
          <a:lstStyle/>
          <a:p>
            <a:r>
              <a:rPr lang="en-MY" b="1" dirty="0" smtClean="0"/>
              <a:t>Examples of Data Structures Conti…</a:t>
            </a:r>
            <a:endParaRPr lang="en-MY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56" y="1381124"/>
            <a:ext cx="8921094" cy="45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1" y="221435"/>
            <a:ext cx="9431382" cy="784406"/>
          </a:xfrm>
        </p:spPr>
        <p:txBody>
          <a:bodyPr>
            <a:normAutofit/>
          </a:bodyPr>
          <a:lstStyle/>
          <a:p>
            <a:r>
              <a:rPr lang="en-MY" b="1" dirty="0" smtClean="0"/>
              <a:t>Examples of Data Structures Conti…</a:t>
            </a:r>
            <a:endParaRPr lang="en-MY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802674"/>
            <a:ext cx="9872207" cy="3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9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527" y="103868"/>
            <a:ext cx="5172890" cy="784406"/>
          </a:xfrm>
        </p:spPr>
        <p:txBody>
          <a:bodyPr>
            <a:normAutofit/>
          </a:bodyPr>
          <a:lstStyle/>
          <a:p>
            <a:r>
              <a:rPr lang="en-MY" b="1" dirty="0" smtClean="0"/>
              <a:t>1. Series in Pandas</a:t>
            </a:r>
            <a:endParaRPr lang="en-MY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7" y="914400"/>
            <a:ext cx="10358114" cy="2765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4" y="3892965"/>
            <a:ext cx="4388305" cy="708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856" y="3686991"/>
            <a:ext cx="6972300" cy="914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00891" y="3448594"/>
            <a:ext cx="1933303" cy="444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26527" y="3448594"/>
            <a:ext cx="1878329" cy="444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742" y="5039814"/>
            <a:ext cx="5472926" cy="90378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550353" y="4559520"/>
            <a:ext cx="380184" cy="639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4" y="5148807"/>
            <a:ext cx="4467225" cy="685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45957" y="3464805"/>
            <a:ext cx="3696057" cy="1684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037" y="6096543"/>
            <a:ext cx="2209800" cy="7239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4858023" y="3481016"/>
            <a:ext cx="223155" cy="2733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6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7" y="311060"/>
            <a:ext cx="5094514" cy="5462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03042" y="128180"/>
            <a:ext cx="622731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Create a Series from </a:t>
            </a:r>
            <a:r>
              <a:rPr lang="en-US" sz="2800" dirty="0" err="1" smtClean="0">
                <a:latin typeface="Arial" panose="020B0604020202020204" pitchFamily="34" charset="0"/>
              </a:rPr>
              <a:t>ndarray</a:t>
            </a:r>
            <a:endParaRPr lang="en-US" sz="2800" dirty="0" smtClean="0">
              <a:latin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data is an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then index passed must be of the same length. If no index is passed, then by default index will be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range(n)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where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is array length, i.e., [0,1,2,3….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range(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(array))-1].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86162" y="284934"/>
            <a:ext cx="0" cy="6403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44" y="2043520"/>
            <a:ext cx="5231402" cy="418985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903043" y="6211669"/>
            <a:ext cx="6227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did not pass any index, so by default, it assigned the indexes ranging from 0 to 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(data)-1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i.e., 0 to 3.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74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03042" y="128180"/>
            <a:ext cx="62273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Create a Series from </a:t>
            </a:r>
            <a:r>
              <a:rPr lang="en-US" sz="2400" b="1" dirty="0" err="1">
                <a:latin typeface="Arial" panose="020B0604020202020204" pitchFamily="34" charset="0"/>
              </a:rPr>
              <a:t>dict</a:t>
            </a:r>
            <a:endParaRPr lang="en-US" sz="2400" b="1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A </a:t>
            </a:r>
            <a:r>
              <a:rPr lang="en-US" sz="2000" dirty="0" err="1">
                <a:latin typeface="Arial" panose="020B0604020202020204" pitchFamily="34" charset="0"/>
              </a:rPr>
              <a:t>dict</a:t>
            </a:r>
            <a:r>
              <a:rPr lang="en-US" sz="2000" dirty="0">
                <a:latin typeface="Arial" panose="020B0604020202020204" pitchFamily="34" charset="0"/>
              </a:rPr>
              <a:t> can be passed as input and if no index is specified, then the dictionary keys are taken in a sorted order to construct index. 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86162" y="284934"/>
            <a:ext cx="0" cy="6403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3" y="714646"/>
            <a:ext cx="5185570" cy="4157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968" y="196861"/>
            <a:ext cx="5293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Create a Series </a:t>
            </a:r>
            <a:r>
              <a:rPr lang="en-US" sz="2800" dirty="0" smtClean="0">
                <a:latin typeface="Arial" panose="020B0604020202020204" pitchFamily="34" charset="0"/>
              </a:rPr>
              <a:t>specifying index</a:t>
            </a:r>
          </a:p>
          <a:p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473" y="5067064"/>
            <a:ext cx="5185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passed the index values here. Now we can see the customized indexed values in the output.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187" y="1513175"/>
            <a:ext cx="5190429" cy="3969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1282" y="5713395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Dictionary keys are used to construct index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4218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1310</Words>
  <Application>Microsoft Office PowerPoint</Application>
  <PresentationFormat>Widescreen</PresentationFormat>
  <Paragraphs>245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Unicode MS</vt:lpstr>
      <vt:lpstr>Calibri</vt:lpstr>
      <vt:lpstr>Calibri Light</vt:lpstr>
      <vt:lpstr>Consolas</vt:lpstr>
      <vt:lpstr>Courier New</vt:lpstr>
      <vt:lpstr>Office Theme</vt:lpstr>
      <vt:lpstr>Data Analysis with Python Libraries</vt:lpstr>
      <vt:lpstr>Data Structures in Pandas</vt:lpstr>
      <vt:lpstr>Characteristics of Data Structures</vt:lpstr>
      <vt:lpstr>Examples of Data Structures</vt:lpstr>
      <vt:lpstr>Examples of Data Structures Conti…</vt:lpstr>
      <vt:lpstr>Examples of Data Structures Conti…</vt:lpstr>
      <vt:lpstr>1. Series in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of exercise 1  import pandas as pd data = [[60,70,80],[70,75,85],[60, 80, 90]] s = pd.Series(data) print(s)</vt:lpstr>
      <vt:lpstr>Attributes or Methods with Series</vt:lpstr>
      <vt:lpstr>Attributes or Methods with Series</vt:lpstr>
      <vt:lpstr>    DataFrame A Data frame is a two-dimensional data structure, i.e., data is aligned in a tabular fashion in rows and columns.</vt:lpstr>
      <vt:lpstr>PowerPoint Presentation</vt:lpstr>
      <vt:lpstr>   Create DataFrame  A pandas DataFrame can be created using various inputs like  Lists dict Series Numpy ndarrays Another DataFrame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Attributes or Methods with DataFrame</vt:lpstr>
      <vt:lpstr>PowerPoint Presentation</vt:lpstr>
      <vt:lpstr>Attributes or Methods with DataFrame</vt:lpstr>
      <vt:lpstr>Descriptive Statistical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Saving DataFrame to a CSV File     ????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mmalik</dc:creator>
  <cp:lastModifiedBy>mmalik</cp:lastModifiedBy>
  <cp:revision>62</cp:revision>
  <dcterms:created xsi:type="dcterms:W3CDTF">2019-10-01T03:32:48Z</dcterms:created>
  <dcterms:modified xsi:type="dcterms:W3CDTF">2019-10-08T13:52:35Z</dcterms:modified>
</cp:coreProperties>
</file>