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8" r:id="rId3"/>
    <p:sldId id="301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5" r:id="rId50"/>
    <p:sldId id="346" r:id="rId51"/>
    <p:sldId id="316" r:id="rId52"/>
    <p:sldId id="317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2.wmf"/><Relationship Id="rId5" Type="http://schemas.openxmlformats.org/officeDocument/2006/relationships/image" Target="../media/image23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6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34.wmf"/><Relationship Id="rId4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9431F-5F81-494A-A195-C77778DCCA3B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1E2EF-F33B-43AA-A03C-7FCE5A1014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645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D32C1-10AD-46C1-8C1D-25147D57A4CB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27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A9F19-87C2-4C08-A9D6-35C7C11436C1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69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CDB23-8058-4F80-973A-24E180FCADDE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81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07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9BF2F-115A-4014-8A56-C04381BC1754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42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E28D1-0E20-4310-95EF-B231522D02D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67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3311B-2F4B-4D79-8E0E-F6BC1BC54122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86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3C609-3B57-4FC9-A764-F5E8212FF94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82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12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24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1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1"/>
            <a:ext cx="5384800" cy="4302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828801"/>
            <a:ext cx="5384800" cy="4302125"/>
          </a:xfrm>
        </p:spPr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089217" y="6381750"/>
            <a:ext cx="863600" cy="323850"/>
          </a:xfrm>
        </p:spPr>
        <p:txBody>
          <a:bodyPr/>
          <a:lstStyle>
            <a:lvl1pPr>
              <a:defRPr/>
            </a:lvl1pPr>
          </a:lstStyle>
          <a:p>
            <a:fld id="{2DEA57D5-0A5A-46D8-B677-C663EC31ECC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3642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9D0E0-47EF-4A26-85A1-E4E7411E5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2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181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181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AA63F-BE62-4CC6-B3CB-2F2DA46F8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30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34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77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707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249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6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230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81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155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7F67-212C-45C2-9BE9-89D2B63F5341}" type="datetimeFigureOut">
              <a:rPr lang="en-MY" smtClean="0"/>
              <a:t>22/10/2019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F05A-58FF-4392-919A-E3363D247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876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0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jpeg"/><Relationship Id="rId4" Type="http://schemas.openxmlformats.org/officeDocument/2006/relationships/image" Target="../media/image2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3.wmf"/><Relationship Id="rId3" Type="http://schemas.openxmlformats.org/officeDocument/2006/relationships/image" Target="../media/image32.jpe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statisticshowto.datasciencecentral.com/mea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tables/t-distribution-table/" TargetMode="External"/><Relationship Id="rId2" Type="http://schemas.openxmlformats.org/officeDocument/2006/relationships/hyperlink" Target="https://www.statisticshowto.datasciencecentral.com/degrees-of-freed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isticshowto.datasciencecentral.com/p-value/" TargetMode="External"/><Relationship Id="rId4" Type="http://schemas.openxmlformats.org/officeDocument/2006/relationships/hyperlink" Target="https://www.statisticshowto.datasciencecentral.com/what-is-an-alpha-level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3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4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5.wmf"/><Relationship Id="rId5" Type="http://schemas.openxmlformats.org/officeDocument/2006/relationships/image" Target="../media/image36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5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2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2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cstl-hhs.semo.edu/cveneziano/Independent-t-Test.ppt" TargetMode="External"/><Relationship Id="rId7" Type="http://schemas.openxmlformats.org/officeDocument/2006/relationships/hyperlink" Target="http://www.pitt.edu/" TargetMode="External"/><Relationship Id="rId2" Type="http://schemas.openxmlformats.org/officeDocument/2006/relationships/hyperlink" Target="http://psychologyaustralia.homestead.com/index_files/02a_One_Sample_t-Test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sychology.illinoisstate.edu/" TargetMode="External"/><Relationship Id="rId5" Type="http://schemas.openxmlformats.org/officeDocument/2006/relationships/hyperlink" Target="http://www.math.unt.edu/~yweng" TargetMode="External"/><Relationship Id="rId4" Type="http://schemas.openxmlformats.org/officeDocument/2006/relationships/hyperlink" Target="http://wps.prenhall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5" y="508409"/>
            <a:ext cx="9144000" cy="2387600"/>
          </a:xfrm>
        </p:spPr>
        <p:txBody>
          <a:bodyPr/>
          <a:lstStyle/>
          <a:p>
            <a:r>
              <a:rPr lang="en-US" dirty="0" smtClean="0"/>
              <a:t>Data Analytics with </a:t>
            </a:r>
            <a:r>
              <a:rPr lang="en-MY" b="1" dirty="0"/>
              <a:t>Inferential</a:t>
            </a:r>
            <a:r>
              <a:rPr lang="en-MY" dirty="0"/>
              <a:t> statistical </a:t>
            </a:r>
            <a:r>
              <a:rPr lang="en-MY" b="1" dirty="0"/>
              <a:t>analysis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626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BA9C9-B3CF-4449-99F4-B767E7D47A44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</a:t>
            </a:r>
            <a:r>
              <a:rPr lang="en-US" altLang="en-US" sz="2800" b="1" i="1" dirty="0" smtClean="0"/>
              <a:t>(cont</a:t>
            </a:r>
            <a:r>
              <a:rPr lang="en-US" altLang="en-US" sz="2800" b="1" i="1" dirty="0"/>
              <a:t>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828802"/>
            <a:ext cx="11035936" cy="33702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First, we must compute the </a:t>
            </a:r>
            <a:r>
              <a:rPr lang="en-US" altLang="en-US" dirty="0">
                <a:solidFill>
                  <a:schemeClr val="hlink"/>
                </a:solidFill>
              </a:rPr>
              <a:t>mean</a:t>
            </a:r>
            <a:r>
              <a:rPr lang="en-US" altLang="en-US" dirty="0"/>
              <a:t> (or average) of this sample: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dirty="0"/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>
              <a:lnSpc>
                <a:spcPct val="90000"/>
              </a:lnSpc>
            </a:pPr>
            <a:endParaRPr lang="en-AU" altLang="en-US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1524001" y="2924175"/>
            <a:ext cx="9109075" cy="1512888"/>
            <a:chOff x="0" y="1842"/>
            <a:chExt cx="5738" cy="953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0" y="1842"/>
              <a:ext cx="5738" cy="9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33801" name="Group 9"/>
            <p:cNvGrpSpPr>
              <a:grpSpLocks/>
            </p:cNvGrpSpPr>
            <p:nvPr/>
          </p:nvGrpSpPr>
          <p:grpSpPr bwMode="auto">
            <a:xfrm>
              <a:off x="85" y="1979"/>
              <a:ext cx="5653" cy="730"/>
              <a:chOff x="85" y="1979"/>
              <a:chExt cx="5653" cy="730"/>
            </a:xfrm>
          </p:grpSpPr>
          <p:graphicFrame>
            <p:nvGraphicFramePr>
              <p:cNvPr id="33796" name="Object 4"/>
              <p:cNvGraphicFramePr>
                <a:graphicFrameLocks noChangeAspect="1"/>
              </p:cNvGraphicFramePr>
              <p:nvPr/>
            </p:nvGraphicFramePr>
            <p:xfrm>
              <a:off x="1066" y="1979"/>
              <a:ext cx="4672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Equation" r:id="rId3" imgW="2921000" imgH="431800" progId="Equation.3">
                      <p:embed/>
                    </p:oleObj>
                  </mc:Choice>
                  <mc:Fallback>
                    <p:oleObj name="Equation" r:id="rId3" imgW="2921000" imgH="431800" progId="Equation.3">
                      <p:embed/>
                      <p:pic>
                        <p:nvPicPr>
                          <p:cNvPr id="3379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979"/>
                            <a:ext cx="4672" cy="730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798" name="Object 6"/>
              <p:cNvGraphicFramePr>
                <a:graphicFrameLocks noChangeAspect="1"/>
              </p:cNvGraphicFramePr>
              <p:nvPr/>
            </p:nvGraphicFramePr>
            <p:xfrm>
              <a:off x="85" y="1979"/>
              <a:ext cx="618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Equation" r:id="rId5" imgW="164957" imgH="190335" progId="Equation.3">
                      <p:embed/>
                    </p:oleObj>
                  </mc:Choice>
                  <mc:Fallback>
                    <p:oleObj name="Equation" r:id="rId5" imgW="164957" imgH="190335" progId="Equation.3">
                      <p:embed/>
                      <p:pic>
                        <p:nvPicPr>
                          <p:cNvPr id="33798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" y="1979"/>
                            <a:ext cx="618" cy="726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567" y="1979"/>
                <a:ext cx="544" cy="69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altLang="en-US" sz="6600" b="1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601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9E367-7C6A-4FC8-A2E7-D43AF493DDA7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</a:t>
            </a:r>
            <a:r>
              <a:rPr lang="en-US" altLang="en-US" sz="2800" b="1" i="1" dirty="0" smtClean="0"/>
              <a:t>(cont</a:t>
            </a:r>
            <a:r>
              <a:rPr lang="en-US" altLang="en-US" sz="2800" b="1" i="1" dirty="0"/>
              <a:t>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9166" y="3860801"/>
            <a:ext cx="9864633" cy="1584325"/>
          </a:xfrm>
        </p:spPr>
        <p:txBody>
          <a:bodyPr/>
          <a:lstStyle/>
          <a:p>
            <a:r>
              <a:rPr lang="en-US" altLang="en-US" dirty="0"/>
              <a:t>First, a symbol that denotes the mean of all </a:t>
            </a:r>
            <a:r>
              <a:rPr lang="en-US" altLang="en-US" dirty="0" err="1"/>
              <a:t>Xs</a:t>
            </a:r>
            <a:r>
              <a:rPr lang="en-US" altLang="en-US" dirty="0"/>
              <a:t> or intelligence scores. 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2063750" y="2276476"/>
            <a:ext cx="8135938" cy="1152525"/>
            <a:chOff x="0" y="1842"/>
            <a:chExt cx="5738" cy="953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0" y="1842"/>
              <a:ext cx="5738" cy="9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37894" name="Group 6"/>
            <p:cNvGrpSpPr>
              <a:grpSpLocks/>
            </p:cNvGrpSpPr>
            <p:nvPr/>
          </p:nvGrpSpPr>
          <p:grpSpPr bwMode="auto">
            <a:xfrm>
              <a:off x="85" y="1979"/>
              <a:ext cx="5653" cy="763"/>
              <a:chOff x="85" y="1979"/>
              <a:chExt cx="5653" cy="763"/>
            </a:xfrm>
          </p:grpSpPr>
          <p:graphicFrame>
            <p:nvGraphicFramePr>
              <p:cNvPr id="37895" name="Object 7"/>
              <p:cNvGraphicFramePr>
                <a:graphicFrameLocks noChangeAspect="1"/>
              </p:cNvGraphicFramePr>
              <p:nvPr/>
            </p:nvGraphicFramePr>
            <p:xfrm>
              <a:off x="1066" y="1979"/>
              <a:ext cx="4672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name="Equation" r:id="rId3" imgW="2921000" imgH="431800" progId="Equation.3">
                      <p:embed/>
                    </p:oleObj>
                  </mc:Choice>
                  <mc:Fallback>
                    <p:oleObj name="Equation" r:id="rId3" imgW="2921000" imgH="431800" progId="Equation.3">
                      <p:embed/>
                      <p:pic>
                        <p:nvPicPr>
                          <p:cNvPr id="37895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979"/>
                            <a:ext cx="4672" cy="730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6" name="Object 8"/>
              <p:cNvGraphicFramePr>
                <a:graphicFrameLocks noChangeAspect="1"/>
              </p:cNvGraphicFramePr>
              <p:nvPr/>
            </p:nvGraphicFramePr>
            <p:xfrm>
              <a:off x="85" y="1979"/>
              <a:ext cx="618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" name="Equation" r:id="rId5" imgW="164957" imgH="190335" progId="Equation.3">
                      <p:embed/>
                    </p:oleObj>
                  </mc:Choice>
                  <mc:Fallback>
                    <p:oleObj name="Equation" r:id="rId5" imgW="164957" imgH="190335" progId="Equation.3">
                      <p:embed/>
                      <p:pic>
                        <p:nvPicPr>
                          <p:cNvPr id="37896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" y="1979"/>
                            <a:ext cx="618" cy="726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897" name="Text Box 9"/>
              <p:cNvSpPr txBox="1">
                <a:spLocks noChangeArrowheads="1"/>
              </p:cNvSpPr>
              <p:nvPr/>
            </p:nvSpPr>
            <p:spPr bwMode="auto">
              <a:xfrm>
                <a:off x="568" y="1979"/>
                <a:ext cx="543" cy="7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altLang="en-US" sz="5400" b="1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1919289" y="2205039"/>
            <a:ext cx="2016125" cy="1800225"/>
            <a:chOff x="249" y="1389"/>
            <a:chExt cx="1270" cy="1134"/>
          </a:xfrm>
        </p:grpSpPr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249" y="1389"/>
              <a:ext cx="726" cy="8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 flipV="1">
              <a:off x="884" y="2205"/>
              <a:ext cx="635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748961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12CD-C353-44AD-8FAF-7D6730FFB919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</a:t>
            </a:r>
            <a:r>
              <a:rPr lang="en-US" altLang="en-US" sz="2800" b="1" i="1" dirty="0" smtClean="0"/>
              <a:t>(cont</a:t>
            </a:r>
            <a:r>
              <a:rPr lang="en-US" altLang="en-US" sz="2800" b="1" i="1" dirty="0"/>
              <a:t>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7543" y="4149726"/>
            <a:ext cx="9980023" cy="2087563"/>
          </a:xfrm>
        </p:spPr>
        <p:txBody>
          <a:bodyPr/>
          <a:lstStyle/>
          <a:p>
            <a:r>
              <a:rPr lang="en-US" altLang="en-US" dirty="0"/>
              <a:t>The second part of the equation shows how this quantity is computed. 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2063750" y="2276476"/>
            <a:ext cx="8135938" cy="1152525"/>
            <a:chOff x="0" y="1842"/>
            <a:chExt cx="5738" cy="953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0" y="1842"/>
              <a:ext cx="5738" cy="9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74758" name="Group 6"/>
            <p:cNvGrpSpPr>
              <a:grpSpLocks/>
            </p:cNvGrpSpPr>
            <p:nvPr/>
          </p:nvGrpSpPr>
          <p:grpSpPr bwMode="auto">
            <a:xfrm>
              <a:off x="85" y="1979"/>
              <a:ext cx="5653" cy="763"/>
              <a:chOff x="85" y="1979"/>
              <a:chExt cx="5653" cy="763"/>
            </a:xfrm>
          </p:grpSpPr>
          <p:graphicFrame>
            <p:nvGraphicFramePr>
              <p:cNvPr id="74759" name="Object 7"/>
              <p:cNvGraphicFramePr>
                <a:graphicFrameLocks noChangeAspect="1"/>
              </p:cNvGraphicFramePr>
              <p:nvPr/>
            </p:nvGraphicFramePr>
            <p:xfrm>
              <a:off x="1066" y="1979"/>
              <a:ext cx="4672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Equation" r:id="rId3" imgW="2921000" imgH="431800" progId="Equation.3">
                      <p:embed/>
                    </p:oleObj>
                  </mc:Choice>
                  <mc:Fallback>
                    <p:oleObj name="Equation" r:id="rId3" imgW="2921000" imgH="431800" progId="Equation.3">
                      <p:embed/>
                      <p:pic>
                        <p:nvPicPr>
                          <p:cNvPr id="74759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979"/>
                            <a:ext cx="4672" cy="730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0" name="Object 8"/>
              <p:cNvGraphicFramePr>
                <a:graphicFrameLocks noChangeAspect="1"/>
              </p:cNvGraphicFramePr>
              <p:nvPr/>
            </p:nvGraphicFramePr>
            <p:xfrm>
              <a:off x="85" y="1979"/>
              <a:ext cx="618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Equation" r:id="rId5" imgW="164957" imgH="190335" progId="Equation.3">
                      <p:embed/>
                    </p:oleObj>
                  </mc:Choice>
                  <mc:Fallback>
                    <p:oleObj name="Equation" r:id="rId5" imgW="164957" imgH="190335" progId="Equation.3">
                      <p:embed/>
                      <p:pic>
                        <p:nvPicPr>
                          <p:cNvPr id="7476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" y="1979"/>
                            <a:ext cx="618" cy="726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761" name="Text Box 9"/>
              <p:cNvSpPr txBox="1">
                <a:spLocks noChangeArrowheads="1"/>
              </p:cNvSpPr>
              <p:nvPr/>
            </p:nvSpPr>
            <p:spPr bwMode="auto">
              <a:xfrm>
                <a:off x="568" y="1979"/>
                <a:ext cx="543" cy="7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altLang="en-US" sz="5400" b="1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  <p:grpSp>
        <p:nvGrpSpPr>
          <p:cNvPr id="74764" name="Group 12"/>
          <p:cNvGrpSpPr>
            <a:grpSpLocks/>
          </p:cNvGrpSpPr>
          <p:nvPr/>
        </p:nvGrpSpPr>
        <p:grpSpPr bwMode="auto">
          <a:xfrm>
            <a:off x="3432176" y="2276475"/>
            <a:ext cx="1008063" cy="1873250"/>
            <a:chOff x="1202" y="1434"/>
            <a:chExt cx="635" cy="1180"/>
          </a:xfrm>
        </p:grpSpPr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flipV="1">
              <a:off x="1519" y="2251"/>
              <a:ext cx="0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4763" name="Oval 11"/>
            <p:cNvSpPr>
              <a:spLocks noChangeArrowheads="1"/>
            </p:cNvSpPr>
            <p:nvPr/>
          </p:nvSpPr>
          <p:spPr bwMode="auto">
            <a:xfrm>
              <a:off x="1202" y="1434"/>
              <a:ext cx="635" cy="6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992334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8CB97-C342-46BF-8B24-3EAB45BC4FC5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Example </a:t>
            </a:r>
            <a:r>
              <a:rPr lang="en-US" altLang="en-US" sz="2800" b="1" i="1" dirty="0" smtClean="0"/>
              <a:t>(</a:t>
            </a:r>
            <a:r>
              <a:rPr lang="en-US" altLang="en-US" sz="2800" b="1" i="1" dirty="0"/>
              <a:t>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8983" y="4149726"/>
            <a:ext cx="9457508" cy="1232171"/>
          </a:xfrm>
        </p:spPr>
        <p:txBody>
          <a:bodyPr/>
          <a:lstStyle/>
          <a:p>
            <a:r>
              <a:rPr lang="en-US" altLang="en-US" dirty="0"/>
              <a:t>The sigma symbol ( </a:t>
            </a:r>
            <a:r>
              <a:rPr lang="en-US" altLang="en-US" dirty="0">
                <a:sym typeface="Symbol" panose="05050102010706020507" pitchFamily="18" charset="2"/>
              </a:rPr>
              <a:t> </a:t>
            </a:r>
            <a:r>
              <a:rPr lang="en-US" altLang="en-US" dirty="0"/>
              <a:t>) tells us to sum all the individual </a:t>
            </a:r>
            <a:r>
              <a:rPr lang="en-US" altLang="en-US" dirty="0" err="1"/>
              <a:t>Xs</a:t>
            </a:r>
            <a:r>
              <a:rPr lang="en-US" altLang="en-US" dirty="0"/>
              <a:t>. 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2063750" y="2276476"/>
            <a:ext cx="8135938" cy="1152525"/>
            <a:chOff x="0" y="1842"/>
            <a:chExt cx="5738" cy="953"/>
          </a:xfrm>
        </p:grpSpPr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0" y="1842"/>
              <a:ext cx="5738" cy="9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77830" name="Group 6"/>
            <p:cNvGrpSpPr>
              <a:grpSpLocks/>
            </p:cNvGrpSpPr>
            <p:nvPr/>
          </p:nvGrpSpPr>
          <p:grpSpPr bwMode="auto">
            <a:xfrm>
              <a:off x="85" y="1979"/>
              <a:ext cx="5653" cy="763"/>
              <a:chOff x="85" y="1979"/>
              <a:chExt cx="5653" cy="763"/>
            </a:xfrm>
          </p:grpSpPr>
          <p:graphicFrame>
            <p:nvGraphicFramePr>
              <p:cNvPr id="77831" name="Object 7"/>
              <p:cNvGraphicFramePr>
                <a:graphicFrameLocks noChangeAspect="1"/>
              </p:cNvGraphicFramePr>
              <p:nvPr/>
            </p:nvGraphicFramePr>
            <p:xfrm>
              <a:off x="1066" y="1979"/>
              <a:ext cx="4672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name="Equation" r:id="rId3" imgW="2921000" imgH="431800" progId="Equation.3">
                      <p:embed/>
                    </p:oleObj>
                  </mc:Choice>
                  <mc:Fallback>
                    <p:oleObj name="Equation" r:id="rId3" imgW="2921000" imgH="431800" progId="Equation.3">
                      <p:embed/>
                      <p:pic>
                        <p:nvPicPr>
                          <p:cNvPr id="7783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979"/>
                            <a:ext cx="4672" cy="730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32" name="Object 8"/>
              <p:cNvGraphicFramePr>
                <a:graphicFrameLocks noChangeAspect="1"/>
              </p:cNvGraphicFramePr>
              <p:nvPr/>
            </p:nvGraphicFramePr>
            <p:xfrm>
              <a:off x="85" y="1979"/>
              <a:ext cx="618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" name="Equation" r:id="rId5" imgW="164957" imgH="190335" progId="Equation.3">
                      <p:embed/>
                    </p:oleObj>
                  </mc:Choice>
                  <mc:Fallback>
                    <p:oleObj name="Equation" r:id="rId5" imgW="164957" imgH="190335" progId="Equation.3">
                      <p:embed/>
                      <p:pic>
                        <p:nvPicPr>
                          <p:cNvPr id="77832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" y="1979"/>
                            <a:ext cx="618" cy="726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33" name="Text Box 9"/>
              <p:cNvSpPr txBox="1">
                <a:spLocks noChangeArrowheads="1"/>
              </p:cNvSpPr>
              <p:nvPr/>
            </p:nvSpPr>
            <p:spPr bwMode="auto">
              <a:xfrm>
                <a:off x="568" y="1979"/>
                <a:ext cx="543" cy="7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altLang="en-US" sz="5400" b="1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  <p:grpSp>
        <p:nvGrpSpPr>
          <p:cNvPr id="77837" name="Group 13"/>
          <p:cNvGrpSpPr>
            <a:grpSpLocks/>
          </p:cNvGrpSpPr>
          <p:nvPr/>
        </p:nvGrpSpPr>
        <p:grpSpPr bwMode="auto">
          <a:xfrm>
            <a:off x="3432175" y="2276475"/>
            <a:ext cx="719138" cy="1944688"/>
            <a:chOff x="1202" y="1434"/>
            <a:chExt cx="453" cy="1225"/>
          </a:xfrm>
        </p:grpSpPr>
        <p:sp>
          <p:nvSpPr>
            <p:cNvPr id="77834" name="Oval 10"/>
            <p:cNvSpPr>
              <a:spLocks noChangeArrowheads="1"/>
            </p:cNvSpPr>
            <p:nvPr/>
          </p:nvSpPr>
          <p:spPr bwMode="auto">
            <a:xfrm>
              <a:off x="1202" y="1434"/>
              <a:ext cx="408" cy="49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 flipH="1" flipV="1">
              <a:off x="1474" y="1979"/>
              <a:ext cx="181" cy="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032400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28B-FE0E-48DC-9743-5F95A42FE82B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Example </a:t>
            </a:r>
            <a:r>
              <a:rPr lang="en-US" altLang="en-US" sz="2800" b="1" i="1" dirty="0" smtClean="0"/>
              <a:t>(</a:t>
            </a:r>
            <a:r>
              <a:rPr lang="en-US" altLang="en-US" sz="2800" b="1" i="1" dirty="0"/>
              <a:t>cont.)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49" y="4149726"/>
            <a:ext cx="8922113" cy="1584325"/>
          </a:xfrm>
        </p:spPr>
        <p:txBody>
          <a:bodyPr/>
          <a:lstStyle/>
          <a:p>
            <a:r>
              <a:rPr lang="en-US" altLang="en-US" dirty="0"/>
              <a:t>Lastly, we must divide by ‘</a:t>
            </a:r>
            <a:r>
              <a:rPr lang="en-US" altLang="en-US" i="1" dirty="0"/>
              <a:t>n</a:t>
            </a:r>
            <a:r>
              <a:rPr lang="en-US" altLang="en-US" dirty="0"/>
              <a:t>’,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3200" dirty="0"/>
              <a:t>that is: the </a:t>
            </a:r>
            <a:r>
              <a:rPr lang="en-US" altLang="en-US" sz="3200" dirty="0">
                <a:solidFill>
                  <a:schemeClr val="hlink"/>
                </a:solidFill>
              </a:rPr>
              <a:t>number of observations</a:t>
            </a:r>
            <a:r>
              <a:rPr lang="en-US" altLang="en-US" sz="3200" dirty="0"/>
              <a:t>.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2063750" y="2276476"/>
            <a:ext cx="8135938" cy="1152525"/>
            <a:chOff x="0" y="1842"/>
            <a:chExt cx="5738" cy="953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0" y="1842"/>
              <a:ext cx="5738" cy="9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78854" name="Group 6"/>
            <p:cNvGrpSpPr>
              <a:grpSpLocks/>
            </p:cNvGrpSpPr>
            <p:nvPr/>
          </p:nvGrpSpPr>
          <p:grpSpPr bwMode="auto">
            <a:xfrm>
              <a:off x="85" y="1979"/>
              <a:ext cx="5653" cy="763"/>
              <a:chOff x="85" y="1979"/>
              <a:chExt cx="5653" cy="763"/>
            </a:xfrm>
          </p:grpSpPr>
          <p:graphicFrame>
            <p:nvGraphicFramePr>
              <p:cNvPr id="78855" name="Object 7"/>
              <p:cNvGraphicFramePr>
                <a:graphicFrameLocks noChangeAspect="1"/>
              </p:cNvGraphicFramePr>
              <p:nvPr/>
            </p:nvGraphicFramePr>
            <p:xfrm>
              <a:off x="1066" y="1979"/>
              <a:ext cx="4672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6" name="Equation" r:id="rId3" imgW="2921000" imgH="431800" progId="Equation.3">
                      <p:embed/>
                    </p:oleObj>
                  </mc:Choice>
                  <mc:Fallback>
                    <p:oleObj name="Equation" r:id="rId3" imgW="2921000" imgH="431800" progId="Equation.3">
                      <p:embed/>
                      <p:pic>
                        <p:nvPicPr>
                          <p:cNvPr id="78855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979"/>
                            <a:ext cx="4672" cy="730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56" name="Object 8"/>
              <p:cNvGraphicFramePr>
                <a:graphicFrameLocks noChangeAspect="1"/>
              </p:cNvGraphicFramePr>
              <p:nvPr/>
            </p:nvGraphicFramePr>
            <p:xfrm>
              <a:off x="85" y="1979"/>
              <a:ext cx="618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7" name="Equation" r:id="rId5" imgW="164957" imgH="190335" progId="Equation.3">
                      <p:embed/>
                    </p:oleObj>
                  </mc:Choice>
                  <mc:Fallback>
                    <p:oleObj name="Equation" r:id="rId5" imgW="164957" imgH="190335" progId="Equation.3">
                      <p:embed/>
                      <p:pic>
                        <p:nvPicPr>
                          <p:cNvPr id="78856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" y="1979"/>
                            <a:ext cx="618" cy="726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57" name="Text Box 9"/>
              <p:cNvSpPr txBox="1">
                <a:spLocks noChangeArrowheads="1"/>
              </p:cNvSpPr>
              <p:nvPr/>
            </p:nvSpPr>
            <p:spPr bwMode="auto">
              <a:xfrm>
                <a:off x="568" y="1979"/>
                <a:ext cx="543" cy="7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altLang="en-US" sz="5400" b="1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  <p:grpSp>
        <p:nvGrpSpPr>
          <p:cNvPr id="78861" name="Group 13"/>
          <p:cNvGrpSpPr>
            <a:grpSpLocks/>
          </p:cNvGrpSpPr>
          <p:nvPr/>
        </p:nvGrpSpPr>
        <p:grpSpPr bwMode="auto">
          <a:xfrm>
            <a:off x="3719514" y="2997201"/>
            <a:ext cx="504825" cy="1223963"/>
            <a:chOff x="1383" y="1888"/>
            <a:chExt cx="318" cy="771"/>
          </a:xfrm>
        </p:grpSpPr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 flipH="1" flipV="1">
              <a:off x="1565" y="2251"/>
              <a:ext cx="90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1383" y="1888"/>
              <a:ext cx="318" cy="2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6816726" y="2924175"/>
            <a:ext cx="358775" cy="433388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512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7599B-81A7-4213-B712-6DEA7829C390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 </a:t>
            </a:r>
            <a:r>
              <a:rPr lang="en-US" altLang="en-US" sz="2800" b="1" i="1" dirty="0"/>
              <a:t>(cont.)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4149726"/>
            <a:ext cx="8229600" cy="1584325"/>
          </a:xfrm>
        </p:spPr>
        <p:txBody>
          <a:bodyPr/>
          <a:lstStyle/>
          <a:p>
            <a:r>
              <a:rPr lang="en-US" altLang="en-US" dirty="0"/>
              <a:t>Notice, these 6 people have higher than average intelligence scores (IQ </a:t>
            </a:r>
            <a:r>
              <a:rPr lang="en-US" altLang="en-US" sz="3600" dirty="0">
                <a:sym typeface="Symbol" panose="05050102010706020507" pitchFamily="18" charset="2"/>
              </a:rPr>
              <a:t> </a:t>
            </a:r>
            <a:r>
              <a:rPr lang="en-US" altLang="en-US" dirty="0">
                <a:sym typeface="Symbol" panose="05050102010706020507" pitchFamily="18" charset="2"/>
              </a:rPr>
              <a:t>100</a:t>
            </a:r>
            <a:r>
              <a:rPr lang="en-US" altLang="en-US" dirty="0"/>
              <a:t>).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2063750" y="2276476"/>
            <a:ext cx="8135938" cy="1152525"/>
            <a:chOff x="0" y="1842"/>
            <a:chExt cx="5738" cy="953"/>
          </a:xfrm>
        </p:grpSpPr>
        <p:sp>
          <p:nvSpPr>
            <p:cNvPr id="79877" name="Rectangle 5"/>
            <p:cNvSpPr>
              <a:spLocks noChangeArrowheads="1"/>
            </p:cNvSpPr>
            <p:nvPr/>
          </p:nvSpPr>
          <p:spPr bwMode="auto">
            <a:xfrm>
              <a:off x="0" y="1842"/>
              <a:ext cx="5738" cy="9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79878" name="Group 6"/>
            <p:cNvGrpSpPr>
              <a:grpSpLocks/>
            </p:cNvGrpSpPr>
            <p:nvPr/>
          </p:nvGrpSpPr>
          <p:grpSpPr bwMode="auto">
            <a:xfrm>
              <a:off x="85" y="1979"/>
              <a:ext cx="5653" cy="763"/>
              <a:chOff x="85" y="1979"/>
              <a:chExt cx="5653" cy="763"/>
            </a:xfrm>
          </p:grpSpPr>
          <p:graphicFrame>
            <p:nvGraphicFramePr>
              <p:cNvPr id="79879" name="Object 7"/>
              <p:cNvGraphicFramePr>
                <a:graphicFrameLocks noChangeAspect="1"/>
              </p:cNvGraphicFramePr>
              <p:nvPr/>
            </p:nvGraphicFramePr>
            <p:xfrm>
              <a:off x="1066" y="1979"/>
              <a:ext cx="4672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0" name="Equation" r:id="rId3" imgW="2921000" imgH="431800" progId="Equation.3">
                      <p:embed/>
                    </p:oleObj>
                  </mc:Choice>
                  <mc:Fallback>
                    <p:oleObj name="Equation" r:id="rId3" imgW="2921000" imgH="431800" progId="Equation.3">
                      <p:embed/>
                      <p:pic>
                        <p:nvPicPr>
                          <p:cNvPr id="79879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979"/>
                            <a:ext cx="4672" cy="730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0" name="Object 8"/>
              <p:cNvGraphicFramePr>
                <a:graphicFrameLocks noChangeAspect="1"/>
              </p:cNvGraphicFramePr>
              <p:nvPr/>
            </p:nvGraphicFramePr>
            <p:xfrm>
              <a:off x="85" y="1979"/>
              <a:ext cx="618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1" name="Equation" r:id="rId5" imgW="164957" imgH="190335" progId="Equation.3">
                      <p:embed/>
                    </p:oleObj>
                  </mc:Choice>
                  <mc:Fallback>
                    <p:oleObj name="Equation" r:id="rId5" imgW="164957" imgH="190335" progId="Equation.3">
                      <p:embed/>
                      <p:pic>
                        <p:nvPicPr>
                          <p:cNvPr id="7988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" y="1979"/>
                            <a:ext cx="618" cy="726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81" name="Text Box 9"/>
              <p:cNvSpPr txBox="1">
                <a:spLocks noChangeArrowheads="1"/>
              </p:cNvSpPr>
              <p:nvPr/>
            </p:nvSpPr>
            <p:spPr bwMode="auto">
              <a:xfrm>
                <a:off x="568" y="1979"/>
                <a:ext cx="543" cy="7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altLang="en-US" sz="5400" b="1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  <p:grpSp>
        <p:nvGrpSpPr>
          <p:cNvPr id="79886" name="Group 14"/>
          <p:cNvGrpSpPr>
            <a:grpSpLocks/>
          </p:cNvGrpSpPr>
          <p:nvPr/>
        </p:nvGrpSpPr>
        <p:grpSpPr bwMode="auto">
          <a:xfrm>
            <a:off x="9120189" y="2420939"/>
            <a:ext cx="1152525" cy="1800225"/>
            <a:chOff x="4785" y="1525"/>
            <a:chExt cx="726" cy="1134"/>
          </a:xfrm>
        </p:grpSpPr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 flipV="1">
              <a:off x="4785" y="2069"/>
              <a:ext cx="272" cy="5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9884" name="Oval 12"/>
            <p:cNvSpPr>
              <a:spLocks noChangeArrowheads="1"/>
            </p:cNvSpPr>
            <p:nvPr/>
          </p:nvSpPr>
          <p:spPr bwMode="auto">
            <a:xfrm flipH="1">
              <a:off x="4921" y="1525"/>
              <a:ext cx="590" cy="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017786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0906-646D-417A-B656-D3DABB620A56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 </a:t>
            </a:r>
            <a:r>
              <a:rPr lang="en-US" altLang="en-US" sz="2800" b="1" i="1" dirty="0"/>
              <a:t>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412581"/>
          </a:xfrm>
        </p:spPr>
        <p:txBody>
          <a:bodyPr/>
          <a:lstStyle/>
          <a:p>
            <a:r>
              <a:rPr lang="en-US" altLang="en-US" dirty="0"/>
              <a:t>However, is this finding likely </a:t>
            </a:r>
            <a:br>
              <a:rPr lang="en-US" altLang="en-US" dirty="0"/>
            </a:br>
            <a:r>
              <a:rPr lang="en-US" altLang="en-US" dirty="0"/>
              <a:t>to hold true in repeated samples? </a:t>
            </a:r>
          </a:p>
          <a:p>
            <a:r>
              <a:rPr lang="en-US" altLang="en-US" dirty="0"/>
              <a:t>What if we drew 6 different people from </a:t>
            </a:r>
            <a:r>
              <a:rPr lang="en-US" altLang="en-US" dirty="0" smtClean="0"/>
              <a:t>the </a:t>
            </a:r>
            <a:r>
              <a:rPr lang="en-US" altLang="en-US" dirty="0"/>
              <a:t>University? </a:t>
            </a:r>
          </a:p>
          <a:p>
            <a:r>
              <a:rPr lang="en-US" altLang="en-US" dirty="0"/>
              <a:t>A one-sample </a:t>
            </a:r>
            <a:r>
              <a:rPr lang="en-US" altLang="en-US" i="1" dirty="0"/>
              <a:t>t-</a:t>
            </a:r>
            <a:r>
              <a:rPr lang="en-US" altLang="en-US" dirty="0"/>
              <a:t>test will help answer this question. </a:t>
            </a:r>
          </a:p>
          <a:p>
            <a:r>
              <a:rPr lang="en-US" altLang="en-US" dirty="0"/>
              <a:t>It will tell us if our findings are ‘</a:t>
            </a:r>
            <a:r>
              <a:rPr lang="en-US" altLang="en-US" dirty="0">
                <a:solidFill>
                  <a:schemeClr val="hlink"/>
                </a:solidFill>
              </a:rPr>
              <a:t>significant</a:t>
            </a:r>
            <a:r>
              <a:rPr lang="en-US" altLang="en-US" dirty="0"/>
              <a:t>’, or in other words, likely to be repeated if we took another sample.</a:t>
            </a:r>
          </a:p>
        </p:txBody>
      </p:sp>
    </p:spTree>
    <p:extLst>
      <p:ext uri="{BB962C8B-B14F-4D97-AF65-F5344CB8AC3E}">
        <p14:creationId xmlns:p14="http://schemas.microsoft.com/office/powerpoint/2010/main" val="462509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DCB5E-39E7-4AD4-B8F4-8F79624D0C8C}" type="slidenum">
              <a:rPr lang="en-AU" altLang="en-US"/>
              <a:pPr/>
              <a:t>17</a:t>
            </a:fld>
            <a:endParaRPr lang="en-AU" altLang="en-US"/>
          </a:p>
        </p:txBody>
      </p:sp>
      <p:graphicFrame>
        <p:nvGraphicFramePr>
          <p:cNvPr id="97282" name="Group 2"/>
          <p:cNvGraphicFramePr>
            <a:graphicFrameLocks noGrp="1"/>
          </p:cNvGraphicFramePr>
          <p:nvPr/>
        </p:nvGraphicFramePr>
        <p:xfrm>
          <a:off x="1847850" y="1916113"/>
          <a:ext cx="8496300" cy="4752976"/>
        </p:xfrm>
        <a:graphic>
          <a:graphicData uri="http://schemas.openxmlformats.org/drawingml/2006/table">
            <a:tbl>
              <a:tblPr/>
              <a:tblGrid>
                <a:gridCol w="2124075">
                  <a:extLst>
                    <a:ext uri="{9D8B030D-6E8A-4147-A177-3AD203B41FA5}">
                      <a16:colId xmlns:a16="http://schemas.microsoft.com/office/drawing/2014/main" val="1275588501"/>
                    </a:ext>
                  </a:extLst>
                </a:gridCol>
                <a:gridCol w="2125663">
                  <a:extLst>
                    <a:ext uri="{9D8B030D-6E8A-4147-A177-3AD203B41FA5}">
                      <a16:colId xmlns:a16="http://schemas.microsoft.com/office/drawing/2014/main" val="401747015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060137847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190308138"/>
                    </a:ext>
                  </a:extLst>
                </a:gridCol>
              </a:tblGrid>
              <a:tr h="1014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79426"/>
                  </a:ext>
                </a:extLst>
              </a:tr>
              <a:tr h="2679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28468"/>
                  </a:ext>
                </a:extLst>
              </a:tr>
              <a:tr h="1058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69941"/>
                  </a:ext>
                </a:extLst>
              </a:tr>
            </a:tbl>
          </a:graphicData>
        </a:graphic>
      </p:graphicFrame>
      <p:sp>
        <p:nvSpPr>
          <p:cNvPr id="97304" name="Rectangle 2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200" b="1" i="1" dirty="0"/>
              <a:t>Example </a:t>
            </a:r>
            <a:r>
              <a:rPr lang="en-US" altLang="en-US" sz="2400" b="1" i="1" dirty="0" smtClean="0"/>
              <a:t>(</a:t>
            </a:r>
            <a:r>
              <a:rPr lang="en-US" altLang="en-US" sz="2400" b="1" i="1" dirty="0"/>
              <a:t>cont.)</a:t>
            </a:r>
            <a:r>
              <a:rPr lang="en-AU" altLang="en-US" sz="2400" b="1" dirty="0"/>
              <a:t/>
            </a:r>
            <a:br>
              <a:rPr lang="en-AU" altLang="en-US" sz="2400" b="1" dirty="0"/>
            </a:br>
            <a:r>
              <a:rPr lang="en-AU" altLang="en-US" sz="3200" b="1" dirty="0"/>
              <a:t>	</a:t>
            </a:r>
            <a:r>
              <a:rPr lang="en-AU" altLang="en-US" sz="4000" b="1" dirty="0"/>
              <a:t>Computing the </a:t>
            </a:r>
            <a:r>
              <a:rPr lang="en-AU" altLang="en-US" sz="4000" b="1" dirty="0">
                <a:solidFill>
                  <a:schemeClr val="hlink"/>
                </a:solidFill>
              </a:rPr>
              <a:t>sample variance</a:t>
            </a:r>
          </a:p>
        </p:txBody>
      </p:sp>
      <p:graphicFrame>
        <p:nvGraphicFramePr>
          <p:cNvPr id="97305" name="Object 25"/>
          <p:cNvGraphicFramePr>
            <a:graphicFrameLocks noChangeAspect="1"/>
          </p:cNvGraphicFramePr>
          <p:nvPr/>
        </p:nvGraphicFramePr>
        <p:xfrm>
          <a:off x="2640013" y="2009775"/>
          <a:ext cx="8636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164880" imgH="152280" progId="Equation.3">
                  <p:embed/>
                </p:oleObj>
              </mc:Choice>
              <mc:Fallback>
                <p:oleObj name="Equation" r:id="rId3" imgW="164880" imgH="152280" progId="Equation.3">
                  <p:embed/>
                  <p:pic>
                    <p:nvPicPr>
                      <p:cNvPr id="973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9775"/>
                        <a:ext cx="863600" cy="8143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6"/>
          <p:cNvGraphicFramePr>
            <a:graphicFrameLocks noChangeAspect="1"/>
          </p:cNvGraphicFramePr>
          <p:nvPr/>
        </p:nvGraphicFramePr>
        <p:xfrm>
          <a:off x="6240463" y="2005013"/>
          <a:ext cx="1727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431613" imgH="190417" progId="Equation.3">
                  <p:embed/>
                </p:oleObj>
              </mc:Choice>
              <mc:Fallback>
                <p:oleObj name="Equation" r:id="rId5" imgW="431613" imgH="190417" progId="Equation.3">
                  <p:embed/>
                  <p:pic>
                    <p:nvPicPr>
                      <p:cNvPr id="973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005013"/>
                        <a:ext cx="1727200" cy="7683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7" name="Object 27"/>
          <p:cNvGraphicFramePr>
            <a:graphicFrameLocks noChangeAspect="1"/>
          </p:cNvGraphicFramePr>
          <p:nvPr/>
        </p:nvGraphicFramePr>
        <p:xfrm>
          <a:off x="8256588" y="2106614"/>
          <a:ext cx="19431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7" imgW="583947" imgH="228501" progId="Equation.3">
                  <p:embed/>
                </p:oleObj>
              </mc:Choice>
              <mc:Fallback>
                <p:oleObj name="Equation" r:id="rId7" imgW="583947" imgH="228501" progId="Equation.3">
                  <p:embed/>
                  <p:pic>
                    <p:nvPicPr>
                      <p:cNvPr id="973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2106614"/>
                        <a:ext cx="1943100" cy="7635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8" name="Object 28"/>
          <p:cNvGraphicFramePr>
            <a:graphicFrameLocks noChangeAspect="1"/>
          </p:cNvGraphicFramePr>
          <p:nvPr/>
        </p:nvGraphicFramePr>
        <p:xfrm>
          <a:off x="8256588" y="5916613"/>
          <a:ext cx="1943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9" imgW="1637589" imgH="444307" progId="Equation.3">
                  <p:embed/>
                </p:oleObj>
              </mc:Choice>
              <mc:Fallback>
                <p:oleObj name="Equation" r:id="rId9" imgW="1637589" imgH="444307" progId="Equation.3">
                  <p:embed/>
                  <p:pic>
                    <p:nvPicPr>
                      <p:cNvPr id="973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5916613"/>
                        <a:ext cx="1943100" cy="5318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5" name="Object 35"/>
          <p:cNvGraphicFramePr>
            <a:graphicFrameLocks noChangeAspect="1"/>
          </p:cNvGraphicFramePr>
          <p:nvPr>
            <p:ph idx="1"/>
          </p:nvPr>
        </p:nvGraphicFramePr>
        <p:xfrm>
          <a:off x="4656139" y="1989138"/>
          <a:ext cx="841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1" imgW="431613" imgH="190417" progId="Equation.3">
                  <p:embed/>
                </p:oleObj>
              </mc:Choice>
              <mc:Fallback>
                <p:oleObj name="Equation" r:id="rId11" imgW="431613" imgH="190417" progId="Equation.3">
                  <p:embed/>
                  <p:pic>
                    <p:nvPicPr>
                      <p:cNvPr id="9731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823" t="8696"/>
                      <a:stretch>
                        <a:fillRect/>
                      </a:stretch>
                    </p:blipFill>
                    <p:spPr bwMode="auto">
                      <a:xfrm>
                        <a:off x="4656139" y="1989138"/>
                        <a:ext cx="841375" cy="863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9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B2AD-4210-4C23-808A-1B89D98F0B96}" type="slidenum">
              <a:rPr lang="en-AU" altLang="en-US"/>
              <a:pPr/>
              <a:t>18</a:t>
            </a:fld>
            <a:endParaRPr lang="en-AU" altLang="en-US"/>
          </a:p>
        </p:txBody>
      </p:sp>
      <p:graphicFrame>
        <p:nvGraphicFramePr>
          <p:cNvPr id="98306" name="Group 2"/>
          <p:cNvGraphicFramePr>
            <a:graphicFrameLocks noGrp="1"/>
          </p:cNvGraphicFramePr>
          <p:nvPr/>
        </p:nvGraphicFramePr>
        <p:xfrm>
          <a:off x="1847850" y="1916113"/>
          <a:ext cx="8496300" cy="4752976"/>
        </p:xfrm>
        <a:graphic>
          <a:graphicData uri="http://schemas.openxmlformats.org/drawingml/2006/table">
            <a:tbl>
              <a:tblPr/>
              <a:tblGrid>
                <a:gridCol w="2124075">
                  <a:extLst>
                    <a:ext uri="{9D8B030D-6E8A-4147-A177-3AD203B41FA5}">
                      <a16:colId xmlns:a16="http://schemas.microsoft.com/office/drawing/2014/main" val="4249924026"/>
                    </a:ext>
                  </a:extLst>
                </a:gridCol>
                <a:gridCol w="2125663">
                  <a:extLst>
                    <a:ext uri="{9D8B030D-6E8A-4147-A177-3AD203B41FA5}">
                      <a16:colId xmlns:a16="http://schemas.microsoft.com/office/drawing/2014/main" val="2168141718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3772933657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697907730"/>
                    </a:ext>
                  </a:extLst>
                </a:gridCol>
              </a:tblGrid>
              <a:tr h="1014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20158"/>
                  </a:ext>
                </a:extLst>
              </a:tr>
              <a:tr h="2679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120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381"/>
                  </a:ext>
                </a:extLst>
              </a:tr>
              <a:tr h="1058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38192"/>
                  </a:ext>
                </a:extLst>
              </a:tr>
            </a:tbl>
          </a:graphicData>
        </a:graphic>
      </p:graphicFrame>
      <p:sp>
        <p:nvSpPr>
          <p:cNvPr id="98328" name="Rectangle 2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200" b="1" i="1" dirty="0" smtClean="0"/>
              <a:t>Example </a:t>
            </a:r>
            <a:r>
              <a:rPr lang="en-US" altLang="en-US" sz="2400" b="1" i="1" dirty="0"/>
              <a:t>(cont.)</a:t>
            </a:r>
            <a:r>
              <a:rPr lang="en-AU" altLang="en-US" sz="2400" b="1" dirty="0"/>
              <a:t/>
            </a:r>
            <a:br>
              <a:rPr lang="en-AU" altLang="en-US" sz="2400" b="1" dirty="0"/>
            </a:br>
            <a:r>
              <a:rPr lang="en-AU" altLang="en-US" sz="3200" b="1" dirty="0"/>
              <a:t>	</a:t>
            </a:r>
            <a:r>
              <a:rPr lang="en-AU" altLang="en-US" sz="4000" b="1" dirty="0"/>
              <a:t>Computing the </a:t>
            </a:r>
            <a:r>
              <a:rPr lang="en-AU" altLang="en-US" sz="4000" b="1" dirty="0">
                <a:solidFill>
                  <a:schemeClr val="hlink"/>
                </a:solidFill>
              </a:rPr>
              <a:t>sample variance</a:t>
            </a:r>
          </a:p>
        </p:txBody>
      </p:sp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2640013" y="2009775"/>
          <a:ext cx="8636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64880" imgH="152280" progId="Equation.3">
                  <p:embed/>
                </p:oleObj>
              </mc:Choice>
              <mc:Fallback>
                <p:oleObj name="Equation" r:id="rId3" imgW="164880" imgH="152280" progId="Equation.3">
                  <p:embed/>
                  <p:pic>
                    <p:nvPicPr>
                      <p:cNvPr id="983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9775"/>
                        <a:ext cx="863600" cy="8143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6240463" y="2005013"/>
          <a:ext cx="1727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431613" imgH="190417" progId="Equation.3">
                  <p:embed/>
                </p:oleObj>
              </mc:Choice>
              <mc:Fallback>
                <p:oleObj name="Equation" r:id="rId5" imgW="431613" imgH="190417" progId="Equation.3">
                  <p:embed/>
                  <p:pic>
                    <p:nvPicPr>
                      <p:cNvPr id="983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005013"/>
                        <a:ext cx="1727200" cy="7683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/>
        </p:nvGraphicFramePr>
        <p:xfrm>
          <a:off x="8256588" y="2106614"/>
          <a:ext cx="19431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583947" imgH="228501" progId="Equation.3">
                  <p:embed/>
                </p:oleObj>
              </mc:Choice>
              <mc:Fallback>
                <p:oleObj name="Equation" r:id="rId7" imgW="583947" imgH="228501" progId="Equation.3">
                  <p:embed/>
                  <p:pic>
                    <p:nvPicPr>
                      <p:cNvPr id="983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2106614"/>
                        <a:ext cx="1943100" cy="7635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2" name="Object 28"/>
          <p:cNvGraphicFramePr>
            <a:graphicFrameLocks noChangeAspect="1"/>
          </p:cNvGraphicFramePr>
          <p:nvPr/>
        </p:nvGraphicFramePr>
        <p:xfrm>
          <a:off x="8256588" y="5916613"/>
          <a:ext cx="1943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9" imgW="1637589" imgH="444307" progId="Equation.3">
                  <p:embed/>
                </p:oleObj>
              </mc:Choice>
              <mc:Fallback>
                <p:oleObj name="Equation" r:id="rId9" imgW="1637589" imgH="444307" progId="Equation.3">
                  <p:embed/>
                  <p:pic>
                    <p:nvPicPr>
                      <p:cNvPr id="983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5916613"/>
                        <a:ext cx="1943100" cy="5318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3" name="Object 29"/>
          <p:cNvGraphicFramePr>
            <a:graphicFrameLocks noChangeAspect="1"/>
          </p:cNvGraphicFramePr>
          <p:nvPr>
            <p:ph idx="1"/>
          </p:nvPr>
        </p:nvGraphicFramePr>
        <p:xfrm>
          <a:off x="4656139" y="1989138"/>
          <a:ext cx="841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1" imgW="431613" imgH="190417" progId="Equation.3">
                  <p:embed/>
                </p:oleObj>
              </mc:Choice>
              <mc:Fallback>
                <p:oleObj name="Equation" r:id="rId11" imgW="431613" imgH="190417" progId="Equation.3">
                  <p:embed/>
                  <p:pic>
                    <p:nvPicPr>
                      <p:cNvPr id="983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823" t="8696"/>
                      <a:stretch>
                        <a:fillRect/>
                      </a:stretch>
                    </p:blipFill>
                    <p:spPr bwMode="auto">
                      <a:xfrm>
                        <a:off x="4656139" y="1989138"/>
                        <a:ext cx="841375" cy="863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2208213" y="1628776"/>
            <a:ext cx="8064500" cy="4968875"/>
            <a:chOff x="431" y="1026"/>
            <a:chExt cx="5080" cy="3130"/>
          </a:xfrm>
        </p:grpSpPr>
        <p:grpSp>
          <p:nvGrpSpPr>
            <p:cNvPr id="98335" name="Group 31"/>
            <p:cNvGrpSpPr>
              <a:grpSpLocks/>
            </p:cNvGrpSpPr>
            <p:nvPr/>
          </p:nvGrpSpPr>
          <p:grpSpPr bwMode="auto">
            <a:xfrm>
              <a:off x="431" y="1026"/>
              <a:ext cx="3992" cy="1588"/>
              <a:chOff x="884" y="2387"/>
              <a:chExt cx="3266" cy="1089"/>
            </a:xfrm>
          </p:grpSpPr>
          <p:sp>
            <p:nvSpPr>
              <p:cNvPr id="98336" name="Rectangle 32"/>
              <p:cNvSpPr>
                <a:spLocks noChangeArrowheads="1"/>
              </p:cNvSpPr>
              <p:nvPr/>
            </p:nvSpPr>
            <p:spPr bwMode="auto">
              <a:xfrm>
                <a:off x="884" y="2387"/>
                <a:ext cx="3266" cy="108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aphicFrame>
            <p:nvGraphicFramePr>
              <p:cNvPr id="98337" name="Object 33"/>
              <p:cNvGraphicFramePr>
                <a:graphicFrameLocks noChangeAspect="1"/>
              </p:cNvGraphicFramePr>
              <p:nvPr/>
            </p:nvGraphicFramePr>
            <p:xfrm>
              <a:off x="1020" y="2547"/>
              <a:ext cx="2949" cy="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" name="Equation" r:id="rId12" imgW="1637589" imgH="444307" progId="Equation.3">
                      <p:embed/>
                    </p:oleObj>
                  </mc:Choice>
                  <mc:Fallback>
                    <p:oleObj name="Equation" r:id="rId12" imgW="1637589" imgH="444307" progId="Equation.3">
                      <p:embed/>
                      <p:pic>
                        <p:nvPicPr>
                          <p:cNvPr id="98337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2547"/>
                            <a:ext cx="2949" cy="800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8338" name="Oval 34"/>
            <p:cNvSpPr>
              <a:spLocks noChangeArrowheads="1"/>
            </p:cNvSpPr>
            <p:nvPr/>
          </p:nvSpPr>
          <p:spPr bwMode="auto">
            <a:xfrm>
              <a:off x="4150" y="3657"/>
              <a:ext cx="1361" cy="4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98339" name="Line 35"/>
            <p:cNvSpPr>
              <a:spLocks noChangeShapeType="1"/>
            </p:cNvSpPr>
            <p:nvPr/>
          </p:nvSpPr>
          <p:spPr bwMode="auto">
            <a:xfrm flipH="1" flipV="1">
              <a:off x="3243" y="2432"/>
              <a:ext cx="1134" cy="1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5544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EAEEE-B40B-4398-A3CA-375943ABBD5E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i="1" dirty="0"/>
              <a:t>Example </a:t>
            </a:r>
            <a:r>
              <a:rPr lang="en-US" altLang="en-US" sz="2400" b="1" i="1" dirty="0" smtClean="0"/>
              <a:t>(</a:t>
            </a:r>
            <a:r>
              <a:rPr lang="en-US" altLang="en-US" sz="2400" b="1" i="1" dirty="0"/>
              <a:t>cont.)</a:t>
            </a:r>
            <a:r>
              <a:rPr lang="en-AU" altLang="en-US" sz="2400" b="1" dirty="0"/>
              <a:t/>
            </a:r>
            <a:br>
              <a:rPr lang="en-AU" altLang="en-US" sz="2400" b="1" dirty="0"/>
            </a:br>
            <a:r>
              <a:rPr lang="en-AU" altLang="en-US" sz="3200" b="1" dirty="0"/>
              <a:t>	</a:t>
            </a:r>
            <a:r>
              <a:rPr lang="en-AU" altLang="en-US" sz="4000" b="1" dirty="0"/>
              <a:t>Computing the </a:t>
            </a:r>
            <a:r>
              <a:rPr lang="en-AU" altLang="en-US" sz="4000" b="1" dirty="0">
                <a:solidFill>
                  <a:schemeClr val="hlink"/>
                </a:solidFill>
              </a:rPr>
              <a:t>sample variance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840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To get the third column we take each individual ‘X’ and subtract it from the mean (120). </a:t>
            </a:r>
          </a:p>
          <a:p>
            <a:pPr>
              <a:lnSpc>
                <a:spcPct val="90000"/>
              </a:lnSpc>
            </a:pPr>
            <a:r>
              <a:rPr lang="en-AU" altLang="en-US"/>
              <a:t>We square each result to get the fourth column. </a:t>
            </a:r>
          </a:p>
          <a:p>
            <a:pPr>
              <a:lnSpc>
                <a:spcPct val="90000"/>
              </a:lnSpc>
            </a:pPr>
            <a:r>
              <a:rPr lang="en-AU" altLang="en-US"/>
              <a:t>Next, we simply add up the entire fourth column and divide by our original sample size (</a:t>
            </a:r>
            <a:r>
              <a:rPr lang="en-AU" altLang="en-US" i="1"/>
              <a:t>n </a:t>
            </a:r>
            <a:r>
              <a:rPr lang="en-AU" altLang="en-US"/>
              <a:t>= 6). </a:t>
            </a:r>
          </a:p>
          <a:p>
            <a:pPr>
              <a:lnSpc>
                <a:spcPct val="90000"/>
              </a:lnSpc>
            </a:pPr>
            <a:r>
              <a:rPr lang="en-AU" altLang="en-US"/>
              <a:t>The resulting figure, 201.3, is the sample variance.</a:t>
            </a:r>
          </a:p>
        </p:txBody>
      </p:sp>
    </p:spTree>
    <p:extLst>
      <p:ext uri="{BB962C8B-B14F-4D97-AF65-F5344CB8AC3E}">
        <p14:creationId xmlns:p14="http://schemas.microsoft.com/office/powerpoint/2010/main" val="15906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Hypothesis Testing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State the research question.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State the statistical hypothesis.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Set decision rule.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Calculate the test statistic.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Decide if result is significant.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Interpret result as it relates to your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650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70701-87A7-4E03-85DA-726746541352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i="1" dirty="0" smtClean="0"/>
              <a:t>Example </a:t>
            </a:r>
            <a:r>
              <a:rPr lang="en-US" altLang="en-US" sz="2400" b="1" i="1" dirty="0"/>
              <a:t>(cont.)</a:t>
            </a:r>
            <a:r>
              <a:rPr lang="en-AU" altLang="en-US" sz="2400" b="1" dirty="0"/>
              <a:t/>
            </a:r>
            <a:br>
              <a:rPr lang="en-AU" altLang="en-US" sz="2400" b="1" dirty="0"/>
            </a:br>
            <a:r>
              <a:rPr lang="en-AU" altLang="en-US" sz="3200" b="1" dirty="0"/>
              <a:t>	</a:t>
            </a:r>
            <a:r>
              <a:rPr lang="en-AU" altLang="en-US" sz="4000" b="1" dirty="0"/>
              <a:t>Computing the </a:t>
            </a:r>
            <a:r>
              <a:rPr lang="en-AU" altLang="en-US" sz="4000" b="1" dirty="0">
                <a:solidFill>
                  <a:schemeClr val="hlink"/>
                </a:solidFill>
              </a:rPr>
              <a:t>sample variance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828800"/>
            <a:ext cx="8435975" cy="4840288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4400">
                <a:solidFill>
                  <a:schemeClr val="hlink"/>
                </a:solidFill>
              </a:rPr>
              <a:t>Important: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>
                <a:solidFill>
                  <a:schemeClr val="hlink"/>
                </a:solidFill>
              </a:rPr>
              <a:t>All sample variances </a:t>
            </a:r>
            <a:br>
              <a:rPr lang="en-AU" altLang="en-US">
                <a:solidFill>
                  <a:schemeClr val="hlink"/>
                </a:solidFill>
              </a:rPr>
            </a:br>
            <a:r>
              <a:rPr lang="en-AU" altLang="en-US">
                <a:solidFill>
                  <a:schemeClr val="hlink"/>
                </a:solidFill>
              </a:rPr>
              <a:t>are computed this way!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/>
              <a:t>We always take the mean; </a:t>
            </a:r>
            <a:br>
              <a:rPr lang="en-AU" altLang="en-US"/>
            </a:br>
            <a:r>
              <a:rPr lang="en-AU" altLang="en-US"/>
              <a:t>subtract each score from the mean; </a:t>
            </a:r>
            <a:br>
              <a:rPr lang="en-AU" altLang="en-US"/>
            </a:br>
            <a:r>
              <a:rPr lang="en-AU" altLang="en-US"/>
              <a:t>square the result; </a:t>
            </a:r>
            <a:br>
              <a:rPr lang="en-AU" altLang="en-US"/>
            </a:br>
            <a:r>
              <a:rPr lang="en-AU" altLang="en-US"/>
              <a:t>sum the squares; </a:t>
            </a:r>
            <a:br>
              <a:rPr lang="en-AU" altLang="en-US"/>
            </a:br>
            <a:r>
              <a:rPr lang="en-AU" altLang="en-US"/>
              <a:t>and divide by the sample size </a:t>
            </a:r>
            <a:br>
              <a:rPr lang="en-AU" altLang="en-US"/>
            </a:br>
            <a:r>
              <a:rPr lang="en-AU" altLang="en-US"/>
              <a:t>(how many numbers, or rows we have).</a:t>
            </a:r>
          </a:p>
        </p:txBody>
      </p:sp>
      <p:pic>
        <p:nvPicPr>
          <p:cNvPr id="82948" name="Picture 4" descr="MCBD19861_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2060576"/>
            <a:ext cx="157797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F1464-247A-4CE1-BAB0-4BBDE29C0E4A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9265920" cy="3500846"/>
          </a:xfrm>
        </p:spPr>
        <p:txBody>
          <a:bodyPr/>
          <a:lstStyle/>
          <a:p>
            <a:r>
              <a:rPr lang="en-AU" altLang="en-US" dirty="0"/>
              <a:t>Now that we have the mean (</a:t>
            </a:r>
            <a:r>
              <a:rPr lang="en-AU" altLang="en-US" dirty="0">
                <a:cs typeface="Arial" panose="020B0604020202020204" pitchFamily="34" charset="0"/>
              </a:rPr>
              <a:t>X</a:t>
            </a:r>
            <a:r>
              <a:rPr lang="en-AU" altLang="en-US" dirty="0"/>
              <a:t> = 120) and the variance </a:t>
            </a:r>
            <a:r>
              <a:rPr lang="en-AU" altLang="en-US" dirty="0" smtClean="0"/>
              <a:t>of </a:t>
            </a:r>
            <a:r>
              <a:rPr lang="en-AU" altLang="en-US" dirty="0"/>
              <a:t>our sample, we have everything needed to compute whether the sample mean is ‘significantly’ above the average intelligence. </a:t>
            </a:r>
          </a:p>
          <a:p>
            <a:r>
              <a:rPr lang="en-AU" altLang="en-US" dirty="0"/>
              <a:t>In the formula that follows, we use a new symbol </a:t>
            </a:r>
            <a:r>
              <a:rPr lang="en-AU" altLang="en-US" dirty="0">
                <a:solidFill>
                  <a:schemeClr val="hlink"/>
                </a:solidFill>
              </a:rPr>
              <a:t>mu</a:t>
            </a:r>
            <a:r>
              <a:rPr lang="en-AU" altLang="en-US" dirty="0"/>
              <a:t> ( </a:t>
            </a:r>
            <a:r>
              <a:rPr lang="en-AU" altLang="en-US" dirty="0">
                <a:sym typeface="Symbol" panose="05050102010706020507" pitchFamily="18" charset="2"/>
              </a:rPr>
              <a:t></a:t>
            </a:r>
            <a:r>
              <a:rPr lang="en-AU" altLang="en-US" dirty="0"/>
              <a:t> </a:t>
            </a:r>
            <a:r>
              <a:rPr lang="en-US" altLang="en-US" dirty="0"/>
              <a:t>) to indicate the population standard value ( </a:t>
            </a:r>
            <a:r>
              <a:rPr lang="en-US" altLang="en-US" dirty="0">
                <a:sym typeface="Symbol" panose="05050102010706020507" pitchFamily="18" charset="2"/>
              </a:rPr>
              <a:t> = 100</a:t>
            </a:r>
            <a:r>
              <a:rPr lang="en-US" altLang="en-US" dirty="0"/>
              <a:t> ) against which we compare our obtained score (</a:t>
            </a:r>
            <a:r>
              <a:rPr lang="en-AU" altLang="en-US" dirty="0">
                <a:cs typeface="Arial" panose="020B0604020202020204" pitchFamily="34" charset="0"/>
              </a:rPr>
              <a:t>X</a:t>
            </a:r>
            <a:r>
              <a:rPr lang="en-AU" altLang="en-US" dirty="0"/>
              <a:t> = 120)</a:t>
            </a:r>
            <a:r>
              <a:rPr lang="en-US" altLang="en-US" dirty="0"/>
              <a:t>. </a:t>
            </a:r>
            <a:endParaRPr lang="en-AU" altLang="en-US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i="1" dirty="0"/>
              <a:t>Example </a:t>
            </a:r>
            <a:r>
              <a:rPr lang="en-US" altLang="en-US" sz="2400" b="1" i="1" dirty="0" smtClean="0"/>
              <a:t>(</a:t>
            </a:r>
            <a:r>
              <a:rPr lang="en-US" altLang="en-US" sz="2400" b="1" i="1" dirty="0"/>
              <a:t>cont.)</a:t>
            </a:r>
            <a:r>
              <a:rPr lang="en-AU" altLang="en-US" sz="2400" b="1" dirty="0"/>
              <a:t/>
            </a:r>
            <a:br>
              <a:rPr lang="en-AU" altLang="en-US" sz="2400" b="1" dirty="0"/>
            </a:br>
            <a:r>
              <a:rPr lang="en-AU" altLang="en-US" sz="3200" b="1" dirty="0"/>
              <a:t>	</a:t>
            </a:r>
            <a:r>
              <a:rPr lang="en-AU" altLang="en-US" sz="4000" b="1" dirty="0"/>
              <a:t>Computing the </a:t>
            </a:r>
            <a:r>
              <a:rPr lang="en-AU" altLang="en-US" sz="4000" b="1" dirty="0">
                <a:solidFill>
                  <a:schemeClr val="hlink"/>
                </a:solidFill>
              </a:rPr>
              <a:t>sample variance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 flipV="1">
            <a:off x="7184571" y="1916113"/>
            <a:ext cx="495754" cy="1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03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57DC-A368-4D97-892F-C22AC74CE94B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i="1" dirty="0"/>
              <a:t>Example </a:t>
            </a:r>
            <a:r>
              <a:rPr lang="en-US" altLang="en-US" sz="2400" b="1" i="1" dirty="0" smtClean="0"/>
              <a:t>(</a:t>
            </a:r>
            <a:r>
              <a:rPr lang="en-US" altLang="en-US" sz="2400" b="1" i="1" dirty="0"/>
              <a:t>cont.)</a:t>
            </a:r>
            <a:r>
              <a:rPr lang="en-AU" altLang="en-US" sz="2400" b="1" dirty="0"/>
              <a:t/>
            </a:r>
            <a:br>
              <a:rPr lang="en-AU" altLang="en-US" sz="2400" b="1" dirty="0"/>
            </a:br>
            <a:r>
              <a:rPr lang="en-AU" altLang="en-US" sz="3200" b="1" dirty="0"/>
              <a:t>	</a:t>
            </a:r>
            <a:r>
              <a:rPr lang="en-AU" altLang="en-US" sz="4000" b="1" dirty="0"/>
              <a:t>Computing the </a:t>
            </a:r>
            <a:r>
              <a:rPr lang="en-AU" altLang="en-US" sz="4000" b="1" dirty="0">
                <a:solidFill>
                  <a:schemeClr val="hlink"/>
                </a:solidFill>
              </a:rPr>
              <a:t>sample variance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774825" y="4221163"/>
            <a:ext cx="864235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AU" altLang="en-US" sz="2800" b="1">
                <a:latin typeface="Arial" panose="020B0604020202020204" pitchFamily="34" charset="0"/>
              </a:rPr>
              <a:t>Our sample has ‘</a:t>
            </a:r>
            <a:r>
              <a:rPr lang="en-AU" altLang="en-US" sz="2800" b="1"/>
              <a:t>n</a:t>
            </a:r>
            <a:r>
              <a:rPr lang="en-AU" altLang="en-US" sz="2800" b="1">
                <a:latin typeface="Arial" panose="020B0604020202020204" pitchFamily="34" charset="0"/>
              </a:rPr>
              <a:t> = 6’ people, so the </a:t>
            </a:r>
            <a:r>
              <a:rPr lang="en-AU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degrees of freedom</a:t>
            </a:r>
            <a:r>
              <a:rPr lang="en-AU" altLang="en-US" sz="2800" b="1">
                <a:latin typeface="Arial" panose="020B0604020202020204" pitchFamily="34" charset="0"/>
              </a:rPr>
              <a:t> for this t-test are:</a:t>
            </a:r>
          </a:p>
          <a:p>
            <a:r>
              <a:rPr lang="en-AU" altLang="en-US" sz="2800" b="1">
                <a:latin typeface="Arial" panose="020B0604020202020204" pitchFamily="34" charset="0"/>
              </a:rPr>
              <a:t>			</a:t>
            </a:r>
            <a:r>
              <a:rPr lang="en-AU" altLang="en-US" sz="3600">
                <a:solidFill>
                  <a:schemeClr val="hlink"/>
                </a:solidFill>
              </a:rPr>
              <a:t>dn</a:t>
            </a:r>
            <a:r>
              <a:rPr lang="en-AU" altLang="en-US" sz="3600" b="1">
                <a:solidFill>
                  <a:schemeClr val="hlink"/>
                </a:solidFill>
              </a:rPr>
              <a:t> = </a:t>
            </a:r>
            <a:r>
              <a:rPr lang="en-AU" altLang="en-US" sz="3600">
                <a:solidFill>
                  <a:schemeClr val="hlink"/>
                </a:solidFill>
              </a:rPr>
              <a:t>n</a:t>
            </a:r>
            <a:r>
              <a:rPr lang="en-AU" altLang="en-US" sz="3600" b="1">
                <a:solidFill>
                  <a:schemeClr val="hlink"/>
                </a:solidFill>
              </a:rPr>
              <a:t> – 1 = 5</a:t>
            </a:r>
          </a:p>
          <a:p>
            <a:r>
              <a:rPr lang="en-AU" altLang="en-US" sz="2800" b="1">
                <a:latin typeface="Arial" panose="020B0604020202020204" pitchFamily="34" charset="0"/>
              </a:rPr>
              <a:t>This degrees of freedom figure will be used later in our test of significance.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87" y="1999715"/>
            <a:ext cx="6153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17FF-43B4-4149-9E92-E4ABB769BBE1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i="1"/>
              <a:t>And now for something </a:t>
            </a:r>
            <a:br>
              <a:rPr lang="en-AU" altLang="en-US" sz="4000" b="1" i="1"/>
            </a:br>
            <a:r>
              <a:rPr lang="en-AU" altLang="en-US" sz="4000" b="1" i="1"/>
              <a:t>			completely different …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768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i="1"/>
              <a:t>Let’s take a break from computations, and talk about ‘</a:t>
            </a:r>
            <a:r>
              <a:rPr lang="en-AU" altLang="en-US" i="1">
                <a:solidFill>
                  <a:schemeClr val="hlink"/>
                </a:solidFill>
              </a:rPr>
              <a:t>the big picture</a:t>
            </a:r>
            <a:r>
              <a:rPr lang="en-AU" altLang="en-US" i="1"/>
              <a:t>’</a:t>
            </a:r>
            <a:endParaRPr lang="en-AU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/>
              <a:t>Now comes the conceptually tricky part.</a:t>
            </a:r>
          </a:p>
          <a:p>
            <a:pPr>
              <a:lnSpc>
                <a:spcPct val="90000"/>
              </a:lnSpc>
            </a:pPr>
            <a:r>
              <a:rPr lang="en-AU" altLang="en-US"/>
              <a:t>Remember that a normal bell-curve distribution is a chart that shows frequencies (or counts). </a:t>
            </a:r>
          </a:p>
          <a:p>
            <a:pPr>
              <a:lnSpc>
                <a:spcPct val="90000"/>
              </a:lnSpc>
            </a:pPr>
            <a:r>
              <a:rPr lang="en-AU" altLang="en-US"/>
              <a:t>If we measured the weight of four male adults, for example, we might find the following:</a:t>
            </a:r>
          </a:p>
          <a:p>
            <a:pPr>
              <a:lnSpc>
                <a:spcPct val="90000"/>
              </a:lnSpc>
            </a:pPr>
            <a:r>
              <a:rPr lang="en-AU" altLang="en-US"/>
              <a:t>Person 1 = 70 kg, Person 2 = 75 kg, Person 3 = 70 kg, Person 4 = 65 kg</a:t>
            </a:r>
          </a:p>
        </p:txBody>
      </p:sp>
      <p:pic>
        <p:nvPicPr>
          <p:cNvPr id="86022" name="Picture 6" descr="j03029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200" y="3820841"/>
            <a:ext cx="863600" cy="17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51ED0-1B84-4C5D-80FD-2CD9BEB86EAD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i="1"/>
              <a:t>The ‘big picture’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828800"/>
            <a:ext cx="8147050" cy="2032000"/>
          </a:xfrm>
        </p:spPr>
        <p:txBody>
          <a:bodyPr/>
          <a:lstStyle/>
          <a:p>
            <a:r>
              <a:rPr lang="en-AU" altLang="en-US"/>
              <a:t>Person 1 = 70 kg, Person 2 = 75 kg, Person 3 = 70 kg, Person 4 = 65 kg</a:t>
            </a:r>
          </a:p>
          <a:p>
            <a:r>
              <a:rPr lang="en-AU" altLang="en-US"/>
              <a:t>Plotting a count of these ‘weight’ data, </a:t>
            </a:r>
            <a:br>
              <a:rPr lang="en-AU" altLang="en-US"/>
            </a:br>
            <a:r>
              <a:rPr lang="en-AU" altLang="en-US"/>
              <a:t>we find a normal distribution: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919288" y="3933826"/>
            <a:ext cx="76327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Count  2 </a:t>
            </a:r>
            <a:r>
              <a:rPr lang="en-US" altLang="en-US" sz="4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X</a:t>
            </a:r>
          </a:p>
          <a:p>
            <a:pPr>
              <a:spcBef>
                <a:spcPct val="50000"/>
              </a:spcBef>
            </a:pPr>
            <a:r>
              <a:rPr lang="en-US" altLang="en-US" sz="4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1 </a:t>
            </a:r>
            <a:r>
              <a:rPr lang="en-AU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     X       X       X	</a:t>
            </a:r>
          </a:p>
          <a:p>
            <a:r>
              <a:rPr lang="en-AU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		       </a:t>
            </a:r>
            <a:r>
              <a:rPr lang="en-AU" altLang="en-US" sz="3600">
                <a:solidFill>
                  <a:schemeClr val="hlink"/>
                </a:solidFill>
                <a:latin typeface="Arial" panose="020B0604020202020204" pitchFamily="34" charset="0"/>
              </a:rPr>
              <a:t>65	    70	75  kg</a:t>
            </a:r>
          </a:p>
        </p:txBody>
      </p:sp>
      <p:grpSp>
        <p:nvGrpSpPr>
          <p:cNvPr id="87051" name="Group 11"/>
          <p:cNvGrpSpPr>
            <a:grpSpLocks/>
          </p:cNvGrpSpPr>
          <p:nvPr/>
        </p:nvGrpSpPr>
        <p:grpSpPr bwMode="auto">
          <a:xfrm>
            <a:off x="4224339" y="3860801"/>
            <a:ext cx="4537075" cy="1655763"/>
            <a:chOff x="1791" y="2704"/>
            <a:chExt cx="1360" cy="635"/>
          </a:xfrm>
        </p:grpSpPr>
        <p:sp>
          <p:nvSpPr>
            <p:cNvPr id="87048" name="Line 8"/>
            <p:cNvSpPr>
              <a:spLocks noChangeShapeType="1"/>
            </p:cNvSpPr>
            <p:nvPr/>
          </p:nvSpPr>
          <p:spPr bwMode="auto">
            <a:xfrm>
              <a:off x="1791" y="2704"/>
              <a:ext cx="0" cy="6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 flipH="1">
              <a:off x="1791" y="3339"/>
              <a:ext cx="136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0343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45AC-CFB4-4862-9B23-4ADEA28FE239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9767888" y="6237288"/>
            <a:ext cx="900112" cy="620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i="1"/>
              <a:t>The ‘big picture’ </a:t>
            </a:r>
            <a:r>
              <a:rPr lang="en-AU" altLang="en-US" sz="2800" b="1" i="1"/>
              <a:t>(cont.)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1" y="1844675"/>
            <a:ext cx="8569325" cy="2592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sz="2400"/>
              <a:t>As it turns out, the </a:t>
            </a:r>
            <a:r>
              <a:rPr lang="en-AU" altLang="en-US" sz="2400">
                <a:solidFill>
                  <a:schemeClr val="hlink"/>
                </a:solidFill>
              </a:rPr>
              <a:t>‘</a:t>
            </a:r>
            <a:r>
              <a:rPr lang="en-AU" altLang="en-US" sz="2400" i="1">
                <a:solidFill>
                  <a:schemeClr val="hlink"/>
                </a:solidFill>
              </a:rPr>
              <a:t>t</a:t>
            </a:r>
            <a:r>
              <a:rPr lang="en-AU" altLang="en-US" sz="2400">
                <a:solidFill>
                  <a:schemeClr val="hlink"/>
                </a:solidFill>
              </a:rPr>
              <a:t>’ statistic</a:t>
            </a:r>
            <a:r>
              <a:rPr lang="en-AU" altLang="en-US" sz="2400"/>
              <a:t> has its own distribution, just like any other variable. </a:t>
            </a:r>
          </a:p>
          <a:p>
            <a:pPr>
              <a:lnSpc>
                <a:spcPct val="80000"/>
              </a:lnSpc>
            </a:pPr>
            <a:r>
              <a:rPr lang="en-AU" altLang="en-US" sz="2400"/>
              <a:t>Let’s assume, for the moment, that the mean IQ of the population in our example is exactly 100. </a:t>
            </a:r>
          </a:p>
          <a:p>
            <a:pPr>
              <a:lnSpc>
                <a:spcPct val="80000"/>
              </a:lnSpc>
            </a:pPr>
            <a:r>
              <a:rPr lang="en-AU" altLang="en-US" sz="2400"/>
              <a:t>If we repeatedly sampled 6 people and calculated </a:t>
            </a:r>
            <a:br>
              <a:rPr lang="en-AU" altLang="en-US" sz="2400"/>
            </a:br>
            <a:r>
              <a:rPr lang="en-AU" altLang="en-US" sz="2400"/>
              <a:t>a ‘</a:t>
            </a:r>
            <a:r>
              <a:rPr lang="en-AU" altLang="en-US" sz="2400" i="1"/>
              <a:t>t</a:t>
            </a:r>
            <a:r>
              <a:rPr lang="en-AU" altLang="en-US" sz="2400"/>
              <a:t>’ statistic each time, what would we find? </a:t>
            </a:r>
          </a:p>
          <a:p>
            <a:pPr>
              <a:lnSpc>
                <a:spcPct val="80000"/>
              </a:lnSpc>
            </a:pPr>
            <a:r>
              <a:rPr lang="en-AU" altLang="en-US" sz="2400"/>
              <a:t>If we did this 4 times, for example, we might find: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774825" y="4383088"/>
            <a:ext cx="87137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Count  2 </a:t>
            </a:r>
            <a:r>
              <a:rPr lang="en-US" altLang="en-US" sz="4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X</a:t>
            </a:r>
          </a:p>
          <a:p>
            <a:pPr>
              <a:spcBef>
                <a:spcPct val="50000"/>
              </a:spcBef>
            </a:pPr>
            <a:r>
              <a:rPr lang="en-US" altLang="en-US" sz="4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1 </a:t>
            </a:r>
            <a:r>
              <a:rPr lang="en-AU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     X       X       X	</a:t>
            </a:r>
          </a:p>
          <a:p>
            <a:r>
              <a:rPr lang="en-AU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		       </a:t>
            </a:r>
            <a:r>
              <a:rPr lang="en-AU" altLang="en-US" sz="3600">
                <a:solidFill>
                  <a:schemeClr val="hlink"/>
                </a:solidFill>
                <a:latin typeface="Arial" panose="020B0604020202020204" pitchFamily="34" charset="0"/>
              </a:rPr>
              <a:t>- 1	    0		 1     </a:t>
            </a:r>
            <a:r>
              <a:rPr lang="en-AU" altLang="en-US" sz="4400">
                <a:solidFill>
                  <a:schemeClr val="hlink"/>
                </a:solidFill>
              </a:rPr>
              <a:t>t </a:t>
            </a:r>
            <a:r>
              <a:rPr lang="en-AU" altLang="en-US" sz="3200">
                <a:solidFill>
                  <a:schemeClr val="hlink"/>
                </a:solidFill>
                <a:latin typeface="Arial" panose="020B0604020202020204" pitchFamily="34" charset="0"/>
              </a:rPr>
              <a:t>- statistic</a:t>
            </a:r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4224339" y="4365626"/>
            <a:ext cx="4537075" cy="1655763"/>
            <a:chOff x="1791" y="2704"/>
            <a:chExt cx="1360" cy="635"/>
          </a:xfrm>
        </p:grpSpPr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>
              <a:off x="1791" y="2704"/>
              <a:ext cx="0" cy="6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 flipH="1">
              <a:off x="1791" y="3339"/>
              <a:ext cx="136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5601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6008-486A-49DA-80B9-F587C53C5D84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i="1"/>
              <a:t>The ‘t’ statistic </a:t>
            </a:r>
            <a:r>
              <a:rPr lang="en-AU" altLang="en-US" sz="2800" b="1" i="1"/>
              <a:t>(cont.)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624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dirty="0"/>
              <a:t>Most often our computed ‘</a:t>
            </a:r>
            <a:r>
              <a:rPr lang="en-AU" altLang="en-US" i="1" dirty="0"/>
              <a:t>t</a:t>
            </a:r>
            <a:r>
              <a:rPr lang="en-AU" altLang="en-US" dirty="0"/>
              <a:t>’ </a:t>
            </a:r>
            <a:br>
              <a:rPr lang="en-AU" altLang="en-US" dirty="0"/>
            </a:br>
            <a:r>
              <a:rPr lang="en-AU" altLang="en-US" dirty="0"/>
              <a:t>should be around 0. Why? </a:t>
            </a:r>
            <a:br>
              <a:rPr lang="en-AU" altLang="en-US" dirty="0"/>
            </a:br>
            <a:r>
              <a:rPr lang="en-AU" altLang="en-US" dirty="0"/>
              <a:t>Because the numerator, or top part of the formula for </a:t>
            </a:r>
            <a:r>
              <a:rPr lang="en-AU" altLang="en-US" sz="4000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AU" altLang="en-US" dirty="0"/>
              <a:t> is:           . 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If our first sample of 6 people is truly representative of the population, then our sample mean should also be 100, and therefore our computed </a:t>
            </a:r>
            <a:r>
              <a:rPr lang="en-AU" altLang="en-US" sz="4000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AU" altLang="en-US" dirty="0"/>
              <a:t> should be </a:t>
            </a:r>
            <a:r>
              <a:rPr lang="en-AU" altLang="en-US" dirty="0">
                <a:sym typeface="Wingdings" panose="05000000000000000000" pitchFamily="2" charset="2"/>
              </a:rPr>
              <a:t> </a:t>
            </a:r>
            <a:r>
              <a:rPr lang="en-AU" altLang="en-US" i="1" dirty="0">
                <a:sym typeface="Wingdings" panose="05000000000000000000" pitchFamily="2" charset="2"/>
              </a:rPr>
              <a:t>(see next slide)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6313489" y="3141663"/>
          <a:ext cx="11509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406080" imgH="228600" progId="Equation.3">
                  <p:embed/>
                </p:oleObj>
              </mc:Choice>
              <mc:Fallback>
                <p:oleObj name="Equation" r:id="rId3" imgW="406080" imgH="228600" progId="Equation.3">
                  <p:embed/>
                  <p:pic>
                    <p:nvPicPr>
                      <p:cNvPr id="88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9" y="3141663"/>
                        <a:ext cx="11509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71" name="Picture 7" descr="MCj0290709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620713"/>
            <a:ext cx="2089150" cy="20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470" y="3141663"/>
            <a:ext cx="8572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8E1A4-A5FD-49D6-872E-8F07E6C6B171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1" y="29442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1981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n-US" b="1" dirty="0">
                <a:solidFill>
                  <a:schemeClr val="tx1"/>
                </a:solidFill>
              </a:rPr>
              <a:t>The ‘t’ statistic </a:t>
            </a:r>
            <a:r>
              <a:rPr lang="en-AU" altLang="en-US" sz="2800" b="1" dirty="0">
                <a:solidFill>
                  <a:schemeClr val="tx1"/>
                </a:solidFill>
              </a:rPr>
              <a:t>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09" y="2284094"/>
            <a:ext cx="6599948" cy="34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798A-BC6B-42B1-BDC7-5212B5FFE862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i="1"/>
              <a:t>The ‘t’ statistic </a:t>
            </a:r>
            <a:r>
              <a:rPr lang="en-AU" altLang="en-US" sz="2800" b="1" i="1"/>
              <a:t>(cont.)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768850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en-US" dirty="0"/>
              <a:t>Of course, our repeated samples </a:t>
            </a:r>
            <a:br>
              <a:rPr lang="en-US" altLang="en-US" dirty="0"/>
            </a:br>
            <a:r>
              <a:rPr lang="en-US" altLang="en-US" dirty="0"/>
              <a:t>of 6 people will not always have </a:t>
            </a:r>
            <a:br>
              <a:rPr lang="en-US" altLang="en-US" dirty="0"/>
            </a:br>
            <a:r>
              <a:rPr lang="en-US" altLang="en-US" dirty="0"/>
              <a:t>exactly the same mean </a:t>
            </a:r>
            <a:br>
              <a:rPr lang="en-US" altLang="en-US" dirty="0"/>
            </a:br>
            <a:r>
              <a:rPr lang="en-US" altLang="en-US" dirty="0"/>
              <a:t>as the population.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Sometimes it will be a little higher, and sometimes a little lower.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frequency with which we find a </a:t>
            </a:r>
            <a:r>
              <a:rPr lang="en-AU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 larger than 0 (or smaller than 0) is exactly what the </a:t>
            </a:r>
            <a:r>
              <a:rPr lang="en-US" altLang="en-US" i="1" dirty="0"/>
              <a:t>t-</a:t>
            </a:r>
            <a:r>
              <a:rPr lang="en-US" altLang="en-US" dirty="0"/>
              <a:t>distribution is meant to represent </a:t>
            </a:r>
            <a:br>
              <a:rPr lang="en-US" altLang="en-US" dirty="0"/>
            </a:br>
            <a:r>
              <a:rPr lang="en-US" altLang="en-US" dirty="0"/>
              <a:t>					</a:t>
            </a:r>
            <a:r>
              <a:rPr lang="en-US" altLang="en-US" dirty="0">
                <a:sym typeface="Wingdings" panose="05000000000000000000" pitchFamily="2" charset="2"/>
              </a:rPr>
              <a:t> (see next slide)</a:t>
            </a:r>
            <a:endParaRPr lang="en-AU" altLang="en-US" dirty="0"/>
          </a:p>
        </p:txBody>
      </p:sp>
      <p:pic>
        <p:nvPicPr>
          <p:cNvPr id="90118" name="Picture 6" descr="MCPE01465_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420" flipH="1">
            <a:off x="1847850" y="1844676"/>
            <a:ext cx="2160588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3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68FA-9C1B-48D6-BF0B-90935E4656B1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i="1"/>
              <a:t>The ‘t’ statistic </a:t>
            </a:r>
            <a:r>
              <a:rPr lang="en-AU" altLang="en-US" sz="2800" b="1" i="1"/>
              <a:t>(cont.)</a:t>
            </a:r>
          </a:p>
        </p:txBody>
      </p:sp>
      <p:pic>
        <p:nvPicPr>
          <p:cNvPr id="91141" name="Picture 5" descr="tdist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1844676"/>
            <a:ext cx="7416800" cy="4919663"/>
          </a:xfrm>
          <a:solidFill>
            <a:schemeClr val="bg2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294967295"/>
          </p:nvPr>
        </p:nvSpPr>
        <p:spPr>
          <a:ln/>
        </p:spPr>
        <p:txBody>
          <a:bodyPr/>
          <a:lstStyle/>
          <a:p>
            <a:fld id="{12F4FC31-4806-451E-A77E-BC239E4B13F5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96001" y="888271"/>
            <a:ext cx="7993062" cy="5094517"/>
          </a:xfrm>
        </p:spPr>
        <p:txBody>
          <a:bodyPr>
            <a:normAutofit/>
          </a:bodyPr>
          <a:lstStyle/>
          <a:p>
            <a:pPr algn="l"/>
            <a:r>
              <a:rPr lang="en-US" altLang="en-US" b="1" dirty="0" smtClean="0"/>
              <a:t>Hypothesis Testing</a:t>
            </a:r>
            <a:br>
              <a:rPr lang="en-US" altLang="en-US" b="1" dirty="0" smtClean="0"/>
            </a:br>
            <a:r>
              <a:rPr lang="en-US" altLang="en-US" dirty="0" smtClean="0"/>
              <a:t>T test</a:t>
            </a:r>
            <a:br>
              <a:rPr lang="en-US" altLang="en-US" dirty="0" smtClean="0"/>
            </a:br>
            <a:r>
              <a:rPr lang="en-US" altLang="en-US" dirty="0" smtClean="0"/>
              <a:t>Z-test</a:t>
            </a:r>
            <a:br>
              <a:rPr lang="en-US" altLang="en-US" dirty="0" smtClean="0"/>
            </a:br>
            <a:r>
              <a:rPr lang="en-US" altLang="en-US" dirty="0" smtClean="0"/>
              <a:t>Chi Squared Test</a:t>
            </a:r>
            <a:br>
              <a:rPr lang="en-US" altLang="en-US" dirty="0" smtClean="0"/>
            </a:br>
            <a:r>
              <a:rPr lang="en-US" altLang="en-US" dirty="0" err="1" smtClean="0"/>
              <a:t>Anova</a:t>
            </a:r>
            <a:r>
              <a:rPr lang="en-US" altLang="en-US" dirty="0" smtClean="0"/>
              <a:t> test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958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68596-0260-478D-B623-59B8B0E1502E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i="1"/>
              <a:t>And now, back to the computation…</a:t>
            </a:r>
            <a:r>
              <a:rPr lang="en-AU" altLang="en-US" sz="4000"/>
              <a:t>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828800"/>
            <a:ext cx="8713788" cy="4624388"/>
          </a:xfrm>
        </p:spPr>
        <p:txBody>
          <a:bodyPr/>
          <a:lstStyle/>
          <a:p>
            <a:r>
              <a:rPr lang="en-AU" altLang="en-US"/>
              <a:t>We need to find the ‘</a:t>
            </a:r>
            <a:r>
              <a:rPr lang="en-AU" altLang="en-US">
                <a:solidFill>
                  <a:schemeClr val="hlink"/>
                </a:solidFill>
              </a:rPr>
              <a:t>critical value</a:t>
            </a:r>
            <a:r>
              <a:rPr lang="en-AU" altLang="en-US"/>
              <a:t>’ of </a:t>
            </a:r>
            <a:br>
              <a:rPr lang="en-AU" altLang="en-US"/>
            </a:br>
            <a:r>
              <a:rPr lang="en-AU" altLang="en-US"/>
              <a:t>our </a:t>
            </a:r>
            <a:r>
              <a:rPr lang="en-AU" altLang="en-US" i="1"/>
              <a:t>t-</a:t>
            </a:r>
            <a:r>
              <a:rPr lang="en-AU" altLang="en-US"/>
              <a:t>test. </a:t>
            </a:r>
          </a:p>
          <a:p>
            <a:r>
              <a:rPr lang="en-AU" altLang="en-US"/>
              <a:t>Looking in the back of any statistics textbook, you can find a table for critical values of the </a:t>
            </a:r>
            <a:r>
              <a:rPr lang="en-AU" altLang="en-US" i="1"/>
              <a:t>t-</a:t>
            </a:r>
            <a:r>
              <a:rPr lang="en-AU" altLang="en-US"/>
              <a:t>distribution. </a:t>
            </a:r>
          </a:p>
          <a:p>
            <a:r>
              <a:rPr lang="en-AU" altLang="en-US"/>
              <a:t>Next, we need to determine whether we are conducting a </a:t>
            </a:r>
            <a:r>
              <a:rPr lang="en-AU" altLang="en-US">
                <a:solidFill>
                  <a:schemeClr val="hlink"/>
                </a:solidFill>
              </a:rPr>
              <a:t>1-tailed</a:t>
            </a:r>
            <a:r>
              <a:rPr lang="en-AU" altLang="en-US"/>
              <a:t> or </a:t>
            </a:r>
            <a:r>
              <a:rPr lang="en-AU" altLang="en-US">
                <a:solidFill>
                  <a:schemeClr val="hlink"/>
                </a:solidFill>
              </a:rPr>
              <a:t>2-tailed</a:t>
            </a:r>
            <a:r>
              <a:rPr lang="en-AU" altLang="en-US"/>
              <a:t> </a:t>
            </a:r>
            <a:r>
              <a:rPr lang="en-AU" altLang="en-US" i="1"/>
              <a:t>t-</a:t>
            </a:r>
            <a:r>
              <a:rPr lang="en-AU" altLang="en-US"/>
              <a:t>test. </a:t>
            </a:r>
          </a:p>
          <a:p>
            <a:r>
              <a:rPr lang="en-AU" altLang="en-US"/>
              <a:t>Let’s refer back to the research question:</a:t>
            </a:r>
          </a:p>
        </p:txBody>
      </p:sp>
    </p:spTree>
    <p:extLst>
      <p:ext uri="{BB962C8B-B14F-4D97-AF65-F5344CB8AC3E}">
        <p14:creationId xmlns:p14="http://schemas.microsoft.com/office/powerpoint/2010/main" val="16854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C940B-8898-4324-8ACD-68F1E8740D6E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Example </a:t>
            </a:r>
            <a:r>
              <a:rPr lang="en-US" altLang="en-US" sz="2800" b="1" i="1" dirty="0" smtClean="0"/>
              <a:t>(</a:t>
            </a:r>
            <a:r>
              <a:rPr lang="en-US" altLang="en-US" sz="2800" b="1" i="1" dirty="0"/>
              <a:t>again)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60575"/>
            <a:ext cx="8229600" cy="40703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4800" dirty="0">
                <a:solidFill>
                  <a:schemeClr val="hlink"/>
                </a:solidFill>
              </a:rPr>
              <a:t>Research Question</a:t>
            </a:r>
            <a:r>
              <a:rPr lang="en-US" altLang="en-US" sz="4800" dirty="0"/>
              <a:t> 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On average, do the population of undergraduates at </a:t>
            </a:r>
            <a:r>
              <a:rPr lang="en-US" altLang="en-US" dirty="0" smtClean="0"/>
              <a:t>University </a:t>
            </a:r>
            <a:r>
              <a:rPr lang="en-US" altLang="en-US" dirty="0"/>
              <a:t>have higher than average intelligence scores (IQ </a:t>
            </a:r>
            <a:r>
              <a:rPr lang="en-US" altLang="en-US" sz="3600" dirty="0">
                <a:sym typeface="Symbol" panose="05050102010706020507" pitchFamily="18" charset="2"/>
              </a:rPr>
              <a:t> </a:t>
            </a:r>
            <a:r>
              <a:rPr lang="en-US" altLang="en-US" dirty="0">
                <a:sym typeface="Symbol" panose="05050102010706020507" pitchFamily="18" charset="2"/>
              </a:rPr>
              <a:t>100</a:t>
            </a:r>
            <a:r>
              <a:rPr lang="en-US" altLang="en-US" dirty="0"/>
              <a:t>)?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63855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7F25-E5C9-40CD-8B22-6A7E23F35951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 </a:t>
            </a:r>
            <a:r>
              <a:rPr lang="en-US" altLang="en-US" sz="2800" b="1" i="1" dirty="0"/>
              <a:t>(cont.)</a:t>
            </a:r>
            <a:endParaRPr lang="en-AU" altLang="en-US" sz="2800" b="1" i="1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840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dirty="0"/>
              <a:t>This is a </a:t>
            </a:r>
            <a:r>
              <a:rPr lang="en-AU" altLang="en-US" dirty="0">
                <a:solidFill>
                  <a:schemeClr val="hlink"/>
                </a:solidFill>
              </a:rPr>
              <a:t>1-tailed test</a:t>
            </a:r>
            <a:r>
              <a:rPr lang="en-AU" altLang="en-US" dirty="0"/>
              <a:t>, because we are asking if the population mean is ‘</a:t>
            </a:r>
            <a:r>
              <a:rPr lang="en-AU" altLang="en-US" dirty="0">
                <a:solidFill>
                  <a:schemeClr val="hlink"/>
                </a:solidFill>
              </a:rPr>
              <a:t>greater</a:t>
            </a:r>
            <a:r>
              <a:rPr lang="en-AU" altLang="en-US" dirty="0"/>
              <a:t>’ than 100.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If we had only asked whether the intelligence of students were ‘different’ from average (either higher or lower) then the test would be 2-tailed.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In the appendixes of your textbook, look at the table titled, ‘</a:t>
            </a:r>
            <a:r>
              <a:rPr lang="en-AU" altLang="en-US" dirty="0">
                <a:solidFill>
                  <a:schemeClr val="hlink"/>
                </a:solidFill>
              </a:rPr>
              <a:t>critical values of the </a:t>
            </a:r>
            <a:r>
              <a:rPr lang="en-AU" altLang="en-US" i="1" dirty="0">
                <a:solidFill>
                  <a:schemeClr val="hlink"/>
                </a:solidFill>
              </a:rPr>
              <a:t>t-</a:t>
            </a:r>
            <a:r>
              <a:rPr lang="en-AU" altLang="en-US" dirty="0">
                <a:solidFill>
                  <a:schemeClr val="hlink"/>
                </a:solidFill>
              </a:rPr>
              <a:t>distribution</a:t>
            </a:r>
            <a:r>
              <a:rPr lang="en-AU" altLang="en-US" dirty="0"/>
              <a:t>’. 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Under a 1-tailed test with an Alfa-level of  and degrees of freedom </a:t>
            </a:r>
            <a:r>
              <a:rPr lang="en-AU" altLang="en-US" i="1" dirty="0" err="1">
                <a:solidFill>
                  <a:schemeClr val="hlink"/>
                </a:solidFill>
              </a:rPr>
              <a:t>df</a:t>
            </a:r>
            <a:r>
              <a:rPr lang="en-AU" altLang="en-US" dirty="0">
                <a:solidFill>
                  <a:schemeClr val="hlink"/>
                </a:solidFill>
              </a:rPr>
              <a:t> = 5</a:t>
            </a:r>
            <a:r>
              <a:rPr lang="en-AU" altLang="en-US" dirty="0"/>
              <a:t>, and you should find a critical value (C.V.) of t = 2.02. </a:t>
            </a:r>
          </a:p>
        </p:txBody>
      </p:sp>
    </p:spTree>
    <p:extLst>
      <p:ext uri="{BB962C8B-B14F-4D97-AF65-F5344CB8AC3E}">
        <p14:creationId xmlns:p14="http://schemas.microsoft.com/office/powerpoint/2010/main" val="572776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6C52E-739C-4E3F-B444-D35015DD46C3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Example </a:t>
            </a:r>
            <a:r>
              <a:rPr lang="en-US" altLang="en-US" sz="2800" b="1" i="1" dirty="0" smtClean="0"/>
              <a:t>(</a:t>
            </a:r>
            <a:r>
              <a:rPr lang="en-US" altLang="en-US" sz="2800" b="1" i="1" dirty="0"/>
              <a:t>cont.)</a:t>
            </a:r>
            <a:endParaRPr lang="en-AU" altLang="en-US" sz="2800" b="1" i="1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624388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/>
              <a:t>	Is our computed </a:t>
            </a:r>
            <a:r>
              <a:rPr lang="en-AU" altLang="en-US" i="1"/>
              <a:t>t</a:t>
            </a:r>
            <a:r>
              <a:rPr lang="en-AU" altLang="en-US"/>
              <a:t> = 3.152 </a:t>
            </a:r>
            <a:br>
              <a:rPr lang="en-AU" altLang="en-US"/>
            </a:br>
            <a:r>
              <a:rPr lang="en-AU" altLang="en-US"/>
              <a:t>greater than the C.V. = 2.02?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/>
              <a:t>Yes!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/>
              <a:t>Thus we reject the </a:t>
            </a:r>
            <a:r>
              <a:rPr lang="en-AU" altLang="en-US">
                <a:solidFill>
                  <a:schemeClr val="hlink"/>
                </a:solidFill>
              </a:rPr>
              <a:t>null hypothesis</a:t>
            </a:r>
            <a:r>
              <a:rPr lang="en-AU" altLang="en-US"/>
              <a:t> </a:t>
            </a:r>
            <a:br>
              <a:rPr lang="en-AU" altLang="en-US"/>
            </a:br>
            <a:r>
              <a:rPr lang="en-AU" altLang="en-US"/>
              <a:t>and live happily ever after.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/>
              <a:t>Right?</a:t>
            </a:r>
            <a:br>
              <a:rPr lang="en-AU" altLang="en-US"/>
            </a:br>
            <a:endParaRPr lang="en-AU" altLang="en-US" i="1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3600" i="1">
                <a:solidFill>
                  <a:schemeClr val="hlink"/>
                </a:solidFill>
              </a:rPr>
              <a:t>	Not so fast. </a:t>
            </a:r>
            <a:br>
              <a:rPr lang="en-AU" altLang="en-US" sz="3600" i="1">
                <a:solidFill>
                  <a:schemeClr val="hlink"/>
                </a:solidFill>
              </a:rPr>
            </a:br>
            <a:r>
              <a:rPr lang="en-AU" altLang="en-US" sz="3600" i="1">
                <a:solidFill>
                  <a:schemeClr val="hlink"/>
                </a:solidFill>
              </a:rPr>
              <a:t>What does this really mean?</a:t>
            </a:r>
          </a:p>
        </p:txBody>
      </p:sp>
      <p:pic>
        <p:nvPicPr>
          <p:cNvPr id="129036" name="Picture 12" descr="MCj0183406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291014"/>
            <a:ext cx="15843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57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9036-8A71-4C8D-AF9E-88C4FC26D790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Example </a:t>
            </a:r>
            <a:r>
              <a:rPr lang="en-US" altLang="en-US" sz="2800" b="1" i="1" dirty="0" smtClean="0"/>
              <a:t>(</a:t>
            </a:r>
            <a:r>
              <a:rPr lang="en-US" altLang="en-US" sz="2800" b="1" i="1" dirty="0"/>
              <a:t>still)</a:t>
            </a:r>
            <a:endParaRPr lang="en-AU" altLang="en-US" sz="2800" b="1" i="1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/>
              <a:t>We assume the null hypothesis when making this test. </a:t>
            </a:r>
          </a:p>
          <a:p>
            <a:r>
              <a:rPr lang="en-AU" altLang="en-US"/>
              <a:t>We </a:t>
            </a:r>
            <a:r>
              <a:rPr lang="en-AU" altLang="en-US">
                <a:solidFill>
                  <a:schemeClr val="hlink"/>
                </a:solidFill>
              </a:rPr>
              <a:t>assume</a:t>
            </a:r>
            <a:r>
              <a:rPr lang="en-AU" altLang="en-US"/>
              <a:t> that the population mean is 100, and therefore we will most often compute a </a:t>
            </a:r>
            <a:r>
              <a:rPr lang="en-AU" altLang="en-US" i="1"/>
              <a:t>t</a:t>
            </a:r>
            <a:r>
              <a:rPr lang="en-AU" altLang="en-US"/>
              <a:t> = 0. </a:t>
            </a:r>
          </a:p>
          <a:p>
            <a:r>
              <a:rPr lang="en-AU" altLang="en-US"/>
              <a:t>Sometimes the computed ‘</a:t>
            </a:r>
            <a:r>
              <a:rPr lang="en-AU" altLang="en-US" i="1"/>
              <a:t>t</a:t>
            </a:r>
            <a:r>
              <a:rPr lang="en-AU" altLang="en-US"/>
              <a:t>’ might be a bit higher and sometimes a bit lower. </a:t>
            </a:r>
          </a:p>
        </p:txBody>
      </p:sp>
      <p:pic>
        <p:nvPicPr>
          <p:cNvPr id="130052" name="Picture 4" descr="j023468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549276"/>
            <a:ext cx="1871663" cy="11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9F9F-BCBF-49F4-84A5-1240CF57BA63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i="1"/>
              <a:t>What does the ‘critical value’ tell us?</a:t>
            </a:r>
            <a:endParaRPr lang="en-AU" altLang="en-US" sz="2400" b="1" i="1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1"/>
            <a:ext cx="8229600" cy="4695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Based on knowledge of the distribution table we know that 95% of the time, in repeated samples, the computed ‘</a:t>
            </a:r>
            <a:r>
              <a:rPr lang="en-AU" altLang="en-US" i="1"/>
              <a:t>t</a:t>
            </a:r>
            <a:r>
              <a:rPr lang="en-AU" altLang="en-US"/>
              <a:t>’ statistics should be less than 2.02. </a:t>
            </a:r>
            <a:br>
              <a:rPr lang="en-AU" altLang="en-US"/>
            </a:br>
            <a:endParaRPr lang="en-AU" altLang="en-US"/>
          </a:p>
          <a:p>
            <a:pPr>
              <a:lnSpc>
                <a:spcPct val="90000"/>
              </a:lnSpc>
            </a:pPr>
            <a:r>
              <a:rPr lang="en-AU" altLang="en-US"/>
              <a:t>That’s what the critical value tells us. </a:t>
            </a:r>
            <a:br>
              <a:rPr lang="en-AU" altLang="en-US"/>
            </a:br>
            <a:endParaRPr lang="en-AU" altLang="en-US"/>
          </a:p>
          <a:p>
            <a:pPr>
              <a:lnSpc>
                <a:spcPct val="90000"/>
              </a:lnSpc>
            </a:pPr>
            <a:r>
              <a:rPr lang="en-AU" altLang="en-US"/>
              <a:t>It says that when we are sampling 6 persons from a population with mean intelligence scores of 100, we should rarely compute a ‘</a:t>
            </a:r>
            <a:r>
              <a:rPr lang="en-AU" altLang="en-US" i="1"/>
              <a:t>t</a:t>
            </a:r>
            <a:r>
              <a:rPr lang="en-AU" altLang="en-US"/>
              <a:t>’ higher than 2.02.</a:t>
            </a:r>
          </a:p>
        </p:txBody>
      </p:sp>
    </p:spTree>
    <p:extLst>
      <p:ext uri="{BB962C8B-B14F-4D97-AF65-F5344CB8AC3E}">
        <p14:creationId xmlns:p14="http://schemas.microsoft.com/office/powerpoint/2010/main" val="17298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E6F34-FCF7-43A5-ABA3-20A4972788B4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600" b="1" i="1"/>
              <a:t>What happens if </a:t>
            </a:r>
            <a:br>
              <a:rPr lang="en-AU" altLang="en-US" sz="3600" b="1" i="1"/>
            </a:br>
            <a:r>
              <a:rPr lang="en-AU" altLang="en-US" sz="3600" b="1" i="1"/>
              <a:t>we do calculate a ‘t’ greater than 2.02?</a:t>
            </a:r>
            <a:r>
              <a:rPr lang="en-AU" altLang="en-US" sz="4000"/>
              <a:t> 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408488"/>
          </a:xfrm>
        </p:spPr>
        <p:txBody>
          <a:bodyPr/>
          <a:lstStyle/>
          <a:p>
            <a:r>
              <a:rPr lang="en-AU" altLang="en-US"/>
              <a:t>Well, we can be pretty confident that our sample does not come from a population with a mean of 100! </a:t>
            </a:r>
          </a:p>
          <a:p>
            <a:r>
              <a:rPr lang="en-AU" altLang="en-US"/>
              <a:t>In fact, we can conclude that the population mean intelligence must be higher than 100. </a:t>
            </a:r>
          </a:p>
          <a:p>
            <a:r>
              <a:rPr lang="en-AU" altLang="en-US"/>
              <a:t>How often will we be wrong in this conclusion? </a:t>
            </a:r>
          </a:p>
          <a:p>
            <a:r>
              <a:rPr lang="en-AU" altLang="en-US"/>
              <a:t>If we do these </a:t>
            </a:r>
            <a:r>
              <a:rPr lang="en-AU" altLang="en-US" i="1"/>
              <a:t>t-</a:t>
            </a:r>
            <a:r>
              <a:rPr lang="en-AU" altLang="en-US"/>
              <a:t>tests a lot, we’ll be wrong 5% of the time. That’s the </a:t>
            </a:r>
            <a:r>
              <a:rPr lang="en-AU" altLang="en-US">
                <a:solidFill>
                  <a:schemeClr val="hlink"/>
                </a:solidFill>
              </a:rPr>
              <a:t>Alfa level</a:t>
            </a:r>
            <a:r>
              <a:rPr lang="en-AU" altLang="en-US"/>
              <a:t>  (or 5%).</a:t>
            </a:r>
          </a:p>
        </p:txBody>
      </p:sp>
    </p:spTree>
    <p:extLst>
      <p:ext uri="{BB962C8B-B14F-4D97-AF65-F5344CB8AC3E}">
        <p14:creationId xmlns:p14="http://schemas.microsoft.com/office/powerpoint/2010/main" val="25886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B93E4-C72C-4049-9713-620B3CDAEC72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i="1"/>
              <a:t>Statistical inference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28800"/>
            <a:ext cx="9252857" cy="4624388"/>
          </a:xfrm>
        </p:spPr>
        <p:txBody>
          <a:bodyPr/>
          <a:lstStyle/>
          <a:p>
            <a:r>
              <a:rPr lang="en-AU" altLang="en-US" dirty="0"/>
              <a:t>You should notice that the conclusion makes an inference about the population of students from </a:t>
            </a:r>
            <a:r>
              <a:rPr lang="en-AU" altLang="en-US" dirty="0" smtClean="0"/>
              <a:t>the </a:t>
            </a:r>
            <a:r>
              <a:rPr lang="en-AU" altLang="en-US" dirty="0"/>
              <a:t>University based on a small sample. </a:t>
            </a:r>
            <a:br>
              <a:rPr lang="en-AU" altLang="en-US" dirty="0"/>
            </a:br>
            <a:endParaRPr lang="en-AU" altLang="en-US" dirty="0"/>
          </a:p>
          <a:p>
            <a:r>
              <a:rPr lang="en-AU" altLang="en-US" dirty="0"/>
              <a:t>This is why we call this type of a test ‘</a:t>
            </a:r>
            <a:r>
              <a:rPr lang="en-AU" altLang="en-US" dirty="0">
                <a:solidFill>
                  <a:schemeClr val="hlink"/>
                </a:solidFill>
              </a:rPr>
              <a:t>statistical inference</a:t>
            </a:r>
            <a:r>
              <a:rPr lang="en-AU" altLang="en-US" dirty="0"/>
              <a:t>.’ </a:t>
            </a:r>
          </a:p>
          <a:p>
            <a:r>
              <a:rPr lang="en-AU" altLang="en-US" dirty="0"/>
              <a:t>We are inferring something about the population based on only a sample of members.</a:t>
            </a:r>
          </a:p>
        </p:txBody>
      </p:sp>
    </p:spTree>
    <p:extLst>
      <p:ext uri="{BB962C8B-B14F-4D97-AF65-F5344CB8AC3E}">
        <p14:creationId xmlns:p14="http://schemas.microsoft.com/office/powerpoint/2010/main" val="28637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0429" y="993957"/>
            <a:ext cx="7772400" cy="1470025"/>
          </a:xfrm>
        </p:spPr>
        <p:txBody>
          <a:bodyPr anchor="ctr"/>
          <a:lstStyle/>
          <a:p>
            <a:r>
              <a:rPr lang="en-US" altLang="en-US" sz="4400" b="1" dirty="0"/>
              <a:t>T-test for dependent Samples</a:t>
            </a:r>
          </a:p>
        </p:txBody>
      </p:sp>
    </p:spTree>
    <p:extLst>
      <p:ext uri="{BB962C8B-B14F-4D97-AF65-F5344CB8AC3E}">
        <p14:creationId xmlns:p14="http://schemas.microsoft.com/office/powerpoint/2010/main" val="14857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00"/>
              <a:t>The </a:t>
            </a:r>
            <a:r>
              <a:rPr lang="en-US" altLang="en-US" sz="3900" i="1"/>
              <a:t>t</a:t>
            </a:r>
            <a:r>
              <a:rPr lang="en-US" altLang="en-US" sz="3900"/>
              <a:t> Test for Dependent Samples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Repeated-Measures Design</a:t>
            </a:r>
          </a:p>
          <a:p>
            <a:pPr lvl="1"/>
            <a:r>
              <a:rPr lang="en-US" altLang="en-US"/>
              <a:t>When you have two sets of scores from the same person in your sample, you have a </a:t>
            </a:r>
            <a:r>
              <a:rPr lang="en-US" altLang="en-US">
                <a:solidFill>
                  <a:srgbClr val="CA1502"/>
                </a:solidFill>
              </a:rPr>
              <a:t>repeated-measures</a:t>
            </a:r>
            <a:r>
              <a:rPr lang="en-US" altLang="en-US"/>
              <a:t>, or </a:t>
            </a:r>
            <a:r>
              <a:rPr lang="en-US" altLang="en-US">
                <a:solidFill>
                  <a:srgbClr val="CA1502"/>
                </a:solidFill>
              </a:rPr>
              <a:t>within-subjects</a:t>
            </a:r>
            <a:r>
              <a:rPr lang="en-US" altLang="en-US"/>
              <a:t> design.</a:t>
            </a:r>
          </a:p>
          <a:p>
            <a:pPr lvl="1"/>
            <a:r>
              <a:rPr lang="en-US" altLang="en-US"/>
              <a:t>You are more similar to yourself than you are to other people.</a:t>
            </a:r>
          </a:p>
        </p:txBody>
      </p:sp>
    </p:spTree>
    <p:extLst>
      <p:ext uri="{BB962C8B-B14F-4D97-AF65-F5344CB8AC3E}">
        <p14:creationId xmlns:p14="http://schemas.microsoft.com/office/powerpoint/2010/main" val="5348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294967295"/>
          </p:nvPr>
        </p:nvSpPr>
        <p:spPr>
          <a:ln/>
        </p:spPr>
        <p:txBody>
          <a:bodyPr/>
          <a:lstStyle/>
          <a:p>
            <a:fld id="{12F4FC31-4806-451E-A77E-BC239E4B13F5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2491" y="1319350"/>
            <a:ext cx="7993062" cy="3500844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sz="6700" b="1" dirty="0" smtClean="0"/>
              <a:t>T Test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The </a:t>
            </a:r>
            <a:r>
              <a:rPr lang="en-US" altLang="en-US" b="1" dirty="0"/>
              <a:t>One-Sample </a:t>
            </a:r>
            <a:r>
              <a:rPr lang="en-US" altLang="en-US" b="1" i="1" dirty="0" smtClean="0"/>
              <a:t>t</a:t>
            </a:r>
            <a:r>
              <a:rPr lang="en-US" altLang="en-US" b="1" dirty="0" smtClean="0"/>
              <a:t>-Test</a:t>
            </a:r>
            <a:br>
              <a:rPr lang="en-US" altLang="en-US" b="1" dirty="0" smtClean="0"/>
            </a:br>
            <a:r>
              <a:rPr lang="en-US" altLang="en-US" b="1" dirty="0" smtClean="0"/>
              <a:t>Dependent Samples </a:t>
            </a:r>
            <a:r>
              <a:rPr lang="en-US" altLang="en-US" b="1" i="1" dirty="0" smtClean="0"/>
              <a:t>t</a:t>
            </a:r>
            <a:r>
              <a:rPr lang="en-US" altLang="en-US" b="1" dirty="0" smtClean="0"/>
              <a:t>-Test</a:t>
            </a:r>
            <a:br>
              <a:rPr lang="en-US" altLang="en-US" b="1" dirty="0" smtClean="0"/>
            </a:br>
            <a:r>
              <a:rPr lang="en-US" altLang="en-US" b="1" dirty="0" smtClean="0"/>
              <a:t>Independent Samples </a:t>
            </a:r>
            <a:r>
              <a:rPr lang="en-US" altLang="en-US" b="1" i="1" dirty="0" smtClean="0"/>
              <a:t>t</a:t>
            </a:r>
            <a:r>
              <a:rPr lang="en-US" altLang="en-US" b="1" dirty="0" smtClean="0"/>
              <a:t>-Test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43801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Difference Scores</a:t>
            </a: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way to handle two scores per person, or a matched pair, is to make </a:t>
            </a:r>
            <a:r>
              <a:rPr lang="en-US" altLang="en-US">
                <a:solidFill>
                  <a:srgbClr val="CA1502"/>
                </a:solidFill>
              </a:rPr>
              <a:t>difference scores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For each person, or each pair, you subtract one score from the other.</a:t>
            </a:r>
          </a:p>
          <a:p>
            <a:pPr lvl="1"/>
            <a:r>
              <a:rPr lang="en-US" altLang="en-US"/>
              <a:t>Once you have a difference score for each person, or pair, in the study, you treat the study as if there were a single sample of scores (scores that in this situation happen to be difference scores).</a:t>
            </a:r>
          </a:p>
        </p:txBody>
      </p:sp>
    </p:spTree>
    <p:extLst>
      <p:ext uri="{BB962C8B-B14F-4D97-AF65-F5344CB8AC3E}">
        <p14:creationId xmlns:p14="http://schemas.microsoft.com/office/powerpoint/2010/main" val="5264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Population of Difference Scores with a Mean of 0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null hypothesis in a repeated-measures design is that on the average there is </a:t>
            </a:r>
            <a:r>
              <a:rPr lang="en-US" altLang="en-US" i="1"/>
              <a:t>no difference</a:t>
            </a:r>
            <a:r>
              <a:rPr lang="en-US" altLang="en-US"/>
              <a:t> between the two groups of scores.</a:t>
            </a:r>
          </a:p>
          <a:p>
            <a:r>
              <a:rPr lang="en-US" altLang="en-US"/>
              <a:t>This is the same as saying that the mean of the sampling distribution of  difference scores is 0.</a:t>
            </a:r>
          </a:p>
        </p:txBody>
      </p:sp>
    </p:spTree>
    <p:extLst>
      <p:ext uri="{BB962C8B-B14F-4D97-AF65-F5344CB8AC3E}">
        <p14:creationId xmlns:p14="http://schemas.microsoft.com/office/powerpoint/2010/main" val="32216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00"/>
              <a:t>The </a:t>
            </a:r>
            <a:r>
              <a:rPr lang="en-US" altLang="en-US" sz="3900" i="1"/>
              <a:t>t</a:t>
            </a:r>
            <a:r>
              <a:rPr lang="en-US" altLang="en-US" sz="3900"/>
              <a:t> Test for Dependent Samples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do a </a:t>
            </a:r>
            <a:r>
              <a:rPr lang="en-US" altLang="en-US" i="1"/>
              <a:t>t</a:t>
            </a:r>
            <a:r>
              <a:rPr lang="en-US" altLang="en-US"/>
              <a:t> test for dependent samples the same way you do a </a:t>
            </a:r>
            <a:r>
              <a:rPr lang="en-US" altLang="en-US" i="1"/>
              <a:t>t</a:t>
            </a:r>
            <a:r>
              <a:rPr lang="en-US" altLang="en-US"/>
              <a:t> test for a single sample, except that:</a:t>
            </a:r>
          </a:p>
          <a:p>
            <a:pPr lvl="1"/>
            <a:r>
              <a:rPr lang="en-US" altLang="en-US"/>
              <a:t>You use difference scores.</a:t>
            </a:r>
          </a:p>
          <a:p>
            <a:pPr lvl="1"/>
            <a:r>
              <a:rPr lang="en-US" altLang="en-US"/>
              <a:t>You assume the population mean is 0.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5867400" y="4572000"/>
          <a:ext cx="26670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838080" imgH="520560" progId="Equation.3">
                  <p:embed/>
                </p:oleObj>
              </mc:Choice>
              <mc:Fallback>
                <p:oleObj name="Equation" r:id="rId3" imgW="838080" imgH="520560" progId="Equation.3">
                  <p:embed/>
                  <p:pic>
                    <p:nvPicPr>
                      <p:cNvPr id="78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72000"/>
                        <a:ext cx="26670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048000" y="4572000"/>
          <a:ext cx="24384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5" imgW="812520" imgH="495000" progId="Equation.3">
                  <p:embed/>
                </p:oleObj>
              </mc:Choice>
              <mc:Fallback>
                <p:oleObj name="Equation" r:id="rId5" imgW="812520" imgH="495000" progId="Equation.3">
                  <p:embed/>
                  <p:pic>
                    <p:nvPicPr>
                      <p:cNvPr id="78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72000"/>
                        <a:ext cx="24384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5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</a:t>
            </a:r>
            <a:r>
              <a:rPr lang="en-US" altLang="en-US" sz="3600" i="1"/>
              <a:t>t</a:t>
            </a:r>
            <a:r>
              <a:rPr lang="en-US" altLang="en-US" sz="3600"/>
              <a:t> Test for Dependent Samples</a:t>
            </a:r>
          </a:p>
        </p:txBody>
      </p:sp>
      <p:graphicFrame>
        <p:nvGraphicFramePr>
          <p:cNvPr id="130052" name="Object 1028"/>
          <p:cNvGraphicFramePr>
            <a:graphicFrameLocks noChangeAspect="1"/>
          </p:cNvGraphicFramePr>
          <p:nvPr/>
        </p:nvGraphicFramePr>
        <p:xfrm>
          <a:off x="2362200" y="1676400"/>
          <a:ext cx="1981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838080" imgH="520560" progId="Equation.3">
                  <p:embed/>
                </p:oleObj>
              </mc:Choice>
              <mc:Fallback>
                <p:oleObj name="Equation" r:id="rId3" imgW="838080" imgH="520560" progId="Equation.3">
                  <p:embed/>
                  <p:pic>
                    <p:nvPicPr>
                      <p:cNvPr id="13005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1981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1030"/>
          <p:cNvGraphicFramePr>
            <a:graphicFrameLocks noChangeAspect="1"/>
          </p:cNvGraphicFramePr>
          <p:nvPr/>
        </p:nvGraphicFramePr>
        <p:xfrm>
          <a:off x="2438400" y="3048001"/>
          <a:ext cx="14478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5" imgW="583920" imgH="431640" progId="Equation.3">
                  <p:embed/>
                </p:oleObj>
              </mc:Choice>
              <mc:Fallback>
                <p:oleObj name="Equation" r:id="rId5" imgW="583920" imgH="431640" progId="Equation.3">
                  <p:embed/>
                  <p:pic>
                    <p:nvPicPr>
                      <p:cNvPr id="13005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1"/>
                        <a:ext cx="14478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1031"/>
          <p:cNvGraphicFramePr>
            <a:graphicFrameLocks noChangeAspect="1"/>
          </p:cNvGraphicFramePr>
          <p:nvPr/>
        </p:nvGraphicFramePr>
        <p:xfrm>
          <a:off x="2355850" y="4419601"/>
          <a:ext cx="30622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7" imgW="1396800" imgH="482400" progId="Equation.3">
                  <p:embed/>
                </p:oleObj>
              </mc:Choice>
              <mc:Fallback>
                <p:oleObj name="Equation" r:id="rId7" imgW="1396800" imgH="482400" progId="Equation.3">
                  <p:embed/>
                  <p:pic>
                    <p:nvPicPr>
                      <p:cNvPr id="13005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419601"/>
                        <a:ext cx="30622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</a:t>
            </a:r>
            <a:r>
              <a:rPr lang="en-US" altLang="en-US"/>
              <a:t> Test for Dependent Samples: An Example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>
            <a:lum bright="-18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8"/>
          <a:stretch>
            <a:fillRect/>
          </a:stretch>
        </p:blipFill>
        <p:spPr>
          <a:xfrm>
            <a:off x="2286000" y="1828801"/>
            <a:ext cx="8001000" cy="4714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1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</a:t>
            </a:r>
            <a:r>
              <a:rPr lang="en-US" altLang="en-US"/>
              <a:t> Test for Dependent Samples: An Example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State the research hypothesis.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Does listening to a pro-socialized medicine lecture change an individual’s attitude toward socialized medicine?</a:t>
            </a:r>
          </a:p>
          <a:p>
            <a:r>
              <a:rPr lang="en-US" altLang="en-US"/>
              <a:t>State the statistical hypotheses.</a:t>
            </a:r>
          </a:p>
        </p:txBody>
      </p:sp>
      <p:graphicFrame>
        <p:nvGraphicFramePr>
          <p:cNvPr id="82948" name="Object 1028"/>
          <p:cNvGraphicFramePr>
            <a:graphicFrameLocks noChangeAspect="1"/>
          </p:cNvGraphicFramePr>
          <p:nvPr/>
        </p:nvGraphicFramePr>
        <p:xfrm>
          <a:off x="2895600" y="4524376"/>
          <a:ext cx="18288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787320" imgH="457200" progId="Equation.3">
                  <p:embed/>
                </p:oleObj>
              </mc:Choice>
              <mc:Fallback>
                <p:oleObj name="Equation" r:id="rId3" imgW="787320" imgH="457200" progId="Equation.3">
                  <p:embed/>
                  <p:pic>
                    <p:nvPicPr>
                      <p:cNvPr id="8294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24376"/>
                        <a:ext cx="18288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5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6267994" cy="1325563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t</a:t>
            </a:r>
            <a:r>
              <a:rPr lang="en-US" altLang="en-US" dirty="0"/>
              <a:t> Test for Dependent Samples: An Example</a:t>
            </a:r>
          </a:p>
        </p:txBody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 the decision rule.</a:t>
            </a:r>
          </a:p>
        </p:txBody>
      </p:sp>
      <p:graphicFrame>
        <p:nvGraphicFramePr>
          <p:cNvPr id="8397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62715"/>
              </p:ext>
            </p:extLst>
          </p:nvPr>
        </p:nvGraphicFramePr>
        <p:xfrm>
          <a:off x="1665514" y="2713037"/>
          <a:ext cx="48768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2908080" imgH="672840" progId="Equation.3">
                  <p:embed/>
                </p:oleObj>
              </mc:Choice>
              <mc:Fallback>
                <p:oleObj name="Equation" r:id="rId3" imgW="2908080" imgH="672840" progId="Equation.3">
                  <p:embed/>
                  <p:pic>
                    <p:nvPicPr>
                      <p:cNvPr id="8397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514" y="2713037"/>
                        <a:ext cx="48768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73" name="Picture 1029"/>
          <p:cNvPicPr>
            <a:picLocks noChangeAspect="1" noChangeArrowheads="1"/>
          </p:cNvPicPr>
          <p:nvPr/>
        </p:nvPicPr>
        <p:blipFill>
          <a:blip r:embed="rId5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" t="7552" r="59592" b="1816"/>
          <a:stretch>
            <a:fillRect/>
          </a:stretch>
        </p:blipFill>
        <p:spPr bwMode="auto">
          <a:xfrm>
            <a:off x="7620001" y="685800"/>
            <a:ext cx="218757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4" name="Rectangle 1030"/>
          <p:cNvSpPr>
            <a:spLocks noChangeArrowheads="1"/>
          </p:cNvSpPr>
          <p:nvPr/>
        </p:nvSpPr>
        <p:spPr bwMode="auto">
          <a:xfrm>
            <a:off x="7696200" y="3733800"/>
            <a:ext cx="762000" cy="152400"/>
          </a:xfrm>
          <a:prstGeom prst="rect">
            <a:avLst/>
          </a:prstGeom>
          <a:noFill/>
          <a:ln w="9525">
            <a:solidFill>
              <a:srgbClr val="CA15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01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</a:t>
            </a:r>
            <a:r>
              <a:rPr lang="en-US" altLang="en-US"/>
              <a:t> Test for Dependent Samples: An Example</a:t>
            </a:r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Calculate the test statistic.</a:t>
            </a:r>
          </a:p>
        </p:txBody>
      </p:sp>
      <p:pic>
        <p:nvPicPr>
          <p:cNvPr id="84996" name="Picture 1028"/>
          <p:cNvPicPr>
            <a:picLocks noChangeAspect="1" noChangeArrowheads="1"/>
          </p:cNvPicPr>
          <p:nvPr/>
        </p:nvPicPr>
        <p:blipFill>
          <a:blip r:embed="rId3">
            <a:lum bright="-18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6" b="66449"/>
          <a:stretch>
            <a:fillRect/>
          </a:stretch>
        </p:blipFill>
        <p:spPr bwMode="auto">
          <a:xfrm>
            <a:off x="2362200" y="2514601"/>
            <a:ext cx="4648200" cy="36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4998" name="Object 1030"/>
          <p:cNvGraphicFramePr>
            <a:graphicFrameLocks noChangeAspect="1"/>
          </p:cNvGraphicFramePr>
          <p:nvPr/>
        </p:nvGraphicFramePr>
        <p:xfrm>
          <a:off x="7315201" y="3962401"/>
          <a:ext cx="30956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1638000" imgH="482400" progId="Equation.3">
                  <p:embed/>
                </p:oleObj>
              </mc:Choice>
              <mc:Fallback>
                <p:oleObj name="Equation" r:id="rId4" imgW="1638000" imgH="482400" progId="Equation.3">
                  <p:embed/>
                  <p:pic>
                    <p:nvPicPr>
                      <p:cNvPr id="8499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962401"/>
                        <a:ext cx="30956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1031"/>
          <p:cNvGraphicFramePr>
            <a:graphicFrameLocks noChangeAspect="1"/>
          </p:cNvGraphicFramePr>
          <p:nvPr/>
        </p:nvGraphicFramePr>
        <p:xfrm>
          <a:off x="8763000" y="4876801"/>
          <a:ext cx="16462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6" imgW="914400" imgH="419040" progId="Equation.3">
                  <p:embed/>
                </p:oleObj>
              </mc:Choice>
              <mc:Fallback>
                <p:oleObj name="Equation" r:id="rId6" imgW="914400" imgH="419040" progId="Equation.3">
                  <p:embed/>
                  <p:pic>
                    <p:nvPicPr>
                      <p:cNvPr id="8499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4876801"/>
                        <a:ext cx="16462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1032"/>
          <p:cNvGraphicFramePr>
            <a:graphicFrameLocks noChangeAspect="1"/>
          </p:cNvGraphicFramePr>
          <p:nvPr/>
        </p:nvGraphicFramePr>
        <p:xfrm>
          <a:off x="7315200" y="5791201"/>
          <a:ext cx="2438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8" imgW="1206360" imgH="393480" progId="Equation.3">
                  <p:embed/>
                </p:oleObj>
              </mc:Choice>
              <mc:Fallback>
                <p:oleObj name="Equation" r:id="rId8" imgW="1206360" imgH="393480" progId="Equation.3">
                  <p:embed/>
                  <p:pic>
                    <p:nvPicPr>
                      <p:cNvPr id="8500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791201"/>
                        <a:ext cx="24384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1033"/>
          <p:cNvGraphicFramePr>
            <a:graphicFrameLocks noChangeAspect="1"/>
          </p:cNvGraphicFramePr>
          <p:nvPr/>
        </p:nvGraphicFramePr>
        <p:xfrm>
          <a:off x="7924800" y="1981200"/>
          <a:ext cx="1600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0" imgW="927000" imgH="393480" progId="Equation.3">
                  <p:embed/>
                </p:oleObj>
              </mc:Choice>
              <mc:Fallback>
                <p:oleObj name="Equation" r:id="rId10" imgW="927000" imgH="393480" progId="Equation.3">
                  <p:embed/>
                  <p:pic>
                    <p:nvPicPr>
                      <p:cNvPr id="85001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981200"/>
                        <a:ext cx="1600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035"/>
          <p:cNvGraphicFramePr>
            <a:graphicFrameLocks noChangeAspect="1"/>
          </p:cNvGraphicFramePr>
          <p:nvPr/>
        </p:nvGraphicFramePr>
        <p:xfrm>
          <a:off x="7315200" y="2895600"/>
          <a:ext cx="2590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12" imgW="1396800" imgH="482400" progId="Equation.3">
                  <p:embed/>
                </p:oleObj>
              </mc:Choice>
              <mc:Fallback>
                <p:oleObj name="Equation" r:id="rId12" imgW="1396800" imgH="482400" progId="Equation.3">
                  <p:embed/>
                  <p:pic>
                    <p:nvPicPr>
                      <p:cNvPr id="85003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25908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036"/>
          <p:cNvGraphicFramePr>
            <a:graphicFrameLocks noChangeAspect="1"/>
          </p:cNvGraphicFramePr>
          <p:nvPr/>
        </p:nvGraphicFramePr>
        <p:xfrm>
          <a:off x="7391400" y="4876800"/>
          <a:ext cx="1143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4" imgW="583920" imgH="431640" progId="Equation.3">
                  <p:embed/>
                </p:oleObj>
              </mc:Choice>
              <mc:Fallback>
                <p:oleObj name="Equation" r:id="rId14" imgW="583920" imgH="431640" progId="Equation.3">
                  <p:embed/>
                  <p:pic>
                    <p:nvPicPr>
                      <p:cNvPr id="85004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876800"/>
                        <a:ext cx="1143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0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</a:t>
            </a:r>
            <a:r>
              <a:rPr lang="en-US" altLang="en-US"/>
              <a:t> Test for Dependent Samples: An Example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Decide if your results are significant.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Reject H</a:t>
            </a:r>
            <a:r>
              <a:rPr lang="en-US" altLang="en-US" sz="1400">
                <a:solidFill>
                  <a:srgbClr val="000000"/>
                </a:solidFill>
              </a:rPr>
              <a:t>0</a:t>
            </a:r>
            <a:r>
              <a:rPr lang="en-US" altLang="en-US">
                <a:solidFill>
                  <a:srgbClr val="000000"/>
                </a:solidFill>
              </a:rPr>
              <a:t>, -4.76&lt;-2.365</a:t>
            </a:r>
          </a:p>
          <a:p>
            <a:r>
              <a:rPr lang="en-US" altLang="en-US"/>
              <a:t>Interpret your results.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After the pro-socialized medicine lecture, individuals’ attitudes toward socialized medicine were significantly more positive than before the lecture.</a:t>
            </a:r>
          </a:p>
        </p:txBody>
      </p:sp>
    </p:spTree>
    <p:extLst>
      <p:ext uri="{BB962C8B-B14F-4D97-AF65-F5344CB8AC3E}">
        <p14:creationId xmlns:p14="http://schemas.microsoft.com/office/powerpoint/2010/main" val="30670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1606" y="92621"/>
            <a:ext cx="7772400" cy="665026"/>
          </a:xfrm>
        </p:spPr>
        <p:txBody>
          <a:bodyPr anchor="ctr">
            <a:normAutofit fontScale="90000"/>
          </a:bodyPr>
          <a:lstStyle/>
          <a:p>
            <a:r>
              <a:rPr lang="en-US" altLang="en-US" sz="4400" b="1" dirty="0"/>
              <a:t>T-test for </a:t>
            </a:r>
            <a:r>
              <a:rPr lang="en-US" altLang="en-US" sz="4400" b="1" dirty="0" smtClean="0"/>
              <a:t>independent </a:t>
            </a:r>
            <a:r>
              <a:rPr lang="en-US" altLang="en-US" sz="4400" b="1" dirty="0"/>
              <a:t>Samples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1256" y="1175658"/>
            <a:ext cx="804672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0" dirty="0" smtClean="0">
                <a:effectLst/>
                <a:latin typeface="inherit"/>
              </a:rPr>
              <a:t>Example:</a:t>
            </a:r>
            <a:r>
              <a:rPr lang="en-US" i="0" dirty="0" smtClean="0">
                <a:effectLst/>
                <a:latin typeface="pt sans"/>
              </a:rPr>
              <a:t> Calculate an independent samples t test for the following data sets: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Data set A: 1,2,2,3,3,4,4,5,5,6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Data set B: 1,2,4,5,5,5,6,6,7,9</a:t>
            </a:r>
          </a:p>
          <a:p>
            <a:pPr fontAlgn="base"/>
            <a:r>
              <a:rPr lang="en-US" b="1" i="0" dirty="0" smtClean="0">
                <a:effectLst/>
                <a:latin typeface="inherit"/>
              </a:rPr>
              <a:t>Step 1: </a:t>
            </a:r>
            <a:r>
              <a:rPr lang="en-US" b="1" i="0" dirty="0" smtClean="0">
                <a:effectLst/>
                <a:latin typeface="pt sans"/>
              </a:rPr>
              <a:t>Sum the two groups:</a:t>
            </a:r>
            <a:br>
              <a:rPr lang="en-US" b="1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A: 1 + 2 + 2 + 3 + 3 + 4 + 4 + 5 + 5 + 6 = 35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B: 1 + 2 + 4 + 5 + 5 + 5 + 6 + 6 + 7 + 9 = 50</a:t>
            </a:r>
          </a:p>
          <a:p>
            <a:pPr fontAlgn="base"/>
            <a:r>
              <a:rPr lang="en-US" b="1" i="0" dirty="0" smtClean="0">
                <a:effectLst/>
                <a:latin typeface="inherit"/>
              </a:rPr>
              <a:t>Step 2: </a:t>
            </a:r>
            <a:r>
              <a:rPr lang="en-US" b="1" i="0" dirty="0" smtClean="0">
                <a:effectLst/>
                <a:latin typeface="pt sans"/>
              </a:rPr>
              <a:t>Square the sums from Step 1:</a:t>
            </a:r>
            <a:br>
              <a:rPr lang="en-US" b="1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35</a:t>
            </a:r>
            <a:r>
              <a:rPr lang="en-US" i="0" baseline="30000" dirty="0" smtClean="0">
                <a:effectLst/>
                <a:latin typeface="inherit"/>
              </a:rPr>
              <a:t>2</a:t>
            </a:r>
            <a:r>
              <a:rPr lang="en-US" i="0" dirty="0" smtClean="0">
                <a:effectLst/>
                <a:latin typeface="pt sans"/>
              </a:rPr>
              <a:t> = 1225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49</a:t>
            </a:r>
            <a:r>
              <a:rPr lang="en-US" i="0" baseline="30000" dirty="0" smtClean="0">
                <a:effectLst/>
                <a:latin typeface="inherit"/>
              </a:rPr>
              <a:t>2</a:t>
            </a:r>
            <a:r>
              <a:rPr lang="en-US" i="0" dirty="0" smtClean="0">
                <a:effectLst/>
                <a:latin typeface="pt sans"/>
              </a:rPr>
              <a:t> = 2500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Set these numbers aside for a moment.</a:t>
            </a:r>
          </a:p>
          <a:p>
            <a:pPr fontAlgn="base"/>
            <a:r>
              <a:rPr lang="en-US" b="1" i="0" dirty="0" smtClean="0">
                <a:effectLst/>
                <a:latin typeface="inherit"/>
              </a:rPr>
              <a:t>Step 3: </a:t>
            </a:r>
            <a:r>
              <a:rPr lang="en-US" b="1" i="0" dirty="0" smtClean="0">
                <a:effectLst/>
                <a:latin typeface="pt sans"/>
              </a:rPr>
              <a:t>Calculate the </a:t>
            </a:r>
            <a:r>
              <a:rPr lang="en-US" b="1" i="0" u="none" strike="noStrike" dirty="0" smtClean="0">
                <a:effectLst/>
                <a:latin typeface="inherit"/>
                <a:hlinkClick r:id="rId2"/>
              </a:rPr>
              <a:t>means </a:t>
            </a:r>
            <a:r>
              <a:rPr lang="en-US" b="1" i="0" dirty="0" smtClean="0">
                <a:effectLst/>
                <a:latin typeface="pt sans"/>
              </a:rPr>
              <a:t>for the two groups:</a:t>
            </a:r>
            <a:br>
              <a:rPr lang="en-US" b="1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A: (1 + 2 + 2 + 3 + 3 + 4 + 4 + 5 + 5 + 6)/10 = 35/10 = 3.5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B: (1 + 2 + 4 + 5 + 5 + 5 + 6 + 6 + 7 + 9) = 50/10 = 5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Set these numbers aside for a moment.</a:t>
            </a:r>
          </a:p>
          <a:p>
            <a:pPr fontAlgn="base"/>
            <a:r>
              <a:rPr lang="en-US" b="1" i="0" dirty="0" smtClean="0">
                <a:effectLst/>
                <a:latin typeface="inherit"/>
              </a:rPr>
              <a:t>Step 4: </a:t>
            </a:r>
            <a:r>
              <a:rPr lang="en-US" b="1" i="0" dirty="0" smtClean="0">
                <a:effectLst/>
                <a:latin typeface="pt sans"/>
              </a:rPr>
              <a:t>Square the individual scores and then add them up:</a:t>
            </a:r>
            <a:br>
              <a:rPr lang="en-US" b="1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A: 1</a:t>
            </a:r>
            <a:r>
              <a:rPr lang="en-US" i="0" baseline="30000" dirty="0" smtClean="0">
                <a:effectLst/>
                <a:latin typeface="inherit"/>
              </a:rPr>
              <a:t>1</a:t>
            </a:r>
            <a:r>
              <a:rPr lang="en-US" i="0" dirty="0" smtClean="0">
                <a:effectLst/>
                <a:latin typeface="pt sans"/>
              </a:rPr>
              <a:t> + 2</a:t>
            </a:r>
            <a:r>
              <a:rPr lang="en-US" i="0" baseline="30000" dirty="0" smtClean="0">
                <a:effectLst/>
                <a:latin typeface="inherit"/>
              </a:rPr>
              <a:t>2</a:t>
            </a:r>
            <a:r>
              <a:rPr lang="en-US" i="0" dirty="0" smtClean="0">
                <a:effectLst/>
                <a:latin typeface="pt sans"/>
              </a:rPr>
              <a:t> + 2</a:t>
            </a:r>
            <a:r>
              <a:rPr lang="en-US" i="0" baseline="30000" dirty="0" smtClean="0">
                <a:effectLst/>
                <a:latin typeface="inherit"/>
              </a:rPr>
              <a:t>2</a:t>
            </a:r>
            <a:r>
              <a:rPr lang="en-US" i="0" dirty="0" smtClean="0">
                <a:effectLst/>
                <a:latin typeface="pt sans"/>
              </a:rPr>
              <a:t> + 3</a:t>
            </a:r>
            <a:r>
              <a:rPr lang="en-US" i="0" baseline="30000" dirty="0" smtClean="0">
                <a:effectLst/>
                <a:latin typeface="inherit"/>
              </a:rPr>
              <a:t>3</a:t>
            </a:r>
            <a:r>
              <a:rPr lang="en-US" i="0" dirty="0" smtClean="0">
                <a:effectLst/>
                <a:latin typeface="pt sans"/>
              </a:rPr>
              <a:t> + 3</a:t>
            </a:r>
            <a:r>
              <a:rPr lang="en-US" i="0" baseline="30000" dirty="0" smtClean="0">
                <a:effectLst/>
                <a:latin typeface="inherit"/>
              </a:rPr>
              <a:t>3</a:t>
            </a:r>
            <a:r>
              <a:rPr lang="en-US" i="0" dirty="0" smtClean="0">
                <a:effectLst/>
                <a:latin typeface="pt sans"/>
              </a:rPr>
              <a:t> + 4</a:t>
            </a:r>
            <a:r>
              <a:rPr lang="en-US" i="0" baseline="30000" dirty="0" smtClean="0">
                <a:effectLst/>
                <a:latin typeface="inherit"/>
              </a:rPr>
              <a:t>4</a:t>
            </a:r>
            <a:r>
              <a:rPr lang="en-US" i="0" dirty="0" smtClean="0">
                <a:effectLst/>
                <a:latin typeface="pt sans"/>
              </a:rPr>
              <a:t> + 4</a:t>
            </a:r>
            <a:r>
              <a:rPr lang="en-US" i="0" baseline="30000" dirty="0" smtClean="0">
                <a:effectLst/>
                <a:latin typeface="inherit"/>
              </a:rPr>
              <a:t>4</a:t>
            </a:r>
            <a:r>
              <a:rPr lang="en-US" i="0" dirty="0" smtClean="0">
                <a:effectLst/>
                <a:latin typeface="pt sans"/>
              </a:rPr>
              <a:t> + 5</a:t>
            </a:r>
            <a:r>
              <a:rPr lang="en-US" i="0" baseline="30000" dirty="0" smtClean="0">
                <a:effectLst/>
                <a:latin typeface="inherit"/>
              </a:rPr>
              <a:t>5</a:t>
            </a:r>
            <a:r>
              <a:rPr lang="en-US" i="0" dirty="0" smtClean="0">
                <a:effectLst/>
                <a:latin typeface="pt sans"/>
              </a:rPr>
              <a:t> + 5</a:t>
            </a:r>
            <a:r>
              <a:rPr lang="en-US" i="0" baseline="30000" dirty="0" smtClean="0">
                <a:effectLst/>
                <a:latin typeface="inherit"/>
              </a:rPr>
              <a:t>5</a:t>
            </a:r>
            <a:r>
              <a:rPr lang="en-US" i="0" dirty="0" smtClean="0">
                <a:effectLst/>
                <a:latin typeface="pt sans"/>
              </a:rPr>
              <a:t> + 6</a:t>
            </a:r>
            <a:r>
              <a:rPr lang="en-US" i="0" baseline="30000" dirty="0" smtClean="0">
                <a:effectLst/>
                <a:latin typeface="inherit"/>
              </a:rPr>
              <a:t>6</a:t>
            </a:r>
            <a:r>
              <a:rPr lang="en-US" i="0" dirty="0" smtClean="0">
                <a:effectLst/>
                <a:latin typeface="pt sans"/>
              </a:rPr>
              <a:t> = 145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B: 1</a:t>
            </a:r>
            <a:r>
              <a:rPr lang="en-US" i="0" baseline="30000" dirty="0" smtClean="0">
                <a:effectLst/>
                <a:latin typeface="inherit"/>
              </a:rPr>
              <a:t>2</a:t>
            </a:r>
            <a:r>
              <a:rPr lang="en-US" i="0" dirty="0" smtClean="0">
                <a:effectLst/>
                <a:latin typeface="pt sans"/>
              </a:rPr>
              <a:t> + 2</a:t>
            </a:r>
            <a:r>
              <a:rPr lang="en-US" i="0" baseline="30000" dirty="0" smtClean="0">
                <a:effectLst/>
                <a:latin typeface="inherit"/>
              </a:rPr>
              <a:t>2</a:t>
            </a:r>
            <a:r>
              <a:rPr lang="en-US" i="0" dirty="0" smtClean="0">
                <a:effectLst/>
                <a:latin typeface="pt sans"/>
              </a:rPr>
              <a:t> + 4</a:t>
            </a:r>
            <a:r>
              <a:rPr lang="en-US" i="0" baseline="30000" dirty="0" smtClean="0">
                <a:effectLst/>
                <a:latin typeface="inherit"/>
              </a:rPr>
              <a:t>4</a:t>
            </a:r>
            <a:r>
              <a:rPr lang="en-US" i="0" dirty="0" smtClean="0">
                <a:effectLst/>
                <a:latin typeface="pt sans"/>
              </a:rPr>
              <a:t> + 5</a:t>
            </a:r>
            <a:r>
              <a:rPr lang="en-US" i="0" baseline="30000" dirty="0" smtClean="0">
                <a:effectLst/>
                <a:latin typeface="inherit"/>
              </a:rPr>
              <a:t>5</a:t>
            </a:r>
            <a:r>
              <a:rPr lang="en-US" i="0" dirty="0" smtClean="0">
                <a:effectLst/>
                <a:latin typeface="pt sans"/>
              </a:rPr>
              <a:t> + 5</a:t>
            </a:r>
            <a:r>
              <a:rPr lang="en-US" i="0" baseline="30000" dirty="0" smtClean="0">
                <a:effectLst/>
                <a:latin typeface="inherit"/>
              </a:rPr>
              <a:t>5</a:t>
            </a:r>
            <a:r>
              <a:rPr lang="en-US" i="0" dirty="0" smtClean="0">
                <a:effectLst/>
                <a:latin typeface="pt sans"/>
              </a:rPr>
              <a:t> + 5</a:t>
            </a:r>
            <a:r>
              <a:rPr lang="en-US" i="0" baseline="30000" dirty="0" smtClean="0">
                <a:effectLst/>
                <a:latin typeface="inherit"/>
              </a:rPr>
              <a:t>5</a:t>
            </a:r>
            <a:r>
              <a:rPr lang="en-US" i="0" dirty="0" smtClean="0">
                <a:effectLst/>
                <a:latin typeface="pt sans"/>
              </a:rPr>
              <a:t> + 6</a:t>
            </a:r>
            <a:r>
              <a:rPr lang="en-US" i="0" baseline="30000" dirty="0" smtClean="0">
                <a:effectLst/>
                <a:latin typeface="inherit"/>
              </a:rPr>
              <a:t>6</a:t>
            </a:r>
            <a:r>
              <a:rPr lang="en-US" i="0" dirty="0" smtClean="0">
                <a:effectLst/>
                <a:latin typeface="pt sans"/>
              </a:rPr>
              <a:t> + 6</a:t>
            </a:r>
            <a:r>
              <a:rPr lang="en-US" i="0" baseline="30000" dirty="0" smtClean="0">
                <a:effectLst/>
                <a:latin typeface="inherit"/>
              </a:rPr>
              <a:t>6</a:t>
            </a:r>
            <a:r>
              <a:rPr lang="en-US" i="0" dirty="0" smtClean="0">
                <a:effectLst/>
                <a:latin typeface="pt sans"/>
              </a:rPr>
              <a:t> + 7</a:t>
            </a:r>
            <a:r>
              <a:rPr lang="en-US" i="0" baseline="30000" dirty="0" smtClean="0">
                <a:effectLst/>
                <a:latin typeface="inherit"/>
              </a:rPr>
              <a:t>7</a:t>
            </a:r>
            <a:r>
              <a:rPr lang="en-US" i="0" dirty="0" smtClean="0">
                <a:effectLst/>
                <a:latin typeface="pt sans"/>
              </a:rPr>
              <a:t> + 9</a:t>
            </a:r>
            <a:r>
              <a:rPr lang="en-US" i="0" baseline="30000" dirty="0" smtClean="0">
                <a:effectLst/>
                <a:latin typeface="inherit"/>
              </a:rPr>
              <a:t>9</a:t>
            </a:r>
            <a:r>
              <a:rPr lang="en-US" i="0" dirty="0" smtClean="0">
                <a:effectLst/>
                <a:latin typeface="pt sans"/>
              </a:rPr>
              <a:t> = 298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Set these numbers aside for a moment.</a:t>
            </a:r>
          </a:p>
          <a:p>
            <a:pPr fontAlgn="base"/>
            <a:r>
              <a:rPr lang="en-US" b="1" i="0" dirty="0" smtClean="0">
                <a:effectLst/>
                <a:latin typeface="inherit"/>
              </a:rPr>
              <a:t>Step 5: </a:t>
            </a:r>
            <a:r>
              <a:rPr lang="en-US" b="1" i="0" dirty="0" smtClean="0">
                <a:effectLst/>
                <a:latin typeface="pt sans"/>
              </a:rPr>
              <a:t>Insert your numbers into the following formula and solve:</a:t>
            </a:r>
            <a:endParaRPr lang="en-US" b="1" i="0" dirty="0">
              <a:effectLst/>
              <a:latin typeface="pt sans"/>
            </a:endParaRPr>
          </a:p>
        </p:txBody>
      </p:sp>
      <p:pic>
        <p:nvPicPr>
          <p:cNvPr id="45058" name="Picture 2" descr="https://www.statisticshowto.datasciencecentral.com/wp-content/uploads/2015/07/t-test-formula-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92" y="2208575"/>
            <a:ext cx="37433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75715" y="3779112"/>
            <a:ext cx="4961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7030A0"/>
                </a:solidFill>
                <a:effectLst/>
                <a:latin typeface="pt sans"/>
              </a:rPr>
              <a:t>ΣA)</a:t>
            </a:r>
            <a:r>
              <a:rPr lang="en-US" b="0" i="0" baseline="30000" smtClean="0">
                <a:solidFill>
                  <a:srgbClr val="7030A0"/>
                </a:solidFill>
                <a:effectLst/>
                <a:latin typeface="pt sans"/>
              </a:rPr>
              <a:t>2</a:t>
            </a:r>
            <a:r>
              <a:rPr lang="en-US" b="0" i="0" smtClean="0">
                <a:solidFill>
                  <a:srgbClr val="7030A0"/>
                </a:solidFill>
                <a:effectLst/>
                <a:latin typeface="pt sans"/>
              </a:rPr>
              <a:t>: Sum of data set A, squared (Step 2).</a:t>
            </a:r>
            <a:r>
              <a:rPr lang="en-US" smtClean="0">
                <a:solidFill>
                  <a:srgbClr val="7030A0"/>
                </a:solidFill>
              </a:rPr>
              <a:t/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(ΣB)</a:t>
            </a:r>
            <a:r>
              <a:rPr lang="en-US" b="0" i="0" baseline="30000" dirty="0" smtClean="0">
                <a:solidFill>
                  <a:srgbClr val="7030A0"/>
                </a:solidFill>
                <a:effectLst/>
                <a:latin typeface="pt sans"/>
              </a:rPr>
              <a:t>2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: Sum of data set B, squared (Step 2).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b="0" i="0" dirty="0" err="1" smtClean="0">
                <a:solidFill>
                  <a:srgbClr val="7030A0"/>
                </a:solidFill>
                <a:effectLst/>
                <a:latin typeface="pt sans"/>
              </a:rPr>
              <a:t>μ</a:t>
            </a:r>
            <a:r>
              <a:rPr lang="en-US" b="0" i="0" baseline="-25000" dirty="0" err="1" smtClean="0">
                <a:solidFill>
                  <a:srgbClr val="7030A0"/>
                </a:solidFill>
                <a:effectLst/>
                <a:latin typeface="pt sans"/>
              </a:rPr>
              <a:t>A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: Mean of data set A (Step 3)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b="0" i="0" dirty="0" err="1" smtClean="0">
                <a:solidFill>
                  <a:srgbClr val="7030A0"/>
                </a:solidFill>
                <a:effectLst/>
                <a:latin typeface="pt sans"/>
              </a:rPr>
              <a:t>μ</a:t>
            </a:r>
            <a:r>
              <a:rPr lang="en-US" b="0" i="0" baseline="-25000" dirty="0" err="1" smtClean="0">
                <a:solidFill>
                  <a:srgbClr val="7030A0"/>
                </a:solidFill>
                <a:effectLst/>
                <a:latin typeface="pt sans"/>
              </a:rPr>
              <a:t>B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: Mean of data set B (Step 3)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ΣA</a:t>
            </a:r>
            <a:r>
              <a:rPr lang="en-US" b="0" i="0" baseline="30000" dirty="0" smtClean="0">
                <a:solidFill>
                  <a:srgbClr val="7030A0"/>
                </a:solidFill>
                <a:effectLst/>
                <a:latin typeface="pt sans"/>
              </a:rPr>
              <a:t>2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: Sum of the squares of data set A (Step 4)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ΣB</a:t>
            </a:r>
            <a:r>
              <a:rPr lang="en-US" b="0" i="0" baseline="30000" dirty="0" smtClean="0">
                <a:solidFill>
                  <a:srgbClr val="7030A0"/>
                </a:solidFill>
                <a:effectLst/>
                <a:latin typeface="pt sans"/>
              </a:rPr>
              <a:t>2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: Sum of the squares of data set B (Step 4)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b="0" i="0" dirty="0" err="1" smtClean="0">
                <a:solidFill>
                  <a:srgbClr val="7030A0"/>
                </a:solidFill>
                <a:effectLst/>
                <a:latin typeface="pt sans"/>
              </a:rPr>
              <a:t>n</a:t>
            </a:r>
            <a:r>
              <a:rPr lang="en-US" b="0" i="0" baseline="30000" dirty="0" err="1" smtClean="0">
                <a:solidFill>
                  <a:srgbClr val="7030A0"/>
                </a:solidFill>
                <a:effectLst/>
                <a:latin typeface="pt sans"/>
              </a:rPr>
              <a:t>A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: Number of items in data set A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b="0" i="0" dirty="0" err="1" smtClean="0">
                <a:solidFill>
                  <a:srgbClr val="7030A0"/>
                </a:solidFill>
                <a:effectLst/>
                <a:latin typeface="pt sans"/>
              </a:rPr>
              <a:t>n</a:t>
            </a:r>
            <a:r>
              <a:rPr lang="en-US" b="0" i="0" baseline="30000" dirty="0" err="1" smtClean="0">
                <a:solidFill>
                  <a:srgbClr val="7030A0"/>
                </a:solidFill>
                <a:effectLst/>
                <a:latin typeface="pt sans"/>
              </a:rPr>
              <a:t>B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pt sans"/>
              </a:rPr>
              <a:t>: Number of items in data set B</a:t>
            </a:r>
            <a:endParaRPr lang="en-MY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2CA05-3E00-425D-BA5B-5DDA877741BE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When to use the one-sample t-test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624388"/>
          </a:xfrm>
        </p:spPr>
        <p:txBody>
          <a:bodyPr/>
          <a:lstStyle/>
          <a:p>
            <a:r>
              <a:rPr lang="en-US" altLang="en-US">
                <a:solidFill>
                  <a:schemeClr val="hlink"/>
                </a:solidFill>
              </a:rPr>
              <a:t>One of the most difficult aspects of statistics is determining which procedure to use in what situation. </a:t>
            </a:r>
          </a:p>
          <a:p>
            <a:r>
              <a:rPr lang="en-US" altLang="en-US"/>
              <a:t>Mostly this is a matter of practice. </a:t>
            </a:r>
          </a:p>
          <a:p>
            <a:r>
              <a:rPr lang="en-US" altLang="en-US"/>
              <a:t>There are many different rules of thumb which may be of some help. </a:t>
            </a:r>
          </a:p>
          <a:p>
            <a:r>
              <a:rPr lang="en-US" altLang="en-US"/>
              <a:t>In practice, however, the more you understand the meaning behind each of the techniques, the more the choice will become obvious.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7797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71606" cy="1325563"/>
          </a:xfrm>
        </p:spPr>
        <p:txBody>
          <a:bodyPr/>
          <a:lstStyle/>
          <a:p>
            <a:r>
              <a:rPr lang="en-US" dirty="0" smtClean="0"/>
              <a:t>Example (Conti..)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957942" y="1984775"/>
            <a:ext cx="9609909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i="0" dirty="0" smtClean="0">
                <a:effectLst/>
                <a:latin typeface="inherit"/>
              </a:rPr>
              <a:t>Step 6: </a:t>
            </a:r>
            <a:r>
              <a:rPr lang="en-US" i="0" dirty="0" smtClean="0">
                <a:effectLst/>
                <a:latin typeface="pt sans"/>
              </a:rPr>
              <a:t>Find the </a:t>
            </a:r>
            <a:r>
              <a:rPr lang="en-US" i="0" u="none" strike="noStrike" dirty="0" smtClean="0">
                <a:effectLst/>
                <a:latin typeface="inherit"/>
                <a:hlinkClick r:id="rId2"/>
              </a:rPr>
              <a:t>Degrees of freedom</a:t>
            </a:r>
            <a:r>
              <a:rPr lang="en-US" i="0" dirty="0" smtClean="0">
                <a:effectLst/>
                <a:latin typeface="pt sans"/>
              </a:rPr>
              <a:t> (n</a:t>
            </a:r>
            <a:r>
              <a:rPr lang="en-US" i="0" baseline="-25000" dirty="0" smtClean="0">
                <a:effectLst/>
                <a:latin typeface="inherit"/>
              </a:rPr>
              <a:t>A</a:t>
            </a:r>
            <a:r>
              <a:rPr lang="en-US" i="0" dirty="0" smtClean="0">
                <a:effectLst/>
                <a:latin typeface="pt sans"/>
              </a:rPr>
              <a:t>-1 + n</a:t>
            </a:r>
            <a:r>
              <a:rPr lang="en-US" i="0" baseline="-25000" dirty="0" smtClean="0">
                <a:effectLst/>
                <a:latin typeface="inherit"/>
              </a:rPr>
              <a:t>B</a:t>
            </a:r>
            <a:r>
              <a:rPr lang="en-US" i="0" dirty="0" smtClean="0">
                <a:effectLst/>
                <a:latin typeface="pt sans"/>
              </a:rPr>
              <a:t>-1) = 18</a:t>
            </a:r>
          </a:p>
          <a:p>
            <a:pPr fontAlgn="base">
              <a:lnSpc>
                <a:spcPct val="150000"/>
              </a:lnSpc>
            </a:pPr>
            <a:r>
              <a:rPr lang="en-US" b="1" i="0" dirty="0" smtClean="0">
                <a:effectLst/>
                <a:latin typeface="inherit"/>
              </a:rPr>
              <a:t>Step 7:</a:t>
            </a:r>
            <a:r>
              <a:rPr lang="en-US" i="0" dirty="0" smtClean="0">
                <a:effectLst/>
                <a:latin typeface="inherit"/>
              </a:rPr>
              <a:t> </a:t>
            </a:r>
            <a:r>
              <a:rPr lang="en-US" i="0" dirty="0" smtClean="0">
                <a:effectLst/>
                <a:latin typeface="pt sans"/>
              </a:rPr>
              <a:t>Look up your degrees of freedom (Step 6) in the </a:t>
            </a:r>
            <a:r>
              <a:rPr lang="en-US" i="0" u="none" strike="noStrike" dirty="0" smtClean="0">
                <a:effectLst/>
                <a:latin typeface="inherit"/>
                <a:hlinkClick r:id="rId3"/>
              </a:rPr>
              <a:t>t-table</a:t>
            </a:r>
            <a:r>
              <a:rPr lang="en-US" i="0" dirty="0" smtClean="0">
                <a:effectLst/>
                <a:latin typeface="pt sans"/>
              </a:rPr>
              <a:t>. If you don’t know what your </a:t>
            </a:r>
            <a:r>
              <a:rPr lang="en-US" i="0" u="none" strike="noStrike" dirty="0" smtClean="0">
                <a:effectLst/>
                <a:latin typeface="inherit"/>
                <a:hlinkClick r:id="rId4"/>
              </a:rPr>
              <a:t>alpha level</a:t>
            </a:r>
            <a:r>
              <a:rPr lang="en-US" i="0" dirty="0" smtClean="0">
                <a:effectLst/>
                <a:latin typeface="pt sans"/>
              </a:rPr>
              <a:t> is, use 5% (0.05).</a:t>
            </a:r>
            <a:br>
              <a:rPr lang="en-US" i="0" dirty="0" smtClean="0">
                <a:effectLst/>
                <a:latin typeface="pt sans"/>
              </a:rPr>
            </a:br>
            <a:r>
              <a:rPr lang="en-US" i="0" dirty="0" smtClean="0">
                <a:effectLst/>
                <a:latin typeface="pt sans"/>
              </a:rPr>
              <a:t>18 degrees of freedom at an alpha level of 0.05 = 2.10.</a:t>
            </a:r>
          </a:p>
          <a:p>
            <a:pPr fontAlgn="base">
              <a:lnSpc>
                <a:spcPct val="150000"/>
              </a:lnSpc>
            </a:pPr>
            <a:r>
              <a:rPr lang="en-US" b="1" i="0" dirty="0" smtClean="0">
                <a:effectLst/>
                <a:latin typeface="inherit"/>
              </a:rPr>
              <a:t>Step 8: </a:t>
            </a:r>
            <a:r>
              <a:rPr lang="en-US" i="0" dirty="0" smtClean="0">
                <a:effectLst/>
                <a:latin typeface="pt sans"/>
              </a:rPr>
              <a:t>Compare your calculated value (Step 5) to your table value (Step 7). The calculated value of -1.79 is less than the cutoff of 2.10 from the table. Therefore p &gt; .05. As the</a:t>
            </a:r>
            <a:r>
              <a:rPr lang="en-US" i="0" u="none" strike="noStrike" dirty="0" smtClean="0">
                <a:effectLst/>
                <a:latin typeface="inherit"/>
                <a:hlinkClick r:id="rId5"/>
              </a:rPr>
              <a:t> p-value</a:t>
            </a:r>
            <a:r>
              <a:rPr lang="en-US" i="0" dirty="0" smtClean="0">
                <a:effectLst/>
                <a:latin typeface="pt sans"/>
              </a:rPr>
              <a:t> is greater than the alpha level, we cannot conclude that there is a difference between means.</a:t>
            </a:r>
            <a:endParaRPr lang="en-US" i="0" dirty="0"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2560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</a:t>
            </a:r>
            <a:r>
              <a:rPr lang="en-US" altLang="en-US"/>
              <a:t> Test for Independent Samples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Observations in each sample are independent (not from the same population) each other.</a:t>
            </a:r>
          </a:p>
          <a:p>
            <a:r>
              <a:rPr lang="en-US" altLang="en-US"/>
              <a:t>We want to compare differences between sample means.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3048000" y="4038600"/>
          <a:ext cx="52720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1803240" imgH="520560" progId="Equation.3">
                  <p:embed/>
                </p:oleObj>
              </mc:Choice>
              <mc:Fallback>
                <p:oleObj name="Equation" r:id="rId3" imgW="1803240" imgH="520560" progId="Equation.3">
                  <p:embed/>
                  <p:pic>
                    <p:nvPicPr>
                      <p:cNvPr id="171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38600"/>
                        <a:ext cx="52720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6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Sampling Distribution of the Difference Between Means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Imagine two sampling distributions of the mean...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And then subtracting one from the other…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you create a sampling distribution of the difference between the means…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Given the null hypothesis, we expect the mean of the sampling distribution of differences, </a:t>
            </a:r>
            <a:r>
              <a:rPr lang="en-US" altLang="en-US">
                <a:sym typeface="Symbol" panose="05050102010706020507" pitchFamily="18" charset="2"/>
              </a:rPr>
              <a:t>1- 2, to be 0.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We must estimate the standard deviation of the sampling distribution of the difference between means.</a:t>
            </a:r>
            <a:endParaRPr lang="en-US" altLang="en-US" sz="12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20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Standard Error of the Difference Between Means</a:t>
            </a: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2333625" y="2971801"/>
          <a:ext cx="268763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1180800" imgH="520560" progId="Equation.3">
                  <p:embed/>
                </p:oleObj>
              </mc:Choice>
              <mc:Fallback>
                <p:oleObj name="Equation" r:id="rId3" imgW="1180800" imgH="520560" progId="Equation.3">
                  <p:embed/>
                  <p:pic>
                    <p:nvPicPr>
                      <p:cNvPr id="175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971801"/>
                        <a:ext cx="268763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2438400" y="1828801"/>
          <a:ext cx="3657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5" imgW="1612900" imgH="419100" progId="Equation.3">
                  <p:embed/>
                </p:oleObj>
              </mc:Choice>
              <mc:Fallback>
                <p:oleObj name="Equation" r:id="rId5" imgW="1612900" imgH="419100" progId="Equation.3">
                  <p:embed/>
                  <p:pic>
                    <p:nvPicPr>
                      <p:cNvPr id="175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1"/>
                        <a:ext cx="3657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2133600" y="4267200"/>
          <a:ext cx="3657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7" imgW="1803240" imgH="520560" progId="Equation.3">
                  <p:embed/>
                </p:oleObj>
              </mc:Choice>
              <mc:Fallback>
                <p:oleObj name="Equation" r:id="rId7" imgW="1803240" imgH="520560" progId="Equation.3">
                  <p:embed/>
                  <p:pic>
                    <p:nvPicPr>
                      <p:cNvPr id="175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657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7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 </a:t>
            </a:r>
            <a:r>
              <a:rPr lang="en-US" altLang="en-US"/>
              <a:t>Test for Independent Samples: An Example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Stereotype Threat</a:t>
            </a: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3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01"/>
          <a:stretch>
            <a:fillRect/>
          </a:stretch>
        </p:blipFill>
        <p:spPr bwMode="auto">
          <a:xfrm>
            <a:off x="2743200" y="2743201"/>
            <a:ext cx="5867400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6096000" y="44958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“This test is a measure of your academic ability.”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2743200" y="45720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“Trying to develop the test itself.”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5791200" y="43434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02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 </a:t>
            </a:r>
            <a:r>
              <a:rPr lang="en-US" altLang="en-US"/>
              <a:t>Test for Independent Samples: An Example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State the research question.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Does stereotype threat hinder the performance of those individuals to which it is applied?</a:t>
            </a:r>
          </a:p>
          <a:p>
            <a:r>
              <a:rPr lang="en-US" altLang="en-US"/>
              <a:t>State the statistical hypotheses.</a:t>
            </a:r>
          </a:p>
        </p:txBody>
      </p:sp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2995613" y="4394200"/>
          <a:ext cx="2132012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4" imgW="1041120" imgH="1143000" progId="Equation.3">
                  <p:embed/>
                </p:oleObj>
              </mc:Choice>
              <mc:Fallback>
                <p:oleObj name="Equation" r:id="rId4" imgW="1041120" imgH="1143000" progId="Equation.3">
                  <p:embed/>
                  <p:pic>
                    <p:nvPicPr>
                      <p:cNvPr id="178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394200"/>
                        <a:ext cx="2132012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5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</a:t>
            </a:r>
            <a:r>
              <a:rPr lang="en-US" altLang="en-US" sz="3600" i="1"/>
              <a:t>t </a:t>
            </a:r>
            <a:r>
              <a:rPr lang="en-US" altLang="en-US" sz="3600"/>
              <a:t>Test for Independent  Samples: An Example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 the decision rule.</a:t>
            </a:r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2743200" y="2438401"/>
          <a:ext cx="4876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4" imgW="2831760" imgH="672840" progId="Equation.3">
                  <p:embed/>
                </p:oleObj>
              </mc:Choice>
              <mc:Fallback>
                <p:oleObj name="Equation" r:id="rId4" imgW="2831760" imgH="672840" progId="Equation.3">
                  <p:embed/>
                  <p:pic>
                    <p:nvPicPr>
                      <p:cNvPr id="180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1"/>
                        <a:ext cx="48768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1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</a:t>
            </a:r>
            <a:r>
              <a:rPr lang="en-US" altLang="en-US" sz="3600" i="1"/>
              <a:t>t </a:t>
            </a:r>
            <a:r>
              <a:rPr lang="en-US" altLang="en-US" sz="3600"/>
              <a:t>Test for Independent  Samples: An Example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Calculate the test statistic.</a:t>
            </a:r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7315200" y="5105401"/>
          <a:ext cx="1905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4" imgW="1079280" imgH="393480" progId="Equation.3">
                  <p:embed/>
                </p:oleObj>
              </mc:Choice>
              <mc:Fallback>
                <p:oleObj name="Equation" r:id="rId4" imgW="1079280" imgH="393480" progId="Equation.3">
                  <p:embed/>
                  <p:pic>
                    <p:nvPicPr>
                      <p:cNvPr id="182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05401"/>
                        <a:ext cx="1905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7315200" y="4267200"/>
          <a:ext cx="1828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6" imgW="1002960" imgH="393480" progId="Equation.3">
                  <p:embed/>
                </p:oleObj>
              </mc:Choice>
              <mc:Fallback>
                <p:oleObj name="Equation" r:id="rId6" imgW="1002960" imgH="393480" progId="Equation.3">
                  <p:embed/>
                  <p:pic>
                    <p:nvPicPr>
                      <p:cNvPr id="182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267200"/>
                        <a:ext cx="18288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438400" y="2438400"/>
          <a:ext cx="39624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Worksheet" r:id="rId8" imgW="3314700" imgH="2324100" progId="Excel.Sheet.8">
                  <p:embed/>
                </p:oleObj>
              </mc:Choice>
              <mc:Fallback>
                <p:oleObj name="Worksheet" r:id="rId8" imgW="3314700" imgH="2324100" progId="Excel.Sheet.8">
                  <p:embed/>
                  <p:pic>
                    <p:nvPicPr>
                      <p:cNvPr id="182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3962400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6705600" y="2743201"/>
          <a:ext cx="3352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0" imgW="1803240" imgH="520560" progId="Equation.3">
                  <p:embed/>
                </p:oleObj>
              </mc:Choice>
              <mc:Fallback>
                <p:oleObj name="Equation" r:id="rId10" imgW="1803240" imgH="520560" progId="Equation.3">
                  <p:embed/>
                  <p:pic>
                    <p:nvPicPr>
                      <p:cNvPr id="1822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1"/>
                        <a:ext cx="33528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9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</a:t>
            </a:r>
            <a:r>
              <a:rPr lang="en-US" altLang="en-US" sz="3600" i="1"/>
              <a:t>t </a:t>
            </a:r>
            <a:r>
              <a:rPr lang="en-US" altLang="en-US" sz="3600"/>
              <a:t>Test for Independent  Samples: An Example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Calculate the test statistic.</a:t>
            </a:r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2514600" y="4648201"/>
          <a:ext cx="3657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Microsoft Equation 3.0" r:id="rId4" imgW="1612900" imgH="419100" progId="Equation.3">
                  <p:embed/>
                </p:oleObj>
              </mc:Choice>
              <mc:Fallback>
                <p:oleObj name="Microsoft Equation 3.0" r:id="rId4" imgW="1612900" imgH="419100" progId="Equation.3">
                  <p:embed/>
                  <p:pic>
                    <p:nvPicPr>
                      <p:cNvPr id="18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1"/>
                        <a:ext cx="3657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7010400" y="2743201"/>
          <a:ext cx="268763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6" imgW="1180800" imgH="520560" progId="Equation.3">
                  <p:embed/>
                </p:oleObj>
              </mc:Choice>
              <mc:Fallback>
                <p:oleObj name="Equation" r:id="rId6" imgW="1180800" imgH="520560" progId="Equation.3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743201"/>
                        <a:ext cx="268763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2438401" y="5827713"/>
          <a:ext cx="49879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8" imgW="2387520" imgH="419040" progId="Equation.3">
                  <p:embed/>
                </p:oleObj>
              </mc:Choice>
              <mc:Fallback>
                <p:oleObj name="Equation" r:id="rId8" imgW="2387520" imgH="419040" progId="Equation.3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5827713"/>
                        <a:ext cx="49879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6665913" y="4075113"/>
          <a:ext cx="383381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10" imgW="1828800" imgH="444240" progId="Equation.3">
                  <p:embed/>
                </p:oleObj>
              </mc:Choice>
              <mc:Fallback>
                <p:oleObj name="Equation" r:id="rId10" imgW="1828800" imgH="444240" progId="Equation.3">
                  <p:embed/>
                  <p:pic>
                    <p:nvPicPr>
                      <p:cNvPr id="184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4075113"/>
                        <a:ext cx="383381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2438401" y="3657600"/>
          <a:ext cx="37068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12" imgW="1917360" imgH="444240" progId="Equation.3">
                  <p:embed/>
                </p:oleObj>
              </mc:Choice>
              <mc:Fallback>
                <p:oleObj name="Equation" r:id="rId12" imgW="1917360" imgH="444240" progId="Equation.3">
                  <p:embed/>
                  <p:pic>
                    <p:nvPicPr>
                      <p:cNvPr id="184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657600"/>
                        <a:ext cx="37068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9"/>
          <p:cNvGraphicFramePr>
            <a:graphicFrameLocks noChangeAspect="1"/>
          </p:cNvGraphicFramePr>
          <p:nvPr/>
        </p:nvGraphicFramePr>
        <p:xfrm>
          <a:off x="2438400" y="2667001"/>
          <a:ext cx="36337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14" imgW="1726920" imgH="444240" progId="Equation.3">
                  <p:embed/>
                </p:oleObj>
              </mc:Choice>
              <mc:Fallback>
                <p:oleObj name="Equation" r:id="rId14" imgW="1726920" imgH="444240" progId="Equation.3">
                  <p:embed/>
                  <p:pic>
                    <p:nvPicPr>
                      <p:cNvPr id="1843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1"/>
                        <a:ext cx="36337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</a:t>
            </a:r>
            <a:r>
              <a:rPr lang="en-US" altLang="en-US" sz="3600" i="1"/>
              <a:t>t </a:t>
            </a:r>
            <a:r>
              <a:rPr lang="en-US" altLang="en-US" sz="3600"/>
              <a:t>Test for Independent  Samples: An Example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Calculate the test statistic.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133600" y="4343401"/>
          <a:ext cx="37528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4" imgW="1790640" imgH="444240" progId="Equation.3">
                  <p:embed/>
                </p:oleObj>
              </mc:Choice>
              <mc:Fallback>
                <p:oleObj name="Equation" r:id="rId4" imgW="1790640" imgH="444240" progId="Equation.3">
                  <p:embed/>
                  <p:pic>
                    <p:nvPicPr>
                      <p:cNvPr id="186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1"/>
                        <a:ext cx="37528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267200" y="3657601"/>
          <a:ext cx="14160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6" imgW="672840" imgH="215640" progId="Equation.3">
                  <p:embed/>
                </p:oleObj>
              </mc:Choice>
              <mc:Fallback>
                <p:oleObj name="Equation" r:id="rId6" imgW="672840" imgH="215640" progId="Equation.3">
                  <p:embed/>
                  <p:pic>
                    <p:nvPicPr>
                      <p:cNvPr id="186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57601"/>
                        <a:ext cx="14160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2438400" y="3657600"/>
          <a:ext cx="13477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8" imgW="660240" imgH="215640" progId="Equation.3">
                  <p:embed/>
                </p:oleObj>
              </mc:Choice>
              <mc:Fallback>
                <p:oleObj name="Equation" r:id="rId8" imgW="660240" imgH="215640" progId="Equation.3">
                  <p:embed/>
                  <p:pic>
                    <p:nvPicPr>
                      <p:cNvPr id="186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13477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2133601" y="5486400"/>
          <a:ext cx="34909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0" imgW="1460160" imgH="393480" progId="Equation.3">
                  <p:embed/>
                </p:oleObj>
              </mc:Choice>
              <mc:Fallback>
                <p:oleObj name="Equation" r:id="rId10" imgW="1460160" imgH="393480" progId="Equation.3">
                  <p:embed/>
                  <p:pic>
                    <p:nvPicPr>
                      <p:cNvPr id="186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5486400"/>
                        <a:ext cx="3490913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2514600" y="2514600"/>
          <a:ext cx="3733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12" imgW="1803240" imgH="520560" progId="Equation.3">
                  <p:embed/>
                </p:oleObj>
              </mc:Choice>
              <mc:Fallback>
                <p:oleObj name="Equation" r:id="rId12" imgW="1803240" imgH="520560" progId="Equation.3">
                  <p:embed/>
                  <p:pic>
                    <p:nvPicPr>
                      <p:cNvPr id="186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3733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4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F3955-5741-4CD7-8CAD-55694959D610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</a:t>
            </a:r>
            <a:endParaRPr lang="en-US" altLang="en-US" b="1" i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1022874" cy="3291840"/>
          </a:xfrm>
        </p:spPr>
        <p:txBody>
          <a:bodyPr/>
          <a:lstStyle/>
          <a:p>
            <a:r>
              <a:rPr lang="en-US" altLang="en-US" dirty="0"/>
              <a:t>Example illustrates the calculation of the </a:t>
            </a:r>
            <a:r>
              <a:rPr lang="en-US" altLang="en-US" dirty="0">
                <a:solidFill>
                  <a:schemeClr val="hlink"/>
                </a:solidFill>
              </a:rPr>
              <a:t>one-sample </a:t>
            </a:r>
            <a:r>
              <a:rPr lang="en-US" altLang="en-US" i="1" dirty="0">
                <a:solidFill>
                  <a:schemeClr val="hlink"/>
                </a:solidFill>
              </a:rPr>
              <a:t>t-</a:t>
            </a:r>
            <a:r>
              <a:rPr lang="en-US" altLang="en-US" dirty="0">
                <a:solidFill>
                  <a:schemeClr val="hlink"/>
                </a:solidFill>
              </a:rPr>
              <a:t>test.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This test is used to compare a list of values to a </a:t>
            </a:r>
            <a:r>
              <a:rPr lang="en-US" altLang="en-US" dirty="0">
                <a:solidFill>
                  <a:schemeClr val="hlink"/>
                </a:solidFill>
              </a:rPr>
              <a:t>set standard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What is this standard? </a:t>
            </a:r>
          </a:p>
          <a:p>
            <a:pPr lvl="1"/>
            <a:r>
              <a:rPr lang="en-US" altLang="en-US" dirty="0"/>
              <a:t>The standard is any number we choose. </a:t>
            </a:r>
          </a:p>
          <a:p>
            <a:r>
              <a:rPr lang="en-US" altLang="en-US" dirty="0"/>
              <a:t>As illustrated next, the standard is usually chosen for its theoretical or practical importance.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090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 </a:t>
            </a:r>
            <a:r>
              <a:rPr lang="en-US" altLang="en-US"/>
              <a:t>Test for Independent Samples: An Example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Decide if your result is significant.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Reject H</a:t>
            </a:r>
            <a:r>
              <a:rPr lang="en-US" altLang="en-US" sz="1400">
                <a:solidFill>
                  <a:srgbClr val="000000"/>
                </a:solidFill>
              </a:rPr>
              <a:t>0</a:t>
            </a:r>
            <a:r>
              <a:rPr lang="en-US" altLang="en-US">
                <a:solidFill>
                  <a:srgbClr val="000000"/>
                </a:solidFill>
              </a:rPr>
              <a:t>, - 2.37&lt; - 1.721</a:t>
            </a:r>
          </a:p>
          <a:p>
            <a:r>
              <a:rPr lang="en-US" altLang="en-US"/>
              <a:t>Interpret your results.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Stereotype threat significantly reduced performance of those to whom it was applied.</a:t>
            </a:r>
          </a:p>
        </p:txBody>
      </p:sp>
    </p:spTree>
    <p:extLst>
      <p:ext uri="{BB962C8B-B14F-4D97-AF65-F5344CB8AC3E}">
        <p14:creationId xmlns:p14="http://schemas.microsoft.com/office/powerpoint/2010/main" val="24077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0"/>
          <p:cNvSpPr>
            <a:spLocks noGrp="1" noChangeArrowheads="1"/>
          </p:cNvSpPr>
          <p:nvPr>
            <p:ph type="title"/>
          </p:nvPr>
        </p:nvSpPr>
        <p:spPr>
          <a:xfrm>
            <a:off x="3492773" y="320040"/>
            <a:ext cx="4977854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Chi-Squared</a:t>
            </a:r>
            <a:r>
              <a:rPr lang="en-US" altLang="en-US" dirty="0" smtClean="0"/>
              <a:t> Tests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8537" y="1600200"/>
            <a:ext cx="9666513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Sometimes we need to compare the sample distribution to the predicted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gambler observes throws of a die to determine if the die is fair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After observing 48 throws, he has the following observations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Is the die fair? </a:t>
            </a:r>
          </a:p>
        </p:txBody>
      </p:sp>
      <p:graphicFrame>
        <p:nvGraphicFramePr>
          <p:cNvPr id="73824" name="Group 9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2854222"/>
              </p:ext>
            </p:extLst>
          </p:nvPr>
        </p:nvGraphicFramePr>
        <p:xfrm>
          <a:off x="3916680" y="2984864"/>
          <a:ext cx="2895600" cy="1920877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Spots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Observed Frequency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00200"/>
            <a:ext cx="7467600" cy="4419600"/>
          </a:xfrm>
        </p:spPr>
        <p:txBody>
          <a:bodyPr/>
          <a:lstStyle/>
          <a:p>
            <a:pPr eaLnBrk="1" hangingPunct="1"/>
            <a:r>
              <a:rPr lang="en-US" altLang="en-US"/>
              <a:t>In this case, we are comparing the observations against the null hypothesis that each outcome is equally likely</a:t>
            </a:r>
          </a:p>
          <a:p>
            <a:pPr lvl="1" eaLnBrk="1" hangingPunct="1"/>
            <a:r>
              <a:rPr lang="en-US" altLang="en-US" sz="2600"/>
              <a:t>In 48 throws, we would expect to see 8 of each value come up</a:t>
            </a:r>
          </a:p>
          <a:p>
            <a:pPr lvl="1" eaLnBrk="1" hangingPunct="1"/>
            <a:endParaRPr lang="en-US" altLang="en-US" sz="2600"/>
          </a:p>
        </p:txBody>
      </p:sp>
      <p:graphicFrame>
        <p:nvGraphicFramePr>
          <p:cNvPr id="75816" name="Group 40"/>
          <p:cNvGraphicFramePr>
            <a:graphicFrameLocks noGrp="1"/>
          </p:cNvGraphicFramePr>
          <p:nvPr>
            <p:ph sz="half" idx="2"/>
          </p:nvPr>
        </p:nvGraphicFramePr>
        <p:xfrm>
          <a:off x="4191000" y="4114801"/>
          <a:ext cx="2971800" cy="1920877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Spots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 Frequency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9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00200"/>
            <a:ext cx="7467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get an idea of how far off each observed frequency (</a:t>
            </a:r>
            <a:r>
              <a:rPr lang="en-US" altLang="en-US" sz="2400" i="1"/>
              <a:t>OF</a:t>
            </a:r>
            <a:r>
              <a:rPr lang="en-US" altLang="en-US" sz="2400"/>
              <a:t>) is from the expected frequency (</a:t>
            </a:r>
            <a:r>
              <a:rPr lang="en-US" altLang="en-US" sz="2400" i="1"/>
              <a:t>EF</a:t>
            </a:r>
            <a:r>
              <a:rPr lang="en-US" altLang="en-US" sz="2400"/>
              <a:t>), we calculate the following for each possible value in the distribution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By summing up these values, we obtain the </a:t>
            </a:r>
            <a:r>
              <a:rPr lang="en-US" altLang="en-US" sz="2400">
                <a:sym typeface="Math1" pitchFamily="2" charset="2"/>
              </a:rPr>
              <a:t></a:t>
            </a:r>
            <a:r>
              <a:rPr lang="en-US" altLang="en-US" sz="2400" baseline="30000">
                <a:cs typeface="Arial" panose="020B0604020202020204" pitchFamily="34" charset="0"/>
              </a:rPr>
              <a:t>2</a:t>
            </a:r>
            <a:r>
              <a:rPr lang="en-US" altLang="en-US" sz="2400">
                <a:cs typeface="Arial" panose="020B0604020202020204" pitchFamily="34" charset="0"/>
              </a:rPr>
              <a:t> (chi-square) statistic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cs typeface="Arial" panose="020B0604020202020204" pitchFamily="34" charset="0"/>
              </a:rPr>
              <a:t>For the die example,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Arial" panose="020B0604020202020204" pitchFamily="34" charset="0"/>
              </a:rPr>
              <a:t> </a:t>
            </a:r>
            <a:endParaRPr lang="el-GR" altLang="en-US" sz="24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3048000"/>
          <a:ext cx="16764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3" imgW="799920" imgH="419040" progId="Equation.3">
                  <p:embed/>
                </p:oleObj>
              </mc:Choice>
              <mc:Fallback>
                <p:oleObj name="Equation" r:id="rId3" imgW="799920" imgH="4190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16764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7400" y="5334000"/>
          <a:ext cx="8077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5" imgW="4419360" imgH="419040" progId="Equation.3">
                  <p:embed/>
                </p:oleObj>
              </mc:Choice>
              <mc:Fallback>
                <p:oleObj name="Equation" r:id="rId5" imgW="4419360" imgH="419040" progId="Equation.3">
                  <p:embed/>
                  <p:pic>
                    <p:nvPicPr>
                      <p:cNvPr id="40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0"/>
                        <a:ext cx="8077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0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Once we have the </a:t>
            </a:r>
            <a:r>
              <a:rPr lang="en-US" altLang="en-US" dirty="0" smtClean="0">
                <a:sym typeface="Math1" pitchFamily="2" charset="2"/>
              </a:rPr>
              <a:t></a:t>
            </a:r>
            <a:r>
              <a:rPr lang="en-US" altLang="en-US" baseline="30000" dirty="0" smtClean="0"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cs typeface="Arial" panose="020B0604020202020204" pitchFamily="34" charset="0"/>
              </a:rPr>
              <a:t> statistic, we can look it up in a </a:t>
            </a:r>
            <a:r>
              <a:rPr lang="en-US" altLang="en-US" dirty="0" smtClean="0">
                <a:sym typeface="Math1" pitchFamily="2" charset="2"/>
              </a:rPr>
              <a:t></a:t>
            </a:r>
            <a:r>
              <a:rPr lang="en-US" altLang="en-US" baseline="30000" dirty="0" smtClean="0"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cs typeface="Arial" panose="020B0604020202020204" pitchFamily="34" charset="0"/>
              </a:rPr>
              <a:t> table with </a:t>
            </a:r>
            <a:r>
              <a:rPr lang="en-US" altLang="en-US" i="1" dirty="0" smtClean="0">
                <a:cs typeface="Arial" panose="020B0604020202020204" pitchFamily="34" charset="0"/>
              </a:rPr>
              <a:t>m</a:t>
            </a:r>
            <a:r>
              <a:rPr lang="en-US" altLang="en-US" dirty="0" smtClean="0">
                <a:cs typeface="Arial" panose="020B0604020202020204" pitchFamily="34" charset="0"/>
              </a:rPr>
              <a:t> degrees of freedom</a:t>
            </a:r>
          </a:p>
          <a:p>
            <a:pPr lvl="1" eaLnBrk="1" hangingPunct="1"/>
            <a:r>
              <a:rPr lang="en-US" altLang="en-US" dirty="0" smtClean="0"/>
              <a:t>The degrees of freedom will be the number of values in the distribution – 1 in this </a:t>
            </a:r>
            <a:r>
              <a:rPr lang="en-US" altLang="en-US" dirty="0" smtClean="0"/>
              <a:t>context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Since there are six possible values in the die-rolling distribution, there are 6 – 1 = 5 degrees of freedom in the </a:t>
            </a:r>
            <a:r>
              <a:rPr lang="en-US" altLang="en-US">
                <a:sym typeface="Math1" pitchFamily="2" charset="2"/>
              </a:rPr>
              <a:t></a:t>
            </a:r>
            <a:r>
              <a:rPr lang="en-US" altLang="en-US" baseline="30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distribution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Look up the </a:t>
            </a:r>
            <a:r>
              <a:rPr lang="en-US" altLang="en-US">
                <a:sym typeface="Math1" pitchFamily="2" charset="2"/>
              </a:rPr>
              <a:t></a:t>
            </a:r>
            <a:r>
              <a:rPr lang="en-US" altLang="en-US" baseline="30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value of 9.75 in the row for 5 degrees of freedom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The table tells us that the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>
                <a:cs typeface="Arial" panose="020B0604020202020204" pitchFamily="34" charset="0"/>
              </a:rPr>
              <a:t>-value is between 5% and 10%, so the result is not statistically significant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However, the rolls came heavy on 4 and light on 3</a:t>
            </a:r>
          </a:p>
          <a:p>
            <a:pPr lvl="3" eaLnBrk="1" hangingPunct="1"/>
            <a:r>
              <a:rPr lang="en-US" altLang="en-US">
                <a:cs typeface="Arial" panose="020B0604020202020204" pitchFamily="34" charset="0"/>
              </a:rPr>
              <a:t>3 and 4 are on opposite sides of the die</a:t>
            </a:r>
          </a:p>
          <a:p>
            <a:pPr lvl="3" eaLnBrk="1" hangingPunct="1"/>
            <a:r>
              <a:rPr lang="en-US" altLang="en-US">
                <a:cs typeface="Arial" panose="020B0604020202020204" pitchFamily="34" charset="0"/>
              </a:rPr>
              <a:t>Perhaps it would be good to observe more throws and retest</a:t>
            </a:r>
          </a:p>
        </p:txBody>
      </p:sp>
    </p:spTree>
    <p:extLst>
      <p:ext uri="{BB962C8B-B14F-4D97-AF65-F5344CB8AC3E}">
        <p14:creationId xmlns:p14="http://schemas.microsoft.com/office/powerpoint/2010/main" val="41019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programmer designing a random number generator needs to ensure that the numbers are uniformly distributed between 0 and 1</a:t>
            </a:r>
          </a:p>
          <a:p>
            <a:pPr lvl="1" eaLnBrk="1" hangingPunct="1"/>
            <a:r>
              <a:rPr lang="en-US" altLang="en-US"/>
              <a:t>“Uniformly distributed” means that each number between 0 and 1 is equally likely to be generated </a:t>
            </a:r>
          </a:p>
          <a:p>
            <a:pPr eaLnBrk="1" hangingPunct="1"/>
            <a:r>
              <a:rPr lang="en-US" altLang="en-US"/>
              <a:t>She generates 1,000 numbers and groups them into class intervals based on their first digit after the decimal</a:t>
            </a:r>
          </a:p>
        </p:txBody>
      </p:sp>
    </p:spTree>
    <p:extLst>
      <p:ext uri="{BB962C8B-B14F-4D97-AF65-F5344CB8AC3E}">
        <p14:creationId xmlns:p14="http://schemas.microsoft.com/office/powerpoint/2010/main" val="21382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002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/>
              <a:t>The results are shown in the table </a:t>
            </a:r>
          </a:p>
          <a:p>
            <a:pPr lvl="1" eaLnBrk="1" hangingPunct="1"/>
            <a:r>
              <a:rPr lang="en-US" altLang="en-US" sz="2600"/>
              <a:t>Are the numbers close enough to uniform, or should the programmer adjust the generator?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84110" name="Group 142"/>
          <p:cNvGraphicFramePr>
            <a:graphicFrameLocks noGrp="1"/>
          </p:cNvGraphicFramePr>
          <p:nvPr>
            <p:ph sz="half" idx="2"/>
          </p:nvPr>
        </p:nvGraphicFramePr>
        <p:xfrm>
          <a:off x="3505200" y="3124201"/>
          <a:ext cx="3505200" cy="3017839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First Decimal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Observed Frequency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1" name="Text Box 143"/>
          <p:cNvSpPr txBox="1">
            <a:spLocks noChangeArrowheads="1"/>
          </p:cNvSpPr>
          <p:nvPr/>
        </p:nvSpPr>
        <p:spPr bwMode="auto">
          <a:xfrm>
            <a:off x="7756526" y="3541714"/>
            <a:ext cx="207327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Use a </a:t>
            </a:r>
            <a:r>
              <a:rPr lang="en-US" altLang="en-US" i="1">
                <a:sym typeface="Math1" pitchFamily="2" charset="2"/>
              </a:rPr>
              <a:t></a:t>
            </a:r>
            <a:r>
              <a:rPr lang="en-US" altLang="en-US" baseline="30000"/>
              <a:t>2</a:t>
            </a:r>
            <a:r>
              <a:rPr lang="en-US" altLang="en-US"/>
              <a:t> test with 9 degrees of freedom.  </a:t>
            </a:r>
            <a:r>
              <a:rPr lang="en-US" altLang="en-US" i="1">
                <a:sym typeface="Math1" pitchFamily="2" charset="2"/>
              </a:rPr>
              <a:t></a:t>
            </a:r>
            <a:r>
              <a:rPr lang="en-US" altLang="en-US" baseline="30000">
                <a:sym typeface="Math1" pitchFamily="2" charset="2"/>
              </a:rPr>
              <a:t>2</a:t>
            </a:r>
            <a:r>
              <a:rPr lang="en-US" altLang="en-US"/>
              <a:t> = 98.94, </a:t>
            </a:r>
            <a:r>
              <a:rPr lang="en-US" altLang="en-US" i="1"/>
              <a:t>P</a:t>
            </a:r>
            <a:r>
              <a:rPr lang="en-US" altLang="en-US"/>
              <a:t> </a:t>
            </a:r>
            <a:r>
              <a:rPr lang="en-US" altLang="en-US">
                <a:sym typeface="Math1" pitchFamily="2" charset="2"/>
              </a:rPr>
              <a:t></a:t>
            </a:r>
            <a:r>
              <a:rPr lang="en-US" altLang="en-US"/>
              <a:t> 0%.  The generator is certainly not uniform.</a:t>
            </a:r>
          </a:p>
        </p:txBody>
      </p:sp>
    </p:spTree>
    <p:extLst>
      <p:ext uri="{BB962C8B-B14F-4D97-AF65-F5344CB8AC3E}">
        <p14:creationId xmlns:p14="http://schemas.microsoft.com/office/powerpoint/2010/main" val="192714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00200"/>
            <a:ext cx="76200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Another use for the </a:t>
            </a:r>
            <a:r>
              <a:rPr lang="en-US" altLang="en-US" dirty="0">
                <a:sym typeface="Math1" pitchFamily="2" charset="2"/>
              </a:rPr>
              <a:t></a:t>
            </a:r>
            <a:r>
              <a:rPr lang="en-US" altLang="en-US" baseline="30000" dirty="0">
                <a:cs typeface="Arial" panose="020B0604020202020204" pitchFamily="34" charset="0"/>
              </a:rPr>
              <a:t>2</a:t>
            </a:r>
            <a:r>
              <a:rPr lang="en-US" altLang="en-US" dirty="0"/>
              <a:t> test is to determine if two variables are independent</a:t>
            </a:r>
          </a:p>
          <a:p>
            <a:pPr lvl="1" eaLnBrk="1" hangingPunct="1"/>
            <a:r>
              <a:rPr lang="en-US" altLang="en-US" sz="2600" dirty="0"/>
              <a:t>If two variables are independent, then the distribution of one variable under the other should look the same</a:t>
            </a:r>
          </a:p>
          <a:p>
            <a:pPr lvl="1" eaLnBrk="1" hangingPunct="1"/>
            <a:endParaRPr lang="en-US" altLang="en-US" sz="2600" dirty="0"/>
          </a:p>
          <a:p>
            <a:pPr lvl="1" eaLnBrk="1" hangingPunct="1"/>
            <a:endParaRPr lang="en-US" altLang="en-US" sz="2600" dirty="0"/>
          </a:p>
          <a:p>
            <a:pPr lvl="1" eaLnBrk="1" hangingPunct="1"/>
            <a:endParaRPr lang="en-US" altLang="en-US" sz="2600" dirty="0"/>
          </a:p>
          <a:p>
            <a:pPr lvl="2" eaLnBrk="1" hangingPunct="1"/>
            <a:endParaRPr lang="en-US" altLang="en-US" sz="2200" dirty="0" smtClean="0"/>
          </a:p>
          <a:p>
            <a:pPr lvl="2" eaLnBrk="1" hangingPunct="1"/>
            <a:r>
              <a:rPr lang="en-US" altLang="en-US" sz="2200" dirty="0" smtClean="0"/>
              <a:t>The </a:t>
            </a:r>
            <a:r>
              <a:rPr lang="en-US" altLang="en-US" sz="2200" dirty="0">
                <a:sym typeface="Math1" pitchFamily="2" charset="2"/>
              </a:rPr>
              <a:t></a:t>
            </a:r>
            <a:r>
              <a:rPr lang="en-US" altLang="en-US" sz="2200" baseline="30000" dirty="0">
                <a:cs typeface="Arial" panose="020B0604020202020204" pitchFamily="34" charset="0"/>
              </a:rPr>
              <a:t>2</a:t>
            </a:r>
            <a:r>
              <a:rPr lang="en-US" altLang="en-US" sz="2200" dirty="0"/>
              <a:t> test tells us if two distributions look the same</a:t>
            </a:r>
          </a:p>
        </p:txBody>
      </p:sp>
      <p:graphicFrame>
        <p:nvGraphicFramePr>
          <p:cNvPr id="86119" name="Group 103"/>
          <p:cNvGraphicFramePr>
            <a:graphicFrameLocks noGrp="1"/>
          </p:cNvGraphicFramePr>
          <p:nvPr>
            <p:ph sz="half" idx="2"/>
          </p:nvPr>
        </p:nvGraphicFramePr>
        <p:xfrm>
          <a:off x="3276600" y="3886200"/>
          <a:ext cx="5105400" cy="11845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18-24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25-34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35-44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 and over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4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calculate the expected frequencies in a block,</a:t>
            </a:r>
          </a:p>
          <a:p>
            <a:pPr lvl="1" eaLnBrk="1" hangingPunct="1"/>
            <a:r>
              <a:rPr lang="en-US" altLang="en-US" smtClean="0"/>
              <a:t>Find the proportion of cases of all the variables in that row compared to the total number of cases in the table</a:t>
            </a:r>
          </a:p>
          <a:p>
            <a:pPr lvl="1" eaLnBrk="1" hangingPunct="1"/>
            <a:r>
              <a:rPr lang="en-US" altLang="en-US" smtClean="0"/>
              <a:t>Multiply this by the total number of cases in that column</a:t>
            </a:r>
          </a:p>
        </p:txBody>
      </p:sp>
    </p:spTree>
    <p:extLst>
      <p:ext uri="{BB962C8B-B14F-4D97-AF65-F5344CB8AC3E}">
        <p14:creationId xmlns:p14="http://schemas.microsoft.com/office/powerpoint/2010/main" val="6056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C75F8-BDFD-4EE3-87B1-94C082DA8214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 </a:t>
            </a:r>
            <a:r>
              <a:rPr lang="en-US" altLang="en-US" sz="2800" b="1" i="1" dirty="0"/>
              <a:t>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966" y="1828800"/>
            <a:ext cx="9178834" cy="4840288"/>
          </a:xfrm>
        </p:spPr>
        <p:txBody>
          <a:bodyPr/>
          <a:lstStyle/>
          <a:p>
            <a:r>
              <a:rPr lang="en-US" altLang="en-US" dirty="0"/>
              <a:t>Intelligence tests are constructed such that the average score among adults is 100 points.  </a:t>
            </a:r>
          </a:p>
          <a:p>
            <a:r>
              <a:rPr lang="en-US" altLang="en-US" dirty="0"/>
              <a:t>In this example, we take a small sample of undergraduate students at </a:t>
            </a:r>
            <a:r>
              <a:rPr lang="en-US" altLang="en-US" dirty="0" smtClean="0"/>
              <a:t>a </a:t>
            </a:r>
            <a:r>
              <a:rPr lang="en-US" altLang="en-US" dirty="0"/>
              <a:t>University (</a:t>
            </a:r>
            <a:r>
              <a:rPr lang="en-US" altLang="en-US" i="1" dirty="0"/>
              <a:t>N</a:t>
            </a:r>
            <a:r>
              <a:rPr lang="en-US" altLang="en-US" dirty="0"/>
              <a:t> = 6), and try to determine if the average of intelligence scores for all students at the university is higher than 100.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In simple terms, are the university </a:t>
            </a:r>
            <a:br>
              <a:rPr lang="en-US" altLang="en-US" dirty="0">
                <a:solidFill>
                  <a:schemeClr val="hlink"/>
                </a:solidFill>
              </a:rPr>
            </a:br>
            <a:r>
              <a:rPr lang="en-US" altLang="en-US" dirty="0">
                <a:solidFill>
                  <a:schemeClr val="hlink"/>
                </a:solidFill>
              </a:rPr>
              <a:t>students smarter than average?</a:t>
            </a:r>
            <a:endParaRPr lang="en-AU" altLang="en-US" dirty="0">
              <a:solidFill>
                <a:schemeClr val="hlink"/>
              </a:solidFill>
            </a:endParaRPr>
          </a:p>
        </p:txBody>
      </p:sp>
      <p:pic>
        <p:nvPicPr>
          <p:cNvPr id="18436" name="Picture 4" descr="MCj023919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37311" y="4405496"/>
            <a:ext cx="1152525" cy="1127125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52527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graphicFrame>
        <p:nvGraphicFramePr>
          <p:cNvPr id="89179" name="Group 91"/>
          <p:cNvGraphicFramePr>
            <a:graphicFrameLocks noGrp="1"/>
          </p:cNvGraphicFramePr>
          <p:nvPr>
            <p:ph sz="half" idx="1"/>
          </p:nvPr>
        </p:nvGraphicFramePr>
        <p:xfrm>
          <a:off x="2286000" y="1600200"/>
          <a:ext cx="5638800" cy="1616076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18-24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25-34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35-44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 and over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148" name="Group 60"/>
          <p:cNvGraphicFramePr>
            <a:graphicFrameLocks noGrp="1"/>
          </p:cNvGraphicFramePr>
          <p:nvPr>
            <p:ph sz="half" idx="2"/>
          </p:nvPr>
        </p:nvGraphicFramePr>
        <p:xfrm>
          <a:off x="4800600" y="4419600"/>
          <a:ext cx="4876800" cy="1606550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18-24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25-34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35-44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 and over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43" name="Text Box 62"/>
          <p:cNvSpPr txBox="1">
            <a:spLocks noChangeArrowheads="1"/>
          </p:cNvSpPr>
          <p:nvPr/>
        </p:nvSpPr>
        <p:spPr bwMode="auto">
          <a:xfrm>
            <a:off x="8077200" y="2209801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Total = 1156</a:t>
            </a:r>
          </a:p>
        </p:txBody>
      </p:sp>
      <p:sp>
        <p:nvSpPr>
          <p:cNvPr id="37944" name="Text Box 63"/>
          <p:cNvSpPr txBox="1">
            <a:spLocks noChangeArrowheads="1"/>
          </p:cNvSpPr>
          <p:nvPr/>
        </p:nvSpPr>
        <p:spPr bwMode="auto">
          <a:xfrm>
            <a:off x="8077200" y="2743201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Total = 3007</a:t>
            </a:r>
          </a:p>
        </p:txBody>
      </p:sp>
      <p:sp>
        <p:nvSpPr>
          <p:cNvPr id="37945" name="Text Box 67"/>
          <p:cNvSpPr txBox="1">
            <a:spLocks noChangeArrowheads="1"/>
          </p:cNvSpPr>
          <p:nvPr/>
        </p:nvSpPr>
        <p:spPr bwMode="auto">
          <a:xfrm>
            <a:off x="3657601" y="3429000"/>
            <a:ext cx="94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760</a:t>
            </a:r>
          </a:p>
        </p:txBody>
      </p:sp>
      <p:sp>
        <p:nvSpPr>
          <p:cNvPr id="37946" name="Text Box 74"/>
          <p:cNvSpPr txBox="1">
            <a:spLocks noChangeArrowheads="1"/>
          </p:cNvSpPr>
          <p:nvPr/>
        </p:nvSpPr>
        <p:spPr bwMode="auto">
          <a:xfrm>
            <a:off x="4876801" y="3429000"/>
            <a:ext cx="1033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1613</a:t>
            </a:r>
          </a:p>
        </p:txBody>
      </p:sp>
      <p:sp>
        <p:nvSpPr>
          <p:cNvPr id="37947" name="Text Box 75"/>
          <p:cNvSpPr txBox="1">
            <a:spLocks noChangeArrowheads="1"/>
          </p:cNvSpPr>
          <p:nvPr/>
        </p:nvSpPr>
        <p:spPr bwMode="auto">
          <a:xfrm>
            <a:off x="5943601" y="3429000"/>
            <a:ext cx="1033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1218</a:t>
            </a:r>
          </a:p>
        </p:txBody>
      </p:sp>
      <p:sp>
        <p:nvSpPr>
          <p:cNvPr id="37948" name="Text Box 76"/>
          <p:cNvSpPr txBox="1">
            <a:spLocks noChangeArrowheads="1"/>
          </p:cNvSpPr>
          <p:nvPr/>
        </p:nvSpPr>
        <p:spPr bwMode="auto">
          <a:xfrm>
            <a:off x="6934201" y="3429000"/>
            <a:ext cx="94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572</a:t>
            </a:r>
          </a:p>
        </p:txBody>
      </p:sp>
      <p:sp>
        <p:nvSpPr>
          <p:cNvPr id="37949" name="Text Box 77"/>
          <p:cNvSpPr txBox="1">
            <a:spLocks noChangeArrowheads="1"/>
          </p:cNvSpPr>
          <p:nvPr/>
        </p:nvSpPr>
        <p:spPr bwMode="auto">
          <a:xfrm>
            <a:off x="8229600" y="3276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50" name="Text Box 78"/>
          <p:cNvSpPr txBox="1">
            <a:spLocks noChangeArrowheads="1"/>
          </p:cNvSpPr>
          <p:nvPr/>
        </p:nvSpPr>
        <p:spPr bwMode="auto">
          <a:xfrm>
            <a:off x="8001000" y="3429001"/>
            <a:ext cx="217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Grand total = 4163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1981200" y="2133600"/>
            <a:ext cx="8229600" cy="2579688"/>
            <a:chOff x="288" y="1344"/>
            <a:chExt cx="5184" cy="1625"/>
          </a:xfrm>
        </p:grpSpPr>
        <p:sp>
          <p:nvSpPr>
            <p:cNvPr id="37954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1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(1156/4163)(760) </a:t>
              </a:r>
              <a:r>
                <a:rPr lang="en-US" altLang="en-US">
                  <a:sym typeface="Math1" pitchFamily="2" charset="2"/>
                </a:rPr>
                <a:t> 211</a:t>
              </a:r>
              <a:r>
                <a:rPr lang="en-US" altLang="en-US"/>
                <a:t> </a:t>
              </a:r>
            </a:p>
          </p:txBody>
        </p:sp>
        <p:sp>
          <p:nvSpPr>
            <p:cNvPr id="37955" name="Oval 81"/>
            <p:cNvSpPr>
              <a:spLocks noChangeArrowheads="1"/>
            </p:cNvSpPr>
            <p:nvPr/>
          </p:nvSpPr>
          <p:spPr bwMode="auto">
            <a:xfrm>
              <a:off x="4128" y="1344"/>
              <a:ext cx="1056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56" name="Oval 82"/>
            <p:cNvSpPr>
              <a:spLocks noChangeArrowheads="1"/>
            </p:cNvSpPr>
            <p:nvPr/>
          </p:nvSpPr>
          <p:spPr bwMode="auto">
            <a:xfrm>
              <a:off x="1296" y="2112"/>
              <a:ext cx="720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57" name="Oval 83"/>
            <p:cNvSpPr>
              <a:spLocks noChangeArrowheads="1"/>
            </p:cNvSpPr>
            <p:nvPr/>
          </p:nvSpPr>
          <p:spPr bwMode="auto">
            <a:xfrm>
              <a:off x="3984" y="2064"/>
              <a:ext cx="1488" cy="3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58" name="Line 84"/>
            <p:cNvSpPr>
              <a:spLocks noChangeShapeType="1"/>
            </p:cNvSpPr>
            <p:nvPr/>
          </p:nvSpPr>
          <p:spPr bwMode="auto">
            <a:xfrm flipH="1">
              <a:off x="1296" y="2352"/>
              <a:ext cx="9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7959" name="Line 85"/>
            <p:cNvSpPr>
              <a:spLocks noChangeShapeType="1"/>
            </p:cNvSpPr>
            <p:nvPr/>
          </p:nvSpPr>
          <p:spPr bwMode="auto">
            <a:xfrm flipH="1">
              <a:off x="1008" y="2352"/>
              <a:ext cx="297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7960" name="Line 86"/>
            <p:cNvSpPr>
              <a:spLocks noChangeShapeType="1"/>
            </p:cNvSpPr>
            <p:nvPr/>
          </p:nvSpPr>
          <p:spPr bwMode="auto">
            <a:xfrm flipH="1">
              <a:off x="624" y="1584"/>
              <a:ext cx="3504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89175" name="Line 87"/>
          <p:cNvSpPr>
            <a:spLocks noChangeShapeType="1"/>
          </p:cNvSpPr>
          <p:nvPr/>
        </p:nvSpPr>
        <p:spPr bwMode="auto">
          <a:xfrm>
            <a:off x="4495800" y="4572000"/>
            <a:ext cx="1828800" cy="4572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7953" name="Oval 92"/>
          <p:cNvSpPr>
            <a:spLocks noChangeArrowheads="1"/>
          </p:cNvSpPr>
          <p:nvPr/>
        </p:nvSpPr>
        <p:spPr bwMode="auto">
          <a:xfrm>
            <a:off x="3733800" y="2057400"/>
            <a:ext cx="838200" cy="304800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7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graphicFrame>
        <p:nvGraphicFramePr>
          <p:cNvPr id="92163" name="Group 3"/>
          <p:cNvGraphicFramePr>
            <a:graphicFrameLocks noGrp="1"/>
          </p:cNvGraphicFramePr>
          <p:nvPr>
            <p:ph sz="half" idx="1"/>
          </p:nvPr>
        </p:nvGraphicFramePr>
        <p:xfrm>
          <a:off x="2286000" y="1600200"/>
          <a:ext cx="5638800" cy="1616076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18-24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25-34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35-44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 and over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189" name="Group 29"/>
          <p:cNvGraphicFramePr>
            <a:graphicFrameLocks noGrp="1"/>
          </p:cNvGraphicFramePr>
          <p:nvPr>
            <p:ph sz="half" idx="2"/>
          </p:nvPr>
        </p:nvGraphicFramePr>
        <p:xfrm>
          <a:off x="4800600" y="4419600"/>
          <a:ext cx="4876800" cy="1606550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18-24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25-34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35-44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 and over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8077200" y="2209801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Total = 1156</a:t>
            </a:r>
          </a:p>
        </p:txBody>
      </p:sp>
      <p:sp>
        <p:nvSpPr>
          <p:cNvPr id="38968" name="Text Box 56"/>
          <p:cNvSpPr txBox="1">
            <a:spLocks noChangeArrowheads="1"/>
          </p:cNvSpPr>
          <p:nvPr/>
        </p:nvSpPr>
        <p:spPr bwMode="auto">
          <a:xfrm>
            <a:off x="8077200" y="2743201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Total = 3007</a:t>
            </a:r>
          </a:p>
        </p:txBody>
      </p: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3657601" y="3429000"/>
            <a:ext cx="94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760</a:t>
            </a:r>
          </a:p>
        </p:txBody>
      </p:sp>
      <p:sp>
        <p:nvSpPr>
          <p:cNvPr id="38970" name="Text Box 58"/>
          <p:cNvSpPr txBox="1">
            <a:spLocks noChangeArrowheads="1"/>
          </p:cNvSpPr>
          <p:nvPr/>
        </p:nvSpPr>
        <p:spPr bwMode="auto">
          <a:xfrm>
            <a:off x="4876801" y="3429000"/>
            <a:ext cx="1033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1613</a:t>
            </a:r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5943601" y="3429000"/>
            <a:ext cx="1033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1218</a:t>
            </a:r>
          </a:p>
        </p:txBody>
      </p:sp>
      <p:sp>
        <p:nvSpPr>
          <p:cNvPr id="38972" name="Text Box 60"/>
          <p:cNvSpPr txBox="1">
            <a:spLocks noChangeArrowheads="1"/>
          </p:cNvSpPr>
          <p:nvPr/>
        </p:nvSpPr>
        <p:spPr bwMode="auto">
          <a:xfrm>
            <a:off x="6934201" y="3429000"/>
            <a:ext cx="94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572</a:t>
            </a:r>
          </a:p>
        </p:txBody>
      </p:sp>
      <p:sp>
        <p:nvSpPr>
          <p:cNvPr id="38973" name="Text Box 61"/>
          <p:cNvSpPr txBox="1">
            <a:spLocks noChangeArrowheads="1"/>
          </p:cNvSpPr>
          <p:nvPr/>
        </p:nvSpPr>
        <p:spPr bwMode="auto">
          <a:xfrm>
            <a:off x="8229600" y="3276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74" name="Text Box 62"/>
          <p:cNvSpPr txBox="1">
            <a:spLocks noChangeArrowheads="1"/>
          </p:cNvSpPr>
          <p:nvPr/>
        </p:nvSpPr>
        <p:spPr bwMode="auto">
          <a:xfrm>
            <a:off x="8001000" y="3429001"/>
            <a:ext cx="217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Grand total = 4163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81200" y="2133600"/>
            <a:ext cx="8229600" cy="2579688"/>
            <a:chOff x="288" y="1344"/>
            <a:chExt cx="5184" cy="1625"/>
          </a:xfrm>
        </p:grpSpPr>
        <p:sp>
          <p:nvSpPr>
            <p:cNvPr id="38978" name="Text Box 63"/>
            <p:cNvSpPr txBox="1">
              <a:spLocks noChangeArrowheads="1"/>
            </p:cNvSpPr>
            <p:nvPr/>
          </p:nvSpPr>
          <p:spPr bwMode="auto">
            <a:xfrm>
              <a:off x="288" y="2736"/>
              <a:ext cx="18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(1156/4163)(1613) </a:t>
              </a:r>
              <a:r>
                <a:rPr lang="en-US" altLang="en-US">
                  <a:sym typeface="Math1" pitchFamily="2" charset="2"/>
                </a:rPr>
                <a:t> 448</a:t>
              </a:r>
              <a:r>
                <a:rPr lang="en-US" altLang="en-US"/>
                <a:t> </a:t>
              </a:r>
            </a:p>
          </p:txBody>
        </p:sp>
        <p:sp>
          <p:nvSpPr>
            <p:cNvPr id="38979" name="Oval 64"/>
            <p:cNvSpPr>
              <a:spLocks noChangeArrowheads="1"/>
            </p:cNvSpPr>
            <p:nvPr/>
          </p:nvSpPr>
          <p:spPr bwMode="auto">
            <a:xfrm>
              <a:off x="4128" y="1344"/>
              <a:ext cx="1056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80" name="Oval 65"/>
            <p:cNvSpPr>
              <a:spLocks noChangeArrowheads="1"/>
            </p:cNvSpPr>
            <p:nvPr/>
          </p:nvSpPr>
          <p:spPr bwMode="auto">
            <a:xfrm>
              <a:off x="2064" y="2112"/>
              <a:ext cx="720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81" name="Oval 66"/>
            <p:cNvSpPr>
              <a:spLocks noChangeArrowheads="1"/>
            </p:cNvSpPr>
            <p:nvPr/>
          </p:nvSpPr>
          <p:spPr bwMode="auto">
            <a:xfrm>
              <a:off x="3984" y="2064"/>
              <a:ext cx="1488" cy="3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82" name="Line 67"/>
            <p:cNvSpPr>
              <a:spLocks noChangeShapeType="1"/>
            </p:cNvSpPr>
            <p:nvPr/>
          </p:nvSpPr>
          <p:spPr bwMode="auto">
            <a:xfrm flipH="1">
              <a:off x="1296" y="2352"/>
              <a:ext cx="912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8983" name="Line 68"/>
            <p:cNvSpPr>
              <a:spLocks noChangeShapeType="1"/>
            </p:cNvSpPr>
            <p:nvPr/>
          </p:nvSpPr>
          <p:spPr bwMode="auto">
            <a:xfrm flipH="1">
              <a:off x="1008" y="2352"/>
              <a:ext cx="297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8984" name="Line 69"/>
            <p:cNvSpPr>
              <a:spLocks noChangeShapeType="1"/>
            </p:cNvSpPr>
            <p:nvPr/>
          </p:nvSpPr>
          <p:spPr bwMode="auto">
            <a:xfrm flipH="1">
              <a:off x="624" y="1584"/>
              <a:ext cx="3504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92230" name="Line 70"/>
          <p:cNvSpPr>
            <a:spLocks noChangeShapeType="1"/>
          </p:cNvSpPr>
          <p:nvPr/>
        </p:nvSpPr>
        <p:spPr bwMode="auto">
          <a:xfrm>
            <a:off x="4648200" y="4648200"/>
            <a:ext cx="2590800" cy="3810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977" name="Oval 71"/>
          <p:cNvSpPr>
            <a:spLocks noChangeArrowheads="1"/>
          </p:cNvSpPr>
          <p:nvPr/>
        </p:nvSpPr>
        <p:spPr bwMode="auto">
          <a:xfrm>
            <a:off x="4953000" y="2057400"/>
            <a:ext cx="838200" cy="304800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2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graphicFrame>
        <p:nvGraphicFramePr>
          <p:cNvPr id="94211" name="Group 3"/>
          <p:cNvGraphicFramePr>
            <a:graphicFrameLocks noGrp="1"/>
          </p:cNvGraphicFramePr>
          <p:nvPr>
            <p:ph sz="half" idx="1"/>
          </p:nvPr>
        </p:nvGraphicFramePr>
        <p:xfrm>
          <a:off x="2286000" y="1600200"/>
          <a:ext cx="5638800" cy="1616076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18-24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25-34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35-44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 and over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237" name="Group 29"/>
          <p:cNvGraphicFramePr>
            <a:graphicFrameLocks noGrp="1"/>
          </p:cNvGraphicFramePr>
          <p:nvPr>
            <p:ph sz="half" idx="2"/>
          </p:nvPr>
        </p:nvGraphicFramePr>
        <p:xfrm>
          <a:off x="4800600" y="4419600"/>
          <a:ext cx="4876800" cy="1606550"/>
        </p:xfrm>
        <a:graphic>
          <a:graphicData uri="http://schemas.openxmlformats.org/drawingml/2006/table">
            <a:tbl>
              <a:tblPr/>
              <a:tblGrid>
                <a:gridCol w="130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18-24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25-34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35-44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 and over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Outpatients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91" name="Text Box 55"/>
          <p:cNvSpPr txBox="1">
            <a:spLocks noChangeArrowheads="1"/>
          </p:cNvSpPr>
          <p:nvPr/>
        </p:nvSpPr>
        <p:spPr bwMode="auto">
          <a:xfrm>
            <a:off x="8077200" y="2209801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Total = 1156</a:t>
            </a:r>
          </a:p>
        </p:txBody>
      </p:sp>
      <p:sp>
        <p:nvSpPr>
          <p:cNvPr id="39992" name="Text Box 56"/>
          <p:cNvSpPr txBox="1">
            <a:spLocks noChangeArrowheads="1"/>
          </p:cNvSpPr>
          <p:nvPr/>
        </p:nvSpPr>
        <p:spPr bwMode="auto">
          <a:xfrm>
            <a:off x="8077200" y="2743201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Total = 3007</a:t>
            </a:r>
          </a:p>
        </p:txBody>
      </p:sp>
      <p:sp>
        <p:nvSpPr>
          <p:cNvPr id="39993" name="Text Box 57"/>
          <p:cNvSpPr txBox="1">
            <a:spLocks noChangeArrowheads="1"/>
          </p:cNvSpPr>
          <p:nvPr/>
        </p:nvSpPr>
        <p:spPr bwMode="auto">
          <a:xfrm>
            <a:off x="3657601" y="3429000"/>
            <a:ext cx="94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760</a:t>
            </a:r>
          </a:p>
        </p:txBody>
      </p:sp>
      <p:sp>
        <p:nvSpPr>
          <p:cNvPr id="39994" name="Text Box 58"/>
          <p:cNvSpPr txBox="1">
            <a:spLocks noChangeArrowheads="1"/>
          </p:cNvSpPr>
          <p:nvPr/>
        </p:nvSpPr>
        <p:spPr bwMode="auto">
          <a:xfrm>
            <a:off x="4876801" y="3429000"/>
            <a:ext cx="1033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1613</a:t>
            </a:r>
          </a:p>
        </p:txBody>
      </p:sp>
      <p:sp>
        <p:nvSpPr>
          <p:cNvPr id="39995" name="Text Box 59"/>
          <p:cNvSpPr txBox="1">
            <a:spLocks noChangeArrowheads="1"/>
          </p:cNvSpPr>
          <p:nvPr/>
        </p:nvSpPr>
        <p:spPr bwMode="auto">
          <a:xfrm>
            <a:off x="5943601" y="3429000"/>
            <a:ext cx="1033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1218</a:t>
            </a:r>
          </a:p>
        </p:txBody>
      </p:sp>
      <p:sp>
        <p:nvSpPr>
          <p:cNvPr id="39996" name="Text Box 60"/>
          <p:cNvSpPr txBox="1">
            <a:spLocks noChangeArrowheads="1"/>
          </p:cNvSpPr>
          <p:nvPr/>
        </p:nvSpPr>
        <p:spPr bwMode="auto">
          <a:xfrm>
            <a:off x="6934201" y="3429000"/>
            <a:ext cx="94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Total = 572</a:t>
            </a:r>
          </a:p>
        </p:txBody>
      </p:sp>
      <p:sp>
        <p:nvSpPr>
          <p:cNvPr id="39997" name="Text Box 61"/>
          <p:cNvSpPr txBox="1">
            <a:spLocks noChangeArrowheads="1"/>
          </p:cNvSpPr>
          <p:nvPr/>
        </p:nvSpPr>
        <p:spPr bwMode="auto">
          <a:xfrm>
            <a:off x="8229600" y="3276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98" name="Text Box 62"/>
          <p:cNvSpPr txBox="1">
            <a:spLocks noChangeArrowheads="1"/>
          </p:cNvSpPr>
          <p:nvPr/>
        </p:nvSpPr>
        <p:spPr bwMode="auto">
          <a:xfrm>
            <a:off x="8001000" y="3429001"/>
            <a:ext cx="217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Grand total = 4163</a:t>
            </a:r>
          </a:p>
        </p:txBody>
      </p:sp>
    </p:spTree>
    <p:extLst>
      <p:ext uri="{BB962C8B-B14F-4D97-AF65-F5344CB8AC3E}">
        <p14:creationId xmlns:p14="http://schemas.microsoft.com/office/powerpoint/2010/main" val="24457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00200"/>
            <a:ext cx="7696200" cy="4419600"/>
          </a:xfrm>
        </p:spPr>
        <p:txBody>
          <a:bodyPr/>
          <a:lstStyle/>
          <a:p>
            <a:pPr eaLnBrk="1" hangingPunct="1"/>
            <a:r>
              <a:rPr lang="en-US" altLang="en-US"/>
              <a:t>To find how far off each observed case is from the expected case, use the formula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To get the value of </a:t>
            </a:r>
            <a:r>
              <a:rPr lang="en-US" altLang="en-US">
                <a:sym typeface="Math1" pitchFamily="2" charset="2"/>
              </a:rPr>
              <a:t></a:t>
            </a:r>
            <a:r>
              <a:rPr lang="en-US" altLang="en-US" baseline="30000">
                <a:cs typeface="Arial" panose="020B0604020202020204" pitchFamily="34" charset="0"/>
              </a:rPr>
              <a:t>2</a:t>
            </a:r>
            <a:r>
              <a:rPr lang="en-US" altLang="en-US"/>
              <a:t>, add up all of these terms</a:t>
            </a:r>
          </a:p>
          <a:p>
            <a:pPr lvl="1" eaLnBrk="1" hangingPunct="1"/>
            <a:r>
              <a:rPr lang="en-US" altLang="en-US" sz="2600"/>
              <a:t>In this case, 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38600" y="2590801"/>
          <a:ext cx="1828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3" imgW="799920" imgH="419040" progId="Equation.3">
                  <p:embed/>
                </p:oleObj>
              </mc:Choice>
              <mc:Fallback>
                <p:oleObj name="Equation" r:id="rId3" imgW="799920" imgH="4190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90801"/>
                        <a:ext cx="1828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0" y="4953001"/>
          <a:ext cx="59436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5" imgW="4178160" imgH="838080" progId="Equation.3">
                  <p:embed/>
                </p:oleObj>
              </mc:Choice>
              <mc:Fallback>
                <p:oleObj name="Equation" r:id="rId5" imgW="4178160" imgH="838080" progId="Equation.3">
                  <p:embed/>
                  <p:pic>
                    <p:nvPicPr>
                      <p:cNvPr id="51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1"/>
                        <a:ext cx="59436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2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Chi-Squared Tests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number of degrees of freedom will be (number of rows – 1)(number of columns – 1)</a:t>
            </a:r>
          </a:p>
          <a:p>
            <a:pPr lvl="1" eaLnBrk="1" hangingPunct="1"/>
            <a:r>
              <a:rPr lang="en-US" altLang="en-US"/>
              <a:t>In this case, there are (4 – 1)(2 – 1) = 3 degrees of freedom</a:t>
            </a:r>
          </a:p>
          <a:p>
            <a:pPr eaLnBrk="1" hangingPunct="1"/>
            <a:r>
              <a:rPr lang="en-US" altLang="en-US"/>
              <a:t>The last step is to estimate the </a:t>
            </a:r>
            <a:r>
              <a:rPr lang="en-US" altLang="en-US" i="1"/>
              <a:t>P</a:t>
            </a:r>
            <a:r>
              <a:rPr lang="en-US" altLang="en-US"/>
              <a:t>-value by finding the range in the table which covers </a:t>
            </a:r>
            <a:r>
              <a:rPr lang="en-US" altLang="en-US">
                <a:sym typeface="Math1" pitchFamily="2" charset="2"/>
              </a:rPr>
              <a:t></a:t>
            </a:r>
            <a:r>
              <a:rPr lang="en-US" altLang="en-US" baseline="30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= 14.3 for 3 degrees of freedom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table tells us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>
                <a:cs typeface="Arial" panose="020B0604020202020204" pitchFamily="34" charset="0"/>
              </a:rPr>
              <a:t> &lt; 1%, meaning that we can say the variables are 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13904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Z-Test: When Population Variance is </a:t>
            </a:r>
            <a:r>
              <a:rPr lang="en-US" b="1" dirty="0" smtClean="0"/>
              <a:t>Known</a:t>
            </a:r>
            <a:endParaRPr lang="en-MY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5393" y="1522159"/>
            <a:ext cx="10946675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Boys of a certain age are known to have a mean weight of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85 pounds. A complaint is made that the boys living in a municipal children's home are underfed. As one bit of evidence,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25 boys (of the same age) are weighed and found to have a mean weight of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imes New Roman" panose="02020603050405020304" pitchFamily="18" charset="0"/>
              </a:rPr>
              <a:t>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imes New Roman" panose="02020603050405020304" pitchFamily="18" charset="0"/>
              </a:rPr>
              <a:t>¯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80.94 pounds. It is known that the population standard deviation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11.6 pounds (the unrealistic part of this example!).  Based on the available data, what should be concluded concerning the complaint?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7960" cy="1325563"/>
          </a:xfrm>
        </p:spPr>
        <p:txBody>
          <a:bodyPr/>
          <a:lstStyle/>
          <a:p>
            <a:r>
              <a:rPr lang="en-US" b="1" dirty="0" smtClean="0"/>
              <a:t>Solution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null hypothesis is 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 </a:t>
            </a:r>
            <a:r>
              <a:rPr lang="en-US" i="1" dirty="0"/>
              <a:t>μ</a:t>
            </a:r>
            <a:r>
              <a:rPr lang="en-US" dirty="0"/>
              <a:t> = 85, and the alternative hypothesis is 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: </a:t>
            </a:r>
            <a:r>
              <a:rPr lang="en-US" i="1" dirty="0"/>
              <a:t>μ</a:t>
            </a:r>
            <a:r>
              <a:rPr lang="en-US" dirty="0"/>
              <a:t> &lt; 85. In general, we know that if the weights are normally distributed, then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follows the standard normal </a:t>
            </a:r>
            <a:r>
              <a:rPr lang="en-US" i="1" dirty="0"/>
              <a:t>N</a:t>
            </a:r>
            <a:r>
              <a:rPr lang="en-US" dirty="0"/>
              <a:t>(0,1) distribution. It is actually a bit irrelevant here whether or not the weights are normally distributed, because the same size </a:t>
            </a:r>
            <a:r>
              <a:rPr lang="en-US" i="1" dirty="0"/>
              <a:t>n</a:t>
            </a:r>
            <a:r>
              <a:rPr lang="en-US" dirty="0"/>
              <a:t> = 25 is large enough for the Central Limit Theorem to apply. In that case, we know that </a:t>
            </a:r>
            <a:r>
              <a:rPr lang="en-US" i="1" dirty="0"/>
              <a:t>Z</a:t>
            </a:r>
            <a:r>
              <a:rPr lang="en-US" dirty="0"/>
              <a:t>, as defined above, follows at least approximately the standard normal distribution. At any rate, it seems reasonable to use the test statistic: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50" y="2573382"/>
            <a:ext cx="2105706" cy="10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170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1028790"/>
            <a:ext cx="10515600" cy="4431483"/>
          </a:xfrm>
        </p:spPr>
        <p:txBody>
          <a:bodyPr>
            <a:normAutofit/>
          </a:bodyPr>
          <a:lstStyle/>
          <a:p>
            <a:r>
              <a:rPr lang="en-US" dirty="0"/>
              <a:t>For the example in hand, </a:t>
            </a:r>
            <a:r>
              <a:rPr lang="en-US" dirty="0" smtClean="0"/>
              <a:t>the </a:t>
            </a:r>
            <a:r>
              <a:rPr lang="en-US" dirty="0"/>
              <a:t>value of the test statistic 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critical region approach tells us to reject the null hypothesis at the </a:t>
            </a:r>
            <a:r>
              <a:rPr lang="en-US" i="1" dirty="0"/>
              <a:t>α</a:t>
            </a:r>
            <a:r>
              <a:rPr lang="en-US" dirty="0"/>
              <a:t> = 0.05 level if </a:t>
            </a:r>
            <a:r>
              <a:rPr lang="en-US" i="1" dirty="0"/>
              <a:t>Z</a:t>
            </a:r>
            <a:r>
              <a:rPr lang="en-US" dirty="0"/>
              <a:t> &lt; −1.645. Therefore, we reject the null hypothesis because </a:t>
            </a:r>
            <a:r>
              <a:rPr lang="en-US" i="1" dirty="0"/>
              <a:t>Z</a:t>
            </a:r>
            <a:r>
              <a:rPr lang="en-US" dirty="0"/>
              <a:t> = −1.75 &lt; −1.645, and therefore falls in the rejection region: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71" y="1871389"/>
            <a:ext cx="3129744" cy="1015502"/>
          </a:xfrm>
          <a:prstGeom prst="rect">
            <a:avLst/>
          </a:prstGeom>
        </p:spPr>
      </p:pic>
      <p:pic>
        <p:nvPicPr>
          <p:cNvPr id="75778" name="Picture 2" descr="dra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55" y="4507773"/>
            <a:ext cx="32289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276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0657" cy="1325563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049485"/>
          </a:xfrm>
        </p:spPr>
        <p:txBody>
          <a:bodyPr>
            <a:normAutofit/>
          </a:bodyPr>
          <a:lstStyle/>
          <a:p>
            <a:r>
              <a:rPr lang="en-AU" altLang="en-US" sz="3600" dirty="0" smtClean="0">
                <a:hlinkClick r:id="rId2"/>
              </a:rPr>
              <a:t>http://psychologyaustralia.homestead.com</a:t>
            </a:r>
            <a:endParaRPr lang="en-AU" altLang="en-US" sz="3600" dirty="0" smtClean="0"/>
          </a:p>
          <a:p>
            <a:r>
              <a:rPr lang="en-AU" altLang="en-US" sz="3600" dirty="0" smtClean="0">
                <a:hlinkClick r:id="rId3"/>
              </a:rPr>
              <a:t>http://cstl-hhs.semo.edu</a:t>
            </a:r>
            <a:endParaRPr lang="en-AU" altLang="en-US" sz="3600" dirty="0" smtClean="0"/>
          </a:p>
          <a:p>
            <a:r>
              <a:rPr lang="en-AU" altLang="en-US" sz="3600" dirty="0" smtClean="0">
                <a:hlinkClick r:id="rId4"/>
              </a:rPr>
              <a:t>http://wps.prenhall.com</a:t>
            </a:r>
            <a:endParaRPr lang="en-AU" altLang="en-US" sz="3600" dirty="0" smtClean="0"/>
          </a:p>
          <a:p>
            <a:r>
              <a:rPr lang="en-AU" altLang="en-US" sz="3600" dirty="0" smtClean="0">
                <a:hlinkClick r:id="rId5"/>
              </a:rPr>
              <a:t>http://www.math.unt.edu/~yweng</a:t>
            </a:r>
            <a:endParaRPr lang="en-AU" altLang="en-US" sz="3600" dirty="0" smtClean="0"/>
          </a:p>
          <a:p>
            <a:r>
              <a:rPr lang="en-AU" altLang="en-US" sz="3600" dirty="0" smtClean="0">
                <a:hlinkClick r:id="rId6"/>
              </a:rPr>
              <a:t>http://psychology.illinoisstate.edu</a:t>
            </a:r>
            <a:endParaRPr lang="en-AU" altLang="en-US" sz="3600" dirty="0" smtClean="0"/>
          </a:p>
          <a:p>
            <a:r>
              <a:rPr lang="en-AU" altLang="en-US" sz="3600" dirty="0" smtClean="0">
                <a:hlinkClick r:id="rId7"/>
              </a:rPr>
              <a:t>http://www.pitt.edu</a:t>
            </a:r>
            <a:endParaRPr lang="en-AU" altLang="en-US" sz="3600" dirty="0" smtClean="0"/>
          </a:p>
          <a:p>
            <a:endParaRPr lang="en-AU" altLang="en-US" sz="3600" dirty="0" smtClean="0"/>
          </a:p>
          <a:p>
            <a:endParaRPr lang="en-AU" altLang="en-US" sz="3600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4377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45A-DCD2-4274-8163-ECF4BC5496BA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</a:t>
            </a:r>
            <a:r>
              <a:rPr lang="en-US" altLang="en-US" sz="2800" b="1" i="1" dirty="0" smtClean="0"/>
              <a:t>(cont</a:t>
            </a:r>
            <a:r>
              <a:rPr lang="en-US" altLang="en-US" sz="2800" b="1" i="1" dirty="0"/>
              <a:t>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28800"/>
            <a:ext cx="8678091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scores obtained from the 6 students were as follows: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3200" dirty="0"/>
              <a:t> 			</a:t>
            </a:r>
            <a:r>
              <a:rPr lang="en-AU" altLang="en-US" sz="3200" dirty="0" smtClean="0"/>
              <a:t>      </a:t>
            </a:r>
            <a:r>
              <a:rPr lang="en-AU" altLang="en-US" sz="3600" u="sng" dirty="0" smtClean="0"/>
              <a:t>X</a:t>
            </a:r>
            <a:endParaRPr lang="en-AU" altLang="en-US" sz="3600" dirty="0"/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3200" dirty="0"/>
              <a:t>Person 1:  110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3200" dirty="0"/>
              <a:t>Person 2:  118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3200" dirty="0"/>
              <a:t>Person 3:  110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3200" dirty="0"/>
              <a:t>Person 4:  122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3200" dirty="0"/>
              <a:t>Person 5:  110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3200" dirty="0"/>
              <a:t>Person 6:  150</a:t>
            </a:r>
          </a:p>
        </p:txBody>
      </p:sp>
      <p:pic>
        <p:nvPicPr>
          <p:cNvPr id="22536" name="Picture 8" descr="MCj021531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2708275"/>
            <a:ext cx="2514600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94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5D239-C16F-46AF-B094-7F9A109257D6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smtClean="0"/>
              <a:t>Example</a:t>
            </a:r>
            <a:r>
              <a:rPr lang="en-US" altLang="en-US" sz="2800" b="1" i="1" dirty="0" smtClean="0"/>
              <a:t>(cont</a:t>
            </a:r>
            <a:r>
              <a:rPr lang="en-US" altLang="en-US" sz="2800" b="1" i="1" dirty="0"/>
              <a:t>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60575"/>
            <a:ext cx="8229600" cy="40703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4800" dirty="0">
                <a:solidFill>
                  <a:schemeClr val="hlink"/>
                </a:solidFill>
              </a:rPr>
              <a:t>Research Question</a:t>
            </a:r>
            <a:r>
              <a:rPr lang="en-US" altLang="en-US" sz="4800" dirty="0"/>
              <a:t> 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On average, do the population of undergraduates at </a:t>
            </a:r>
            <a:r>
              <a:rPr lang="en-US" altLang="en-US" dirty="0" smtClean="0"/>
              <a:t>a </a:t>
            </a:r>
            <a:r>
              <a:rPr lang="en-US" altLang="en-US" dirty="0"/>
              <a:t>University have higher than average intelligence scores (IQ </a:t>
            </a:r>
            <a:r>
              <a:rPr lang="en-US" altLang="en-US" sz="3600" dirty="0">
                <a:sym typeface="Symbol" panose="05050102010706020507" pitchFamily="18" charset="2"/>
              </a:rPr>
              <a:t> </a:t>
            </a:r>
            <a:r>
              <a:rPr lang="en-US" altLang="en-US" dirty="0">
                <a:sym typeface="Symbol" panose="05050102010706020507" pitchFamily="18" charset="2"/>
              </a:rPr>
              <a:t>100</a:t>
            </a:r>
            <a:r>
              <a:rPr lang="en-US" altLang="en-US" dirty="0"/>
              <a:t>)?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7318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2828</Words>
  <Application>Microsoft Office PowerPoint</Application>
  <PresentationFormat>Widescreen</PresentationFormat>
  <Paragraphs>566</Paragraphs>
  <Slides>78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95" baseType="lpstr">
      <vt:lpstr>Arial</vt:lpstr>
      <vt:lpstr>Calibri</vt:lpstr>
      <vt:lpstr>Calibri Light</vt:lpstr>
      <vt:lpstr>Courier New</vt:lpstr>
      <vt:lpstr>inherit</vt:lpstr>
      <vt:lpstr>Math1</vt:lpstr>
      <vt:lpstr>MathJax_Main</vt:lpstr>
      <vt:lpstr>MathJax_Math-italic</vt:lpstr>
      <vt:lpstr>pt sans</vt:lpstr>
      <vt:lpstr>Symbol</vt:lpstr>
      <vt:lpstr>Tahoma</vt:lpstr>
      <vt:lpstr>Times New Roman</vt:lpstr>
      <vt:lpstr>Wingdings</vt:lpstr>
      <vt:lpstr>Office Theme</vt:lpstr>
      <vt:lpstr>Microsoft Equation 3.0</vt:lpstr>
      <vt:lpstr>Microsoft Excel Worksheet</vt:lpstr>
      <vt:lpstr>Equation</vt:lpstr>
      <vt:lpstr>Data Analytics with Inferential statistical analysis</vt:lpstr>
      <vt:lpstr>Hypothesis Testing</vt:lpstr>
      <vt:lpstr>Hypothesis Testing T test Z-test Chi Squared Test Anova test </vt:lpstr>
      <vt:lpstr>   T Test The One-Sample t-Test Dependent Samples t-Test Independent Samples t-Test</vt:lpstr>
      <vt:lpstr>When to use the one-sample t-test</vt:lpstr>
      <vt:lpstr>Example</vt:lpstr>
      <vt:lpstr>Example (cont.)</vt:lpstr>
      <vt:lpstr>Example(cont.)</vt:lpstr>
      <vt:lpstr>Example(cont.)</vt:lpstr>
      <vt:lpstr>Example(cont.)</vt:lpstr>
      <vt:lpstr>Example(cont.)</vt:lpstr>
      <vt:lpstr>Example(cont.)</vt:lpstr>
      <vt:lpstr>Example (cont.)</vt:lpstr>
      <vt:lpstr>Example (cont.)</vt:lpstr>
      <vt:lpstr>Example (cont.)</vt:lpstr>
      <vt:lpstr>Example (cont.)</vt:lpstr>
      <vt:lpstr>Example (cont.)  Computing the sample variance</vt:lpstr>
      <vt:lpstr>Example (cont.)  Computing the sample variance</vt:lpstr>
      <vt:lpstr>Example (cont.)  Computing the sample variance</vt:lpstr>
      <vt:lpstr>Example (cont.)  Computing the sample variance</vt:lpstr>
      <vt:lpstr>Example (cont.)  Computing the sample variance</vt:lpstr>
      <vt:lpstr>Example (cont.)  Computing the sample variance</vt:lpstr>
      <vt:lpstr>And now for something     completely different … </vt:lpstr>
      <vt:lpstr>The ‘big picture’</vt:lpstr>
      <vt:lpstr>The ‘big picture’ (cont.)</vt:lpstr>
      <vt:lpstr>The ‘t’ statistic (cont.)</vt:lpstr>
      <vt:lpstr>PowerPoint Presentation</vt:lpstr>
      <vt:lpstr>The ‘t’ statistic (cont.)</vt:lpstr>
      <vt:lpstr>The ‘t’ statistic (cont.)</vt:lpstr>
      <vt:lpstr>And now, back to the computation… </vt:lpstr>
      <vt:lpstr>Example (again)</vt:lpstr>
      <vt:lpstr>Example (cont.)</vt:lpstr>
      <vt:lpstr>Example (cont.)</vt:lpstr>
      <vt:lpstr>Example (still)</vt:lpstr>
      <vt:lpstr>What does the ‘critical value’ tell us?</vt:lpstr>
      <vt:lpstr>What happens if  we do calculate a ‘t’ greater than 2.02? </vt:lpstr>
      <vt:lpstr>Statistical inference</vt:lpstr>
      <vt:lpstr>T-test for dependent Samples</vt:lpstr>
      <vt:lpstr>The t Test for Dependent Samples</vt:lpstr>
      <vt:lpstr>Difference Scores</vt:lpstr>
      <vt:lpstr>A Population of Difference Scores with a Mean of 0</vt:lpstr>
      <vt:lpstr>The t Test for Dependent Samples</vt:lpstr>
      <vt:lpstr>The t Test for Dependent Samples</vt:lpstr>
      <vt:lpstr>The t Test for Dependent Samples: An Example</vt:lpstr>
      <vt:lpstr>The t Test for Dependent Samples: An Example</vt:lpstr>
      <vt:lpstr>The t Test for Dependent Samples: An Example</vt:lpstr>
      <vt:lpstr>The t Test for Dependent Samples: An Example</vt:lpstr>
      <vt:lpstr>The t Test for Dependent Samples: An Example</vt:lpstr>
      <vt:lpstr>T-test for independent Samples</vt:lpstr>
      <vt:lpstr>Example (Conti..)</vt:lpstr>
      <vt:lpstr>The t Test for Independent Samples</vt:lpstr>
      <vt:lpstr>Sampling Distribution of the Difference Between Means</vt:lpstr>
      <vt:lpstr>Estimating Standard Error of the Difference Between Means</vt:lpstr>
      <vt:lpstr>The t Test for Independent Samples: An Example</vt:lpstr>
      <vt:lpstr>The t Test for Independent Samples: An Example</vt:lpstr>
      <vt:lpstr>The t Test for Independent  Samples: An Example</vt:lpstr>
      <vt:lpstr>The t Test for Independent  Samples: An Example</vt:lpstr>
      <vt:lpstr>The t Test for Independent  Samples: An Example</vt:lpstr>
      <vt:lpstr>The t Test for Independent  Samples: An Example</vt:lpstr>
      <vt:lpstr>The t Test for Independent Samples: An Example</vt:lpstr>
      <vt:lpstr>Chi-Squared Tests</vt:lpstr>
      <vt:lpstr>Chi-Squared Tests</vt:lpstr>
      <vt:lpstr>Chi-Squared Tests</vt:lpstr>
      <vt:lpstr>Chi-Squared Tests</vt:lpstr>
      <vt:lpstr>Chi-Squared Tests</vt:lpstr>
      <vt:lpstr>Chi-Squared Tests</vt:lpstr>
      <vt:lpstr>Chi-Squared Tests</vt:lpstr>
      <vt:lpstr>Chi-Squared Tests</vt:lpstr>
      <vt:lpstr>Chi-Squared Tests</vt:lpstr>
      <vt:lpstr>Chi-Squared Tests</vt:lpstr>
      <vt:lpstr>Chi-Squared Tests</vt:lpstr>
      <vt:lpstr>Chi-Squared Tests</vt:lpstr>
      <vt:lpstr>Chi-Squared Tests</vt:lpstr>
      <vt:lpstr>Chi-Squared Tests</vt:lpstr>
      <vt:lpstr>Z-Test: When Population Variance is Known</vt:lpstr>
      <vt:lpstr>Solution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mmalik</dc:creator>
  <cp:lastModifiedBy>mmalik</cp:lastModifiedBy>
  <cp:revision>10</cp:revision>
  <dcterms:created xsi:type="dcterms:W3CDTF">2019-10-22T07:55:25Z</dcterms:created>
  <dcterms:modified xsi:type="dcterms:W3CDTF">2019-10-22T09:50:44Z</dcterms:modified>
</cp:coreProperties>
</file>