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8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81" r:id="rId16"/>
    <p:sldId id="282" r:id="rId17"/>
    <p:sldId id="283" r:id="rId18"/>
    <p:sldId id="274" r:id="rId19"/>
    <p:sldId id="275" r:id="rId20"/>
    <p:sldId id="276" r:id="rId21"/>
    <p:sldId id="277" r:id="rId22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7"/>
  </p:normalViewPr>
  <p:slideViewPr>
    <p:cSldViewPr>
      <p:cViewPr varScale="1">
        <p:scale>
          <a:sx n="128" d="100"/>
          <a:sy n="128" d="100"/>
        </p:scale>
        <p:origin x="-1592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6641" y="3280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21" y="30365"/>
                </a:lnTo>
                <a:lnTo>
                  <a:pt x="43021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967024" y="3276231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4824" y="3276231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05657" y="329031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16147" y="328004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26307" y="326988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42487" y="3276231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06850" y="32825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17950" y="3276231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94150" y="32698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06850" y="32952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594150" y="33079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06850" y="33206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69613" y="32698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82313" y="32825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2313" y="32952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793413" y="3276231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69613" y="33079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82313" y="33206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45076" y="32698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57776" y="32825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57776" y="32952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45076" y="33079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7776" y="33206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51019" y="3300361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23956" y="327386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85"/>
                </a:moveTo>
                <a:lnTo>
                  <a:pt x="30365" y="6756"/>
                </a:lnTo>
                <a:lnTo>
                  <a:pt x="23609" y="0"/>
                </a:lnTo>
                <a:lnTo>
                  <a:pt x="15189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5"/>
                </a:lnTo>
                <a:lnTo>
                  <a:pt x="0" y="23609"/>
                </a:lnTo>
                <a:lnTo>
                  <a:pt x="6756" y="30365"/>
                </a:lnTo>
                <a:lnTo>
                  <a:pt x="15189" y="30365"/>
                </a:lnTo>
                <a:lnTo>
                  <a:pt x="23609" y="30365"/>
                </a:lnTo>
                <a:lnTo>
                  <a:pt x="30365" y="23609"/>
                </a:lnTo>
                <a:lnTo>
                  <a:pt x="30365" y="15185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44339" y="326988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29099" y="3287661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96739" y="326988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532299" y="3287661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0" y="266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215"/>
                </a:moveTo>
                <a:lnTo>
                  <a:pt x="4608004" y="350215"/>
                </a:lnTo>
                <a:lnTo>
                  <a:pt x="4608004" y="0"/>
                </a:lnTo>
                <a:lnTo>
                  <a:pt x="0" y="0"/>
                </a:lnTo>
                <a:lnTo>
                  <a:pt x="0" y="350215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14" y="60259"/>
            <a:ext cx="441947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75"/>
              </a:lnSpc>
            </a:pPr>
            <a:r>
              <a:rPr spc="35" dirty="0"/>
              <a:t>(</a:t>
            </a:r>
            <a:r>
              <a:rPr spc="-25" dirty="0"/>
              <a:t>C</a:t>
            </a:r>
            <a:r>
              <a:rPr spc="-40" dirty="0"/>
              <a:t>S</a:t>
            </a:r>
            <a:r>
              <a:rPr spc="-15" dirty="0"/>
              <a:t>5350</a:t>
            </a:r>
            <a:r>
              <a:rPr spc="125" dirty="0"/>
              <a:t>/</a:t>
            </a:r>
            <a:r>
              <a:rPr spc="-15" dirty="0"/>
              <a:t>635</a:t>
            </a:r>
            <a:r>
              <a:rPr spc="-20" dirty="0"/>
              <a:t>0</a:t>
            </a:r>
            <a:r>
              <a:rPr spc="35" dirty="0"/>
              <a:t>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75"/>
              </a:lnSpc>
            </a:pPr>
            <a:r>
              <a:rPr spc="5" dirty="0"/>
              <a:t>Data </a:t>
            </a:r>
            <a:r>
              <a:rPr spc="-10" dirty="0"/>
              <a:t>Clustering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8419">
              <a:lnSpc>
                <a:spcPts val="575"/>
              </a:lnSpc>
            </a:pPr>
            <a:fld id="{81D60167-4931-47E6-BA6A-407CBD079E47}" type="slidenum">
              <a:rPr spc="-15" dirty="0"/>
              <a:t>‹#›</a:t>
            </a:fld>
            <a:r>
              <a:rPr spc="-15" dirty="0"/>
              <a:t> </a:t>
            </a:r>
            <a:r>
              <a:rPr spc="125" dirty="0"/>
              <a:t>/</a:t>
            </a:r>
            <a:r>
              <a:rPr spc="10" dirty="0"/>
              <a:t> </a:t>
            </a:r>
            <a:r>
              <a:rPr spc="-15" dirty="0"/>
              <a:t>24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75"/>
              </a:lnSpc>
            </a:pPr>
            <a:r>
              <a:rPr spc="35" dirty="0"/>
              <a:t>(</a:t>
            </a:r>
            <a:r>
              <a:rPr spc="-25" dirty="0"/>
              <a:t>C</a:t>
            </a:r>
            <a:r>
              <a:rPr spc="-40" dirty="0"/>
              <a:t>S</a:t>
            </a:r>
            <a:r>
              <a:rPr spc="-15" dirty="0"/>
              <a:t>5350</a:t>
            </a:r>
            <a:r>
              <a:rPr spc="125" dirty="0"/>
              <a:t>/</a:t>
            </a:r>
            <a:r>
              <a:rPr spc="-15" dirty="0"/>
              <a:t>635</a:t>
            </a:r>
            <a:r>
              <a:rPr spc="-20" dirty="0"/>
              <a:t>0</a:t>
            </a:r>
            <a:r>
              <a:rPr spc="35" dirty="0"/>
              <a:t>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75"/>
              </a:lnSpc>
            </a:pPr>
            <a:r>
              <a:rPr spc="5" dirty="0"/>
              <a:t>Data </a:t>
            </a:r>
            <a:r>
              <a:rPr spc="-10" dirty="0"/>
              <a:t>Clustering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8419">
              <a:lnSpc>
                <a:spcPts val="575"/>
              </a:lnSpc>
            </a:pPr>
            <a:fld id="{81D60167-4931-47E6-BA6A-407CBD079E47}" type="slidenum">
              <a:rPr spc="-15" dirty="0"/>
              <a:t>‹#›</a:t>
            </a:fld>
            <a:r>
              <a:rPr spc="-15" dirty="0"/>
              <a:t> </a:t>
            </a:r>
            <a:r>
              <a:rPr spc="125" dirty="0"/>
              <a:t>/</a:t>
            </a:r>
            <a:r>
              <a:rPr spc="10" dirty="0"/>
              <a:t> </a:t>
            </a:r>
            <a:r>
              <a:rPr spc="-15" dirty="0"/>
              <a:t>24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75"/>
              </a:lnSpc>
            </a:pPr>
            <a:r>
              <a:rPr spc="35" dirty="0"/>
              <a:t>(</a:t>
            </a:r>
            <a:r>
              <a:rPr spc="-25" dirty="0"/>
              <a:t>C</a:t>
            </a:r>
            <a:r>
              <a:rPr spc="-40" dirty="0"/>
              <a:t>S</a:t>
            </a:r>
            <a:r>
              <a:rPr spc="-15" dirty="0"/>
              <a:t>5350</a:t>
            </a:r>
            <a:r>
              <a:rPr spc="125" dirty="0"/>
              <a:t>/</a:t>
            </a:r>
            <a:r>
              <a:rPr spc="-15" dirty="0"/>
              <a:t>635</a:t>
            </a:r>
            <a:r>
              <a:rPr spc="-20" dirty="0"/>
              <a:t>0</a:t>
            </a:r>
            <a:r>
              <a:rPr spc="35" dirty="0"/>
              <a:t>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75"/>
              </a:lnSpc>
            </a:pPr>
            <a:r>
              <a:rPr spc="5" dirty="0"/>
              <a:t>Data </a:t>
            </a:r>
            <a:r>
              <a:rPr spc="-10" dirty="0"/>
              <a:t>Clustering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8419">
              <a:lnSpc>
                <a:spcPts val="575"/>
              </a:lnSpc>
            </a:pPr>
            <a:fld id="{81D60167-4931-47E6-BA6A-407CBD079E47}" type="slidenum">
              <a:rPr spc="-15" dirty="0"/>
              <a:t>‹#›</a:t>
            </a:fld>
            <a:r>
              <a:rPr spc="-15" dirty="0"/>
              <a:t> </a:t>
            </a:r>
            <a:r>
              <a:rPr spc="125" dirty="0"/>
              <a:t>/</a:t>
            </a:r>
            <a:r>
              <a:rPr spc="10" dirty="0"/>
              <a:t> </a:t>
            </a:r>
            <a:r>
              <a:rPr spc="-15" dirty="0"/>
              <a:t>24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75"/>
              </a:lnSpc>
            </a:pPr>
            <a:r>
              <a:rPr spc="35" dirty="0"/>
              <a:t>(</a:t>
            </a:r>
            <a:r>
              <a:rPr spc="-25" dirty="0"/>
              <a:t>C</a:t>
            </a:r>
            <a:r>
              <a:rPr spc="-40" dirty="0"/>
              <a:t>S</a:t>
            </a:r>
            <a:r>
              <a:rPr spc="-15" dirty="0"/>
              <a:t>5350</a:t>
            </a:r>
            <a:r>
              <a:rPr spc="125" dirty="0"/>
              <a:t>/</a:t>
            </a:r>
            <a:r>
              <a:rPr spc="-15" dirty="0"/>
              <a:t>635</a:t>
            </a:r>
            <a:r>
              <a:rPr spc="-20" dirty="0"/>
              <a:t>0</a:t>
            </a:r>
            <a:r>
              <a:rPr spc="35" dirty="0"/>
              <a:t>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75"/>
              </a:lnSpc>
            </a:pPr>
            <a:r>
              <a:rPr spc="5" dirty="0"/>
              <a:t>Data </a:t>
            </a:r>
            <a:r>
              <a:rPr spc="-10" dirty="0"/>
              <a:t>Clustering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8419">
              <a:lnSpc>
                <a:spcPts val="575"/>
              </a:lnSpc>
            </a:pPr>
            <a:fld id="{81D60167-4931-47E6-BA6A-407CBD079E47}" type="slidenum">
              <a:rPr spc="-15" dirty="0"/>
              <a:t>‹#›</a:t>
            </a:fld>
            <a:r>
              <a:rPr spc="-15" dirty="0"/>
              <a:t> </a:t>
            </a:r>
            <a:r>
              <a:rPr spc="125" dirty="0"/>
              <a:t>/</a:t>
            </a:r>
            <a:r>
              <a:rPr spc="10" dirty="0"/>
              <a:t> </a:t>
            </a:r>
            <a:r>
              <a:rPr spc="-15" dirty="0"/>
              <a:t>24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6641" y="3280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21" y="30365"/>
                </a:lnTo>
                <a:lnTo>
                  <a:pt x="43021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967024" y="3276231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4824" y="3276231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05657" y="329031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16147" y="328004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26307" y="326988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42487" y="3276231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06850" y="32825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17950" y="3276231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94150" y="32698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06850" y="32952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594150" y="33079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06850" y="33206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69613" y="32698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82313" y="32825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2313" y="32952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793413" y="3276231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69613" y="33079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82313" y="33206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45076" y="32698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57776" y="32825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57776" y="32952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45076" y="33079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7776" y="33206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51019" y="3300361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23956" y="327386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85"/>
                </a:moveTo>
                <a:lnTo>
                  <a:pt x="30365" y="6756"/>
                </a:lnTo>
                <a:lnTo>
                  <a:pt x="23609" y="0"/>
                </a:lnTo>
                <a:lnTo>
                  <a:pt x="15189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5"/>
                </a:lnTo>
                <a:lnTo>
                  <a:pt x="0" y="23609"/>
                </a:lnTo>
                <a:lnTo>
                  <a:pt x="6756" y="30365"/>
                </a:lnTo>
                <a:lnTo>
                  <a:pt x="15189" y="30365"/>
                </a:lnTo>
                <a:lnTo>
                  <a:pt x="23609" y="30365"/>
                </a:lnTo>
                <a:lnTo>
                  <a:pt x="30365" y="23609"/>
                </a:lnTo>
                <a:lnTo>
                  <a:pt x="30365" y="15185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44339" y="326988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29099" y="3287661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96739" y="326988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532299" y="3287661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0" y="266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215"/>
                </a:moveTo>
                <a:lnTo>
                  <a:pt x="4608004" y="350215"/>
                </a:lnTo>
                <a:lnTo>
                  <a:pt x="4608004" y="0"/>
                </a:lnTo>
                <a:lnTo>
                  <a:pt x="0" y="0"/>
                </a:lnTo>
                <a:lnTo>
                  <a:pt x="0" y="350215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75"/>
              </a:lnSpc>
            </a:pPr>
            <a:r>
              <a:rPr spc="35" dirty="0"/>
              <a:t>(</a:t>
            </a:r>
            <a:r>
              <a:rPr spc="-25" dirty="0"/>
              <a:t>C</a:t>
            </a:r>
            <a:r>
              <a:rPr spc="-40" dirty="0"/>
              <a:t>S</a:t>
            </a:r>
            <a:r>
              <a:rPr spc="-15" dirty="0"/>
              <a:t>5350</a:t>
            </a:r>
            <a:r>
              <a:rPr spc="125" dirty="0"/>
              <a:t>/</a:t>
            </a:r>
            <a:r>
              <a:rPr spc="-15" dirty="0"/>
              <a:t>635</a:t>
            </a:r>
            <a:r>
              <a:rPr spc="-20" dirty="0"/>
              <a:t>0</a:t>
            </a:r>
            <a:r>
              <a:rPr spc="35" dirty="0"/>
              <a:t>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75"/>
              </a:lnSpc>
            </a:pPr>
            <a:r>
              <a:rPr spc="5" dirty="0"/>
              <a:t>Data </a:t>
            </a:r>
            <a:r>
              <a:rPr spc="-10" dirty="0"/>
              <a:t>Clustering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8419">
              <a:lnSpc>
                <a:spcPts val="575"/>
              </a:lnSpc>
            </a:pPr>
            <a:fld id="{81D60167-4931-47E6-BA6A-407CBD079E47}" type="slidenum">
              <a:rPr spc="-15" dirty="0"/>
              <a:t>‹#›</a:t>
            </a:fld>
            <a:r>
              <a:rPr spc="-15" dirty="0"/>
              <a:t> </a:t>
            </a:r>
            <a:r>
              <a:rPr spc="125" dirty="0"/>
              <a:t>/</a:t>
            </a:r>
            <a:r>
              <a:rPr spc="10" dirty="0"/>
              <a:t> </a:t>
            </a:r>
            <a:r>
              <a:rPr spc="-15" dirty="0"/>
              <a:t>24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6641" y="3280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21" y="30365"/>
                </a:lnTo>
                <a:lnTo>
                  <a:pt x="43021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967024" y="3276231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4824" y="3276231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05657" y="329031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16147" y="328004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26307" y="326988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42487" y="3276231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06850" y="32825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17950" y="3276231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94150" y="32698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06850" y="32952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594150" y="33079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06850" y="33206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69613" y="32698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82313" y="32825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2313" y="32952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793413" y="3276231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69613" y="33079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82313" y="33206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45076" y="32698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57776" y="32825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57776" y="32952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45076" y="33079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7776" y="332068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51019" y="3300361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23956" y="327386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85"/>
                </a:moveTo>
                <a:lnTo>
                  <a:pt x="30365" y="6756"/>
                </a:lnTo>
                <a:lnTo>
                  <a:pt x="23609" y="0"/>
                </a:lnTo>
                <a:lnTo>
                  <a:pt x="15189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5"/>
                </a:lnTo>
                <a:lnTo>
                  <a:pt x="0" y="23609"/>
                </a:lnTo>
                <a:lnTo>
                  <a:pt x="6756" y="30365"/>
                </a:lnTo>
                <a:lnTo>
                  <a:pt x="15189" y="30365"/>
                </a:lnTo>
                <a:lnTo>
                  <a:pt x="23609" y="30365"/>
                </a:lnTo>
                <a:lnTo>
                  <a:pt x="30365" y="23609"/>
                </a:lnTo>
                <a:lnTo>
                  <a:pt x="30365" y="15185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44339" y="326988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5"/>
                </a:lnTo>
                <a:lnTo>
                  <a:pt x="43248" y="43338"/>
                </a:lnTo>
                <a:lnTo>
                  <a:pt x="48761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29099" y="3287661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96739" y="326988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532299" y="3287661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14" y="60259"/>
            <a:ext cx="441947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9858" y="629137"/>
            <a:ext cx="4010383" cy="2379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169" y="3368092"/>
            <a:ext cx="460375" cy="88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75"/>
              </a:lnSpc>
            </a:pPr>
            <a:r>
              <a:rPr spc="35" dirty="0"/>
              <a:t>(</a:t>
            </a:r>
            <a:r>
              <a:rPr spc="-25" dirty="0"/>
              <a:t>C</a:t>
            </a:r>
            <a:r>
              <a:rPr spc="-40" dirty="0"/>
              <a:t>S</a:t>
            </a:r>
            <a:r>
              <a:rPr spc="-15" dirty="0"/>
              <a:t>5350</a:t>
            </a:r>
            <a:r>
              <a:rPr spc="125" dirty="0"/>
              <a:t>/</a:t>
            </a:r>
            <a:r>
              <a:rPr spc="-15" dirty="0"/>
              <a:t>635</a:t>
            </a:r>
            <a:r>
              <a:rPr spc="-20" dirty="0"/>
              <a:t>0</a:t>
            </a:r>
            <a:r>
              <a:rPr spc="35" dirty="0"/>
              <a:t>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070874" y="3368092"/>
            <a:ext cx="466089" cy="88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75"/>
              </a:lnSpc>
            </a:pPr>
            <a:r>
              <a:rPr spc="5" dirty="0"/>
              <a:t>Data </a:t>
            </a:r>
            <a:r>
              <a:rPr spc="-10" dirty="0"/>
              <a:t>Clustering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13424" y="3368092"/>
            <a:ext cx="251460" cy="88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8419">
              <a:lnSpc>
                <a:spcPts val="575"/>
              </a:lnSpc>
            </a:pPr>
            <a:fld id="{81D60167-4931-47E6-BA6A-407CBD079E47}" type="slidenum">
              <a:rPr spc="-15" dirty="0"/>
              <a:t>‹#›</a:t>
            </a:fld>
            <a:r>
              <a:rPr spc="-15" dirty="0"/>
              <a:t> </a:t>
            </a:r>
            <a:r>
              <a:rPr spc="125" dirty="0"/>
              <a:t>/</a:t>
            </a:r>
            <a:r>
              <a:rPr spc="10" dirty="0"/>
              <a:t> </a:t>
            </a:r>
            <a:r>
              <a:rPr spc="-15" dirty="0"/>
              <a:t>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897" y="925110"/>
            <a:ext cx="4457065" cy="82550"/>
          </a:xfrm>
          <a:custGeom>
            <a:avLst/>
            <a:gdLst/>
            <a:ahLst/>
            <a:cxnLst/>
            <a:rect l="l" t="t" r="r" b="b"/>
            <a:pathLst>
              <a:path w="4457065" h="82550">
                <a:moveTo>
                  <a:pt x="440580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56609" y="82384"/>
                </a:lnTo>
                <a:lnTo>
                  <a:pt x="4456609" y="50800"/>
                </a:lnTo>
                <a:lnTo>
                  <a:pt x="4452600" y="31075"/>
                </a:lnTo>
                <a:lnTo>
                  <a:pt x="4441686" y="14922"/>
                </a:lnTo>
                <a:lnTo>
                  <a:pt x="4425534" y="4008"/>
                </a:lnTo>
                <a:lnTo>
                  <a:pt x="440580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147" y="1177563"/>
            <a:ext cx="106367" cy="106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67982" y="1166389"/>
            <a:ext cx="117536" cy="11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7328" y="1220425"/>
            <a:ext cx="4304665" cy="0"/>
          </a:xfrm>
          <a:custGeom>
            <a:avLst/>
            <a:gdLst/>
            <a:ahLst/>
            <a:cxnLst/>
            <a:rect l="l" t="t" r="r" b="b"/>
            <a:pathLst>
              <a:path w="4304665">
                <a:moveTo>
                  <a:pt x="0" y="0"/>
                </a:moveTo>
                <a:lnTo>
                  <a:pt x="4304207" y="0"/>
                </a:lnTo>
              </a:path>
            </a:pathLst>
          </a:custGeom>
          <a:ln w="4762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328" y="1224394"/>
            <a:ext cx="4304665" cy="0"/>
          </a:xfrm>
          <a:custGeom>
            <a:avLst/>
            <a:gdLst/>
            <a:ahLst/>
            <a:cxnLst/>
            <a:rect l="l" t="t" r="r" b="b"/>
            <a:pathLst>
              <a:path w="4304665">
                <a:moveTo>
                  <a:pt x="0" y="0"/>
                </a:moveTo>
                <a:lnTo>
                  <a:pt x="4304207" y="0"/>
                </a:lnTo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7328" y="1230744"/>
            <a:ext cx="4304665" cy="0"/>
          </a:xfrm>
          <a:custGeom>
            <a:avLst/>
            <a:gdLst/>
            <a:ahLst/>
            <a:cxnLst/>
            <a:rect l="l" t="t" r="r" b="b"/>
            <a:pathLst>
              <a:path w="4304665">
                <a:moveTo>
                  <a:pt x="0" y="0"/>
                </a:moveTo>
                <a:lnTo>
                  <a:pt x="4304207" y="0"/>
                </a:lnTo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7328" y="1230744"/>
            <a:ext cx="4304665" cy="0"/>
          </a:xfrm>
          <a:custGeom>
            <a:avLst/>
            <a:gdLst/>
            <a:ahLst/>
            <a:cxnLst/>
            <a:rect l="l" t="t" r="r" b="b"/>
            <a:pathLst>
              <a:path w="4304665">
                <a:moveTo>
                  <a:pt x="0" y="0"/>
                </a:moveTo>
                <a:lnTo>
                  <a:pt x="4304207" y="0"/>
                </a:lnTo>
              </a:path>
            </a:pathLst>
          </a:custGeom>
          <a:ln w="952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328" y="1237094"/>
            <a:ext cx="4304665" cy="0"/>
          </a:xfrm>
          <a:custGeom>
            <a:avLst/>
            <a:gdLst/>
            <a:ahLst/>
            <a:cxnLst/>
            <a:rect l="l" t="t" r="r" b="b"/>
            <a:pathLst>
              <a:path w="4304665">
                <a:moveTo>
                  <a:pt x="0" y="0"/>
                </a:moveTo>
                <a:lnTo>
                  <a:pt x="4304207" y="0"/>
                </a:lnTo>
              </a:path>
            </a:pathLst>
          </a:custGeom>
          <a:ln w="9524">
            <a:solidFill>
              <a:srgbClr val="8D8D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7328" y="1243444"/>
            <a:ext cx="4304665" cy="0"/>
          </a:xfrm>
          <a:custGeom>
            <a:avLst/>
            <a:gdLst/>
            <a:ahLst/>
            <a:cxnLst/>
            <a:rect l="l" t="t" r="r" b="b"/>
            <a:pathLst>
              <a:path w="4304665">
                <a:moveTo>
                  <a:pt x="0" y="0"/>
                </a:moveTo>
                <a:lnTo>
                  <a:pt x="4304207" y="0"/>
                </a:lnTo>
              </a:path>
            </a:pathLst>
          </a:custGeom>
          <a:ln w="952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328" y="1249794"/>
            <a:ext cx="4304665" cy="0"/>
          </a:xfrm>
          <a:custGeom>
            <a:avLst/>
            <a:gdLst/>
            <a:ahLst/>
            <a:cxnLst/>
            <a:rect l="l" t="t" r="r" b="b"/>
            <a:pathLst>
              <a:path w="4304665">
                <a:moveTo>
                  <a:pt x="0" y="0"/>
                </a:moveTo>
                <a:lnTo>
                  <a:pt x="4304207" y="0"/>
                </a:lnTo>
              </a:path>
            </a:pathLst>
          </a:custGeom>
          <a:ln w="9524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7328" y="1256144"/>
            <a:ext cx="4304665" cy="0"/>
          </a:xfrm>
          <a:custGeom>
            <a:avLst/>
            <a:gdLst/>
            <a:ahLst/>
            <a:cxnLst/>
            <a:rect l="l" t="t" r="r" b="b"/>
            <a:pathLst>
              <a:path w="4304665">
                <a:moveTo>
                  <a:pt x="0" y="0"/>
                </a:moveTo>
                <a:lnTo>
                  <a:pt x="4304207" y="0"/>
                </a:lnTo>
              </a:path>
            </a:pathLst>
          </a:custGeom>
          <a:ln w="9524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7328" y="1262494"/>
            <a:ext cx="4304665" cy="0"/>
          </a:xfrm>
          <a:custGeom>
            <a:avLst/>
            <a:gdLst/>
            <a:ahLst/>
            <a:cxnLst/>
            <a:rect l="l" t="t" r="r" b="b"/>
            <a:pathLst>
              <a:path w="4304665">
                <a:moveTo>
                  <a:pt x="0" y="0"/>
                </a:moveTo>
                <a:lnTo>
                  <a:pt x="4304207" y="0"/>
                </a:lnTo>
              </a:path>
            </a:pathLst>
          </a:custGeom>
          <a:ln w="9524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7328" y="1268844"/>
            <a:ext cx="4304665" cy="0"/>
          </a:xfrm>
          <a:custGeom>
            <a:avLst/>
            <a:gdLst/>
            <a:ahLst/>
            <a:cxnLst/>
            <a:rect l="l" t="t" r="r" b="b"/>
            <a:pathLst>
              <a:path w="4304665">
                <a:moveTo>
                  <a:pt x="0" y="0"/>
                </a:moveTo>
                <a:lnTo>
                  <a:pt x="4304207" y="0"/>
                </a:lnTo>
              </a:path>
            </a:pathLst>
          </a:custGeom>
          <a:ln w="9524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7328" y="1275194"/>
            <a:ext cx="4304665" cy="0"/>
          </a:xfrm>
          <a:custGeom>
            <a:avLst/>
            <a:gdLst/>
            <a:ahLst/>
            <a:cxnLst/>
            <a:rect l="l" t="t" r="r" b="b"/>
            <a:pathLst>
              <a:path w="4304665">
                <a:moveTo>
                  <a:pt x="0" y="0"/>
                </a:moveTo>
                <a:lnTo>
                  <a:pt x="4304207" y="0"/>
                </a:lnTo>
              </a:path>
            </a:pathLst>
          </a:custGeom>
          <a:ln w="9524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7328" y="1279163"/>
            <a:ext cx="4304665" cy="0"/>
          </a:xfrm>
          <a:custGeom>
            <a:avLst/>
            <a:gdLst/>
            <a:ahLst/>
            <a:cxnLst/>
            <a:rect l="l" t="t" r="r" b="b"/>
            <a:pathLst>
              <a:path w="4304665">
                <a:moveTo>
                  <a:pt x="0" y="0"/>
                </a:moveTo>
                <a:lnTo>
                  <a:pt x="4304207" y="0"/>
                </a:lnTo>
              </a:path>
            </a:pathLst>
          </a:custGeom>
          <a:ln w="4762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32337" y="90752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47625"/>
                </a:moveTo>
                <a:lnTo>
                  <a:pt x="43882" y="29087"/>
                </a:lnTo>
                <a:lnTo>
                  <a:pt x="33676" y="13949"/>
                </a:lnTo>
                <a:lnTo>
                  <a:pt x="18537" y="3742"/>
                </a:lnTo>
                <a:lnTo>
                  <a:pt x="0" y="0"/>
                </a:lnTo>
              </a:path>
            </a:pathLst>
          </a:custGeom>
          <a:ln w="11112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32337" y="95515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47624"/>
                </a:moveTo>
                <a:lnTo>
                  <a:pt x="18537" y="43882"/>
                </a:lnTo>
                <a:lnTo>
                  <a:pt x="33676" y="33675"/>
                </a:lnTo>
                <a:lnTo>
                  <a:pt x="43882" y="18537"/>
                </a:lnTo>
                <a:lnTo>
                  <a:pt x="47625" y="0"/>
                </a:lnTo>
              </a:path>
            </a:pathLst>
          </a:custGeom>
          <a:ln w="11112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32337" y="91070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450" y="44450"/>
                </a:moveTo>
                <a:lnTo>
                  <a:pt x="40957" y="27148"/>
                </a:lnTo>
                <a:lnTo>
                  <a:pt x="31431" y="13019"/>
                </a:lnTo>
                <a:lnTo>
                  <a:pt x="17302" y="3493"/>
                </a:lnTo>
                <a:lnTo>
                  <a:pt x="0" y="0"/>
                </a:lnTo>
              </a:path>
            </a:pathLst>
          </a:custGeom>
          <a:ln w="11112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32337" y="95515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44449"/>
                </a:moveTo>
                <a:lnTo>
                  <a:pt x="17302" y="40956"/>
                </a:lnTo>
                <a:lnTo>
                  <a:pt x="31431" y="31430"/>
                </a:lnTo>
                <a:lnTo>
                  <a:pt x="40957" y="17301"/>
                </a:lnTo>
                <a:lnTo>
                  <a:pt x="44450" y="0"/>
                </a:lnTo>
              </a:path>
            </a:pathLst>
          </a:custGeom>
          <a:ln w="11112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32337" y="913879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41275" y="41275"/>
                </a:moveTo>
                <a:lnTo>
                  <a:pt x="38031" y="25208"/>
                </a:lnTo>
                <a:lnTo>
                  <a:pt x="29186" y="12088"/>
                </a:lnTo>
                <a:lnTo>
                  <a:pt x="16066" y="3243"/>
                </a:lnTo>
                <a:lnTo>
                  <a:pt x="0" y="0"/>
                </a:lnTo>
              </a:path>
            </a:pathLst>
          </a:custGeom>
          <a:ln w="11112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32337" y="955154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0" y="41274"/>
                </a:moveTo>
                <a:lnTo>
                  <a:pt x="16066" y="38031"/>
                </a:lnTo>
                <a:lnTo>
                  <a:pt x="29186" y="29186"/>
                </a:lnTo>
                <a:lnTo>
                  <a:pt x="38031" y="16066"/>
                </a:lnTo>
                <a:lnTo>
                  <a:pt x="41275" y="0"/>
                </a:lnTo>
              </a:path>
            </a:pathLst>
          </a:custGeom>
          <a:ln w="11112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32337" y="91705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35106" y="23268"/>
                </a:lnTo>
                <a:lnTo>
                  <a:pt x="26941" y="11158"/>
                </a:lnTo>
                <a:lnTo>
                  <a:pt x="14831" y="2993"/>
                </a:lnTo>
                <a:lnTo>
                  <a:pt x="0" y="0"/>
                </a:lnTo>
              </a:path>
            </a:pathLst>
          </a:custGeom>
          <a:ln w="11112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2337" y="95515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8099"/>
                </a:moveTo>
                <a:lnTo>
                  <a:pt x="14831" y="35106"/>
                </a:lnTo>
                <a:lnTo>
                  <a:pt x="26941" y="26941"/>
                </a:lnTo>
                <a:lnTo>
                  <a:pt x="35106" y="14831"/>
                </a:lnTo>
                <a:lnTo>
                  <a:pt x="38100" y="0"/>
                </a:lnTo>
              </a:path>
            </a:pathLst>
          </a:custGeom>
          <a:ln w="11112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32337" y="92022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925" y="34925"/>
                </a:moveTo>
                <a:lnTo>
                  <a:pt x="32181" y="21329"/>
                </a:lnTo>
                <a:lnTo>
                  <a:pt x="24697" y="10228"/>
                </a:lnTo>
                <a:lnTo>
                  <a:pt x="13595" y="2744"/>
                </a:lnTo>
                <a:lnTo>
                  <a:pt x="0" y="0"/>
                </a:lnTo>
              </a:path>
            </a:pathLst>
          </a:custGeom>
          <a:ln w="1111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32337" y="95515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0" y="34924"/>
                </a:moveTo>
                <a:lnTo>
                  <a:pt x="13595" y="32180"/>
                </a:lnTo>
                <a:lnTo>
                  <a:pt x="24697" y="24696"/>
                </a:lnTo>
                <a:lnTo>
                  <a:pt x="32181" y="13595"/>
                </a:lnTo>
                <a:lnTo>
                  <a:pt x="34925" y="0"/>
                </a:lnTo>
              </a:path>
            </a:pathLst>
          </a:custGeom>
          <a:ln w="1111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2337" y="92340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750" y="31750"/>
                </a:moveTo>
                <a:lnTo>
                  <a:pt x="29254" y="19389"/>
                </a:lnTo>
                <a:lnTo>
                  <a:pt x="22447" y="9297"/>
                </a:lnTo>
                <a:lnTo>
                  <a:pt x="12355" y="2494"/>
                </a:lnTo>
                <a:lnTo>
                  <a:pt x="0" y="0"/>
                </a:lnTo>
              </a:path>
            </a:pathLst>
          </a:custGeom>
          <a:ln w="11112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32337" y="95515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0" y="31749"/>
                </a:moveTo>
                <a:lnTo>
                  <a:pt x="12355" y="29253"/>
                </a:lnTo>
                <a:lnTo>
                  <a:pt x="22447" y="22447"/>
                </a:lnTo>
                <a:lnTo>
                  <a:pt x="29254" y="12354"/>
                </a:lnTo>
                <a:lnTo>
                  <a:pt x="31750" y="0"/>
                </a:lnTo>
              </a:path>
            </a:pathLst>
          </a:custGeom>
          <a:ln w="11112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32337" y="92657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26330" y="17450"/>
                </a:lnTo>
                <a:lnTo>
                  <a:pt x="20207" y="8367"/>
                </a:lnTo>
                <a:lnTo>
                  <a:pt x="11124" y="2244"/>
                </a:lnTo>
                <a:lnTo>
                  <a:pt x="0" y="0"/>
                </a:lnTo>
              </a:path>
            </a:pathLst>
          </a:custGeom>
          <a:ln w="11112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32337" y="95515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28574"/>
                </a:moveTo>
                <a:lnTo>
                  <a:pt x="11124" y="26328"/>
                </a:lnTo>
                <a:lnTo>
                  <a:pt x="20207" y="20202"/>
                </a:lnTo>
                <a:lnTo>
                  <a:pt x="26330" y="11119"/>
                </a:lnTo>
                <a:lnTo>
                  <a:pt x="28575" y="0"/>
                </a:lnTo>
              </a:path>
            </a:pathLst>
          </a:custGeom>
          <a:ln w="11112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32337" y="929754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23403" y="15516"/>
                </a:lnTo>
                <a:lnTo>
                  <a:pt x="17958" y="7442"/>
                </a:lnTo>
                <a:lnTo>
                  <a:pt x="9884" y="1997"/>
                </a:lnTo>
                <a:lnTo>
                  <a:pt x="0" y="0"/>
                </a:lnTo>
              </a:path>
            </a:pathLst>
          </a:custGeom>
          <a:ln w="11112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32337" y="955154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0" y="25399"/>
                </a:moveTo>
                <a:lnTo>
                  <a:pt x="9884" y="23402"/>
                </a:lnTo>
                <a:lnTo>
                  <a:pt x="17958" y="17957"/>
                </a:lnTo>
                <a:lnTo>
                  <a:pt x="23403" y="9883"/>
                </a:lnTo>
                <a:lnTo>
                  <a:pt x="25400" y="0"/>
                </a:lnTo>
              </a:path>
            </a:pathLst>
          </a:custGeom>
          <a:ln w="11112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2337" y="932929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22225" y="22225"/>
                </a:moveTo>
                <a:lnTo>
                  <a:pt x="20477" y="13571"/>
                </a:lnTo>
                <a:lnTo>
                  <a:pt x="15713" y="6507"/>
                </a:lnTo>
                <a:lnTo>
                  <a:pt x="8648" y="1745"/>
                </a:lnTo>
                <a:lnTo>
                  <a:pt x="0" y="0"/>
                </a:lnTo>
              </a:path>
            </a:pathLst>
          </a:custGeom>
          <a:ln w="11112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32337" y="955154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0" y="22224"/>
                </a:moveTo>
                <a:lnTo>
                  <a:pt x="8648" y="20477"/>
                </a:lnTo>
                <a:lnTo>
                  <a:pt x="15713" y="15713"/>
                </a:lnTo>
                <a:lnTo>
                  <a:pt x="20477" y="8648"/>
                </a:lnTo>
                <a:lnTo>
                  <a:pt x="22225" y="0"/>
                </a:lnTo>
              </a:path>
            </a:pathLst>
          </a:custGeom>
          <a:ln w="11112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32337" y="936104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17552" y="11637"/>
                </a:lnTo>
                <a:lnTo>
                  <a:pt x="13468" y="5581"/>
                </a:lnTo>
                <a:lnTo>
                  <a:pt x="7413" y="1497"/>
                </a:lnTo>
                <a:lnTo>
                  <a:pt x="0" y="0"/>
                </a:lnTo>
              </a:path>
            </a:pathLst>
          </a:custGeom>
          <a:ln w="11112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32337" y="955154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19049"/>
                </a:moveTo>
                <a:lnTo>
                  <a:pt x="7413" y="17552"/>
                </a:lnTo>
                <a:lnTo>
                  <a:pt x="13468" y="13468"/>
                </a:lnTo>
                <a:lnTo>
                  <a:pt x="17552" y="7412"/>
                </a:lnTo>
                <a:lnTo>
                  <a:pt x="19050" y="0"/>
                </a:lnTo>
              </a:path>
            </a:pathLst>
          </a:custGeom>
          <a:ln w="11112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32337" y="93927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875" y="15875"/>
                </a:moveTo>
                <a:lnTo>
                  <a:pt x="15875" y="7112"/>
                </a:lnTo>
                <a:lnTo>
                  <a:pt x="8763" y="0"/>
                </a:lnTo>
                <a:lnTo>
                  <a:pt x="0" y="0"/>
                </a:lnTo>
              </a:path>
            </a:pathLst>
          </a:custGeom>
          <a:ln w="11112">
            <a:solidFill>
              <a:srgbClr val="ACA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32337" y="955154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15875"/>
                </a:moveTo>
                <a:lnTo>
                  <a:pt x="8763" y="15875"/>
                </a:lnTo>
                <a:lnTo>
                  <a:pt x="15875" y="8763"/>
                </a:lnTo>
                <a:lnTo>
                  <a:pt x="15875" y="0"/>
                </a:lnTo>
              </a:path>
            </a:pathLst>
          </a:custGeom>
          <a:ln w="11112">
            <a:solidFill>
              <a:srgbClr val="ACA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32337" y="942454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700" y="12700"/>
                </a:moveTo>
                <a:lnTo>
                  <a:pt x="12700" y="5689"/>
                </a:lnTo>
                <a:lnTo>
                  <a:pt x="7010" y="0"/>
                </a:lnTo>
                <a:lnTo>
                  <a:pt x="0" y="0"/>
                </a:lnTo>
              </a:path>
            </a:pathLst>
          </a:custGeom>
          <a:ln w="1111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32337" y="955154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700"/>
                </a:moveTo>
                <a:lnTo>
                  <a:pt x="7010" y="12700"/>
                </a:lnTo>
                <a:lnTo>
                  <a:pt x="12700" y="7010"/>
                </a:lnTo>
                <a:lnTo>
                  <a:pt x="12700" y="0"/>
                </a:lnTo>
              </a:path>
            </a:pathLst>
          </a:custGeom>
          <a:ln w="1111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32337" y="94562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4267"/>
                </a:lnTo>
                <a:lnTo>
                  <a:pt x="5258" y="0"/>
                </a:lnTo>
                <a:lnTo>
                  <a:pt x="0" y="0"/>
                </a:lnTo>
              </a:path>
            </a:pathLst>
          </a:custGeom>
          <a:ln w="11112">
            <a:solidFill>
              <a:srgbClr val="9D9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32337" y="95515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525"/>
                </a:moveTo>
                <a:lnTo>
                  <a:pt x="5258" y="9525"/>
                </a:lnTo>
                <a:lnTo>
                  <a:pt x="9525" y="5257"/>
                </a:lnTo>
                <a:lnTo>
                  <a:pt x="9525" y="0"/>
                </a:lnTo>
              </a:path>
            </a:pathLst>
          </a:custGeom>
          <a:ln w="11112">
            <a:solidFill>
              <a:srgbClr val="9D9D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32337" y="94880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6350"/>
                </a:moveTo>
                <a:lnTo>
                  <a:pt x="6350" y="2844"/>
                </a:lnTo>
                <a:lnTo>
                  <a:pt x="3505" y="0"/>
                </a:lnTo>
                <a:lnTo>
                  <a:pt x="0" y="0"/>
                </a:lnTo>
              </a:path>
            </a:pathLst>
          </a:custGeom>
          <a:ln w="11112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32337" y="95515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350"/>
                </a:moveTo>
                <a:lnTo>
                  <a:pt x="3505" y="6350"/>
                </a:lnTo>
                <a:lnTo>
                  <a:pt x="6350" y="3505"/>
                </a:lnTo>
                <a:lnTo>
                  <a:pt x="6350" y="0"/>
                </a:lnTo>
              </a:path>
            </a:pathLst>
          </a:custGeom>
          <a:ln w="11112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32337" y="951979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3175" y="3175"/>
                </a:moveTo>
                <a:lnTo>
                  <a:pt x="3175" y="1422"/>
                </a:lnTo>
                <a:lnTo>
                  <a:pt x="1752" y="0"/>
                </a:lnTo>
                <a:lnTo>
                  <a:pt x="0" y="0"/>
                </a:lnTo>
              </a:path>
            </a:pathLst>
          </a:custGeom>
          <a:ln w="11112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32337" y="955154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0" y="3175"/>
                </a:moveTo>
                <a:lnTo>
                  <a:pt x="1752" y="3175"/>
                </a:lnTo>
                <a:lnTo>
                  <a:pt x="3175" y="1752"/>
                </a:lnTo>
                <a:lnTo>
                  <a:pt x="3175" y="0"/>
                </a:lnTo>
              </a:path>
            </a:pathLst>
          </a:custGeom>
          <a:ln w="11112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32337" y="948804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3505" y="0"/>
                </a:moveTo>
                <a:lnTo>
                  <a:pt x="0" y="0"/>
                </a:lnTo>
                <a:lnTo>
                  <a:pt x="0" y="12700"/>
                </a:lnTo>
                <a:lnTo>
                  <a:pt x="3505" y="12700"/>
                </a:lnTo>
                <a:lnTo>
                  <a:pt x="6350" y="9855"/>
                </a:lnTo>
                <a:lnTo>
                  <a:pt x="6350" y="2844"/>
                </a:lnTo>
                <a:lnTo>
                  <a:pt x="350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34715" y="955154"/>
            <a:ext cx="0" cy="224790"/>
          </a:xfrm>
          <a:custGeom>
            <a:avLst/>
            <a:gdLst/>
            <a:ahLst/>
            <a:cxnLst/>
            <a:rect l="l" t="t" r="r" b="b"/>
            <a:pathLst>
              <a:path h="224790">
                <a:moveTo>
                  <a:pt x="0" y="0"/>
                </a:moveTo>
                <a:lnTo>
                  <a:pt x="0" y="224790"/>
                </a:lnTo>
              </a:path>
            </a:pathLst>
          </a:custGeom>
          <a:ln w="475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34715" y="955154"/>
            <a:ext cx="0" cy="224790"/>
          </a:xfrm>
          <a:custGeom>
            <a:avLst/>
            <a:gdLst/>
            <a:ahLst/>
            <a:cxnLst/>
            <a:rect l="l" t="t" r="r" b="b"/>
            <a:pathLst>
              <a:path h="224790">
                <a:moveTo>
                  <a:pt x="0" y="0"/>
                </a:moveTo>
                <a:lnTo>
                  <a:pt x="0" y="224790"/>
                </a:lnTo>
              </a:path>
            </a:pathLst>
          </a:custGeom>
          <a:ln w="475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38681" y="955154"/>
            <a:ext cx="0" cy="224790"/>
          </a:xfrm>
          <a:custGeom>
            <a:avLst/>
            <a:gdLst/>
            <a:ahLst/>
            <a:cxnLst/>
            <a:rect l="l" t="t" r="r" b="b"/>
            <a:pathLst>
              <a:path h="224790">
                <a:moveTo>
                  <a:pt x="0" y="0"/>
                </a:moveTo>
                <a:lnTo>
                  <a:pt x="0" y="224790"/>
                </a:lnTo>
              </a:path>
            </a:pathLst>
          </a:custGeom>
          <a:ln w="9524">
            <a:solidFill>
              <a:srgbClr val="8D8D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45029" y="955154"/>
            <a:ext cx="0" cy="224790"/>
          </a:xfrm>
          <a:custGeom>
            <a:avLst/>
            <a:gdLst/>
            <a:ahLst/>
            <a:cxnLst/>
            <a:rect l="l" t="t" r="r" b="b"/>
            <a:pathLst>
              <a:path h="224790">
                <a:moveTo>
                  <a:pt x="0" y="0"/>
                </a:moveTo>
                <a:lnTo>
                  <a:pt x="0" y="224790"/>
                </a:lnTo>
              </a:path>
            </a:pathLst>
          </a:custGeom>
          <a:ln w="9524">
            <a:solidFill>
              <a:srgbClr val="9B9B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51382" y="955154"/>
            <a:ext cx="0" cy="224790"/>
          </a:xfrm>
          <a:custGeom>
            <a:avLst/>
            <a:gdLst/>
            <a:ahLst/>
            <a:cxnLst/>
            <a:rect l="l" t="t" r="r" b="b"/>
            <a:pathLst>
              <a:path h="224790">
                <a:moveTo>
                  <a:pt x="0" y="0"/>
                </a:moveTo>
                <a:lnTo>
                  <a:pt x="0" y="224790"/>
                </a:lnTo>
              </a:path>
            </a:pathLst>
          </a:custGeom>
          <a:ln w="9524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57712" y="955154"/>
            <a:ext cx="0" cy="224790"/>
          </a:xfrm>
          <a:custGeom>
            <a:avLst/>
            <a:gdLst/>
            <a:ahLst/>
            <a:cxnLst/>
            <a:rect l="l" t="t" r="r" b="b"/>
            <a:pathLst>
              <a:path h="224790">
                <a:moveTo>
                  <a:pt x="0" y="0"/>
                </a:moveTo>
                <a:lnTo>
                  <a:pt x="0" y="224790"/>
                </a:lnTo>
              </a:path>
            </a:pathLst>
          </a:custGeom>
          <a:ln w="9524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64087" y="955154"/>
            <a:ext cx="0" cy="224790"/>
          </a:xfrm>
          <a:custGeom>
            <a:avLst/>
            <a:gdLst/>
            <a:ahLst/>
            <a:cxnLst/>
            <a:rect l="l" t="t" r="r" b="b"/>
            <a:pathLst>
              <a:path h="224790">
                <a:moveTo>
                  <a:pt x="0" y="0"/>
                </a:moveTo>
                <a:lnTo>
                  <a:pt x="0" y="224790"/>
                </a:lnTo>
              </a:path>
            </a:pathLst>
          </a:custGeom>
          <a:ln w="9524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70416" y="955154"/>
            <a:ext cx="0" cy="224790"/>
          </a:xfrm>
          <a:custGeom>
            <a:avLst/>
            <a:gdLst/>
            <a:ahLst/>
            <a:cxnLst/>
            <a:rect l="l" t="t" r="r" b="b"/>
            <a:pathLst>
              <a:path h="224790">
                <a:moveTo>
                  <a:pt x="0" y="0"/>
                </a:moveTo>
                <a:lnTo>
                  <a:pt x="0" y="224790"/>
                </a:lnTo>
              </a:path>
            </a:pathLst>
          </a:custGeom>
          <a:ln w="9524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76792" y="955154"/>
            <a:ext cx="0" cy="224790"/>
          </a:xfrm>
          <a:custGeom>
            <a:avLst/>
            <a:gdLst/>
            <a:ahLst/>
            <a:cxnLst/>
            <a:rect l="l" t="t" r="r" b="b"/>
            <a:pathLst>
              <a:path h="224790">
                <a:moveTo>
                  <a:pt x="0" y="0"/>
                </a:moveTo>
                <a:lnTo>
                  <a:pt x="0" y="224790"/>
                </a:lnTo>
              </a:path>
            </a:pathLst>
          </a:custGeom>
          <a:ln w="9524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80748" y="955154"/>
            <a:ext cx="0" cy="224790"/>
          </a:xfrm>
          <a:custGeom>
            <a:avLst/>
            <a:gdLst/>
            <a:ahLst/>
            <a:cxnLst/>
            <a:rect l="l" t="t" r="r" b="b"/>
            <a:pathLst>
              <a:path h="224790">
                <a:moveTo>
                  <a:pt x="0" y="0"/>
                </a:moveTo>
                <a:lnTo>
                  <a:pt x="0" y="224790"/>
                </a:lnTo>
              </a:path>
            </a:pathLst>
          </a:custGeom>
          <a:ln w="4778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532338" y="942454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25654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532338" y="92975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32338" y="91705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532338" y="90435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xfrm>
            <a:off x="291335" y="968375"/>
            <a:ext cx="402526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Clustering: </a:t>
            </a:r>
            <a:r>
              <a:rPr spc="-75" dirty="0"/>
              <a:t>K-means and </a:t>
            </a:r>
            <a:r>
              <a:rPr spc="-50" dirty="0"/>
              <a:t>Hierarchical</a:t>
            </a:r>
            <a:r>
              <a:rPr spc="-200" dirty="0"/>
              <a:t> </a:t>
            </a:r>
            <a:r>
              <a:rPr spc="-50" dirty="0"/>
              <a:t>Clustering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704850" y="1750766"/>
            <a:ext cx="32004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400" spc="-65" dirty="0">
                <a:latin typeface="Arial"/>
                <a:cs typeface="Arial"/>
              </a:rPr>
              <a:t>Machine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Learning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0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1C1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35963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CC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71926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19">
              <a:lnSpc>
                <a:spcPts val="575"/>
              </a:lnSpc>
            </a:pPr>
            <a:fld id="{81D60167-4931-47E6-BA6A-407CBD079E47}" type="slidenum">
              <a:rPr spc="-15" dirty="0"/>
              <a:t>1</a:t>
            </a:fld>
            <a:r>
              <a:rPr spc="-15" dirty="0"/>
              <a:t> </a:t>
            </a:r>
            <a:r>
              <a:rPr spc="125" dirty="0"/>
              <a:t>/</a:t>
            </a:r>
            <a:r>
              <a:rPr spc="10" dirty="0"/>
              <a:t> </a:t>
            </a:r>
            <a:r>
              <a:rPr spc="-15" dirty="0"/>
              <a:t>24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14" y="60259"/>
            <a:ext cx="40474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30" dirty="0">
                <a:latin typeface="Times New Roman"/>
                <a:cs typeface="Times New Roman"/>
              </a:rPr>
              <a:t>K </a:t>
            </a:r>
            <a:r>
              <a:rPr sz="1400" spc="-90" dirty="0">
                <a:latin typeface="Arial"/>
                <a:cs typeface="Arial"/>
              </a:rPr>
              <a:t>-means </a:t>
            </a:r>
            <a:r>
              <a:rPr sz="1400" spc="-15" dirty="0">
                <a:latin typeface="Arial"/>
                <a:cs typeface="Arial"/>
              </a:rPr>
              <a:t>iteration </a:t>
            </a:r>
            <a:r>
              <a:rPr sz="1400" spc="-40" dirty="0">
                <a:latin typeface="Arial"/>
                <a:cs typeface="Arial"/>
              </a:rPr>
              <a:t>2: </a:t>
            </a:r>
            <a:r>
              <a:rPr sz="1400" spc="-55" dirty="0">
                <a:latin typeface="Arial"/>
                <a:cs typeface="Arial"/>
              </a:rPr>
              <a:t>Recomputing </a:t>
            </a:r>
            <a:r>
              <a:rPr sz="1400" spc="-35" dirty="0">
                <a:latin typeface="Arial"/>
                <a:cs typeface="Arial"/>
              </a:rPr>
              <a:t>the </a:t>
            </a:r>
            <a:r>
              <a:rPr sz="1400" spc="-45" dirty="0">
                <a:latin typeface="Arial"/>
                <a:cs typeface="Arial"/>
              </a:rPr>
              <a:t>cluster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centers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3595" y="582215"/>
            <a:ext cx="2489200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1C1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5963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CC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926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15" dirty="0"/>
              <a:t>10</a:t>
            </a:fld>
            <a:r>
              <a:rPr spc="-15" dirty="0"/>
              <a:t> </a:t>
            </a:r>
            <a:r>
              <a:rPr spc="125" dirty="0"/>
              <a:t>/</a:t>
            </a:r>
            <a:r>
              <a:rPr spc="10" dirty="0"/>
              <a:t> </a:t>
            </a:r>
            <a:r>
              <a:rPr spc="-15" dirty="0"/>
              <a:t>24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14" y="60259"/>
            <a:ext cx="28625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30" dirty="0">
                <a:latin typeface="Times New Roman"/>
                <a:cs typeface="Times New Roman"/>
              </a:rPr>
              <a:t>K </a:t>
            </a:r>
            <a:r>
              <a:rPr sz="1400" spc="-90" dirty="0">
                <a:latin typeface="Arial"/>
                <a:cs typeface="Arial"/>
              </a:rPr>
              <a:t>-means </a:t>
            </a:r>
            <a:r>
              <a:rPr sz="1400" spc="-15" dirty="0">
                <a:latin typeface="Arial"/>
                <a:cs typeface="Arial"/>
              </a:rPr>
              <a:t>iteration </a:t>
            </a:r>
            <a:r>
              <a:rPr sz="1400" spc="-40" dirty="0">
                <a:latin typeface="Arial"/>
                <a:cs typeface="Arial"/>
              </a:rPr>
              <a:t>3: </a:t>
            </a:r>
            <a:r>
              <a:rPr sz="1400" spc="-65" dirty="0">
                <a:latin typeface="Arial"/>
                <a:cs typeface="Arial"/>
              </a:rPr>
              <a:t>Assigning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points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6796" y="605036"/>
            <a:ext cx="2489200" cy="2498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1C1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5963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CC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926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15" dirty="0"/>
              <a:t>11</a:t>
            </a:fld>
            <a:r>
              <a:rPr spc="-15" dirty="0"/>
              <a:t> </a:t>
            </a:r>
            <a:r>
              <a:rPr spc="125" dirty="0"/>
              <a:t>/</a:t>
            </a:r>
            <a:r>
              <a:rPr spc="10" dirty="0"/>
              <a:t> </a:t>
            </a:r>
            <a:r>
              <a:rPr spc="-15" dirty="0"/>
              <a:t>24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14" y="60259"/>
            <a:ext cx="40474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30" dirty="0">
                <a:latin typeface="Times New Roman"/>
                <a:cs typeface="Times New Roman"/>
              </a:rPr>
              <a:t>K </a:t>
            </a:r>
            <a:r>
              <a:rPr sz="1400" spc="-90" dirty="0">
                <a:latin typeface="Arial"/>
                <a:cs typeface="Arial"/>
              </a:rPr>
              <a:t>-means </a:t>
            </a:r>
            <a:r>
              <a:rPr sz="1400" spc="-15" dirty="0">
                <a:latin typeface="Arial"/>
                <a:cs typeface="Arial"/>
              </a:rPr>
              <a:t>iteration </a:t>
            </a:r>
            <a:r>
              <a:rPr sz="1400" spc="-40" dirty="0">
                <a:latin typeface="Arial"/>
                <a:cs typeface="Arial"/>
              </a:rPr>
              <a:t>3: </a:t>
            </a:r>
            <a:r>
              <a:rPr sz="1400" spc="-55" dirty="0">
                <a:latin typeface="Arial"/>
                <a:cs typeface="Arial"/>
              </a:rPr>
              <a:t>Recomputing </a:t>
            </a:r>
            <a:r>
              <a:rPr sz="1400" spc="-35" dirty="0">
                <a:latin typeface="Arial"/>
                <a:cs typeface="Arial"/>
              </a:rPr>
              <a:t>the </a:t>
            </a:r>
            <a:r>
              <a:rPr sz="1400" spc="-45" dirty="0">
                <a:latin typeface="Arial"/>
                <a:cs typeface="Arial"/>
              </a:rPr>
              <a:t>cluster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centers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9508" y="605062"/>
            <a:ext cx="2489174" cy="2498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1C1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5963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CC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926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15" dirty="0"/>
              <a:t>12</a:t>
            </a:fld>
            <a:r>
              <a:rPr spc="-15" dirty="0"/>
              <a:t> </a:t>
            </a:r>
            <a:r>
              <a:rPr spc="125" dirty="0"/>
              <a:t>/</a:t>
            </a:r>
            <a:r>
              <a:rPr spc="10" dirty="0"/>
              <a:t> </a:t>
            </a:r>
            <a:r>
              <a:rPr spc="-15" dirty="0"/>
              <a:t>24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14" y="60259"/>
            <a:ext cx="28625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30" dirty="0">
                <a:latin typeface="Times New Roman"/>
                <a:cs typeface="Times New Roman"/>
              </a:rPr>
              <a:t>K </a:t>
            </a:r>
            <a:r>
              <a:rPr sz="1400" spc="-90" dirty="0">
                <a:latin typeface="Arial"/>
                <a:cs typeface="Arial"/>
              </a:rPr>
              <a:t>-means </a:t>
            </a:r>
            <a:r>
              <a:rPr sz="1400" spc="-15" dirty="0">
                <a:latin typeface="Arial"/>
                <a:cs typeface="Arial"/>
              </a:rPr>
              <a:t>iteration </a:t>
            </a:r>
            <a:r>
              <a:rPr sz="1400" spc="-40" dirty="0">
                <a:latin typeface="Arial"/>
                <a:cs typeface="Arial"/>
              </a:rPr>
              <a:t>4: </a:t>
            </a:r>
            <a:r>
              <a:rPr sz="1400" spc="-65" dirty="0">
                <a:latin typeface="Arial"/>
                <a:cs typeface="Arial"/>
              </a:rPr>
              <a:t>Assigning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points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2508" y="580271"/>
            <a:ext cx="2513966" cy="2513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1C1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5963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CC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926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15" dirty="0"/>
              <a:t>13</a:t>
            </a:fld>
            <a:r>
              <a:rPr spc="-15" dirty="0"/>
              <a:t> </a:t>
            </a:r>
            <a:r>
              <a:rPr spc="125" dirty="0"/>
              <a:t>/</a:t>
            </a:r>
            <a:r>
              <a:rPr spc="10" dirty="0"/>
              <a:t> </a:t>
            </a:r>
            <a:r>
              <a:rPr spc="-15" dirty="0"/>
              <a:t>24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14" y="60259"/>
            <a:ext cx="40474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30" dirty="0">
                <a:latin typeface="Times New Roman"/>
                <a:cs typeface="Times New Roman"/>
              </a:rPr>
              <a:t>K </a:t>
            </a:r>
            <a:r>
              <a:rPr sz="1400" spc="-90" dirty="0">
                <a:latin typeface="Arial"/>
                <a:cs typeface="Arial"/>
              </a:rPr>
              <a:t>-means </a:t>
            </a:r>
            <a:r>
              <a:rPr sz="1400" spc="-15" dirty="0">
                <a:latin typeface="Arial"/>
                <a:cs typeface="Arial"/>
              </a:rPr>
              <a:t>iteration </a:t>
            </a:r>
            <a:r>
              <a:rPr sz="1400" spc="-40" dirty="0">
                <a:latin typeface="Arial"/>
                <a:cs typeface="Arial"/>
              </a:rPr>
              <a:t>4: </a:t>
            </a:r>
            <a:r>
              <a:rPr sz="1400" spc="-55" dirty="0">
                <a:latin typeface="Arial"/>
                <a:cs typeface="Arial"/>
              </a:rPr>
              <a:t>Recomputing </a:t>
            </a:r>
            <a:r>
              <a:rPr sz="1400" spc="-35" dirty="0">
                <a:latin typeface="Arial"/>
                <a:cs typeface="Arial"/>
              </a:rPr>
              <a:t>the </a:t>
            </a:r>
            <a:r>
              <a:rPr sz="1400" spc="-45" dirty="0">
                <a:latin typeface="Arial"/>
                <a:cs typeface="Arial"/>
              </a:rPr>
              <a:t>cluster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centers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8795" y="591740"/>
            <a:ext cx="2488532" cy="2494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1C1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5963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CC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926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15" dirty="0"/>
              <a:t>14</a:t>
            </a:fld>
            <a:r>
              <a:rPr spc="-15" dirty="0"/>
              <a:t> </a:t>
            </a:r>
            <a:r>
              <a:rPr spc="125" dirty="0"/>
              <a:t>/</a:t>
            </a:r>
            <a:r>
              <a:rPr spc="10" dirty="0"/>
              <a:t> </a:t>
            </a:r>
            <a:r>
              <a:rPr spc="-15" dirty="0"/>
              <a:t>24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1C1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5963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CC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926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15" dirty="0"/>
              <a:t>15</a:t>
            </a:fld>
            <a:r>
              <a:rPr spc="-15" dirty="0"/>
              <a:t> </a:t>
            </a:r>
            <a:r>
              <a:rPr spc="125" dirty="0"/>
              <a:t>/</a:t>
            </a:r>
            <a:r>
              <a:rPr spc="10" dirty="0"/>
              <a:t> </a:t>
            </a:r>
            <a:r>
              <a:rPr spc="-15" dirty="0"/>
              <a:t>24</a:t>
            </a:r>
          </a:p>
        </p:txBody>
      </p:sp>
      <p:sp>
        <p:nvSpPr>
          <p:cNvPr id="11" name="object 2"/>
          <p:cNvSpPr txBox="1"/>
          <p:nvPr/>
        </p:nvSpPr>
        <p:spPr>
          <a:xfrm>
            <a:off x="95314" y="60259"/>
            <a:ext cx="40474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30" dirty="0">
                <a:latin typeface="Times New Roman"/>
                <a:cs typeface="Times New Roman"/>
              </a:rPr>
              <a:t>K </a:t>
            </a:r>
            <a:r>
              <a:rPr sz="1400" spc="-90" dirty="0">
                <a:latin typeface="Arial"/>
                <a:cs typeface="Arial"/>
              </a:rPr>
              <a:t>-means </a:t>
            </a:r>
            <a:r>
              <a:rPr sz="1400" spc="-15" dirty="0">
                <a:latin typeface="Arial"/>
                <a:cs typeface="Arial"/>
              </a:rPr>
              <a:t>iteration</a:t>
            </a:r>
            <a:r>
              <a:rPr sz="1400" spc="-40" dirty="0">
                <a:latin typeface="Arial"/>
                <a:cs typeface="Arial"/>
              </a:rPr>
              <a:t>: </a:t>
            </a:r>
            <a:r>
              <a:rPr lang="en-US" sz="1400" spc="-55" dirty="0">
                <a:latin typeface="Arial"/>
                <a:cs typeface="Arial"/>
              </a:rPr>
              <a:t>Example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88" y="434975"/>
            <a:ext cx="3981449" cy="81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13588" y="1349375"/>
            <a:ext cx="3058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200" dirty="0"/>
              <a:t>D2 and D4 are the centroids</a:t>
            </a:r>
          </a:p>
          <a:p>
            <a:r>
              <a:rPr lang="en-US" sz="1200" dirty="0"/>
              <a:t>Euclidean distance – sample below:</a:t>
            </a:r>
            <a:endParaRPr lang="en-MY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82775"/>
            <a:ext cx="3418928" cy="11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7605762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1C1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5963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CC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926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15" dirty="0"/>
              <a:t>16</a:t>
            </a:fld>
            <a:r>
              <a:rPr spc="-15" dirty="0"/>
              <a:t> </a:t>
            </a:r>
            <a:r>
              <a:rPr spc="125" dirty="0"/>
              <a:t>/</a:t>
            </a:r>
            <a:r>
              <a:rPr spc="10" dirty="0"/>
              <a:t> </a:t>
            </a:r>
            <a:r>
              <a:rPr spc="-15" dirty="0"/>
              <a:t>24</a:t>
            </a:r>
          </a:p>
        </p:txBody>
      </p:sp>
      <p:sp>
        <p:nvSpPr>
          <p:cNvPr id="11" name="object 2"/>
          <p:cNvSpPr txBox="1"/>
          <p:nvPr/>
        </p:nvSpPr>
        <p:spPr>
          <a:xfrm>
            <a:off x="95314" y="60259"/>
            <a:ext cx="40474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30" dirty="0">
                <a:latin typeface="Times New Roman"/>
                <a:cs typeface="Times New Roman"/>
              </a:rPr>
              <a:t>K </a:t>
            </a:r>
            <a:r>
              <a:rPr sz="1400" spc="-90" dirty="0">
                <a:latin typeface="Arial"/>
                <a:cs typeface="Arial"/>
              </a:rPr>
              <a:t>-means </a:t>
            </a:r>
            <a:r>
              <a:rPr sz="1400" spc="-15" dirty="0">
                <a:latin typeface="Arial"/>
                <a:cs typeface="Arial"/>
              </a:rPr>
              <a:t>iteration</a:t>
            </a:r>
            <a:r>
              <a:rPr sz="1400" spc="-40" dirty="0">
                <a:latin typeface="Arial"/>
                <a:cs typeface="Arial"/>
              </a:rPr>
              <a:t>: </a:t>
            </a:r>
            <a:r>
              <a:rPr lang="en-US" sz="1400" spc="-55" dirty="0">
                <a:latin typeface="Arial"/>
                <a:cs typeface="Arial"/>
              </a:rPr>
              <a:t>Example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4398" y="1403021"/>
            <a:ext cx="3985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200" dirty="0"/>
              <a:t>Cluster 1 – D2, D3, D5</a:t>
            </a:r>
          </a:p>
          <a:p>
            <a:r>
              <a:rPr lang="en-US" sz="1200" dirty="0"/>
              <a:t>Cluster 2 – D4, D1</a:t>
            </a:r>
            <a:endParaRPr lang="en-MY" sz="1200" dirty="0"/>
          </a:p>
          <a:p>
            <a:r>
              <a:rPr lang="en-US" sz="1200" dirty="0"/>
              <a:t>Next step – calculate new centroid for each cluster</a:t>
            </a:r>
            <a:endParaRPr lang="en-MY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11" y="358775"/>
            <a:ext cx="4142803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4" y="2111375"/>
            <a:ext cx="4430541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26233" y="3025775"/>
            <a:ext cx="39856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200" dirty="0"/>
              <a:t>(2, 1) and (2.67, 4.67)</a:t>
            </a:r>
          </a:p>
        </p:txBody>
      </p:sp>
    </p:spTree>
    <p:extLst>
      <p:ext uri="{BB962C8B-B14F-4D97-AF65-F5344CB8AC3E}">
        <p14:creationId xmlns:p14="http://schemas.microsoft.com/office/powerpoint/2010/main" val="1427306447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1C1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5963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CC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926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15" dirty="0"/>
              <a:t>17</a:t>
            </a:fld>
            <a:r>
              <a:rPr spc="-15" dirty="0"/>
              <a:t> </a:t>
            </a:r>
            <a:r>
              <a:rPr spc="125" dirty="0"/>
              <a:t>/</a:t>
            </a:r>
            <a:r>
              <a:rPr spc="10" dirty="0"/>
              <a:t> </a:t>
            </a:r>
            <a:r>
              <a:rPr spc="-15" dirty="0"/>
              <a:t>24</a:t>
            </a:r>
          </a:p>
        </p:txBody>
      </p:sp>
      <p:sp>
        <p:nvSpPr>
          <p:cNvPr id="11" name="object 2"/>
          <p:cNvSpPr txBox="1"/>
          <p:nvPr/>
        </p:nvSpPr>
        <p:spPr>
          <a:xfrm>
            <a:off x="95314" y="60259"/>
            <a:ext cx="40474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30" dirty="0">
                <a:latin typeface="Times New Roman"/>
                <a:cs typeface="Times New Roman"/>
              </a:rPr>
              <a:t>K </a:t>
            </a:r>
            <a:r>
              <a:rPr sz="1400" spc="-90" dirty="0">
                <a:latin typeface="Arial"/>
                <a:cs typeface="Arial"/>
              </a:rPr>
              <a:t>-means </a:t>
            </a:r>
            <a:r>
              <a:rPr sz="1400" spc="-15" dirty="0">
                <a:latin typeface="Arial"/>
                <a:cs typeface="Arial"/>
              </a:rPr>
              <a:t>iteration</a:t>
            </a:r>
            <a:r>
              <a:rPr sz="1400" spc="-40" dirty="0">
                <a:latin typeface="Arial"/>
                <a:cs typeface="Arial"/>
              </a:rPr>
              <a:t>: </a:t>
            </a:r>
            <a:r>
              <a:rPr lang="en-US" sz="1400" spc="-55" dirty="0">
                <a:latin typeface="Arial"/>
                <a:cs typeface="Arial"/>
              </a:rPr>
              <a:t>Example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315" y="1579656"/>
            <a:ext cx="152393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100" dirty="0">
                <a:solidFill>
                  <a:srgbClr val="FF0000"/>
                </a:solidFill>
              </a:rPr>
              <a:t>Previous:</a:t>
            </a:r>
          </a:p>
          <a:p>
            <a:r>
              <a:rPr lang="en-MY" sz="1100" dirty="0"/>
              <a:t>Cluster 1 – D2, D3, D5</a:t>
            </a:r>
          </a:p>
          <a:p>
            <a:r>
              <a:rPr lang="en-US" sz="1100" dirty="0"/>
              <a:t>Cluster 2 – D4, D1</a:t>
            </a:r>
            <a:endParaRPr lang="en-MY" sz="1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8" y="358776"/>
            <a:ext cx="45148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300665" y="1584993"/>
            <a:ext cx="152393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100" dirty="0">
                <a:solidFill>
                  <a:srgbClr val="FF0000"/>
                </a:solidFill>
              </a:rPr>
              <a:t>New:</a:t>
            </a:r>
          </a:p>
          <a:p>
            <a:r>
              <a:rPr lang="en-MY" sz="1100" dirty="0"/>
              <a:t>Cluster 1 – D1, D2, D4</a:t>
            </a:r>
          </a:p>
          <a:p>
            <a:r>
              <a:rPr lang="en-US" sz="1100" dirty="0"/>
              <a:t>Cluster 2 – D3, D5</a:t>
            </a:r>
            <a:endParaRPr lang="en-MY" sz="1100" dirty="0"/>
          </a:p>
        </p:txBody>
      </p:sp>
      <p:sp>
        <p:nvSpPr>
          <p:cNvPr id="14" name="Rectangle 13"/>
          <p:cNvSpPr/>
          <p:nvPr/>
        </p:nvSpPr>
        <p:spPr>
          <a:xfrm>
            <a:off x="171450" y="2416175"/>
            <a:ext cx="2819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Calculate new centroids and repeat</a:t>
            </a:r>
            <a:endParaRPr lang="en-MY" sz="1100" dirty="0"/>
          </a:p>
        </p:txBody>
      </p:sp>
    </p:spTree>
    <p:extLst>
      <p:ext uri="{BB962C8B-B14F-4D97-AF65-F5344CB8AC3E}">
        <p14:creationId xmlns:p14="http://schemas.microsoft.com/office/powerpoint/2010/main" val="2112207448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6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215"/>
                </a:moveTo>
                <a:lnTo>
                  <a:pt x="4608004" y="350215"/>
                </a:lnTo>
                <a:lnTo>
                  <a:pt x="4608004" y="0"/>
                </a:lnTo>
                <a:lnTo>
                  <a:pt x="0" y="0"/>
                </a:lnTo>
                <a:lnTo>
                  <a:pt x="0" y="350215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14" y="60259"/>
            <a:ext cx="22091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i="1" spc="30" dirty="0">
                <a:latin typeface="Times New Roman"/>
                <a:cs typeface="Times New Roman"/>
              </a:rPr>
              <a:t>K </a:t>
            </a:r>
            <a:r>
              <a:rPr spc="-80" dirty="0"/>
              <a:t>-means: </a:t>
            </a:r>
            <a:r>
              <a:rPr spc="-15" dirty="0"/>
              <a:t>Initialization</a:t>
            </a:r>
            <a:r>
              <a:rPr spc="-155" dirty="0"/>
              <a:t> </a:t>
            </a:r>
            <a:r>
              <a:rPr spc="-114" dirty="0"/>
              <a:t>issues</a:t>
            </a:r>
          </a:p>
        </p:txBody>
      </p:sp>
      <p:sp>
        <p:nvSpPr>
          <p:cNvPr id="4" name="object 4"/>
          <p:cNvSpPr/>
          <p:nvPr/>
        </p:nvSpPr>
        <p:spPr>
          <a:xfrm>
            <a:off x="259571" y="73378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4">
                <a:moveTo>
                  <a:pt x="50844" y="25425"/>
                </a:moveTo>
                <a:lnTo>
                  <a:pt x="48846" y="15532"/>
                </a:lnTo>
                <a:lnTo>
                  <a:pt x="43396" y="7450"/>
                </a:lnTo>
                <a:lnTo>
                  <a:pt x="35314" y="1999"/>
                </a:lnTo>
                <a:lnTo>
                  <a:pt x="25419" y="0"/>
                </a:lnTo>
                <a:lnTo>
                  <a:pt x="15524" y="1999"/>
                </a:lnTo>
                <a:lnTo>
                  <a:pt x="7445" y="7450"/>
                </a:lnTo>
                <a:lnTo>
                  <a:pt x="1997" y="15532"/>
                </a:lnTo>
                <a:lnTo>
                  <a:pt x="0" y="25425"/>
                </a:lnTo>
                <a:lnTo>
                  <a:pt x="1997" y="35318"/>
                </a:lnTo>
                <a:lnTo>
                  <a:pt x="7445" y="43400"/>
                </a:lnTo>
                <a:lnTo>
                  <a:pt x="15524" y="48851"/>
                </a:lnTo>
                <a:lnTo>
                  <a:pt x="25419" y="50850"/>
                </a:lnTo>
                <a:lnTo>
                  <a:pt x="35314" y="48851"/>
                </a:lnTo>
                <a:lnTo>
                  <a:pt x="43396" y="43400"/>
                </a:lnTo>
                <a:lnTo>
                  <a:pt x="48846" y="35318"/>
                </a:lnTo>
                <a:lnTo>
                  <a:pt x="50844" y="25425"/>
                </a:lnTo>
              </a:path>
            </a:pathLst>
          </a:custGeom>
          <a:ln w="11112">
            <a:solidFill>
              <a:srgbClr val="19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2265" y="736371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4">
                <a:moveTo>
                  <a:pt x="44489" y="22250"/>
                </a:moveTo>
                <a:lnTo>
                  <a:pt x="42740" y="13587"/>
                </a:lnTo>
                <a:lnTo>
                  <a:pt x="37973" y="6515"/>
                </a:lnTo>
                <a:lnTo>
                  <a:pt x="30901" y="1747"/>
                </a:lnTo>
                <a:lnTo>
                  <a:pt x="22244" y="0"/>
                </a:lnTo>
                <a:lnTo>
                  <a:pt x="13586" y="1747"/>
                </a:lnTo>
                <a:lnTo>
                  <a:pt x="6516" y="6515"/>
                </a:lnTo>
                <a:lnTo>
                  <a:pt x="1748" y="13587"/>
                </a:lnTo>
                <a:lnTo>
                  <a:pt x="0" y="22250"/>
                </a:lnTo>
                <a:lnTo>
                  <a:pt x="1748" y="30906"/>
                </a:lnTo>
                <a:lnTo>
                  <a:pt x="6516" y="37974"/>
                </a:lnTo>
                <a:lnTo>
                  <a:pt x="13586" y="42740"/>
                </a:lnTo>
                <a:lnTo>
                  <a:pt x="22244" y="44488"/>
                </a:lnTo>
                <a:lnTo>
                  <a:pt x="30901" y="42740"/>
                </a:lnTo>
                <a:lnTo>
                  <a:pt x="37973" y="37974"/>
                </a:lnTo>
                <a:lnTo>
                  <a:pt x="42740" y="30906"/>
                </a:lnTo>
                <a:lnTo>
                  <a:pt x="44489" y="22250"/>
                </a:lnTo>
              </a:path>
            </a:pathLst>
          </a:custGeom>
          <a:ln w="11112">
            <a:solidFill>
              <a:srgbClr val="1B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4953" y="738949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4">
                <a:moveTo>
                  <a:pt x="38139" y="19075"/>
                </a:moveTo>
                <a:lnTo>
                  <a:pt x="36640" y="11653"/>
                </a:lnTo>
                <a:lnTo>
                  <a:pt x="32554" y="5589"/>
                </a:lnTo>
                <a:lnTo>
                  <a:pt x="26493" y="1499"/>
                </a:lnTo>
                <a:lnTo>
                  <a:pt x="19070" y="0"/>
                </a:lnTo>
                <a:lnTo>
                  <a:pt x="11647" y="1499"/>
                </a:lnTo>
                <a:lnTo>
                  <a:pt x="5585" y="5589"/>
                </a:lnTo>
                <a:lnTo>
                  <a:pt x="1498" y="11653"/>
                </a:lnTo>
                <a:lnTo>
                  <a:pt x="0" y="19075"/>
                </a:lnTo>
                <a:lnTo>
                  <a:pt x="1498" y="26497"/>
                </a:lnTo>
                <a:lnTo>
                  <a:pt x="5585" y="32561"/>
                </a:lnTo>
                <a:lnTo>
                  <a:pt x="11647" y="36650"/>
                </a:lnTo>
                <a:lnTo>
                  <a:pt x="19070" y="38150"/>
                </a:lnTo>
                <a:lnTo>
                  <a:pt x="26493" y="36650"/>
                </a:lnTo>
                <a:lnTo>
                  <a:pt x="32554" y="32561"/>
                </a:lnTo>
                <a:lnTo>
                  <a:pt x="36640" y="26497"/>
                </a:lnTo>
                <a:lnTo>
                  <a:pt x="38139" y="19075"/>
                </a:lnTo>
              </a:path>
            </a:pathLst>
          </a:custGeom>
          <a:ln w="11112">
            <a:solidFill>
              <a:srgbClr val="1D1D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7642" y="74154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4">
                <a:moveTo>
                  <a:pt x="31794" y="15900"/>
                </a:moveTo>
                <a:lnTo>
                  <a:pt x="31794" y="7124"/>
                </a:lnTo>
                <a:lnTo>
                  <a:pt x="24676" y="0"/>
                </a:lnTo>
                <a:lnTo>
                  <a:pt x="15900" y="0"/>
                </a:lnTo>
                <a:lnTo>
                  <a:pt x="7124" y="0"/>
                </a:lnTo>
                <a:lnTo>
                  <a:pt x="0" y="7124"/>
                </a:lnTo>
                <a:lnTo>
                  <a:pt x="0" y="15900"/>
                </a:lnTo>
                <a:lnTo>
                  <a:pt x="0" y="24676"/>
                </a:lnTo>
                <a:lnTo>
                  <a:pt x="7124" y="31788"/>
                </a:lnTo>
                <a:lnTo>
                  <a:pt x="15900" y="31788"/>
                </a:lnTo>
                <a:lnTo>
                  <a:pt x="24676" y="31788"/>
                </a:lnTo>
                <a:lnTo>
                  <a:pt x="31794" y="24676"/>
                </a:lnTo>
                <a:lnTo>
                  <a:pt x="31794" y="15900"/>
                </a:lnTo>
              </a:path>
            </a:pathLst>
          </a:custGeom>
          <a:ln w="11112">
            <a:solidFill>
              <a:srgbClr val="1F1F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0336" y="744118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4">
                <a:moveTo>
                  <a:pt x="25440" y="12725"/>
                </a:moveTo>
                <a:lnTo>
                  <a:pt x="25440" y="5702"/>
                </a:lnTo>
                <a:lnTo>
                  <a:pt x="19744" y="0"/>
                </a:lnTo>
                <a:lnTo>
                  <a:pt x="12720" y="0"/>
                </a:lnTo>
                <a:lnTo>
                  <a:pt x="5695" y="0"/>
                </a:lnTo>
                <a:lnTo>
                  <a:pt x="0" y="5702"/>
                </a:lnTo>
                <a:lnTo>
                  <a:pt x="0" y="12725"/>
                </a:lnTo>
                <a:lnTo>
                  <a:pt x="0" y="19748"/>
                </a:lnTo>
                <a:lnTo>
                  <a:pt x="5695" y="25450"/>
                </a:lnTo>
                <a:lnTo>
                  <a:pt x="12720" y="25450"/>
                </a:lnTo>
                <a:lnTo>
                  <a:pt x="19744" y="25450"/>
                </a:lnTo>
                <a:lnTo>
                  <a:pt x="25440" y="19748"/>
                </a:lnTo>
                <a:lnTo>
                  <a:pt x="25440" y="12725"/>
                </a:lnTo>
              </a:path>
            </a:pathLst>
          </a:custGeom>
          <a:ln w="11112">
            <a:solidFill>
              <a:srgbClr val="2121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4085" y="737755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36974" y="18491"/>
                </a:moveTo>
                <a:lnTo>
                  <a:pt x="35522" y="11294"/>
                </a:lnTo>
                <a:lnTo>
                  <a:pt x="31560" y="5416"/>
                </a:lnTo>
                <a:lnTo>
                  <a:pt x="25685" y="1453"/>
                </a:lnTo>
                <a:lnTo>
                  <a:pt x="18489" y="0"/>
                </a:lnTo>
                <a:lnTo>
                  <a:pt x="11293" y="1453"/>
                </a:lnTo>
                <a:lnTo>
                  <a:pt x="5416" y="5416"/>
                </a:lnTo>
                <a:lnTo>
                  <a:pt x="1453" y="11294"/>
                </a:lnTo>
                <a:lnTo>
                  <a:pt x="0" y="18491"/>
                </a:lnTo>
                <a:lnTo>
                  <a:pt x="1453" y="25688"/>
                </a:lnTo>
                <a:lnTo>
                  <a:pt x="5416" y="31565"/>
                </a:lnTo>
                <a:lnTo>
                  <a:pt x="11293" y="35529"/>
                </a:lnTo>
                <a:lnTo>
                  <a:pt x="18489" y="36982"/>
                </a:lnTo>
                <a:lnTo>
                  <a:pt x="25685" y="35529"/>
                </a:lnTo>
                <a:lnTo>
                  <a:pt x="31560" y="31565"/>
                </a:lnTo>
                <a:lnTo>
                  <a:pt x="35522" y="25688"/>
                </a:lnTo>
                <a:lnTo>
                  <a:pt x="36974" y="18491"/>
                </a:lnTo>
              </a:path>
            </a:pathLst>
          </a:custGeom>
          <a:ln w="11112">
            <a:solidFill>
              <a:srgbClr val="2323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0103" y="743064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8488" y="9245"/>
                </a:moveTo>
                <a:lnTo>
                  <a:pt x="18488" y="4140"/>
                </a:lnTo>
                <a:lnTo>
                  <a:pt x="14347" y="0"/>
                </a:lnTo>
                <a:lnTo>
                  <a:pt x="9241" y="0"/>
                </a:lnTo>
                <a:lnTo>
                  <a:pt x="4137" y="0"/>
                </a:lnTo>
                <a:lnTo>
                  <a:pt x="0" y="4140"/>
                </a:lnTo>
                <a:lnTo>
                  <a:pt x="0" y="9245"/>
                </a:lnTo>
                <a:lnTo>
                  <a:pt x="0" y="14351"/>
                </a:lnTo>
                <a:lnTo>
                  <a:pt x="4137" y="18491"/>
                </a:lnTo>
                <a:lnTo>
                  <a:pt x="9241" y="18491"/>
                </a:lnTo>
                <a:lnTo>
                  <a:pt x="14347" y="18491"/>
                </a:lnTo>
                <a:lnTo>
                  <a:pt x="18488" y="14351"/>
                </a:lnTo>
                <a:lnTo>
                  <a:pt x="18488" y="9245"/>
                </a:lnTo>
              </a:path>
            </a:pathLst>
          </a:custGeom>
          <a:ln w="11112">
            <a:solidFill>
              <a:srgbClr val="656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633" y="74545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38" y="6070"/>
                </a:moveTo>
                <a:lnTo>
                  <a:pt x="12138" y="2717"/>
                </a:lnTo>
                <a:lnTo>
                  <a:pt x="9415" y="0"/>
                </a:lnTo>
                <a:lnTo>
                  <a:pt x="6066" y="0"/>
                </a:lnTo>
                <a:lnTo>
                  <a:pt x="2717" y="0"/>
                </a:lnTo>
                <a:lnTo>
                  <a:pt x="0" y="2717"/>
                </a:lnTo>
                <a:lnTo>
                  <a:pt x="0" y="6070"/>
                </a:lnTo>
                <a:lnTo>
                  <a:pt x="0" y="9423"/>
                </a:lnTo>
                <a:lnTo>
                  <a:pt x="2717" y="12141"/>
                </a:lnTo>
                <a:lnTo>
                  <a:pt x="6066" y="12141"/>
                </a:lnTo>
                <a:lnTo>
                  <a:pt x="9415" y="12141"/>
                </a:lnTo>
                <a:lnTo>
                  <a:pt x="12138" y="9423"/>
                </a:lnTo>
                <a:lnTo>
                  <a:pt x="12138" y="6070"/>
                </a:lnTo>
              </a:path>
            </a:pathLst>
          </a:custGeom>
          <a:ln w="11112">
            <a:solidFill>
              <a:srgbClr val="7E7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5163" y="74783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5789" y="2895"/>
                </a:moveTo>
                <a:lnTo>
                  <a:pt x="5789" y="1295"/>
                </a:lnTo>
                <a:lnTo>
                  <a:pt x="4489" y="0"/>
                </a:lnTo>
                <a:lnTo>
                  <a:pt x="2891" y="0"/>
                </a:lnTo>
                <a:lnTo>
                  <a:pt x="1295" y="0"/>
                </a:lnTo>
                <a:lnTo>
                  <a:pt x="0" y="1295"/>
                </a:lnTo>
                <a:lnTo>
                  <a:pt x="0" y="2895"/>
                </a:lnTo>
                <a:lnTo>
                  <a:pt x="0" y="4495"/>
                </a:lnTo>
                <a:lnTo>
                  <a:pt x="1295" y="5791"/>
                </a:lnTo>
                <a:lnTo>
                  <a:pt x="2891" y="5791"/>
                </a:lnTo>
                <a:lnTo>
                  <a:pt x="4489" y="5791"/>
                </a:lnTo>
                <a:lnTo>
                  <a:pt x="5789" y="4495"/>
                </a:lnTo>
                <a:lnTo>
                  <a:pt x="5789" y="2895"/>
                </a:lnTo>
              </a:path>
            </a:pathLst>
          </a:custGeom>
          <a:ln w="11112">
            <a:solidFill>
              <a:srgbClr val="969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7133" y="749655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292"/>
                </a:moveTo>
                <a:lnTo>
                  <a:pt x="0" y="444"/>
                </a:lnTo>
                <a:lnTo>
                  <a:pt x="123" y="571"/>
                </a:lnTo>
                <a:lnTo>
                  <a:pt x="278" y="571"/>
                </a:lnTo>
                <a:lnTo>
                  <a:pt x="431" y="571"/>
                </a:lnTo>
                <a:lnTo>
                  <a:pt x="560" y="444"/>
                </a:lnTo>
                <a:lnTo>
                  <a:pt x="560" y="292"/>
                </a:lnTo>
                <a:lnTo>
                  <a:pt x="560" y="139"/>
                </a:lnTo>
                <a:lnTo>
                  <a:pt x="431" y="0"/>
                </a:lnTo>
                <a:lnTo>
                  <a:pt x="278" y="0"/>
                </a:lnTo>
                <a:lnTo>
                  <a:pt x="123" y="0"/>
                </a:lnTo>
                <a:lnTo>
                  <a:pt x="0" y="139"/>
                </a:lnTo>
                <a:lnTo>
                  <a:pt x="0" y="292"/>
                </a:lnTo>
              </a:path>
            </a:pathLst>
          </a:custGeom>
          <a:ln w="11112">
            <a:solidFill>
              <a:srgbClr val="AFA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3312" y="74569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0" y="3467"/>
                </a:moveTo>
                <a:lnTo>
                  <a:pt x="0" y="5372"/>
                </a:lnTo>
                <a:lnTo>
                  <a:pt x="1548" y="6908"/>
                </a:lnTo>
                <a:lnTo>
                  <a:pt x="3453" y="6908"/>
                </a:lnTo>
                <a:lnTo>
                  <a:pt x="5358" y="6908"/>
                </a:lnTo>
                <a:lnTo>
                  <a:pt x="6910" y="5372"/>
                </a:lnTo>
                <a:lnTo>
                  <a:pt x="6910" y="3467"/>
                </a:lnTo>
                <a:lnTo>
                  <a:pt x="6910" y="1562"/>
                </a:lnTo>
                <a:lnTo>
                  <a:pt x="5358" y="0"/>
                </a:lnTo>
                <a:lnTo>
                  <a:pt x="3453" y="0"/>
                </a:lnTo>
                <a:lnTo>
                  <a:pt x="1548" y="0"/>
                </a:lnTo>
                <a:lnTo>
                  <a:pt x="0" y="1562"/>
                </a:lnTo>
                <a:lnTo>
                  <a:pt x="0" y="3467"/>
                </a:lnTo>
              </a:path>
            </a:pathLst>
          </a:custGeom>
          <a:ln w="11112">
            <a:solidFill>
              <a:srgbClr val="C7C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9770" y="74201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57"/>
                </a:lnTo>
                <a:lnTo>
                  <a:pt x="0" y="9855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E0E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9571" y="103736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4">
                <a:moveTo>
                  <a:pt x="50844" y="25425"/>
                </a:moveTo>
                <a:lnTo>
                  <a:pt x="48846" y="15526"/>
                </a:lnTo>
                <a:lnTo>
                  <a:pt x="43396" y="7445"/>
                </a:lnTo>
                <a:lnTo>
                  <a:pt x="35314" y="1997"/>
                </a:lnTo>
                <a:lnTo>
                  <a:pt x="25419" y="0"/>
                </a:lnTo>
                <a:lnTo>
                  <a:pt x="15524" y="1997"/>
                </a:lnTo>
                <a:lnTo>
                  <a:pt x="7445" y="7445"/>
                </a:lnTo>
                <a:lnTo>
                  <a:pt x="1997" y="15526"/>
                </a:lnTo>
                <a:lnTo>
                  <a:pt x="0" y="25425"/>
                </a:lnTo>
                <a:lnTo>
                  <a:pt x="1997" y="35318"/>
                </a:lnTo>
                <a:lnTo>
                  <a:pt x="7445" y="43400"/>
                </a:lnTo>
                <a:lnTo>
                  <a:pt x="15524" y="48851"/>
                </a:lnTo>
                <a:lnTo>
                  <a:pt x="25419" y="50850"/>
                </a:lnTo>
                <a:lnTo>
                  <a:pt x="35314" y="48851"/>
                </a:lnTo>
                <a:lnTo>
                  <a:pt x="43396" y="43400"/>
                </a:lnTo>
                <a:lnTo>
                  <a:pt x="48846" y="35318"/>
                </a:lnTo>
                <a:lnTo>
                  <a:pt x="50844" y="25425"/>
                </a:lnTo>
              </a:path>
            </a:pathLst>
          </a:custGeom>
          <a:ln w="11112">
            <a:solidFill>
              <a:srgbClr val="19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2265" y="1039952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4">
                <a:moveTo>
                  <a:pt x="44489" y="22237"/>
                </a:moveTo>
                <a:lnTo>
                  <a:pt x="42740" y="13582"/>
                </a:lnTo>
                <a:lnTo>
                  <a:pt x="37973" y="6513"/>
                </a:lnTo>
                <a:lnTo>
                  <a:pt x="30901" y="1747"/>
                </a:lnTo>
                <a:lnTo>
                  <a:pt x="22244" y="0"/>
                </a:lnTo>
                <a:lnTo>
                  <a:pt x="13586" y="1747"/>
                </a:lnTo>
                <a:lnTo>
                  <a:pt x="6516" y="6513"/>
                </a:lnTo>
                <a:lnTo>
                  <a:pt x="1748" y="13582"/>
                </a:lnTo>
                <a:lnTo>
                  <a:pt x="0" y="22237"/>
                </a:lnTo>
                <a:lnTo>
                  <a:pt x="1748" y="30900"/>
                </a:lnTo>
                <a:lnTo>
                  <a:pt x="6516" y="37973"/>
                </a:lnTo>
                <a:lnTo>
                  <a:pt x="13586" y="42740"/>
                </a:lnTo>
                <a:lnTo>
                  <a:pt x="22244" y="44488"/>
                </a:lnTo>
                <a:lnTo>
                  <a:pt x="30901" y="42740"/>
                </a:lnTo>
                <a:lnTo>
                  <a:pt x="37973" y="37973"/>
                </a:lnTo>
                <a:lnTo>
                  <a:pt x="42740" y="30900"/>
                </a:lnTo>
                <a:lnTo>
                  <a:pt x="44489" y="22237"/>
                </a:lnTo>
              </a:path>
            </a:pathLst>
          </a:custGeom>
          <a:ln w="11112">
            <a:solidFill>
              <a:srgbClr val="1B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4953" y="1042530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4">
                <a:moveTo>
                  <a:pt x="38139" y="19075"/>
                </a:moveTo>
                <a:lnTo>
                  <a:pt x="36640" y="11653"/>
                </a:lnTo>
                <a:lnTo>
                  <a:pt x="32554" y="5589"/>
                </a:lnTo>
                <a:lnTo>
                  <a:pt x="26493" y="1499"/>
                </a:lnTo>
                <a:lnTo>
                  <a:pt x="19070" y="0"/>
                </a:lnTo>
                <a:lnTo>
                  <a:pt x="11647" y="1499"/>
                </a:lnTo>
                <a:lnTo>
                  <a:pt x="5585" y="5589"/>
                </a:lnTo>
                <a:lnTo>
                  <a:pt x="1498" y="11653"/>
                </a:lnTo>
                <a:lnTo>
                  <a:pt x="0" y="19075"/>
                </a:lnTo>
                <a:lnTo>
                  <a:pt x="1498" y="26495"/>
                </a:lnTo>
                <a:lnTo>
                  <a:pt x="5585" y="32554"/>
                </a:lnTo>
                <a:lnTo>
                  <a:pt x="11647" y="36640"/>
                </a:lnTo>
                <a:lnTo>
                  <a:pt x="19070" y="38138"/>
                </a:lnTo>
                <a:lnTo>
                  <a:pt x="26493" y="36640"/>
                </a:lnTo>
                <a:lnTo>
                  <a:pt x="32554" y="32554"/>
                </a:lnTo>
                <a:lnTo>
                  <a:pt x="36640" y="26495"/>
                </a:lnTo>
                <a:lnTo>
                  <a:pt x="38139" y="19075"/>
                </a:lnTo>
              </a:path>
            </a:pathLst>
          </a:custGeom>
          <a:ln w="11112">
            <a:solidFill>
              <a:srgbClr val="1D1D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7642" y="1045121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4">
                <a:moveTo>
                  <a:pt x="31794" y="15887"/>
                </a:moveTo>
                <a:lnTo>
                  <a:pt x="31794" y="7112"/>
                </a:lnTo>
                <a:lnTo>
                  <a:pt x="24676" y="0"/>
                </a:lnTo>
                <a:lnTo>
                  <a:pt x="15900" y="0"/>
                </a:lnTo>
                <a:lnTo>
                  <a:pt x="7124" y="0"/>
                </a:lnTo>
                <a:lnTo>
                  <a:pt x="0" y="7112"/>
                </a:lnTo>
                <a:lnTo>
                  <a:pt x="0" y="15887"/>
                </a:lnTo>
                <a:lnTo>
                  <a:pt x="0" y="24663"/>
                </a:lnTo>
                <a:lnTo>
                  <a:pt x="7124" y="31788"/>
                </a:lnTo>
                <a:lnTo>
                  <a:pt x="15900" y="31788"/>
                </a:lnTo>
                <a:lnTo>
                  <a:pt x="24676" y="31788"/>
                </a:lnTo>
                <a:lnTo>
                  <a:pt x="31794" y="24663"/>
                </a:lnTo>
                <a:lnTo>
                  <a:pt x="31794" y="15887"/>
                </a:lnTo>
              </a:path>
            </a:pathLst>
          </a:custGeom>
          <a:ln w="11112">
            <a:solidFill>
              <a:srgbClr val="1F1F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0336" y="1047699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4">
                <a:moveTo>
                  <a:pt x="25440" y="12725"/>
                </a:moveTo>
                <a:lnTo>
                  <a:pt x="25440" y="5702"/>
                </a:lnTo>
                <a:lnTo>
                  <a:pt x="19744" y="0"/>
                </a:lnTo>
                <a:lnTo>
                  <a:pt x="12720" y="0"/>
                </a:lnTo>
                <a:lnTo>
                  <a:pt x="5695" y="0"/>
                </a:lnTo>
                <a:lnTo>
                  <a:pt x="0" y="5702"/>
                </a:lnTo>
                <a:lnTo>
                  <a:pt x="0" y="12725"/>
                </a:lnTo>
                <a:lnTo>
                  <a:pt x="0" y="19748"/>
                </a:lnTo>
                <a:lnTo>
                  <a:pt x="5695" y="25450"/>
                </a:lnTo>
                <a:lnTo>
                  <a:pt x="12720" y="25450"/>
                </a:lnTo>
                <a:lnTo>
                  <a:pt x="19744" y="25450"/>
                </a:lnTo>
                <a:lnTo>
                  <a:pt x="25440" y="19748"/>
                </a:lnTo>
                <a:lnTo>
                  <a:pt x="25440" y="12725"/>
                </a:lnTo>
              </a:path>
            </a:pathLst>
          </a:custGeom>
          <a:ln w="11112">
            <a:solidFill>
              <a:srgbClr val="2121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4085" y="1041349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36974" y="18478"/>
                </a:moveTo>
                <a:lnTo>
                  <a:pt x="35522" y="11283"/>
                </a:lnTo>
                <a:lnTo>
                  <a:pt x="31560" y="5410"/>
                </a:lnTo>
                <a:lnTo>
                  <a:pt x="25685" y="1451"/>
                </a:lnTo>
                <a:lnTo>
                  <a:pt x="18489" y="0"/>
                </a:lnTo>
                <a:lnTo>
                  <a:pt x="11293" y="1451"/>
                </a:lnTo>
                <a:lnTo>
                  <a:pt x="5416" y="5410"/>
                </a:lnTo>
                <a:lnTo>
                  <a:pt x="1453" y="11283"/>
                </a:lnTo>
                <a:lnTo>
                  <a:pt x="0" y="18478"/>
                </a:lnTo>
                <a:lnTo>
                  <a:pt x="1453" y="25675"/>
                </a:lnTo>
                <a:lnTo>
                  <a:pt x="5416" y="31553"/>
                </a:lnTo>
                <a:lnTo>
                  <a:pt x="11293" y="35516"/>
                </a:lnTo>
                <a:lnTo>
                  <a:pt x="18489" y="36969"/>
                </a:lnTo>
                <a:lnTo>
                  <a:pt x="25685" y="35516"/>
                </a:lnTo>
                <a:lnTo>
                  <a:pt x="31560" y="31553"/>
                </a:lnTo>
                <a:lnTo>
                  <a:pt x="35522" y="25675"/>
                </a:lnTo>
                <a:lnTo>
                  <a:pt x="36974" y="18478"/>
                </a:lnTo>
              </a:path>
            </a:pathLst>
          </a:custGeom>
          <a:ln w="11112">
            <a:solidFill>
              <a:srgbClr val="2323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0103" y="10466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8488" y="9245"/>
                </a:moveTo>
                <a:lnTo>
                  <a:pt x="18488" y="4140"/>
                </a:lnTo>
                <a:lnTo>
                  <a:pt x="14347" y="0"/>
                </a:lnTo>
                <a:lnTo>
                  <a:pt x="9241" y="0"/>
                </a:lnTo>
                <a:lnTo>
                  <a:pt x="4137" y="0"/>
                </a:lnTo>
                <a:lnTo>
                  <a:pt x="0" y="4140"/>
                </a:lnTo>
                <a:lnTo>
                  <a:pt x="0" y="9245"/>
                </a:lnTo>
                <a:lnTo>
                  <a:pt x="0" y="14351"/>
                </a:lnTo>
                <a:lnTo>
                  <a:pt x="4137" y="18491"/>
                </a:lnTo>
                <a:lnTo>
                  <a:pt x="9241" y="18491"/>
                </a:lnTo>
                <a:lnTo>
                  <a:pt x="14347" y="18491"/>
                </a:lnTo>
                <a:lnTo>
                  <a:pt x="18488" y="14351"/>
                </a:lnTo>
                <a:lnTo>
                  <a:pt x="18488" y="9245"/>
                </a:lnTo>
              </a:path>
            </a:pathLst>
          </a:custGeom>
          <a:ln w="11112">
            <a:solidFill>
              <a:srgbClr val="656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2633" y="104903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38" y="6070"/>
                </a:moveTo>
                <a:lnTo>
                  <a:pt x="12138" y="2717"/>
                </a:lnTo>
                <a:lnTo>
                  <a:pt x="9415" y="0"/>
                </a:lnTo>
                <a:lnTo>
                  <a:pt x="6066" y="0"/>
                </a:lnTo>
                <a:lnTo>
                  <a:pt x="2717" y="0"/>
                </a:lnTo>
                <a:lnTo>
                  <a:pt x="0" y="2717"/>
                </a:lnTo>
                <a:lnTo>
                  <a:pt x="0" y="6070"/>
                </a:lnTo>
                <a:lnTo>
                  <a:pt x="0" y="9410"/>
                </a:lnTo>
                <a:lnTo>
                  <a:pt x="2717" y="12141"/>
                </a:lnTo>
                <a:lnTo>
                  <a:pt x="6066" y="12141"/>
                </a:lnTo>
                <a:lnTo>
                  <a:pt x="9415" y="12141"/>
                </a:lnTo>
                <a:lnTo>
                  <a:pt x="12138" y="9410"/>
                </a:lnTo>
                <a:lnTo>
                  <a:pt x="12138" y="6070"/>
                </a:lnTo>
              </a:path>
            </a:pathLst>
          </a:custGeom>
          <a:ln w="11112">
            <a:solidFill>
              <a:srgbClr val="7E7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5163" y="105142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5789" y="2895"/>
                </a:moveTo>
                <a:lnTo>
                  <a:pt x="5789" y="1295"/>
                </a:lnTo>
                <a:lnTo>
                  <a:pt x="4489" y="0"/>
                </a:lnTo>
                <a:lnTo>
                  <a:pt x="2891" y="0"/>
                </a:lnTo>
                <a:lnTo>
                  <a:pt x="1295" y="0"/>
                </a:lnTo>
                <a:lnTo>
                  <a:pt x="0" y="1295"/>
                </a:lnTo>
                <a:lnTo>
                  <a:pt x="0" y="2895"/>
                </a:lnTo>
                <a:lnTo>
                  <a:pt x="0" y="4483"/>
                </a:lnTo>
                <a:lnTo>
                  <a:pt x="1295" y="5778"/>
                </a:lnTo>
                <a:lnTo>
                  <a:pt x="2891" y="5778"/>
                </a:lnTo>
                <a:lnTo>
                  <a:pt x="4489" y="5778"/>
                </a:lnTo>
                <a:lnTo>
                  <a:pt x="5789" y="4483"/>
                </a:lnTo>
                <a:lnTo>
                  <a:pt x="5789" y="2895"/>
                </a:lnTo>
              </a:path>
            </a:pathLst>
          </a:custGeom>
          <a:ln w="11112">
            <a:solidFill>
              <a:srgbClr val="969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7133" y="1053236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292"/>
                </a:moveTo>
                <a:lnTo>
                  <a:pt x="0" y="444"/>
                </a:lnTo>
                <a:lnTo>
                  <a:pt x="123" y="571"/>
                </a:lnTo>
                <a:lnTo>
                  <a:pt x="278" y="571"/>
                </a:lnTo>
                <a:lnTo>
                  <a:pt x="431" y="571"/>
                </a:lnTo>
                <a:lnTo>
                  <a:pt x="560" y="444"/>
                </a:lnTo>
                <a:lnTo>
                  <a:pt x="560" y="292"/>
                </a:lnTo>
                <a:lnTo>
                  <a:pt x="560" y="127"/>
                </a:lnTo>
                <a:lnTo>
                  <a:pt x="431" y="0"/>
                </a:lnTo>
                <a:lnTo>
                  <a:pt x="278" y="0"/>
                </a:lnTo>
                <a:lnTo>
                  <a:pt x="123" y="0"/>
                </a:lnTo>
                <a:lnTo>
                  <a:pt x="0" y="127"/>
                </a:lnTo>
                <a:lnTo>
                  <a:pt x="0" y="292"/>
                </a:lnTo>
              </a:path>
            </a:pathLst>
          </a:custGeom>
          <a:ln w="11112">
            <a:solidFill>
              <a:srgbClr val="AFA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3312" y="1049274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0" y="3454"/>
                </a:moveTo>
                <a:lnTo>
                  <a:pt x="0" y="5359"/>
                </a:lnTo>
                <a:lnTo>
                  <a:pt x="1548" y="6921"/>
                </a:lnTo>
                <a:lnTo>
                  <a:pt x="3453" y="6921"/>
                </a:lnTo>
                <a:lnTo>
                  <a:pt x="5358" y="6921"/>
                </a:lnTo>
                <a:lnTo>
                  <a:pt x="6910" y="5359"/>
                </a:lnTo>
                <a:lnTo>
                  <a:pt x="6910" y="3454"/>
                </a:lnTo>
                <a:lnTo>
                  <a:pt x="6910" y="1549"/>
                </a:lnTo>
                <a:lnTo>
                  <a:pt x="5358" y="0"/>
                </a:lnTo>
                <a:lnTo>
                  <a:pt x="3453" y="0"/>
                </a:lnTo>
                <a:lnTo>
                  <a:pt x="1548" y="0"/>
                </a:lnTo>
                <a:lnTo>
                  <a:pt x="0" y="1549"/>
                </a:lnTo>
                <a:lnTo>
                  <a:pt x="0" y="3454"/>
                </a:lnTo>
              </a:path>
            </a:pathLst>
          </a:custGeom>
          <a:ln w="11112">
            <a:solidFill>
              <a:srgbClr val="C7C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9770" y="104559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57"/>
                </a:lnTo>
                <a:lnTo>
                  <a:pt x="0" y="9855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E0E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3726" y="1276337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40669" y="20332"/>
                </a:moveTo>
                <a:lnTo>
                  <a:pt x="39071" y="12419"/>
                </a:lnTo>
                <a:lnTo>
                  <a:pt x="34713" y="5956"/>
                </a:lnTo>
                <a:lnTo>
                  <a:pt x="28250" y="1598"/>
                </a:lnTo>
                <a:lnTo>
                  <a:pt x="20335" y="0"/>
                </a:lnTo>
                <a:lnTo>
                  <a:pt x="12419" y="1598"/>
                </a:lnTo>
                <a:lnTo>
                  <a:pt x="5955" y="5956"/>
                </a:lnTo>
                <a:lnTo>
                  <a:pt x="1597" y="12419"/>
                </a:lnTo>
                <a:lnTo>
                  <a:pt x="0" y="20332"/>
                </a:lnTo>
                <a:lnTo>
                  <a:pt x="1597" y="28253"/>
                </a:lnTo>
                <a:lnTo>
                  <a:pt x="5955" y="34720"/>
                </a:lnTo>
                <a:lnTo>
                  <a:pt x="12419" y="39079"/>
                </a:lnTo>
                <a:lnTo>
                  <a:pt x="20335" y="40678"/>
                </a:lnTo>
                <a:lnTo>
                  <a:pt x="28250" y="39079"/>
                </a:lnTo>
                <a:lnTo>
                  <a:pt x="34713" y="34720"/>
                </a:lnTo>
                <a:lnTo>
                  <a:pt x="39071" y="28253"/>
                </a:lnTo>
                <a:lnTo>
                  <a:pt x="40669" y="20332"/>
                </a:lnTo>
              </a:path>
            </a:pathLst>
          </a:custGeom>
          <a:ln w="11112">
            <a:solidFill>
              <a:srgbClr val="19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6514" y="1279042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324" y="17157"/>
                </a:moveTo>
                <a:lnTo>
                  <a:pt x="34324" y="7683"/>
                </a:lnTo>
                <a:lnTo>
                  <a:pt x="26635" y="0"/>
                </a:lnTo>
                <a:lnTo>
                  <a:pt x="17160" y="0"/>
                </a:lnTo>
                <a:lnTo>
                  <a:pt x="7684" y="0"/>
                </a:lnTo>
                <a:lnTo>
                  <a:pt x="0" y="7683"/>
                </a:lnTo>
                <a:lnTo>
                  <a:pt x="0" y="17157"/>
                </a:lnTo>
                <a:lnTo>
                  <a:pt x="0" y="26631"/>
                </a:lnTo>
                <a:lnTo>
                  <a:pt x="7684" y="34315"/>
                </a:lnTo>
                <a:lnTo>
                  <a:pt x="17160" y="34315"/>
                </a:lnTo>
                <a:lnTo>
                  <a:pt x="26635" y="34315"/>
                </a:lnTo>
                <a:lnTo>
                  <a:pt x="34324" y="26631"/>
                </a:lnTo>
                <a:lnTo>
                  <a:pt x="34324" y="17157"/>
                </a:lnTo>
              </a:path>
            </a:pathLst>
          </a:custGeom>
          <a:ln w="11112">
            <a:solidFill>
              <a:srgbClr val="1B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9306" y="128173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7970" y="13995"/>
                </a:moveTo>
                <a:lnTo>
                  <a:pt x="27970" y="6273"/>
                </a:lnTo>
                <a:lnTo>
                  <a:pt x="21709" y="0"/>
                </a:lnTo>
                <a:lnTo>
                  <a:pt x="13985" y="0"/>
                </a:lnTo>
                <a:lnTo>
                  <a:pt x="6261" y="0"/>
                </a:lnTo>
                <a:lnTo>
                  <a:pt x="0" y="6273"/>
                </a:lnTo>
                <a:lnTo>
                  <a:pt x="0" y="13995"/>
                </a:lnTo>
                <a:lnTo>
                  <a:pt x="0" y="21717"/>
                </a:lnTo>
                <a:lnTo>
                  <a:pt x="6261" y="27978"/>
                </a:lnTo>
                <a:lnTo>
                  <a:pt x="13985" y="27978"/>
                </a:lnTo>
                <a:lnTo>
                  <a:pt x="21709" y="27978"/>
                </a:lnTo>
                <a:lnTo>
                  <a:pt x="27970" y="21717"/>
                </a:lnTo>
                <a:lnTo>
                  <a:pt x="27970" y="13995"/>
                </a:lnTo>
              </a:path>
            </a:pathLst>
          </a:custGeom>
          <a:ln w="11112">
            <a:solidFill>
              <a:srgbClr val="1D1D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2095" y="1284439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21624" y="10807"/>
                </a:moveTo>
                <a:lnTo>
                  <a:pt x="21624" y="4838"/>
                </a:lnTo>
                <a:lnTo>
                  <a:pt x="16783" y="0"/>
                </a:lnTo>
                <a:lnTo>
                  <a:pt x="10814" y="0"/>
                </a:lnTo>
                <a:lnTo>
                  <a:pt x="4846" y="0"/>
                </a:lnTo>
                <a:lnTo>
                  <a:pt x="0" y="4838"/>
                </a:lnTo>
                <a:lnTo>
                  <a:pt x="0" y="10807"/>
                </a:lnTo>
                <a:lnTo>
                  <a:pt x="0" y="16776"/>
                </a:lnTo>
                <a:lnTo>
                  <a:pt x="4846" y="21615"/>
                </a:lnTo>
                <a:lnTo>
                  <a:pt x="10814" y="21615"/>
                </a:lnTo>
                <a:lnTo>
                  <a:pt x="16783" y="21615"/>
                </a:lnTo>
                <a:lnTo>
                  <a:pt x="21624" y="16776"/>
                </a:lnTo>
                <a:lnTo>
                  <a:pt x="21624" y="10807"/>
                </a:lnTo>
              </a:path>
            </a:pathLst>
          </a:custGeom>
          <a:ln w="11112">
            <a:solidFill>
              <a:srgbClr val="1F1F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4888" y="1287145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269" y="7632"/>
                </a:moveTo>
                <a:lnTo>
                  <a:pt x="15269" y="3416"/>
                </a:lnTo>
                <a:lnTo>
                  <a:pt x="11851" y="0"/>
                </a:lnTo>
                <a:lnTo>
                  <a:pt x="7635" y="0"/>
                </a:lnTo>
                <a:lnTo>
                  <a:pt x="3417" y="0"/>
                </a:lnTo>
                <a:lnTo>
                  <a:pt x="0" y="3416"/>
                </a:lnTo>
                <a:lnTo>
                  <a:pt x="0" y="7632"/>
                </a:lnTo>
                <a:lnTo>
                  <a:pt x="0" y="11849"/>
                </a:lnTo>
                <a:lnTo>
                  <a:pt x="3417" y="15265"/>
                </a:lnTo>
                <a:lnTo>
                  <a:pt x="7635" y="15265"/>
                </a:lnTo>
                <a:lnTo>
                  <a:pt x="11851" y="15265"/>
                </a:lnTo>
                <a:lnTo>
                  <a:pt x="15269" y="11849"/>
                </a:lnTo>
                <a:lnTo>
                  <a:pt x="15269" y="7632"/>
                </a:lnTo>
              </a:path>
            </a:pathLst>
          </a:custGeom>
          <a:ln w="11112">
            <a:solidFill>
              <a:srgbClr val="2121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7347" y="127951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582" y="14782"/>
                </a:moveTo>
                <a:lnTo>
                  <a:pt x="29582" y="6616"/>
                </a:lnTo>
                <a:lnTo>
                  <a:pt x="22959" y="0"/>
                </a:lnTo>
                <a:lnTo>
                  <a:pt x="14794" y="0"/>
                </a:lnTo>
                <a:lnTo>
                  <a:pt x="6628" y="0"/>
                </a:lnTo>
                <a:lnTo>
                  <a:pt x="0" y="6616"/>
                </a:lnTo>
                <a:lnTo>
                  <a:pt x="0" y="14782"/>
                </a:lnTo>
                <a:lnTo>
                  <a:pt x="0" y="22948"/>
                </a:lnTo>
                <a:lnTo>
                  <a:pt x="6628" y="29578"/>
                </a:lnTo>
                <a:lnTo>
                  <a:pt x="14794" y="29578"/>
                </a:lnTo>
                <a:lnTo>
                  <a:pt x="22959" y="29578"/>
                </a:lnTo>
                <a:lnTo>
                  <a:pt x="29582" y="22948"/>
                </a:lnTo>
                <a:lnTo>
                  <a:pt x="29582" y="14782"/>
                </a:lnTo>
              </a:path>
            </a:pathLst>
          </a:custGeom>
          <a:ln w="11112">
            <a:solidFill>
              <a:srgbClr val="2323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2179" y="1283741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14794" y="7391"/>
                </a:moveTo>
                <a:lnTo>
                  <a:pt x="14794" y="3302"/>
                </a:lnTo>
                <a:lnTo>
                  <a:pt x="11479" y="0"/>
                </a:lnTo>
                <a:lnTo>
                  <a:pt x="7396" y="0"/>
                </a:lnTo>
                <a:lnTo>
                  <a:pt x="3313" y="0"/>
                </a:lnTo>
                <a:lnTo>
                  <a:pt x="0" y="3302"/>
                </a:lnTo>
                <a:lnTo>
                  <a:pt x="0" y="7391"/>
                </a:lnTo>
                <a:lnTo>
                  <a:pt x="0" y="11468"/>
                </a:lnTo>
                <a:lnTo>
                  <a:pt x="3313" y="14782"/>
                </a:lnTo>
                <a:lnTo>
                  <a:pt x="7396" y="14782"/>
                </a:lnTo>
                <a:lnTo>
                  <a:pt x="11479" y="14782"/>
                </a:lnTo>
                <a:lnTo>
                  <a:pt x="14794" y="11468"/>
                </a:lnTo>
                <a:lnTo>
                  <a:pt x="14794" y="7391"/>
                </a:lnTo>
              </a:path>
            </a:pathLst>
          </a:custGeom>
          <a:ln w="11112">
            <a:solidFill>
              <a:srgbClr val="656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4844" y="1286281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90">
                <a:moveTo>
                  <a:pt x="8437" y="4216"/>
                </a:moveTo>
                <a:lnTo>
                  <a:pt x="8437" y="1892"/>
                </a:lnTo>
                <a:lnTo>
                  <a:pt x="6548" y="0"/>
                </a:lnTo>
                <a:lnTo>
                  <a:pt x="4221" y="0"/>
                </a:lnTo>
                <a:lnTo>
                  <a:pt x="1894" y="0"/>
                </a:lnTo>
                <a:lnTo>
                  <a:pt x="0" y="1892"/>
                </a:lnTo>
                <a:lnTo>
                  <a:pt x="0" y="4216"/>
                </a:lnTo>
                <a:lnTo>
                  <a:pt x="0" y="6540"/>
                </a:lnTo>
                <a:lnTo>
                  <a:pt x="1894" y="8432"/>
                </a:lnTo>
                <a:lnTo>
                  <a:pt x="4221" y="8432"/>
                </a:lnTo>
                <a:lnTo>
                  <a:pt x="6548" y="8432"/>
                </a:lnTo>
                <a:lnTo>
                  <a:pt x="8437" y="6540"/>
                </a:lnTo>
                <a:lnTo>
                  <a:pt x="8437" y="4216"/>
                </a:lnTo>
              </a:path>
            </a:pathLst>
          </a:custGeom>
          <a:ln w="11112">
            <a:solidFill>
              <a:srgbClr val="7E7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7507" y="1288821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40">
                <a:moveTo>
                  <a:pt x="2089" y="1041"/>
                </a:moveTo>
                <a:lnTo>
                  <a:pt x="2089" y="469"/>
                </a:lnTo>
                <a:lnTo>
                  <a:pt x="1617" y="0"/>
                </a:lnTo>
                <a:lnTo>
                  <a:pt x="1042" y="0"/>
                </a:lnTo>
                <a:lnTo>
                  <a:pt x="467" y="0"/>
                </a:lnTo>
                <a:lnTo>
                  <a:pt x="0" y="469"/>
                </a:lnTo>
                <a:lnTo>
                  <a:pt x="0" y="1041"/>
                </a:lnTo>
                <a:lnTo>
                  <a:pt x="0" y="1612"/>
                </a:lnTo>
                <a:lnTo>
                  <a:pt x="467" y="2082"/>
                </a:lnTo>
                <a:lnTo>
                  <a:pt x="1042" y="2082"/>
                </a:lnTo>
                <a:lnTo>
                  <a:pt x="1617" y="2082"/>
                </a:lnTo>
                <a:lnTo>
                  <a:pt x="2089" y="1612"/>
                </a:lnTo>
                <a:lnTo>
                  <a:pt x="2089" y="1041"/>
                </a:lnTo>
              </a:path>
            </a:pathLst>
          </a:custGeom>
          <a:ln w="11112">
            <a:solidFill>
              <a:srgbClr val="969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5910" y="1287094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2133"/>
                </a:moveTo>
                <a:lnTo>
                  <a:pt x="0" y="3314"/>
                </a:lnTo>
                <a:lnTo>
                  <a:pt x="952" y="4267"/>
                </a:lnTo>
                <a:lnTo>
                  <a:pt x="2127" y="4267"/>
                </a:lnTo>
                <a:lnTo>
                  <a:pt x="3303" y="4267"/>
                </a:lnTo>
                <a:lnTo>
                  <a:pt x="4260" y="3314"/>
                </a:lnTo>
                <a:lnTo>
                  <a:pt x="4260" y="2133"/>
                </a:lnTo>
                <a:lnTo>
                  <a:pt x="4260" y="965"/>
                </a:lnTo>
                <a:lnTo>
                  <a:pt x="3303" y="0"/>
                </a:lnTo>
                <a:lnTo>
                  <a:pt x="2127" y="0"/>
                </a:lnTo>
                <a:lnTo>
                  <a:pt x="952" y="0"/>
                </a:lnTo>
                <a:lnTo>
                  <a:pt x="0" y="965"/>
                </a:lnTo>
                <a:lnTo>
                  <a:pt x="0" y="2133"/>
                </a:lnTo>
              </a:path>
            </a:pathLst>
          </a:custGeom>
          <a:ln w="11112">
            <a:solidFill>
              <a:srgbClr val="AFA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2218" y="128329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0" y="5295"/>
                </a:moveTo>
                <a:lnTo>
                  <a:pt x="0" y="8229"/>
                </a:lnTo>
                <a:lnTo>
                  <a:pt x="2381" y="10604"/>
                </a:lnTo>
                <a:lnTo>
                  <a:pt x="5308" y="10604"/>
                </a:lnTo>
                <a:lnTo>
                  <a:pt x="8235" y="10604"/>
                </a:lnTo>
                <a:lnTo>
                  <a:pt x="10612" y="8229"/>
                </a:lnTo>
                <a:lnTo>
                  <a:pt x="10612" y="5295"/>
                </a:lnTo>
                <a:lnTo>
                  <a:pt x="10612" y="2374"/>
                </a:lnTo>
                <a:lnTo>
                  <a:pt x="8235" y="0"/>
                </a:lnTo>
                <a:lnTo>
                  <a:pt x="5308" y="0"/>
                </a:lnTo>
                <a:lnTo>
                  <a:pt x="2381" y="0"/>
                </a:lnTo>
                <a:lnTo>
                  <a:pt x="0" y="2374"/>
                </a:lnTo>
                <a:lnTo>
                  <a:pt x="0" y="5295"/>
                </a:lnTo>
              </a:path>
            </a:pathLst>
          </a:custGeom>
          <a:ln w="11112">
            <a:solidFill>
              <a:srgbClr val="C7C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0666" y="128160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1" y="0"/>
                </a:moveTo>
                <a:lnTo>
                  <a:pt x="2847" y="0"/>
                </a:lnTo>
                <a:lnTo>
                  <a:pt x="0" y="2857"/>
                </a:lnTo>
                <a:lnTo>
                  <a:pt x="0" y="9855"/>
                </a:lnTo>
                <a:lnTo>
                  <a:pt x="2847" y="12700"/>
                </a:lnTo>
                <a:lnTo>
                  <a:pt x="9851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1" y="0"/>
                </a:lnTo>
                <a:close/>
              </a:path>
            </a:pathLst>
          </a:custGeom>
          <a:solidFill>
            <a:srgbClr val="E0E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3726" y="1532483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40669" y="20332"/>
                </a:moveTo>
                <a:lnTo>
                  <a:pt x="39071" y="12419"/>
                </a:lnTo>
                <a:lnTo>
                  <a:pt x="34713" y="5956"/>
                </a:lnTo>
                <a:lnTo>
                  <a:pt x="28250" y="1598"/>
                </a:lnTo>
                <a:lnTo>
                  <a:pt x="20335" y="0"/>
                </a:lnTo>
                <a:lnTo>
                  <a:pt x="12419" y="1598"/>
                </a:lnTo>
                <a:lnTo>
                  <a:pt x="5955" y="5956"/>
                </a:lnTo>
                <a:lnTo>
                  <a:pt x="1597" y="12419"/>
                </a:lnTo>
                <a:lnTo>
                  <a:pt x="0" y="20332"/>
                </a:lnTo>
                <a:lnTo>
                  <a:pt x="1597" y="28253"/>
                </a:lnTo>
                <a:lnTo>
                  <a:pt x="5955" y="34720"/>
                </a:lnTo>
                <a:lnTo>
                  <a:pt x="12419" y="39079"/>
                </a:lnTo>
                <a:lnTo>
                  <a:pt x="20335" y="40678"/>
                </a:lnTo>
                <a:lnTo>
                  <a:pt x="28250" y="39079"/>
                </a:lnTo>
                <a:lnTo>
                  <a:pt x="34713" y="34720"/>
                </a:lnTo>
                <a:lnTo>
                  <a:pt x="39071" y="28253"/>
                </a:lnTo>
                <a:lnTo>
                  <a:pt x="40669" y="20332"/>
                </a:lnTo>
              </a:path>
            </a:pathLst>
          </a:custGeom>
          <a:ln w="11112">
            <a:solidFill>
              <a:srgbClr val="19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6514" y="153518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324" y="17157"/>
                </a:moveTo>
                <a:lnTo>
                  <a:pt x="34324" y="7683"/>
                </a:lnTo>
                <a:lnTo>
                  <a:pt x="26635" y="0"/>
                </a:lnTo>
                <a:lnTo>
                  <a:pt x="17160" y="0"/>
                </a:lnTo>
                <a:lnTo>
                  <a:pt x="7684" y="0"/>
                </a:lnTo>
                <a:lnTo>
                  <a:pt x="0" y="7683"/>
                </a:lnTo>
                <a:lnTo>
                  <a:pt x="0" y="17157"/>
                </a:lnTo>
                <a:lnTo>
                  <a:pt x="0" y="26631"/>
                </a:lnTo>
                <a:lnTo>
                  <a:pt x="7684" y="34315"/>
                </a:lnTo>
                <a:lnTo>
                  <a:pt x="17160" y="34315"/>
                </a:lnTo>
                <a:lnTo>
                  <a:pt x="26635" y="34315"/>
                </a:lnTo>
                <a:lnTo>
                  <a:pt x="34324" y="26631"/>
                </a:lnTo>
                <a:lnTo>
                  <a:pt x="34324" y="17157"/>
                </a:lnTo>
              </a:path>
            </a:pathLst>
          </a:custGeom>
          <a:ln w="11112">
            <a:solidFill>
              <a:srgbClr val="1B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9306" y="153788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7970" y="13982"/>
                </a:moveTo>
                <a:lnTo>
                  <a:pt x="27970" y="6261"/>
                </a:lnTo>
                <a:lnTo>
                  <a:pt x="21709" y="0"/>
                </a:lnTo>
                <a:lnTo>
                  <a:pt x="13985" y="0"/>
                </a:lnTo>
                <a:lnTo>
                  <a:pt x="6261" y="0"/>
                </a:lnTo>
                <a:lnTo>
                  <a:pt x="0" y="6261"/>
                </a:lnTo>
                <a:lnTo>
                  <a:pt x="0" y="13982"/>
                </a:lnTo>
                <a:lnTo>
                  <a:pt x="0" y="21717"/>
                </a:lnTo>
                <a:lnTo>
                  <a:pt x="6261" y="27978"/>
                </a:lnTo>
                <a:lnTo>
                  <a:pt x="13985" y="27978"/>
                </a:lnTo>
                <a:lnTo>
                  <a:pt x="21709" y="27978"/>
                </a:lnTo>
                <a:lnTo>
                  <a:pt x="27970" y="21717"/>
                </a:lnTo>
                <a:lnTo>
                  <a:pt x="27970" y="13982"/>
                </a:lnTo>
              </a:path>
            </a:pathLst>
          </a:custGeom>
          <a:ln w="11112">
            <a:solidFill>
              <a:srgbClr val="1D1D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2095" y="1540586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21624" y="10807"/>
                </a:moveTo>
                <a:lnTo>
                  <a:pt x="21624" y="4838"/>
                </a:lnTo>
                <a:lnTo>
                  <a:pt x="16783" y="0"/>
                </a:lnTo>
                <a:lnTo>
                  <a:pt x="10814" y="0"/>
                </a:lnTo>
                <a:lnTo>
                  <a:pt x="4846" y="0"/>
                </a:lnTo>
                <a:lnTo>
                  <a:pt x="0" y="4838"/>
                </a:lnTo>
                <a:lnTo>
                  <a:pt x="0" y="10807"/>
                </a:lnTo>
                <a:lnTo>
                  <a:pt x="0" y="16776"/>
                </a:lnTo>
                <a:lnTo>
                  <a:pt x="4846" y="21628"/>
                </a:lnTo>
                <a:lnTo>
                  <a:pt x="10814" y="21628"/>
                </a:lnTo>
                <a:lnTo>
                  <a:pt x="16783" y="21628"/>
                </a:lnTo>
                <a:lnTo>
                  <a:pt x="21624" y="16776"/>
                </a:lnTo>
                <a:lnTo>
                  <a:pt x="21624" y="10807"/>
                </a:lnTo>
              </a:path>
            </a:pathLst>
          </a:custGeom>
          <a:ln w="11112">
            <a:solidFill>
              <a:srgbClr val="1F1F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4888" y="1543278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269" y="7645"/>
                </a:moveTo>
                <a:lnTo>
                  <a:pt x="15269" y="3429"/>
                </a:lnTo>
                <a:lnTo>
                  <a:pt x="11851" y="0"/>
                </a:lnTo>
                <a:lnTo>
                  <a:pt x="7635" y="0"/>
                </a:lnTo>
                <a:lnTo>
                  <a:pt x="3417" y="0"/>
                </a:lnTo>
                <a:lnTo>
                  <a:pt x="0" y="3429"/>
                </a:lnTo>
                <a:lnTo>
                  <a:pt x="0" y="7645"/>
                </a:lnTo>
                <a:lnTo>
                  <a:pt x="0" y="11861"/>
                </a:lnTo>
                <a:lnTo>
                  <a:pt x="3417" y="15278"/>
                </a:lnTo>
                <a:lnTo>
                  <a:pt x="7635" y="15278"/>
                </a:lnTo>
                <a:lnTo>
                  <a:pt x="11851" y="15278"/>
                </a:lnTo>
                <a:lnTo>
                  <a:pt x="15269" y="11861"/>
                </a:lnTo>
                <a:lnTo>
                  <a:pt x="15269" y="7645"/>
                </a:lnTo>
              </a:path>
            </a:pathLst>
          </a:custGeom>
          <a:ln w="11112">
            <a:solidFill>
              <a:srgbClr val="2121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7347" y="153565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582" y="14782"/>
                </a:moveTo>
                <a:lnTo>
                  <a:pt x="29582" y="6616"/>
                </a:lnTo>
                <a:lnTo>
                  <a:pt x="22959" y="0"/>
                </a:lnTo>
                <a:lnTo>
                  <a:pt x="14794" y="0"/>
                </a:lnTo>
                <a:lnTo>
                  <a:pt x="6628" y="0"/>
                </a:lnTo>
                <a:lnTo>
                  <a:pt x="0" y="6616"/>
                </a:lnTo>
                <a:lnTo>
                  <a:pt x="0" y="14782"/>
                </a:lnTo>
                <a:lnTo>
                  <a:pt x="0" y="22948"/>
                </a:lnTo>
                <a:lnTo>
                  <a:pt x="6628" y="29578"/>
                </a:lnTo>
                <a:lnTo>
                  <a:pt x="14794" y="29578"/>
                </a:lnTo>
                <a:lnTo>
                  <a:pt x="22959" y="29578"/>
                </a:lnTo>
                <a:lnTo>
                  <a:pt x="29582" y="22948"/>
                </a:lnTo>
                <a:lnTo>
                  <a:pt x="29582" y="14782"/>
                </a:lnTo>
              </a:path>
            </a:pathLst>
          </a:custGeom>
          <a:ln w="11112">
            <a:solidFill>
              <a:srgbClr val="2323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2179" y="1539887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14794" y="7391"/>
                </a:moveTo>
                <a:lnTo>
                  <a:pt x="14794" y="3314"/>
                </a:lnTo>
                <a:lnTo>
                  <a:pt x="11479" y="0"/>
                </a:lnTo>
                <a:lnTo>
                  <a:pt x="7396" y="0"/>
                </a:lnTo>
                <a:lnTo>
                  <a:pt x="3313" y="0"/>
                </a:lnTo>
                <a:lnTo>
                  <a:pt x="0" y="3314"/>
                </a:lnTo>
                <a:lnTo>
                  <a:pt x="0" y="7391"/>
                </a:lnTo>
                <a:lnTo>
                  <a:pt x="0" y="11480"/>
                </a:lnTo>
                <a:lnTo>
                  <a:pt x="3313" y="14782"/>
                </a:lnTo>
                <a:lnTo>
                  <a:pt x="7396" y="14782"/>
                </a:lnTo>
                <a:lnTo>
                  <a:pt x="11479" y="14782"/>
                </a:lnTo>
                <a:lnTo>
                  <a:pt x="14794" y="11480"/>
                </a:lnTo>
                <a:lnTo>
                  <a:pt x="14794" y="7391"/>
                </a:lnTo>
              </a:path>
            </a:pathLst>
          </a:custGeom>
          <a:ln w="11112">
            <a:solidFill>
              <a:srgbClr val="656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4844" y="1542427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90">
                <a:moveTo>
                  <a:pt x="8437" y="4216"/>
                </a:moveTo>
                <a:lnTo>
                  <a:pt x="8437" y="1892"/>
                </a:lnTo>
                <a:lnTo>
                  <a:pt x="6548" y="0"/>
                </a:lnTo>
                <a:lnTo>
                  <a:pt x="4221" y="0"/>
                </a:lnTo>
                <a:lnTo>
                  <a:pt x="1894" y="0"/>
                </a:lnTo>
                <a:lnTo>
                  <a:pt x="0" y="1892"/>
                </a:lnTo>
                <a:lnTo>
                  <a:pt x="0" y="4216"/>
                </a:lnTo>
                <a:lnTo>
                  <a:pt x="0" y="6540"/>
                </a:lnTo>
                <a:lnTo>
                  <a:pt x="1894" y="8432"/>
                </a:lnTo>
                <a:lnTo>
                  <a:pt x="4221" y="8432"/>
                </a:lnTo>
                <a:lnTo>
                  <a:pt x="6548" y="8432"/>
                </a:lnTo>
                <a:lnTo>
                  <a:pt x="8437" y="6540"/>
                </a:lnTo>
                <a:lnTo>
                  <a:pt x="8437" y="4216"/>
                </a:lnTo>
              </a:path>
            </a:pathLst>
          </a:custGeom>
          <a:ln w="11112">
            <a:solidFill>
              <a:srgbClr val="7E7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7507" y="1544967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40">
                <a:moveTo>
                  <a:pt x="2089" y="1041"/>
                </a:moveTo>
                <a:lnTo>
                  <a:pt x="2089" y="469"/>
                </a:lnTo>
                <a:lnTo>
                  <a:pt x="1617" y="0"/>
                </a:lnTo>
                <a:lnTo>
                  <a:pt x="1042" y="0"/>
                </a:lnTo>
                <a:lnTo>
                  <a:pt x="467" y="0"/>
                </a:lnTo>
                <a:lnTo>
                  <a:pt x="0" y="469"/>
                </a:lnTo>
                <a:lnTo>
                  <a:pt x="0" y="1041"/>
                </a:lnTo>
                <a:lnTo>
                  <a:pt x="0" y="1612"/>
                </a:lnTo>
                <a:lnTo>
                  <a:pt x="467" y="2095"/>
                </a:lnTo>
                <a:lnTo>
                  <a:pt x="1042" y="2095"/>
                </a:lnTo>
                <a:lnTo>
                  <a:pt x="1617" y="2095"/>
                </a:lnTo>
                <a:lnTo>
                  <a:pt x="2089" y="1612"/>
                </a:lnTo>
                <a:lnTo>
                  <a:pt x="2089" y="1041"/>
                </a:lnTo>
              </a:path>
            </a:pathLst>
          </a:custGeom>
          <a:ln w="11112">
            <a:solidFill>
              <a:srgbClr val="969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5910" y="1543253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2120"/>
                </a:moveTo>
                <a:lnTo>
                  <a:pt x="0" y="3302"/>
                </a:lnTo>
                <a:lnTo>
                  <a:pt x="952" y="4254"/>
                </a:lnTo>
                <a:lnTo>
                  <a:pt x="2127" y="4254"/>
                </a:lnTo>
                <a:lnTo>
                  <a:pt x="3303" y="4254"/>
                </a:lnTo>
                <a:lnTo>
                  <a:pt x="4260" y="3302"/>
                </a:lnTo>
                <a:lnTo>
                  <a:pt x="4260" y="2120"/>
                </a:lnTo>
                <a:lnTo>
                  <a:pt x="4260" y="952"/>
                </a:lnTo>
                <a:lnTo>
                  <a:pt x="3303" y="0"/>
                </a:lnTo>
                <a:lnTo>
                  <a:pt x="2127" y="0"/>
                </a:lnTo>
                <a:lnTo>
                  <a:pt x="952" y="0"/>
                </a:lnTo>
                <a:lnTo>
                  <a:pt x="0" y="952"/>
                </a:lnTo>
                <a:lnTo>
                  <a:pt x="0" y="2120"/>
                </a:lnTo>
              </a:path>
            </a:pathLst>
          </a:custGeom>
          <a:ln w="11112">
            <a:solidFill>
              <a:srgbClr val="AFA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2218" y="153944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0" y="5308"/>
                </a:moveTo>
                <a:lnTo>
                  <a:pt x="0" y="8229"/>
                </a:lnTo>
                <a:lnTo>
                  <a:pt x="2381" y="10604"/>
                </a:lnTo>
                <a:lnTo>
                  <a:pt x="5308" y="10604"/>
                </a:lnTo>
                <a:lnTo>
                  <a:pt x="8235" y="10604"/>
                </a:lnTo>
                <a:lnTo>
                  <a:pt x="10612" y="8229"/>
                </a:lnTo>
                <a:lnTo>
                  <a:pt x="10612" y="5308"/>
                </a:lnTo>
                <a:lnTo>
                  <a:pt x="10612" y="2374"/>
                </a:lnTo>
                <a:lnTo>
                  <a:pt x="8235" y="0"/>
                </a:lnTo>
                <a:lnTo>
                  <a:pt x="5308" y="0"/>
                </a:lnTo>
                <a:lnTo>
                  <a:pt x="2381" y="0"/>
                </a:lnTo>
                <a:lnTo>
                  <a:pt x="0" y="2374"/>
                </a:lnTo>
                <a:lnTo>
                  <a:pt x="0" y="5308"/>
                </a:lnTo>
              </a:path>
            </a:pathLst>
          </a:custGeom>
          <a:ln w="11112">
            <a:solidFill>
              <a:srgbClr val="C7C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0666" y="153776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1" y="0"/>
                </a:moveTo>
                <a:lnTo>
                  <a:pt x="2847" y="0"/>
                </a:lnTo>
                <a:lnTo>
                  <a:pt x="0" y="2844"/>
                </a:lnTo>
                <a:lnTo>
                  <a:pt x="0" y="9842"/>
                </a:lnTo>
                <a:lnTo>
                  <a:pt x="2847" y="12700"/>
                </a:lnTo>
                <a:lnTo>
                  <a:pt x="9851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1" y="0"/>
                </a:lnTo>
                <a:close/>
              </a:path>
            </a:pathLst>
          </a:custGeom>
          <a:solidFill>
            <a:srgbClr val="E0E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9571" y="185038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0844" y="25412"/>
                </a:moveTo>
                <a:lnTo>
                  <a:pt x="48846" y="15521"/>
                </a:lnTo>
                <a:lnTo>
                  <a:pt x="43396" y="7443"/>
                </a:lnTo>
                <a:lnTo>
                  <a:pt x="35314" y="1997"/>
                </a:lnTo>
                <a:lnTo>
                  <a:pt x="25419" y="0"/>
                </a:lnTo>
                <a:lnTo>
                  <a:pt x="15524" y="1997"/>
                </a:lnTo>
                <a:lnTo>
                  <a:pt x="7445" y="7443"/>
                </a:lnTo>
                <a:lnTo>
                  <a:pt x="1997" y="15521"/>
                </a:lnTo>
                <a:lnTo>
                  <a:pt x="0" y="25412"/>
                </a:lnTo>
                <a:lnTo>
                  <a:pt x="1997" y="35311"/>
                </a:lnTo>
                <a:lnTo>
                  <a:pt x="7445" y="43392"/>
                </a:lnTo>
                <a:lnTo>
                  <a:pt x="15524" y="48840"/>
                </a:lnTo>
                <a:lnTo>
                  <a:pt x="25419" y="50838"/>
                </a:lnTo>
                <a:lnTo>
                  <a:pt x="35314" y="48840"/>
                </a:lnTo>
                <a:lnTo>
                  <a:pt x="43396" y="43392"/>
                </a:lnTo>
                <a:lnTo>
                  <a:pt x="48846" y="35311"/>
                </a:lnTo>
                <a:lnTo>
                  <a:pt x="50844" y="25412"/>
                </a:lnTo>
              </a:path>
            </a:pathLst>
          </a:custGeom>
          <a:ln w="11112">
            <a:solidFill>
              <a:srgbClr val="19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2265" y="1852968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44489" y="22250"/>
                </a:moveTo>
                <a:lnTo>
                  <a:pt x="42740" y="13587"/>
                </a:lnTo>
                <a:lnTo>
                  <a:pt x="37973" y="6515"/>
                </a:lnTo>
                <a:lnTo>
                  <a:pt x="30901" y="1747"/>
                </a:lnTo>
                <a:lnTo>
                  <a:pt x="22244" y="0"/>
                </a:lnTo>
                <a:lnTo>
                  <a:pt x="13586" y="1747"/>
                </a:lnTo>
                <a:lnTo>
                  <a:pt x="6516" y="6515"/>
                </a:lnTo>
                <a:lnTo>
                  <a:pt x="1748" y="13587"/>
                </a:lnTo>
                <a:lnTo>
                  <a:pt x="0" y="22250"/>
                </a:lnTo>
                <a:lnTo>
                  <a:pt x="1748" y="30906"/>
                </a:lnTo>
                <a:lnTo>
                  <a:pt x="6516" y="37974"/>
                </a:lnTo>
                <a:lnTo>
                  <a:pt x="13586" y="42740"/>
                </a:lnTo>
                <a:lnTo>
                  <a:pt x="22244" y="44488"/>
                </a:lnTo>
                <a:lnTo>
                  <a:pt x="30901" y="42740"/>
                </a:lnTo>
                <a:lnTo>
                  <a:pt x="37973" y="37974"/>
                </a:lnTo>
                <a:lnTo>
                  <a:pt x="42740" y="30906"/>
                </a:lnTo>
                <a:lnTo>
                  <a:pt x="44489" y="22250"/>
                </a:lnTo>
              </a:path>
            </a:pathLst>
          </a:custGeom>
          <a:ln w="11112">
            <a:solidFill>
              <a:srgbClr val="1B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4953" y="1855546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38139" y="19075"/>
                </a:moveTo>
                <a:lnTo>
                  <a:pt x="36640" y="11647"/>
                </a:lnTo>
                <a:lnTo>
                  <a:pt x="32554" y="5584"/>
                </a:lnTo>
                <a:lnTo>
                  <a:pt x="26493" y="1498"/>
                </a:lnTo>
                <a:lnTo>
                  <a:pt x="19070" y="0"/>
                </a:lnTo>
                <a:lnTo>
                  <a:pt x="11647" y="1498"/>
                </a:lnTo>
                <a:lnTo>
                  <a:pt x="5585" y="5584"/>
                </a:lnTo>
                <a:lnTo>
                  <a:pt x="1498" y="11647"/>
                </a:lnTo>
                <a:lnTo>
                  <a:pt x="0" y="19075"/>
                </a:lnTo>
                <a:lnTo>
                  <a:pt x="1498" y="26497"/>
                </a:lnTo>
                <a:lnTo>
                  <a:pt x="5585" y="32561"/>
                </a:lnTo>
                <a:lnTo>
                  <a:pt x="11647" y="36650"/>
                </a:lnTo>
                <a:lnTo>
                  <a:pt x="19070" y="38150"/>
                </a:lnTo>
                <a:lnTo>
                  <a:pt x="26493" y="36650"/>
                </a:lnTo>
                <a:lnTo>
                  <a:pt x="32554" y="32561"/>
                </a:lnTo>
                <a:lnTo>
                  <a:pt x="36640" y="26497"/>
                </a:lnTo>
                <a:lnTo>
                  <a:pt x="38139" y="19075"/>
                </a:lnTo>
              </a:path>
            </a:pathLst>
          </a:custGeom>
          <a:ln w="11112">
            <a:solidFill>
              <a:srgbClr val="1D1D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7642" y="1858136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1794" y="15887"/>
                </a:moveTo>
                <a:lnTo>
                  <a:pt x="31794" y="7112"/>
                </a:lnTo>
                <a:lnTo>
                  <a:pt x="24676" y="0"/>
                </a:lnTo>
                <a:lnTo>
                  <a:pt x="15900" y="0"/>
                </a:lnTo>
                <a:lnTo>
                  <a:pt x="7124" y="0"/>
                </a:lnTo>
                <a:lnTo>
                  <a:pt x="0" y="7112"/>
                </a:lnTo>
                <a:lnTo>
                  <a:pt x="0" y="15887"/>
                </a:lnTo>
                <a:lnTo>
                  <a:pt x="0" y="24663"/>
                </a:lnTo>
                <a:lnTo>
                  <a:pt x="7124" y="31788"/>
                </a:lnTo>
                <a:lnTo>
                  <a:pt x="15900" y="31788"/>
                </a:lnTo>
                <a:lnTo>
                  <a:pt x="24676" y="31788"/>
                </a:lnTo>
                <a:lnTo>
                  <a:pt x="31794" y="24663"/>
                </a:lnTo>
                <a:lnTo>
                  <a:pt x="31794" y="15887"/>
                </a:lnTo>
              </a:path>
            </a:pathLst>
          </a:custGeom>
          <a:ln w="11112">
            <a:solidFill>
              <a:srgbClr val="1F1F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0336" y="1860715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440" y="12725"/>
                </a:moveTo>
                <a:lnTo>
                  <a:pt x="25440" y="5702"/>
                </a:lnTo>
                <a:lnTo>
                  <a:pt x="19744" y="0"/>
                </a:lnTo>
                <a:lnTo>
                  <a:pt x="12720" y="0"/>
                </a:lnTo>
                <a:lnTo>
                  <a:pt x="5695" y="0"/>
                </a:lnTo>
                <a:lnTo>
                  <a:pt x="0" y="5702"/>
                </a:lnTo>
                <a:lnTo>
                  <a:pt x="0" y="12725"/>
                </a:lnTo>
                <a:lnTo>
                  <a:pt x="0" y="19748"/>
                </a:lnTo>
                <a:lnTo>
                  <a:pt x="5695" y="25438"/>
                </a:lnTo>
                <a:lnTo>
                  <a:pt x="12720" y="25438"/>
                </a:lnTo>
                <a:lnTo>
                  <a:pt x="19744" y="25438"/>
                </a:lnTo>
                <a:lnTo>
                  <a:pt x="25440" y="19748"/>
                </a:lnTo>
                <a:lnTo>
                  <a:pt x="25440" y="12725"/>
                </a:lnTo>
              </a:path>
            </a:pathLst>
          </a:custGeom>
          <a:ln w="11112">
            <a:solidFill>
              <a:srgbClr val="2121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4085" y="1854352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36974" y="18491"/>
                </a:moveTo>
                <a:lnTo>
                  <a:pt x="35522" y="11294"/>
                </a:lnTo>
                <a:lnTo>
                  <a:pt x="31560" y="5416"/>
                </a:lnTo>
                <a:lnTo>
                  <a:pt x="25685" y="1453"/>
                </a:lnTo>
                <a:lnTo>
                  <a:pt x="18489" y="0"/>
                </a:lnTo>
                <a:lnTo>
                  <a:pt x="11293" y="1453"/>
                </a:lnTo>
                <a:lnTo>
                  <a:pt x="5416" y="5416"/>
                </a:lnTo>
                <a:lnTo>
                  <a:pt x="1453" y="11294"/>
                </a:lnTo>
                <a:lnTo>
                  <a:pt x="0" y="18491"/>
                </a:lnTo>
                <a:lnTo>
                  <a:pt x="1453" y="25688"/>
                </a:lnTo>
                <a:lnTo>
                  <a:pt x="5416" y="31565"/>
                </a:lnTo>
                <a:lnTo>
                  <a:pt x="11293" y="35529"/>
                </a:lnTo>
                <a:lnTo>
                  <a:pt x="18489" y="36982"/>
                </a:lnTo>
                <a:lnTo>
                  <a:pt x="25685" y="35529"/>
                </a:lnTo>
                <a:lnTo>
                  <a:pt x="31560" y="31565"/>
                </a:lnTo>
                <a:lnTo>
                  <a:pt x="35522" y="25688"/>
                </a:lnTo>
                <a:lnTo>
                  <a:pt x="36974" y="18491"/>
                </a:lnTo>
              </a:path>
            </a:pathLst>
          </a:custGeom>
          <a:ln w="11112">
            <a:solidFill>
              <a:srgbClr val="2323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0103" y="185966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8488" y="9245"/>
                </a:moveTo>
                <a:lnTo>
                  <a:pt x="18488" y="4140"/>
                </a:lnTo>
                <a:lnTo>
                  <a:pt x="14347" y="0"/>
                </a:lnTo>
                <a:lnTo>
                  <a:pt x="9241" y="0"/>
                </a:lnTo>
                <a:lnTo>
                  <a:pt x="4137" y="0"/>
                </a:lnTo>
                <a:lnTo>
                  <a:pt x="0" y="4140"/>
                </a:lnTo>
                <a:lnTo>
                  <a:pt x="0" y="9245"/>
                </a:lnTo>
                <a:lnTo>
                  <a:pt x="0" y="14351"/>
                </a:lnTo>
                <a:lnTo>
                  <a:pt x="4137" y="18478"/>
                </a:lnTo>
                <a:lnTo>
                  <a:pt x="9241" y="18478"/>
                </a:lnTo>
                <a:lnTo>
                  <a:pt x="14347" y="18478"/>
                </a:lnTo>
                <a:lnTo>
                  <a:pt x="18488" y="14351"/>
                </a:lnTo>
                <a:lnTo>
                  <a:pt x="18488" y="9245"/>
                </a:lnTo>
              </a:path>
            </a:pathLst>
          </a:custGeom>
          <a:ln w="11112">
            <a:solidFill>
              <a:srgbClr val="656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2633" y="186204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38" y="6070"/>
                </a:moveTo>
                <a:lnTo>
                  <a:pt x="12138" y="2717"/>
                </a:lnTo>
                <a:lnTo>
                  <a:pt x="9415" y="0"/>
                </a:lnTo>
                <a:lnTo>
                  <a:pt x="6066" y="0"/>
                </a:lnTo>
                <a:lnTo>
                  <a:pt x="2717" y="0"/>
                </a:lnTo>
                <a:lnTo>
                  <a:pt x="0" y="2717"/>
                </a:lnTo>
                <a:lnTo>
                  <a:pt x="0" y="6070"/>
                </a:lnTo>
                <a:lnTo>
                  <a:pt x="0" y="9410"/>
                </a:lnTo>
                <a:lnTo>
                  <a:pt x="2717" y="12141"/>
                </a:lnTo>
                <a:lnTo>
                  <a:pt x="6066" y="12141"/>
                </a:lnTo>
                <a:lnTo>
                  <a:pt x="9415" y="12141"/>
                </a:lnTo>
                <a:lnTo>
                  <a:pt x="12138" y="9410"/>
                </a:lnTo>
                <a:lnTo>
                  <a:pt x="12138" y="6070"/>
                </a:lnTo>
              </a:path>
            </a:pathLst>
          </a:custGeom>
          <a:ln w="11112">
            <a:solidFill>
              <a:srgbClr val="7E7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5163" y="1864436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5789" y="2895"/>
                </a:moveTo>
                <a:lnTo>
                  <a:pt x="5789" y="1295"/>
                </a:lnTo>
                <a:lnTo>
                  <a:pt x="4489" y="0"/>
                </a:lnTo>
                <a:lnTo>
                  <a:pt x="2891" y="0"/>
                </a:lnTo>
                <a:lnTo>
                  <a:pt x="1295" y="0"/>
                </a:lnTo>
                <a:lnTo>
                  <a:pt x="0" y="1295"/>
                </a:lnTo>
                <a:lnTo>
                  <a:pt x="0" y="2895"/>
                </a:lnTo>
                <a:lnTo>
                  <a:pt x="0" y="4483"/>
                </a:lnTo>
                <a:lnTo>
                  <a:pt x="1295" y="5791"/>
                </a:lnTo>
                <a:lnTo>
                  <a:pt x="2891" y="5791"/>
                </a:lnTo>
                <a:lnTo>
                  <a:pt x="4489" y="5791"/>
                </a:lnTo>
                <a:lnTo>
                  <a:pt x="5789" y="4483"/>
                </a:lnTo>
                <a:lnTo>
                  <a:pt x="5789" y="2895"/>
                </a:lnTo>
              </a:path>
            </a:pathLst>
          </a:custGeom>
          <a:ln w="11112">
            <a:solidFill>
              <a:srgbClr val="969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77133" y="1866264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266"/>
                </a:moveTo>
                <a:lnTo>
                  <a:pt x="0" y="431"/>
                </a:lnTo>
                <a:lnTo>
                  <a:pt x="123" y="558"/>
                </a:lnTo>
                <a:lnTo>
                  <a:pt x="278" y="558"/>
                </a:lnTo>
                <a:lnTo>
                  <a:pt x="431" y="558"/>
                </a:lnTo>
                <a:lnTo>
                  <a:pt x="560" y="431"/>
                </a:lnTo>
                <a:lnTo>
                  <a:pt x="560" y="266"/>
                </a:lnTo>
                <a:lnTo>
                  <a:pt x="560" y="114"/>
                </a:lnTo>
                <a:lnTo>
                  <a:pt x="431" y="0"/>
                </a:lnTo>
                <a:lnTo>
                  <a:pt x="278" y="0"/>
                </a:lnTo>
                <a:lnTo>
                  <a:pt x="123" y="0"/>
                </a:lnTo>
                <a:lnTo>
                  <a:pt x="0" y="266"/>
                </a:lnTo>
              </a:path>
            </a:pathLst>
          </a:custGeom>
          <a:ln w="11112">
            <a:solidFill>
              <a:srgbClr val="AFA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3312" y="1862290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3454"/>
                </a:moveTo>
                <a:lnTo>
                  <a:pt x="0" y="5359"/>
                </a:lnTo>
                <a:lnTo>
                  <a:pt x="1548" y="6921"/>
                </a:lnTo>
                <a:lnTo>
                  <a:pt x="3453" y="6921"/>
                </a:lnTo>
                <a:lnTo>
                  <a:pt x="5358" y="6921"/>
                </a:lnTo>
                <a:lnTo>
                  <a:pt x="6910" y="5359"/>
                </a:lnTo>
                <a:lnTo>
                  <a:pt x="6910" y="3454"/>
                </a:lnTo>
                <a:lnTo>
                  <a:pt x="6910" y="1549"/>
                </a:lnTo>
                <a:lnTo>
                  <a:pt x="5358" y="0"/>
                </a:lnTo>
                <a:lnTo>
                  <a:pt x="3453" y="0"/>
                </a:lnTo>
                <a:lnTo>
                  <a:pt x="1548" y="0"/>
                </a:lnTo>
                <a:lnTo>
                  <a:pt x="0" y="1549"/>
                </a:lnTo>
                <a:lnTo>
                  <a:pt x="0" y="3454"/>
                </a:lnTo>
              </a:path>
            </a:pathLst>
          </a:custGeom>
          <a:ln w="11112">
            <a:solidFill>
              <a:srgbClr val="C7C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9770" y="185861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44"/>
                </a:lnTo>
                <a:lnTo>
                  <a:pt x="0" y="9842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E0E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23726" y="2089238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40669" y="20345"/>
                </a:moveTo>
                <a:lnTo>
                  <a:pt x="39071" y="12424"/>
                </a:lnTo>
                <a:lnTo>
                  <a:pt x="34713" y="5957"/>
                </a:lnTo>
                <a:lnTo>
                  <a:pt x="28250" y="1598"/>
                </a:lnTo>
                <a:lnTo>
                  <a:pt x="20335" y="0"/>
                </a:lnTo>
                <a:lnTo>
                  <a:pt x="12419" y="1598"/>
                </a:lnTo>
                <a:lnTo>
                  <a:pt x="5955" y="5957"/>
                </a:lnTo>
                <a:lnTo>
                  <a:pt x="1597" y="12424"/>
                </a:lnTo>
                <a:lnTo>
                  <a:pt x="0" y="20345"/>
                </a:lnTo>
                <a:lnTo>
                  <a:pt x="1597" y="28258"/>
                </a:lnTo>
                <a:lnTo>
                  <a:pt x="5955" y="34721"/>
                </a:lnTo>
                <a:lnTo>
                  <a:pt x="12419" y="39079"/>
                </a:lnTo>
                <a:lnTo>
                  <a:pt x="20335" y="40678"/>
                </a:lnTo>
                <a:lnTo>
                  <a:pt x="28250" y="39079"/>
                </a:lnTo>
                <a:lnTo>
                  <a:pt x="34713" y="34721"/>
                </a:lnTo>
                <a:lnTo>
                  <a:pt x="39071" y="28258"/>
                </a:lnTo>
                <a:lnTo>
                  <a:pt x="40669" y="20345"/>
                </a:lnTo>
              </a:path>
            </a:pathLst>
          </a:custGeom>
          <a:ln w="11112">
            <a:solidFill>
              <a:srgbClr val="19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26514" y="209193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324" y="17170"/>
                </a:moveTo>
                <a:lnTo>
                  <a:pt x="34324" y="7696"/>
                </a:lnTo>
                <a:lnTo>
                  <a:pt x="26635" y="0"/>
                </a:lnTo>
                <a:lnTo>
                  <a:pt x="17160" y="0"/>
                </a:lnTo>
                <a:lnTo>
                  <a:pt x="7684" y="0"/>
                </a:lnTo>
                <a:lnTo>
                  <a:pt x="0" y="7696"/>
                </a:lnTo>
                <a:lnTo>
                  <a:pt x="0" y="17170"/>
                </a:lnTo>
                <a:lnTo>
                  <a:pt x="0" y="26644"/>
                </a:lnTo>
                <a:lnTo>
                  <a:pt x="7684" y="34328"/>
                </a:lnTo>
                <a:lnTo>
                  <a:pt x="17160" y="34328"/>
                </a:lnTo>
                <a:lnTo>
                  <a:pt x="26635" y="34328"/>
                </a:lnTo>
                <a:lnTo>
                  <a:pt x="34324" y="26644"/>
                </a:lnTo>
                <a:lnTo>
                  <a:pt x="34324" y="17170"/>
                </a:lnTo>
              </a:path>
            </a:pathLst>
          </a:custGeom>
          <a:ln w="11112">
            <a:solidFill>
              <a:srgbClr val="1B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29306" y="209463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7970" y="13995"/>
                </a:moveTo>
                <a:lnTo>
                  <a:pt x="27970" y="6261"/>
                </a:lnTo>
                <a:lnTo>
                  <a:pt x="21709" y="0"/>
                </a:lnTo>
                <a:lnTo>
                  <a:pt x="13985" y="0"/>
                </a:lnTo>
                <a:lnTo>
                  <a:pt x="6261" y="0"/>
                </a:lnTo>
                <a:lnTo>
                  <a:pt x="0" y="6261"/>
                </a:lnTo>
                <a:lnTo>
                  <a:pt x="0" y="13995"/>
                </a:lnTo>
                <a:lnTo>
                  <a:pt x="0" y="21717"/>
                </a:lnTo>
                <a:lnTo>
                  <a:pt x="6261" y="27978"/>
                </a:lnTo>
                <a:lnTo>
                  <a:pt x="13985" y="27978"/>
                </a:lnTo>
                <a:lnTo>
                  <a:pt x="21709" y="27978"/>
                </a:lnTo>
                <a:lnTo>
                  <a:pt x="27970" y="21717"/>
                </a:lnTo>
                <a:lnTo>
                  <a:pt x="27970" y="13995"/>
                </a:lnTo>
              </a:path>
            </a:pathLst>
          </a:custGeom>
          <a:ln w="11112">
            <a:solidFill>
              <a:srgbClr val="1D1D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32095" y="2097341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21624" y="10807"/>
                </a:moveTo>
                <a:lnTo>
                  <a:pt x="21624" y="4838"/>
                </a:lnTo>
                <a:lnTo>
                  <a:pt x="16783" y="0"/>
                </a:lnTo>
                <a:lnTo>
                  <a:pt x="10814" y="0"/>
                </a:lnTo>
                <a:lnTo>
                  <a:pt x="4846" y="0"/>
                </a:lnTo>
                <a:lnTo>
                  <a:pt x="0" y="4838"/>
                </a:lnTo>
                <a:lnTo>
                  <a:pt x="0" y="10807"/>
                </a:lnTo>
                <a:lnTo>
                  <a:pt x="0" y="16776"/>
                </a:lnTo>
                <a:lnTo>
                  <a:pt x="4846" y="21628"/>
                </a:lnTo>
                <a:lnTo>
                  <a:pt x="10814" y="21628"/>
                </a:lnTo>
                <a:lnTo>
                  <a:pt x="16783" y="21628"/>
                </a:lnTo>
                <a:lnTo>
                  <a:pt x="21624" y="16776"/>
                </a:lnTo>
                <a:lnTo>
                  <a:pt x="21624" y="10807"/>
                </a:lnTo>
              </a:path>
            </a:pathLst>
          </a:custGeom>
          <a:ln w="11112">
            <a:solidFill>
              <a:srgbClr val="1F1F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34888" y="2100034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269" y="7645"/>
                </a:moveTo>
                <a:lnTo>
                  <a:pt x="15269" y="3429"/>
                </a:lnTo>
                <a:lnTo>
                  <a:pt x="11851" y="0"/>
                </a:lnTo>
                <a:lnTo>
                  <a:pt x="7635" y="0"/>
                </a:lnTo>
                <a:lnTo>
                  <a:pt x="3417" y="0"/>
                </a:lnTo>
                <a:lnTo>
                  <a:pt x="0" y="3429"/>
                </a:lnTo>
                <a:lnTo>
                  <a:pt x="0" y="7645"/>
                </a:lnTo>
                <a:lnTo>
                  <a:pt x="0" y="11861"/>
                </a:lnTo>
                <a:lnTo>
                  <a:pt x="3417" y="15278"/>
                </a:lnTo>
                <a:lnTo>
                  <a:pt x="7635" y="15278"/>
                </a:lnTo>
                <a:lnTo>
                  <a:pt x="11851" y="15278"/>
                </a:lnTo>
                <a:lnTo>
                  <a:pt x="15269" y="11861"/>
                </a:lnTo>
                <a:lnTo>
                  <a:pt x="15269" y="7645"/>
                </a:lnTo>
              </a:path>
            </a:pathLst>
          </a:custGeom>
          <a:ln w="11112">
            <a:solidFill>
              <a:srgbClr val="2121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7347" y="20924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582" y="14782"/>
                </a:moveTo>
                <a:lnTo>
                  <a:pt x="29582" y="6616"/>
                </a:lnTo>
                <a:lnTo>
                  <a:pt x="22959" y="0"/>
                </a:lnTo>
                <a:lnTo>
                  <a:pt x="14794" y="0"/>
                </a:lnTo>
                <a:lnTo>
                  <a:pt x="6628" y="0"/>
                </a:lnTo>
                <a:lnTo>
                  <a:pt x="0" y="6616"/>
                </a:lnTo>
                <a:lnTo>
                  <a:pt x="0" y="14782"/>
                </a:lnTo>
                <a:lnTo>
                  <a:pt x="0" y="22948"/>
                </a:lnTo>
                <a:lnTo>
                  <a:pt x="6628" y="29578"/>
                </a:lnTo>
                <a:lnTo>
                  <a:pt x="14794" y="29578"/>
                </a:lnTo>
                <a:lnTo>
                  <a:pt x="22959" y="29578"/>
                </a:lnTo>
                <a:lnTo>
                  <a:pt x="29582" y="22948"/>
                </a:lnTo>
                <a:lnTo>
                  <a:pt x="29582" y="14782"/>
                </a:lnTo>
              </a:path>
            </a:pathLst>
          </a:custGeom>
          <a:ln w="11112">
            <a:solidFill>
              <a:srgbClr val="2323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32179" y="2096642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4794" y="7391"/>
                </a:moveTo>
                <a:lnTo>
                  <a:pt x="14794" y="3302"/>
                </a:lnTo>
                <a:lnTo>
                  <a:pt x="11479" y="0"/>
                </a:lnTo>
                <a:lnTo>
                  <a:pt x="7396" y="0"/>
                </a:lnTo>
                <a:lnTo>
                  <a:pt x="3313" y="0"/>
                </a:lnTo>
                <a:lnTo>
                  <a:pt x="0" y="3302"/>
                </a:lnTo>
                <a:lnTo>
                  <a:pt x="0" y="7391"/>
                </a:lnTo>
                <a:lnTo>
                  <a:pt x="0" y="11468"/>
                </a:lnTo>
                <a:lnTo>
                  <a:pt x="3313" y="14782"/>
                </a:lnTo>
                <a:lnTo>
                  <a:pt x="7396" y="14782"/>
                </a:lnTo>
                <a:lnTo>
                  <a:pt x="11479" y="14782"/>
                </a:lnTo>
                <a:lnTo>
                  <a:pt x="14794" y="11468"/>
                </a:lnTo>
                <a:lnTo>
                  <a:pt x="14794" y="7391"/>
                </a:lnTo>
              </a:path>
            </a:pathLst>
          </a:custGeom>
          <a:ln w="11112">
            <a:solidFill>
              <a:srgbClr val="656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34844" y="2099183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8437" y="4216"/>
                </a:moveTo>
                <a:lnTo>
                  <a:pt x="8437" y="1892"/>
                </a:lnTo>
                <a:lnTo>
                  <a:pt x="6548" y="0"/>
                </a:lnTo>
                <a:lnTo>
                  <a:pt x="4221" y="0"/>
                </a:lnTo>
                <a:lnTo>
                  <a:pt x="1894" y="0"/>
                </a:lnTo>
                <a:lnTo>
                  <a:pt x="0" y="1892"/>
                </a:lnTo>
                <a:lnTo>
                  <a:pt x="0" y="4216"/>
                </a:lnTo>
                <a:lnTo>
                  <a:pt x="0" y="6540"/>
                </a:lnTo>
                <a:lnTo>
                  <a:pt x="1894" y="8432"/>
                </a:lnTo>
                <a:lnTo>
                  <a:pt x="4221" y="8432"/>
                </a:lnTo>
                <a:lnTo>
                  <a:pt x="6548" y="8432"/>
                </a:lnTo>
                <a:lnTo>
                  <a:pt x="8437" y="6540"/>
                </a:lnTo>
                <a:lnTo>
                  <a:pt x="8437" y="4216"/>
                </a:lnTo>
              </a:path>
            </a:pathLst>
          </a:custGeom>
          <a:ln w="11112">
            <a:solidFill>
              <a:srgbClr val="7E7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37507" y="2101723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089" y="1041"/>
                </a:moveTo>
                <a:lnTo>
                  <a:pt x="2089" y="469"/>
                </a:lnTo>
                <a:lnTo>
                  <a:pt x="1617" y="0"/>
                </a:lnTo>
                <a:lnTo>
                  <a:pt x="1042" y="0"/>
                </a:lnTo>
                <a:lnTo>
                  <a:pt x="467" y="0"/>
                </a:lnTo>
                <a:lnTo>
                  <a:pt x="0" y="469"/>
                </a:lnTo>
                <a:lnTo>
                  <a:pt x="0" y="1041"/>
                </a:lnTo>
                <a:lnTo>
                  <a:pt x="0" y="1625"/>
                </a:lnTo>
                <a:lnTo>
                  <a:pt x="467" y="2095"/>
                </a:lnTo>
                <a:lnTo>
                  <a:pt x="1042" y="2095"/>
                </a:lnTo>
                <a:lnTo>
                  <a:pt x="1617" y="2095"/>
                </a:lnTo>
                <a:lnTo>
                  <a:pt x="2089" y="1625"/>
                </a:lnTo>
                <a:lnTo>
                  <a:pt x="2089" y="1041"/>
                </a:lnTo>
              </a:path>
            </a:pathLst>
          </a:custGeom>
          <a:ln w="11112">
            <a:solidFill>
              <a:srgbClr val="969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5910" y="210000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2120"/>
                </a:moveTo>
                <a:lnTo>
                  <a:pt x="0" y="3302"/>
                </a:lnTo>
                <a:lnTo>
                  <a:pt x="952" y="4254"/>
                </a:lnTo>
                <a:lnTo>
                  <a:pt x="2127" y="4254"/>
                </a:lnTo>
                <a:lnTo>
                  <a:pt x="3303" y="4254"/>
                </a:lnTo>
                <a:lnTo>
                  <a:pt x="4260" y="3302"/>
                </a:lnTo>
                <a:lnTo>
                  <a:pt x="4260" y="2120"/>
                </a:lnTo>
                <a:lnTo>
                  <a:pt x="4260" y="952"/>
                </a:lnTo>
                <a:lnTo>
                  <a:pt x="3303" y="0"/>
                </a:lnTo>
                <a:lnTo>
                  <a:pt x="2127" y="0"/>
                </a:lnTo>
                <a:lnTo>
                  <a:pt x="952" y="0"/>
                </a:lnTo>
                <a:lnTo>
                  <a:pt x="0" y="952"/>
                </a:lnTo>
                <a:lnTo>
                  <a:pt x="0" y="2120"/>
                </a:lnTo>
              </a:path>
            </a:pathLst>
          </a:custGeom>
          <a:ln w="11112">
            <a:solidFill>
              <a:srgbClr val="AFA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32218" y="209619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0" y="5308"/>
                </a:moveTo>
                <a:lnTo>
                  <a:pt x="0" y="8229"/>
                </a:lnTo>
                <a:lnTo>
                  <a:pt x="2381" y="10604"/>
                </a:lnTo>
                <a:lnTo>
                  <a:pt x="5308" y="10604"/>
                </a:lnTo>
                <a:lnTo>
                  <a:pt x="8235" y="10604"/>
                </a:lnTo>
                <a:lnTo>
                  <a:pt x="10612" y="8229"/>
                </a:lnTo>
                <a:lnTo>
                  <a:pt x="10612" y="5308"/>
                </a:lnTo>
                <a:lnTo>
                  <a:pt x="10612" y="2374"/>
                </a:lnTo>
                <a:lnTo>
                  <a:pt x="8235" y="0"/>
                </a:lnTo>
                <a:lnTo>
                  <a:pt x="5308" y="0"/>
                </a:lnTo>
                <a:lnTo>
                  <a:pt x="2381" y="0"/>
                </a:lnTo>
                <a:lnTo>
                  <a:pt x="0" y="2374"/>
                </a:lnTo>
                <a:lnTo>
                  <a:pt x="0" y="5308"/>
                </a:lnTo>
              </a:path>
            </a:pathLst>
          </a:custGeom>
          <a:ln w="11112">
            <a:solidFill>
              <a:srgbClr val="C7C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30666" y="209452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1" y="0"/>
                </a:moveTo>
                <a:lnTo>
                  <a:pt x="2847" y="0"/>
                </a:lnTo>
                <a:lnTo>
                  <a:pt x="0" y="2844"/>
                </a:lnTo>
                <a:lnTo>
                  <a:pt x="0" y="9842"/>
                </a:lnTo>
                <a:lnTo>
                  <a:pt x="2847" y="12700"/>
                </a:lnTo>
                <a:lnTo>
                  <a:pt x="9851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1" y="0"/>
                </a:lnTo>
                <a:close/>
              </a:path>
            </a:pathLst>
          </a:custGeom>
          <a:solidFill>
            <a:srgbClr val="E0E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23726" y="2484605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40669" y="20335"/>
                </a:moveTo>
                <a:lnTo>
                  <a:pt x="39071" y="12419"/>
                </a:lnTo>
                <a:lnTo>
                  <a:pt x="34713" y="5955"/>
                </a:lnTo>
                <a:lnTo>
                  <a:pt x="28250" y="1597"/>
                </a:lnTo>
                <a:lnTo>
                  <a:pt x="20335" y="0"/>
                </a:lnTo>
                <a:lnTo>
                  <a:pt x="12419" y="1597"/>
                </a:lnTo>
                <a:lnTo>
                  <a:pt x="5955" y="5955"/>
                </a:lnTo>
                <a:lnTo>
                  <a:pt x="1597" y="12419"/>
                </a:lnTo>
                <a:lnTo>
                  <a:pt x="0" y="20335"/>
                </a:lnTo>
                <a:lnTo>
                  <a:pt x="1597" y="28250"/>
                </a:lnTo>
                <a:lnTo>
                  <a:pt x="5955" y="34714"/>
                </a:lnTo>
                <a:lnTo>
                  <a:pt x="12419" y="39071"/>
                </a:lnTo>
                <a:lnTo>
                  <a:pt x="20335" y="40669"/>
                </a:lnTo>
                <a:lnTo>
                  <a:pt x="28250" y="39071"/>
                </a:lnTo>
                <a:lnTo>
                  <a:pt x="34713" y="34714"/>
                </a:lnTo>
                <a:lnTo>
                  <a:pt x="39071" y="28250"/>
                </a:lnTo>
                <a:lnTo>
                  <a:pt x="40669" y="20335"/>
                </a:lnTo>
              </a:path>
            </a:pathLst>
          </a:custGeom>
          <a:ln w="11112">
            <a:solidFill>
              <a:srgbClr val="19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26514" y="2487303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324" y="17160"/>
                </a:moveTo>
                <a:lnTo>
                  <a:pt x="34324" y="7684"/>
                </a:lnTo>
                <a:lnTo>
                  <a:pt x="26635" y="0"/>
                </a:lnTo>
                <a:lnTo>
                  <a:pt x="17160" y="0"/>
                </a:lnTo>
                <a:lnTo>
                  <a:pt x="7684" y="0"/>
                </a:lnTo>
                <a:lnTo>
                  <a:pt x="0" y="7684"/>
                </a:lnTo>
                <a:lnTo>
                  <a:pt x="0" y="17160"/>
                </a:lnTo>
                <a:lnTo>
                  <a:pt x="0" y="26635"/>
                </a:lnTo>
                <a:lnTo>
                  <a:pt x="7684" y="34324"/>
                </a:lnTo>
                <a:lnTo>
                  <a:pt x="17160" y="34324"/>
                </a:lnTo>
                <a:lnTo>
                  <a:pt x="26635" y="34324"/>
                </a:lnTo>
                <a:lnTo>
                  <a:pt x="34324" y="26635"/>
                </a:lnTo>
                <a:lnTo>
                  <a:pt x="34324" y="17160"/>
                </a:lnTo>
              </a:path>
            </a:pathLst>
          </a:custGeom>
          <a:ln w="11112">
            <a:solidFill>
              <a:srgbClr val="1B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9306" y="249000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7970" y="13985"/>
                </a:moveTo>
                <a:lnTo>
                  <a:pt x="27970" y="6261"/>
                </a:lnTo>
                <a:lnTo>
                  <a:pt x="21709" y="0"/>
                </a:lnTo>
                <a:lnTo>
                  <a:pt x="13985" y="0"/>
                </a:lnTo>
                <a:lnTo>
                  <a:pt x="6261" y="0"/>
                </a:lnTo>
                <a:lnTo>
                  <a:pt x="0" y="6261"/>
                </a:lnTo>
                <a:lnTo>
                  <a:pt x="0" y="13985"/>
                </a:lnTo>
                <a:lnTo>
                  <a:pt x="0" y="21709"/>
                </a:lnTo>
                <a:lnTo>
                  <a:pt x="6261" y="27974"/>
                </a:lnTo>
                <a:lnTo>
                  <a:pt x="13985" y="27974"/>
                </a:lnTo>
                <a:lnTo>
                  <a:pt x="21709" y="27974"/>
                </a:lnTo>
                <a:lnTo>
                  <a:pt x="27970" y="21709"/>
                </a:lnTo>
                <a:lnTo>
                  <a:pt x="27970" y="13985"/>
                </a:lnTo>
              </a:path>
            </a:pathLst>
          </a:custGeom>
          <a:ln w="11112">
            <a:solidFill>
              <a:srgbClr val="1D1D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32095" y="2492701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21624" y="10815"/>
                </a:moveTo>
                <a:lnTo>
                  <a:pt x="21624" y="4846"/>
                </a:lnTo>
                <a:lnTo>
                  <a:pt x="16783" y="0"/>
                </a:lnTo>
                <a:lnTo>
                  <a:pt x="10814" y="0"/>
                </a:lnTo>
                <a:lnTo>
                  <a:pt x="4846" y="0"/>
                </a:lnTo>
                <a:lnTo>
                  <a:pt x="0" y="4846"/>
                </a:lnTo>
                <a:lnTo>
                  <a:pt x="0" y="10815"/>
                </a:lnTo>
                <a:lnTo>
                  <a:pt x="0" y="16783"/>
                </a:lnTo>
                <a:lnTo>
                  <a:pt x="4846" y="21624"/>
                </a:lnTo>
                <a:lnTo>
                  <a:pt x="10814" y="21624"/>
                </a:lnTo>
                <a:lnTo>
                  <a:pt x="16783" y="21624"/>
                </a:lnTo>
                <a:lnTo>
                  <a:pt x="21624" y="16783"/>
                </a:lnTo>
                <a:lnTo>
                  <a:pt x="21624" y="10815"/>
                </a:lnTo>
              </a:path>
            </a:pathLst>
          </a:custGeom>
          <a:ln w="11112">
            <a:solidFill>
              <a:srgbClr val="1F1F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4888" y="2495405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269" y="7635"/>
                </a:moveTo>
                <a:lnTo>
                  <a:pt x="15269" y="3417"/>
                </a:lnTo>
                <a:lnTo>
                  <a:pt x="11851" y="0"/>
                </a:lnTo>
                <a:lnTo>
                  <a:pt x="7635" y="0"/>
                </a:lnTo>
                <a:lnTo>
                  <a:pt x="3417" y="0"/>
                </a:lnTo>
                <a:lnTo>
                  <a:pt x="0" y="3417"/>
                </a:lnTo>
                <a:lnTo>
                  <a:pt x="0" y="7635"/>
                </a:lnTo>
                <a:lnTo>
                  <a:pt x="0" y="11851"/>
                </a:lnTo>
                <a:lnTo>
                  <a:pt x="3417" y="15269"/>
                </a:lnTo>
                <a:lnTo>
                  <a:pt x="7635" y="15269"/>
                </a:lnTo>
                <a:lnTo>
                  <a:pt x="11851" y="15269"/>
                </a:lnTo>
                <a:lnTo>
                  <a:pt x="15269" y="11851"/>
                </a:lnTo>
                <a:lnTo>
                  <a:pt x="15269" y="7635"/>
                </a:lnTo>
              </a:path>
            </a:pathLst>
          </a:custGeom>
          <a:ln w="11112">
            <a:solidFill>
              <a:srgbClr val="2121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27347" y="24877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582" y="14789"/>
                </a:moveTo>
                <a:lnTo>
                  <a:pt x="29582" y="6623"/>
                </a:lnTo>
                <a:lnTo>
                  <a:pt x="22959" y="0"/>
                </a:lnTo>
                <a:lnTo>
                  <a:pt x="14794" y="0"/>
                </a:lnTo>
                <a:lnTo>
                  <a:pt x="6628" y="0"/>
                </a:lnTo>
                <a:lnTo>
                  <a:pt x="0" y="6623"/>
                </a:lnTo>
                <a:lnTo>
                  <a:pt x="0" y="14789"/>
                </a:lnTo>
                <a:lnTo>
                  <a:pt x="0" y="22953"/>
                </a:lnTo>
                <a:lnTo>
                  <a:pt x="6628" y="29577"/>
                </a:lnTo>
                <a:lnTo>
                  <a:pt x="14794" y="29577"/>
                </a:lnTo>
                <a:lnTo>
                  <a:pt x="22959" y="29577"/>
                </a:lnTo>
                <a:lnTo>
                  <a:pt x="29582" y="22953"/>
                </a:lnTo>
                <a:lnTo>
                  <a:pt x="29582" y="14789"/>
                </a:lnTo>
              </a:path>
            </a:pathLst>
          </a:custGeom>
          <a:ln w="11112">
            <a:solidFill>
              <a:srgbClr val="2323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32179" y="2492001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4794" y="7396"/>
                </a:moveTo>
                <a:lnTo>
                  <a:pt x="14794" y="3314"/>
                </a:lnTo>
                <a:lnTo>
                  <a:pt x="11479" y="0"/>
                </a:lnTo>
                <a:lnTo>
                  <a:pt x="7396" y="0"/>
                </a:lnTo>
                <a:lnTo>
                  <a:pt x="3313" y="0"/>
                </a:lnTo>
                <a:lnTo>
                  <a:pt x="0" y="3314"/>
                </a:lnTo>
                <a:lnTo>
                  <a:pt x="0" y="7396"/>
                </a:lnTo>
                <a:lnTo>
                  <a:pt x="0" y="11479"/>
                </a:lnTo>
                <a:lnTo>
                  <a:pt x="3313" y="14789"/>
                </a:lnTo>
                <a:lnTo>
                  <a:pt x="7396" y="14789"/>
                </a:lnTo>
                <a:lnTo>
                  <a:pt x="11479" y="14789"/>
                </a:lnTo>
                <a:lnTo>
                  <a:pt x="14794" y="11479"/>
                </a:lnTo>
                <a:lnTo>
                  <a:pt x="14794" y="7396"/>
                </a:lnTo>
              </a:path>
            </a:pathLst>
          </a:custGeom>
          <a:ln w="11112">
            <a:solidFill>
              <a:srgbClr val="656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34844" y="2494541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8437" y="4221"/>
                </a:moveTo>
                <a:lnTo>
                  <a:pt x="8437" y="1894"/>
                </a:lnTo>
                <a:lnTo>
                  <a:pt x="6548" y="0"/>
                </a:lnTo>
                <a:lnTo>
                  <a:pt x="4221" y="0"/>
                </a:lnTo>
                <a:lnTo>
                  <a:pt x="1894" y="0"/>
                </a:lnTo>
                <a:lnTo>
                  <a:pt x="0" y="1894"/>
                </a:lnTo>
                <a:lnTo>
                  <a:pt x="0" y="4221"/>
                </a:lnTo>
                <a:lnTo>
                  <a:pt x="0" y="6548"/>
                </a:lnTo>
                <a:lnTo>
                  <a:pt x="1894" y="8444"/>
                </a:lnTo>
                <a:lnTo>
                  <a:pt x="4221" y="8444"/>
                </a:lnTo>
                <a:lnTo>
                  <a:pt x="6548" y="8444"/>
                </a:lnTo>
                <a:lnTo>
                  <a:pt x="8437" y="6548"/>
                </a:lnTo>
                <a:lnTo>
                  <a:pt x="8437" y="4221"/>
                </a:lnTo>
              </a:path>
            </a:pathLst>
          </a:custGeom>
          <a:ln w="11112">
            <a:solidFill>
              <a:srgbClr val="7E7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37507" y="2497086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089" y="1041"/>
                </a:moveTo>
                <a:lnTo>
                  <a:pt x="2089" y="466"/>
                </a:lnTo>
                <a:lnTo>
                  <a:pt x="1617" y="0"/>
                </a:lnTo>
                <a:lnTo>
                  <a:pt x="1042" y="0"/>
                </a:lnTo>
                <a:lnTo>
                  <a:pt x="467" y="0"/>
                </a:lnTo>
                <a:lnTo>
                  <a:pt x="0" y="466"/>
                </a:lnTo>
                <a:lnTo>
                  <a:pt x="0" y="1041"/>
                </a:lnTo>
                <a:lnTo>
                  <a:pt x="0" y="1617"/>
                </a:lnTo>
                <a:lnTo>
                  <a:pt x="467" y="2089"/>
                </a:lnTo>
                <a:lnTo>
                  <a:pt x="1042" y="2089"/>
                </a:lnTo>
                <a:lnTo>
                  <a:pt x="1617" y="2089"/>
                </a:lnTo>
                <a:lnTo>
                  <a:pt x="2089" y="1617"/>
                </a:lnTo>
                <a:lnTo>
                  <a:pt x="2089" y="1041"/>
                </a:lnTo>
              </a:path>
            </a:pathLst>
          </a:custGeom>
          <a:ln w="11112">
            <a:solidFill>
              <a:srgbClr val="969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35910" y="2495365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2132"/>
                </a:moveTo>
                <a:lnTo>
                  <a:pt x="0" y="3308"/>
                </a:lnTo>
                <a:lnTo>
                  <a:pt x="952" y="4260"/>
                </a:lnTo>
                <a:lnTo>
                  <a:pt x="2127" y="4260"/>
                </a:lnTo>
                <a:lnTo>
                  <a:pt x="3303" y="4260"/>
                </a:lnTo>
                <a:lnTo>
                  <a:pt x="4260" y="3308"/>
                </a:lnTo>
                <a:lnTo>
                  <a:pt x="4260" y="2132"/>
                </a:lnTo>
                <a:lnTo>
                  <a:pt x="4260" y="957"/>
                </a:lnTo>
                <a:lnTo>
                  <a:pt x="3303" y="0"/>
                </a:lnTo>
                <a:lnTo>
                  <a:pt x="2127" y="0"/>
                </a:lnTo>
                <a:lnTo>
                  <a:pt x="952" y="0"/>
                </a:lnTo>
                <a:lnTo>
                  <a:pt x="0" y="957"/>
                </a:lnTo>
                <a:lnTo>
                  <a:pt x="0" y="2132"/>
                </a:lnTo>
              </a:path>
            </a:pathLst>
          </a:custGeom>
          <a:ln w="11112">
            <a:solidFill>
              <a:srgbClr val="AFA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32218" y="249156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0" y="5302"/>
                </a:moveTo>
                <a:lnTo>
                  <a:pt x="0" y="8229"/>
                </a:lnTo>
                <a:lnTo>
                  <a:pt x="2381" y="10605"/>
                </a:lnTo>
                <a:lnTo>
                  <a:pt x="5308" y="10605"/>
                </a:lnTo>
                <a:lnTo>
                  <a:pt x="8235" y="10605"/>
                </a:lnTo>
                <a:lnTo>
                  <a:pt x="10612" y="8229"/>
                </a:lnTo>
                <a:lnTo>
                  <a:pt x="10612" y="5302"/>
                </a:lnTo>
                <a:lnTo>
                  <a:pt x="10612" y="2376"/>
                </a:lnTo>
                <a:lnTo>
                  <a:pt x="8235" y="0"/>
                </a:lnTo>
                <a:lnTo>
                  <a:pt x="5308" y="0"/>
                </a:lnTo>
                <a:lnTo>
                  <a:pt x="2381" y="0"/>
                </a:lnTo>
                <a:lnTo>
                  <a:pt x="0" y="2376"/>
                </a:lnTo>
                <a:lnTo>
                  <a:pt x="0" y="5302"/>
                </a:lnTo>
              </a:path>
            </a:pathLst>
          </a:custGeom>
          <a:ln w="11112">
            <a:solidFill>
              <a:srgbClr val="C7C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30666" y="248987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1" y="0"/>
                </a:moveTo>
                <a:lnTo>
                  <a:pt x="2847" y="0"/>
                </a:lnTo>
                <a:lnTo>
                  <a:pt x="0" y="2848"/>
                </a:lnTo>
                <a:lnTo>
                  <a:pt x="0" y="9852"/>
                </a:lnTo>
                <a:lnTo>
                  <a:pt x="2847" y="12700"/>
                </a:lnTo>
                <a:lnTo>
                  <a:pt x="9851" y="12700"/>
                </a:lnTo>
                <a:lnTo>
                  <a:pt x="12700" y="9852"/>
                </a:lnTo>
                <a:lnTo>
                  <a:pt x="12700" y="2848"/>
                </a:lnTo>
                <a:lnTo>
                  <a:pt x="9851" y="0"/>
                </a:lnTo>
                <a:close/>
              </a:path>
            </a:pathLst>
          </a:custGeom>
          <a:solidFill>
            <a:srgbClr val="E0E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23726" y="2740861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40669" y="20340"/>
                </a:moveTo>
                <a:lnTo>
                  <a:pt x="39071" y="12423"/>
                </a:lnTo>
                <a:lnTo>
                  <a:pt x="34713" y="5958"/>
                </a:lnTo>
                <a:lnTo>
                  <a:pt x="28250" y="1598"/>
                </a:lnTo>
                <a:lnTo>
                  <a:pt x="20335" y="0"/>
                </a:lnTo>
                <a:lnTo>
                  <a:pt x="12419" y="1598"/>
                </a:lnTo>
                <a:lnTo>
                  <a:pt x="5955" y="5958"/>
                </a:lnTo>
                <a:lnTo>
                  <a:pt x="1597" y="12423"/>
                </a:lnTo>
                <a:lnTo>
                  <a:pt x="0" y="20340"/>
                </a:lnTo>
                <a:lnTo>
                  <a:pt x="1597" y="28256"/>
                </a:lnTo>
                <a:lnTo>
                  <a:pt x="5955" y="34719"/>
                </a:lnTo>
                <a:lnTo>
                  <a:pt x="12419" y="39077"/>
                </a:lnTo>
                <a:lnTo>
                  <a:pt x="20335" y="40675"/>
                </a:lnTo>
                <a:lnTo>
                  <a:pt x="28250" y="39077"/>
                </a:lnTo>
                <a:lnTo>
                  <a:pt x="34713" y="34719"/>
                </a:lnTo>
                <a:lnTo>
                  <a:pt x="39071" y="28256"/>
                </a:lnTo>
                <a:lnTo>
                  <a:pt x="40669" y="20340"/>
                </a:lnTo>
              </a:path>
            </a:pathLst>
          </a:custGeom>
          <a:ln w="11112">
            <a:solidFill>
              <a:srgbClr val="19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26514" y="274356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324" y="17165"/>
                </a:moveTo>
                <a:lnTo>
                  <a:pt x="34324" y="7689"/>
                </a:lnTo>
                <a:lnTo>
                  <a:pt x="26635" y="0"/>
                </a:lnTo>
                <a:lnTo>
                  <a:pt x="17160" y="0"/>
                </a:lnTo>
                <a:lnTo>
                  <a:pt x="7684" y="0"/>
                </a:lnTo>
                <a:lnTo>
                  <a:pt x="0" y="7689"/>
                </a:lnTo>
                <a:lnTo>
                  <a:pt x="0" y="17165"/>
                </a:lnTo>
                <a:lnTo>
                  <a:pt x="0" y="26640"/>
                </a:lnTo>
                <a:lnTo>
                  <a:pt x="7684" y="34325"/>
                </a:lnTo>
                <a:lnTo>
                  <a:pt x="17160" y="34325"/>
                </a:lnTo>
                <a:lnTo>
                  <a:pt x="26635" y="34325"/>
                </a:lnTo>
                <a:lnTo>
                  <a:pt x="34324" y="26640"/>
                </a:lnTo>
                <a:lnTo>
                  <a:pt x="34324" y="17165"/>
                </a:lnTo>
              </a:path>
            </a:pathLst>
          </a:custGeom>
          <a:ln w="11112">
            <a:solidFill>
              <a:srgbClr val="1B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29306" y="2746264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7970" y="13985"/>
                </a:moveTo>
                <a:lnTo>
                  <a:pt x="27970" y="6261"/>
                </a:lnTo>
                <a:lnTo>
                  <a:pt x="21709" y="0"/>
                </a:lnTo>
                <a:lnTo>
                  <a:pt x="13985" y="0"/>
                </a:lnTo>
                <a:lnTo>
                  <a:pt x="6261" y="0"/>
                </a:lnTo>
                <a:lnTo>
                  <a:pt x="0" y="6261"/>
                </a:lnTo>
                <a:lnTo>
                  <a:pt x="0" y="13985"/>
                </a:lnTo>
                <a:lnTo>
                  <a:pt x="0" y="21709"/>
                </a:lnTo>
                <a:lnTo>
                  <a:pt x="6261" y="27970"/>
                </a:lnTo>
                <a:lnTo>
                  <a:pt x="13985" y="27970"/>
                </a:lnTo>
                <a:lnTo>
                  <a:pt x="21709" y="27970"/>
                </a:lnTo>
                <a:lnTo>
                  <a:pt x="27970" y="21709"/>
                </a:lnTo>
                <a:lnTo>
                  <a:pt x="27970" y="13985"/>
                </a:lnTo>
              </a:path>
            </a:pathLst>
          </a:custGeom>
          <a:ln w="11112">
            <a:solidFill>
              <a:srgbClr val="1D1D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32095" y="2748963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21624" y="10810"/>
                </a:moveTo>
                <a:lnTo>
                  <a:pt x="21624" y="4842"/>
                </a:lnTo>
                <a:lnTo>
                  <a:pt x="16783" y="0"/>
                </a:lnTo>
                <a:lnTo>
                  <a:pt x="10814" y="0"/>
                </a:lnTo>
                <a:lnTo>
                  <a:pt x="4846" y="0"/>
                </a:lnTo>
                <a:lnTo>
                  <a:pt x="0" y="4842"/>
                </a:lnTo>
                <a:lnTo>
                  <a:pt x="0" y="10810"/>
                </a:lnTo>
                <a:lnTo>
                  <a:pt x="0" y="16777"/>
                </a:lnTo>
                <a:lnTo>
                  <a:pt x="4846" y="21625"/>
                </a:lnTo>
                <a:lnTo>
                  <a:pt x="10814" y="21625"/>
                </a:lnTo>
                <a:lnTo>
                  <a:pt x="16783" y="21625"/>
                </a:lnTo>
                <a:lnTo>
                  <a:pt x="21624" y="16777"/>
                </a:lnTo>
                <a:lnTo>
                  <a:pt x="21624" y="10810"/>
                </a:lnTo>
              </a:path>
            </a:pathLst>
          </a:custGeom>
          <a:ln w="11112">
            <a:solidFill>
              <a:srgbClr val="1F1F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34888" y="2751662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269" y="7640"/>
                </a:moveTo>
                <a:lnTo>
                  <a:pt x="15269" y="3423"/>
                </a:lnTo>
                <a:lnTo>
                  <a:pt x="11851" y="0"/>
                </a:lnTo>
                <a:lnTo>
                  <a:pt x="7635" y="0"/>
                </a:lnTo>
                <a:lnTo>
                  <a:pt x="3417" y="0"/>
                </a:lnTo>
                <a:lnTo>
                  <a:pt x="0" y="3423"/>
                </a:lnTo>
                <a:lnTo>
                  <a:pt x="0" y="7640"/>
                </a:lnTo>
                <a:lnTo>
                  <a:pt x="0" y="11856"/>
                </a:lnTo>
                <a:lnTo>
                  <a:pt x="3417" y="15275"/>
                </a:lnTo>
                <a:lnTo>
                  <a:pt x="7635" y="15275"/>
                </a:lnTo>
                <a:lnTo>
                  <a:pt x="11851" y="15275"/>
                </a:lnTo>
                <a:lnTo>
                  <a:pt x="15269" y="11856"/>
                </a:lnTo>
                <a:lnTo>
                  <a:pt x="15269" y="7640"/>
                </a:lnTo>
              </a:path>
            </a:pathLst>
          </a:custGeom>
          <a:ln w="11112">
            <a:solidFill>
              <a:srgbClr val="2121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27347" y="274403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582" y="14794"/>
                </a:moveTo>
                <a:lnTo>
                  <a:pt x="29582" y="6628"/>
                </a:lnTo>
                <a:lnTo>
                  <a:pt x="22959" y="0"/>
                </a:lnTo>
                <a:lnTo>
                  <a:pt x="14794" y="0"/>
                </a:lnTo>
                <a:lnTo>
                  <a:pt x="6628" y="0"/>
                </a:lnTo>
                <a:lnTo>
                  <a:pt x="0" y="6628"/>
                </a:lnTo>
                <a:lnTo>
                  <a:pt x="0" y="14794"/>
                </a:lnTo>
                <a:lnTo>
                  <a:pt x="0" y="22960"/>
                </a:lnTo>
                <a:lnTo>
                  <a:pt x="6628" y="29582"/>
                </a:lnTo>
                <a:lnTo>
                  <a:pt x="14794" y="29582"/>
                </a:lnTo>
                <a:lnTo>
                  <a:pt x="22959" y="29582"/>
                </a:lnTo>
                <a:lnTo>
                  <a:pt x="29582" y="22960"/>
                </a:lnTo>
                <a:lnTo>
                  <a:pt x="29582" y="14794"/>
                </a:lnTo>
              </a:path>
            </a:pathLst>
          </a:custGeom>
          <a:ln w="11112">
            <a:solidFill>
              <a:srgbClr val="2323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32179" y="2748264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4794" y="7391"/>
                </a:moveTo>
                <a:lnTo>
                  <a:pt x="14794" y="3308"/>
                </a:lnTo>
                <a:lnTo>
                  <a:pt x="11479" y="0"/>
                </a:lnTo>
                <a:lnTo>
                  <a:pt x="7396" y="0"/>
                </a:lnTo>
                <a:lnTo>
                  <a:pt x="3313" y="0"/>
                </a:lnTo>
                <a:lnTo>
                  <a:pt x="0" y="3308"/>
                </a:lnTo>
                <a:lnTo>
                  <a:pt x="0" y="7391"/>
                </a:lnTo>
                <a:lnTo>
                  <a:pt x="0" y="11474"/>
                </a:lnTo>
                <a:lnTo>
                  <a:pt x="3313" y="14787"/>
                </a:lnTo>
                <a:lnTo>
                  <a:pt x="7396" y="14787"/>
                </a:lnTo>
                <a:lnTo>
                  <a:pt x="11479" y="14787"/>
                </a:lnTo>
                <a:lnTo>
                  <a:pt x="14794" y="11474"/>
                </a:lnTo>
                <a:lnTo>
                  <a:pt x="14794" y="7391"/>
                </a:lnTo>
              </a:path>
            </a:pathLst>
          </a:custGeom>
          <a:ln w="11112">
            <a:solidFill>
              <a:srgbClr val="656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34844" y="2750804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8437" y="4221"/>
                </a:moveTo>
                <a:lnTo>
                  <a:pt x="8437" y="1894"/>
                </a:lnTo>
                <a:lnTo>
                  <a:pt x="6548" y="0"/>
                </a:lnTo>
                <a:lnTo>
                  <a:pt x="4221" y="0"/>
                </a:lnTo>
                <a:lnTo>
                  <a:pt x="1894" y="0"/>
                </a:lnTo>
                <a:lnTo>
                  <a:pt x="0" y="1894"/>
                </a:lnTo>
                <a:lnTo>
                  <a:pt x="0" y="4221"/>
                </a:lnTo>
                <a:lnTo>
                  <a:pt x="0" y="6548"/>
                </a:lnTo>
                <a:lnTo>
                  <a:pt x="1894" y="8437"/>
                </a:lnTo>
                <a:lnTo>
                  <a:pt x="4221" y="8437"/>
                </a:lnTo>
                <a:lnTo>
                  <a:pt x="6548" y="8437"/>
                </a:lnTo>
                <a:lnTo>
                  <a:pt x="8437" y="6548"/>
                </a:lnTo>
                <a:lnTo>
                  <a:pt x="8437" y="4221"/>
                </a:lnTo>
              </a:path>
            </a:pathLst>
          </a:custGeom>
          <a:ln w="11112">
            <a:solidFill>
              <a:srgbClr val="7E7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37507" y="2753344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089" y="1046"/>
                </a:moveTo>
                <a:lnTo>
                  <a:pt x="2089" y="471"/>
                </a:lnTo>
                <a:lnTo>
                  <a:pt x="1617" y="0"/>
                </a:lnTo>
                <a:lnTo>
                  <a:pt x="1042" y="0"/>
                </a:lnTo>
                <a:lnTo>
                  <a:pt x="467" y="0"/>
                </a:lnTo>
                <a:lnTo>
                  <a:pt x="0" y="471"/>
                </a:lnTo>
                <a:lnTo>
                  <a:pt x="0" y="1046"/>
                </a:lnTo>
                <a:lnTo>
                  <a:pt x="0" y="1621"/>
                </a:lnTo>
                <a:lnTo>
                  <a:pt x="467" y="2092"/>
                </a:lnTo>
                <a:lnTo>
                  <a:pt x="1042" y="2092"/>
                </a:lnTo>
                <a:lnTo>
                  <a:pt x="1617" y="2092"/>
                </a:lnTo>
                <a:lnTo>
                  <a:pt x="2089" y="1621"/>
                </a:lnTo>
                <a:lnTo>
                  <a:pt x="2089" y="1046"/>
                </a:lnTo>
              </a:path>
            </a:pathLst>
          </a:custGeom>
          <a:ln w="11112">
            <a:solidFill>
              <a:srgbClr val="969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35910" y="2751627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2128"/>
                </a:moveTo>
                <a:lnTo>
                  <a:pt x="0" y="3304"/>
                </a:lnTo>
                <a:lnTo>
                  <a:pt x="952" y="4260"/>
                </a:lnTo>
                <a:lnTo>
                  <a:pt x="2127" y="4260"/>
                </a:lnTo>
                <a:lnTo>
                  <a:pt x="3303" y="4260"/>
                </a:lnTo>
                <a:lnTo>
                  <a:pt x="4260" y="3304"/>
                </a:lnTo>
                <a:lnTo>
                  <a:pt x="4260" y="2128"/>
                </a:lnTo>
                <a:lnTo>
                  <a:pt x="4260" y="952"/>
                </a:lnTo>
                <a:lnTo>
                  <a:pt x="3303" y="0"/>
                </a:lnTo>
                <a:lnTo>
                  <a:pt x="2127" y="0"/>
                </a:lnTo>
                <a:lnTo>
                  <a:pt x="952" y="0"/>
                </a:lnTo>
                <a:lnTo>
                  <a:pt x="0" y="952"/>
                </a:lnTo>
                <a:lnTo>
                  <a:pt x="0" y="2128"/>
                </a:lnTo>
              </a:path>
            </a:pathLst>
          </a:custGeom>
          <a:ln w="11112">
            <a:solidFill>
              <a:srgbClr val="AFA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32218" y="274781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0" y="5308"/>
                </a:moveTo>
                <a:lnTo>
                  <a:pt x="0" y="8234"/>
                </a:lnTo>
                <a:lnTo>
                  <a:pt x="2381" y="10610"/>
                </a:lnTo>
                <a:lnTo>
                  <a:pt x="5308" y="10610"/>
                </a:lnTo>
                <a:lnTo>
                  <a:pt x="8235" y="10610"/>
                </a:lnTo>
                <a:lnTo>
                  <a:pt x="10612" y="8234"/>
                </a:lnTo>
                <a:lnTo>
                  <a:pt x="10612" y="5308"/>
                </a:lnTo>
                <a:lnTo>
                  <a:pt x="10612" y="2381"/>
                </a:lnTo>
                <a:lnTo>
                  <a:pt x="8235" y="0"/>
                </a:lnTo>
                <a:lnTo>
                  <a:pt x="5308" y="0"/>
                </a:lnTo>
                <a:lnTo>
                  <a:pt x="2381" y="0"/>
                </a:lnTo>
                <a:lnTo>
                  <a:pt x="0" y="2381"/>
                </a:lnTo>
                <a:lnTo>
                  <a:pt x="0" y="5308"/>
                </a:lnTo>
              </a:path>
            </a:pathLst>
          </a:custGeom>
          <a:ln w="11112">
            <a:solidFill>
              <a:srgbClr val="C7C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30666" y="274614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1" y="0"/>
                </a:moveTo>
                <a:lnTo>
                  <a:pt x="2847" y="0"/>
                </a:lnTo>
                <a:lnTo>
                  <a:pt x="0" y="2847"/>
                </a:lnTo>
                <a:lnTo>
                  <a:pt x="0" y="9851"/>
                </a:lnTo>
                <a:lnTo>
                  <a:pt x="2847" y="12700"/>
                </a:lnTo>
                <a:lnTo>
                  <a:pt x="9851" y="12700"/>
                </a:lnTo>
                <a:lnTo>
                  <a:pt x="12700" y="9851"/>
                </a:lnTo>
                <a:lnTo>
                  <a:pt x="12700" y="2847"/>
                </a:lnTo>
                <a:lnTo>
                  <a:pt x="9851" y="0"/>
                </a:lnTo>
                <a:close/>
              </a:path>
            </a:pathLst>
          </a:custGeom>
          <a:solidFill>
            <a:srgbClr val="E0E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366891" y="654168"/>
            <a:ext cx="4066540" cy="2310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20" dirty="0">
                <a:latin typeface="Arial"/>
                <a:cs typeface="Arial"/>
              </a:rPr>
              <a:t>K </a:t>
            </a:r>
            <a:r>
              <a:rPr sz="1000" spc="-70" dirty="0">
                <a:latin typeface="Arial"/>
                <a:cs typeface="Arial"/>
              </a:rPr>
              <a:t>-means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45" dirty="0">
                <a:solidFill>
                  <a:srgbClr val="FF0000"/>
                </a:solidFill>
                <a:latin typeface="Arial"/>
                <a:cs typeface="Arial"/>
              </a:rPr>
              <a:t>extremely </a:t>
            </a:r>
            <a:r>
              <a:rPr sz="1000" spc="-50" dirty="0">
                <a:solidFill>
                  <a:srgbClr val="FF0000"/>
                </a:solidFill>
                <a:latin typeface="Arial"/>
                <a:cs typeface="Arial"/>
              </a:rPr>
              <a:t>sensitive </a:t>
            </a:r>
            <a:r>
              <a:rPr sz="1000" spc="1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000" spc="-35" dirty="0">
                <a:solidFill>
                  <a:srgbClr val="FF0000"/>
                </a:solidFill>
                <a:latin typeface="Arial"/>
                <a:cs typeface="Arial"/>
              </a:rPr>
              <a:t>cluster </a:t>
            </a:r>
            <a:r>
              <a:rPr sz="1000" spc="-40" dirty="0">
                <a:solidFill>
                  <a:srgbClr val="FF0000"/>
                </a:solidFill>
                <a:latin typeface="Arial"/>
                <a:cs typeface="Arial"/>
              </a:rPr>
              <a:t>center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 initialization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45" dirty="0">
                <a:latin typeface="Arial"/>
                <a:cs typeface="Arial"/>
              </a:rPr>
              <a:t>Bad </a:t>
            </a:r>
            <a:r>
              <a:rPr sz="1000" spc="-10" dirty="0">
                <a:latin typeface="Arial"/>
                <a:cs typeface="Arial"/>
              </a:rPr>
              <a:t>initialization </a:t>
            </a:r>
            <a:r>
              <a:rPr sz="1000" spc="-60" dirty="0">
                <a:latin typeface="Arial"/>
                <a:cs typeface="Arial"/>
              </a:rPr>
              <a:t>can </a:t>
            </a:r>
            <a:r>
              <a:rPr sz="1000" spc="-55" dirty="0">
                <a:latin typeface="Arial"/>
                <a:cs typeface="Arial"/>
              </a:rPr>
              <a:t>lead</a:t>
            </a:r>
            <a:r>
              <a:rPr sz="1000" spc="-12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to</a:t>
            </a:r>
            <a:endParaRPr sz="1000" dirty="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695"/>
              </a:spcBef>
            </a:pPr>
            <a:r>
              <a:rPr sz="900" spc="-30" dirty="0">
                <a:latin typeface="Arial"/>
                <a:cs typeface="Arial"/>
              </a:rPr>
              <a:t>Poor </a:t>
            </a:r>
            <a:r>
              <a:rPr sz="900" spc="-50" dirty="0">
                <a:latin typeface="Arial"/>
                <a:cs typeface="Arial"/>
              </a:rPr>
              <a:t>convergence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spc="-65" dirty="0">
                <a:latin typeface="Arial"/>
                <a:cs typeface="Arial"/>
              </a:rPr>
              <a:t>speed</a:t>
            </a: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265430">
              <a:lnSpc>
                <a:spcPct val="100000"/>
              </a:lnSpc>
            </a:pPr>
            <a:r>
              <a:rPr sz="900" spc="-25" dirty="0">
                <a:latin typeface="Arial"/>
                <a:cs typeface="Arial"/>
              </a:rPr>
              <a:t>Bad overall</a:t>
            </a:r>
            <a:r>
              <a:rPr sz="900" spc="-9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clustering</a:t>
            </a: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5" dirty="0">
                <a:solidFill>
                  <a:srgbClr val="007F00"/>
                </a:solidFill>
                <a:latin typeface="Arial"/>
                <a:cs typeface="Arial"/>
              </a:rPr>
              <a:t>Safeguarding</a:t>
            </a:r>
            <a:r>
              <a:rPr sz="1000" spc="5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007F00"/>
                </a:solidFill>
                <a:latin typeface="Arial"/>
                <a:cs typeface="Arial"/>
              </a:rPr>
              <a:t>measures:</a:t>
            </a:r>
            <a:endParaRPr sz="1000" dirty="0">
              <a:latin typeface="Arial"/>
              <a:cs typeface="Arial"/>
            </a:endParaRPr>
          </a:p>
          <a:p>
            <a:pPr marL="265430" marR="15875">
              <a:lnSpc>
                <a:spcPct val="101499"/>
              </a:lnSpc>
              <a:spcBef>
                <a:spcPts val="680"/>
              </a:spcBef>
            </a:pPr>
            <a:r>
              <a:rPr sz="900" spc="-60" dirty="0">
                <a:latin typeface="Arial"/>
                <a:cs typeface="Arial"/>
              </a:rPr>
              <a:t>Choose </a:t>
            </a:r>
            <a:r>
              <a:rPr sz="900" spc="5" dirty="0">
                <a:latin typeface="Arial"/>
                <a:cs typeface="Arial"/>
              </a:rPr>
              <a:t>first </a:t>
            </a:r>
            <a:r>
              <a:rPr sz="900" spc="-30" dirty="0">
                <a:latin typeface="Arial"/>
                <a:cs typeface="Arial"/>
              </a:rPr>
              <a:t>center </a:t>
            </a:r>
            <a:r>
              <a:rPr sz="900" spc="-80" dirty="0">
                <a:latin typeface="Arial"/>
                <a:cs typeface="Arial"/>
              </a:rPr>
              <a:t>as </a:t>
            </a:r>
            <a:r>
              <a:rPr sz="900" spc="-55" dirty="0">
                <a:latin typeface="Arial"/>
                <a:cs typeface="Arial"/>
              </a:rPr>
              <a:t>one </a:t>
            </a:r>
            <a:r>
              <a:rPr sz="900" spc="-5" dirty="0">
                <a:latin typeface="Arial"/>
                <a:cs typeface="Arial"/>
              </a:rPr>
              <a:t>of </a:t>
            </a:r>
            <a:r>
              <a:rPr sz="900" spc="-15" dirty="0">
                <a:latin typeface="Arial"/>
                <a:cs typeface="Arial"/>
              </a:rPr>
              <a:t>the </a:t>
            </a:r>
            <a:r>
              <a:rPr sz="900" spc="-45" dirty="0">
                <a:latin typeface="Arial"/>
                <a:cs typeface="Arial"/>
              </a:rPr>
              <a:t>examples, </a:t>
            </a:r>
            <a:r>
              <a:rPr sz="900" spc="-55" dirty="0">
                <a:latin typeface="Arial"/>
                <a:cs typeface="Arial"/>
              </a:rPr>
              <a:t>second </a:t>
            </a:r>
            <a:r>
              <a:rPr sz="900" spc="-20" dirty="0">
                <a:latin typeface="Arial"/>
                <a:cs typeface="Arial"/>
              </a:rPr>
              <a:t>which </a:t>
            </a:r>
            <a:r>
              <a:rPr sz="900" spc="-45" dirty="0">
                <a:latin typeface="Arial"/>
                <a:cs typeface="Arial"/>
              </a:rPr>
              <a:t>is </a:t>
            </a:r>
            <a:r>
              <a:rPr sz="900" spc="-15" dirty="0">
                <a:latin typeface="Arial"/>
                <a:cs typeface="Arial"/>
              </a:rPr>
              <a:t>the farthest </a:t>
            </a:r>
            <a:r>
              <a:rPr sz="900" spc="-5" dirty="0">
                <a:latin typeface="Arial"/>
                <a:cs typeface="Arial"/>
              </a:rPr>
              <a:t>from  </a:t>
            </a:r>
            <a:r>
              <a:rPr sz="900" spc="-15" dirty="0">
                <a:latin typeface="Arial"/>
                <a:cs typeface="Arial"/>
              </a:rPr>
              <a:t>the </a:t>
            </a:r>
            <a:r>
              <a:rPr sz="900" spc="5" dirty="0">
                <a:latin typeface="Arial"/>
                <a:cs typeface="Arial"/>
              </a:rPr>
              <a:t>first, </a:t>
            </a:r>
            <a:r>
              <a:rPr sz="900" spc="10" dirty="0">
                <a:latin typeface="Arial"/>
                <a:cs typeface="Arial"/>
              </a:rPr>
              <a:t>third </a:t>
            </a:r>
            <a:r>
              <a:rPr sz="900" spc="-20" dirty="0">
                <a:latin typeface="Arial"/>
                <a:cs typeface="Arial"/>
              </a:rPr>
              <a:t>which </a:t>
            </a:r>
            <a:r>
              <a:rPr sz="900" spc="-45" dirty="0">
                <a:latin typeface="Arial"/>
                <a:cs typeface="Arial"/>
              </a:rPr>
              <a:t>is </a:t>
            </a:r>
            <a:r>
              <a:rPr sz="900" spc="-15" dirty="0">
                <a:latin typeface="Arial"/>
                <a:cs typeface="Arial"/>
              </a:rPr>
              <a:t>the farthest </a:t>
            </a:r>
            <a:r>
              <a:rPr sz="900" spc="-5" dirty="0">
                <a:latin typeface="Arial"/>
                <a:cs typeface="Arial"/>
              </a:rPr>
              <a:t>from </a:t>
            </a:r>
            <a:r>
              <a:rPr sz="900" dirty="0">
                <a:latin typeface="Arial"/>
                <a:cs typeface="Arial"/>
              </a:rPr>
              <a:t>both, </a:t>
            </a:r>
            <a:r>
              <a:rPr sz="900" spc="-40" dirty="0">
                <a:latin typeface="Arial"/>
                <a:cs typeface="Arial"/>
              </a:rPr>
              <a:t>and </a:t>
            </a:r>
            <a:r>
              <a:rPr sz="900" spc="-70" dirty="0">
                <a:latin typeface="Arial"/>
                <a:cs typeface="Arial"/>
              </a:rPr>
              <a:t>so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on.</a:t>
            </a: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265430">
              <a:lnSpc>
                <a:spcPct val="100000"/>
              </a:lnSpc>
            </a:pPr>
            <a:r>
              <a:rPr sz="900" spc="-5" dirty="0">
                <a:solidFill>
                  <a:srgbClr val="0000FF"/>
                </a:solidFill>
                <a:latin typeface="Arial"/>
                <a:cs typeface="Arial"/>
              </a:rPr>
              <a:t>Try multiple </a:t>
            </a:r>
            <a:r>
              <a:rPr sz="900" spc="-10" dirty="0">
                <a:solidFill>
                  <a:srgbClr val="0000FF"/>
                </a:solidFill>
                <a:latin typeface="Arial"/>
                <a:cs typeface="Arial"/>
              </a:rPr>
              <a:t>initializations </a:t>
            </a:r>
            <a:r>
              <a:rPr sz="900" spc="-40" dirty="0">
                <a:latin typeface="Arial"/>
                <a:cs typeface="Arial"/>
              </a:rPr>
              <a:t>and </a:t>
            </a:r>
            <a:r>
              <a:rPr sz="900" spc="-55" dirty="0">
                <a:latin typeface="Arial"/>
                <a:cs typeface="Arial"/>
              </a:rPr>
              <a:t>choose </a:t>
            </a:r>
            <a:r>
              <a:rPr sz="900" spc="-15" dirty="0">
                <a:latin typeface="Arial"/>
                <a:cs typeface="Arial"/>
              </a:rPr>
              <a:t>the </a:t>
            </a:r>
            <a:r>
              <a:rPr sz="900" spc="-30" dirty="0">
                <a:solidFill>
                  <a:srgbClr val="007F00"/>
                </a:solidFill>
                <a:latin typeface="Arial"/>
                <a:cs typeface="Arial"/>
              </a:rPr>
              <a:t>best</a:t>
            </a:r>
            <a:r>
              <a:rPr sz="900" spc="-12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007F00"/>
                </a:solidFill>
                <a:latin typeface="Arial"/>
                <a:cs typeface="Arial"/>
              </a:rPr>
              <a:t>result</a:t>
            </a: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 marL="265430" marR="5080">
              <a:lnSpc>
                <a:spcPct val="101499"/>
              </a:lnSpc>
            </a:pPr>
            <a:r>
              <a:rPr sz="900" spc="-10" dirty="0">
                <a:latin typeface="Arial"/>
                <a:cs typeface="Arial"/>
              </a:rPr>
              <a:t>Other </a:t>
            </a:r>
            <a:r>
              <a:rPr sz="900" spc="-30" dirty="0">
                <a:latin typeface="Arial"/>
                <a:cs typeface="Arial"/>
              </a:rPr>
              <a:t>smarter </a:t>
            </a:r>
            <a:r>
              <a:rPr sz="900" spc="-5" dirty="0">
                <a:latin typeface="Arial"/>
                <a:cs typeface="Arial"/>
              </a:rPr>
              <a:t>initialization </a:t>
            </a:r>
            <a:r>
              <a:rPr sz="900" spc="-70" dirty="0">
                <a:latin typeface="Arial"/>
                <a:cs typeface="Arial"/>
              </a:rPr>
              <a:t>schemes </a:t>
            </a:r>
            <a:r>
              <a:rPr sz="900" spc="-10" dirty="0">
                <a:latin typeface="Arial"/>
                <a:cs typeface="Arial"/>
              </a:rPr>
              <a:t>(e.g., </a:t>
            </a:r>
            <a:r>
              <a:rPr sz="900" spc="-15" dirty="0">
                <a:latin typeface="Arial"/>
                <a:cs typeface="Arial"/>
              </a:rPr>
              <a:t>look </a:t>
            </a:r>
            <a:r>
              <a:rPr sz="900" spc="10" dirty="0">
                <a:latin typeface="Arial"/>
                <a:cs typeface="Arial"/>
              </a:rPr>
              <a:t>at </a:t>
            </a:r>
            <a:r>
              <a:rPr sz="900" spc="-15" dirty="0">
                <a:latin typeface="Arial"/>
                <a:cs typeface="Arial"/>
              </a:rPr>
              <a:t>the </a:t>
            </a:r>
            <a:r>
              <a:rPr sz="900" i="1" spc="40" dirty="0">
                <a:solidFill>
                  <a:srgbClr val="0000FF"/>
                </a:solidFill>
                <a:latin typeface="Arial"/>
                <a:cs typeface="Arial"/>
              </a:rPr>
              <a:t>K </a:t>
            </a:r>
            <a:r>
              <a:rPr sz="900" spc="10" dirty="0">
                <a:solidFill>
                  <a:srgbClr val="0000FF"/>
                </a:solidFill>
                <a:latin typeface="Arial"/>
                <a:cs typeface="Arial"/>
              </a:rPr>
              <a:t>-means++ </a:t>
            </a:r>
            <a:r>
              <a:rPr sz="900" spc="-10" dirty="0">
                <a:latin typeface="Arial"/>
                <a:cs typeface="Arial"/>
              </a:rPr>
              <a:t>algorithm  </a:t>
            </a:r>
            <a:r>
              <a:rPr sz="900" spc="-40" dirty="0">
                <a:latin typeface="Arial"/>
                <a:cs typeface="Arial"/>
              </a:rPr>
              <a:t>by </a:t>
            </a:r>
            <a:r>
              <a:rPr sz="900" spc="10" dirty="0">
                <a:latin typeface="Arial"/>
                <a:cs typeface="Arial"/>
              </a:rPr>
              <a:t>Arthur </a:t>
            </a:r>
            <a:r>
              <a:rPr sz="900" spc="-40" dirty="0">
                <a:latin typeface="Arial"/>
                <a:cs typeface="Arial"/>
              </a:rPr>
              <a:t>and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5" dirty="0">
                <a:latin typeface="Arial"/>
                <a:cs typeface="Arial"/>
              </a:rPr>
              <a:t>Vassilvitskii)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0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1C1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535963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CC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071926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15" dirty="0"/>
              <a:t>18</a:t>
            </a:fld>
            <a:r>
              <a:rPr spc="-15" dirty="0"/>
              <a:t> </a:t>
            </a:r>
            <a:r>
              <a:rPr spc="125" dirty="0"/>
              <a:t>/</a:t>
            </a:r>
            <a:r>
              <a:rPr spc="10" dirty="0"/>
              <a:t> </a:t>
            </a:r>
            <a:r>
              <a:rPr spc="-15" dirty="0"/>
              <a:t>24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6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215"/>
                </a:moveTo>
                <a:lnTo>
                  <a:pt x="4608004" y="350215"/>
                </a:lnTo>
                <a:lnTo>
                  <a:pt x="4608004" y="0"/>
                </a:lnTo>
                <a:lnTo>
                  <a:pt x="0" y="0"/>
                </a:lnTo>
                <a:lnTo>
                  <a:pt x="0" y="350215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14" y="60259"/>
            <a:ext cx="16510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i="1" spc="30" dirty="0">
                <a:latin typeface="Times New Roman"/>
                <a:cs typeface="Times New Roman"/>
              </a:rPr>
              <a:t>K </a:t>
            </a:r>
            <a:r>
              <a:rPr spc="-80" dirty="0"/>
              <a:t>-means:</a:t>
            </a:r>
            <a:r>
              <a:rPr spc="-15" dirty="0"/>
              <a:t> </a:t>
            </a:r>
            <a:r>
              <a:rPr spc="-20" dirty="0"/>
              <a:t>Limitations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259571" y="63754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4">
                <a:moveTo>
                  <a:pt x="50844" y="25425"/>
                </a:moveTo>
                <a:lnTo>
                  <a:pt x="48846" y="15526"/>
                </a:lnTo>
                <a:lnTo>
                  <a:pt x="43396" y="7445"/>
                </a:lnTo>
                <a:lnTo>
                  <a:pt x="35314" y="1997"/>
                </a:lnTo>
                <a:lnTo>
                  <a:pt x="25419" y="0"/>
                </a:lnTo>
                <a:lnTo>
                  <a:pt x="15524" y="1997"/>
                </a:lnTo>
                <a:lnTo>
                  <a:pt x="7445" y="7445"/>
                </a:lnTo>
                <a:lnTo>
                  <a:pt x="1997" y="15526"/>
                </a:lnTo>
                <a:lnTo>
                  <a:pt x="0" y="25425"/>
                </a:lnTo>
                <a:lnTo>
                  <a:pt x="1997" y="35318"/>
                </a:lnTo>
                <a:lnTo>
                  <a:pt x="7445" y="43400"/>
                </a:lnTo>
                <a:lnTo>
                  <a:pt x="15524" y="48851"/>
                </a:lnTo>
                <a:lnTo>
                  <a:pt x="25419" y="50850"/>
                </a:lnTo>
                <a:lnTo>
                  <a:pt x="35314" y="48851"/>
                </a:lnTo>
                <a:lnTo>
                  <a:pt x="43396" y="43400"/>
                </a:lnTo>
                <a:lnTo>
                  <a:pt x="48846" y="35318"/>
                </a:lnTo>
                <a:lnTo>
                  <a:pt x="50844" y="25425"/>
                </a:lnTo>
              </a:path>
            </a:pathLst>
          </a:custGeom>
          <a:ln w="11112">
            <a:solidFill>
              <a:srgbClr val="19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2265" y="640130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4">
                <a:moveTo>
                  <a:pt x="44489" y="22237"/>
                </a:moveTo>
                <a:lnTo>
                  <a:pt x="42740" y="13582"/>
                </a:lnTo>
                <a:lnTo>
                  <a:pt x="37973" y="6513"/>
                </a:lnTo>
                <a:lnTo>
                  <a:pt x="30901" y="1747"/>
                </a:lnTo>
                <a:lnTo>
                  <a:pt x="22244" y="0"/>
                </a:lnTo>
                <a:lnTo>
                  <a:pt x="13586" y="1747"/>
                </a:lnTo>
                <a:lnTo>
                  <a:pt x="6516" y="6513"/>
                </a:lnTo>
                <a:lnTo>
                  <a:pt x="1748" y="13582"/>
                </a:lnTo>
                <a:lnTo>
                  <a:pt x="0" y="22237"/>
                </a:lnTo>
                <a:lnTo>
                  <a:pt x="1748" y="30900"/>
                </a:lnTo>
                <a:lnTo>
                  <a:pt x="6516" y="37973"/>
                </a:lnTo>
                <a:lnTo>
                  <a:pt x="13586" y="42740"/>
                </a:lnTo>
                <a:lnTo>
                  <a:pt x="22244" y="44488"/>
                </a:lnTo>
                <a:lnTo>
                  <a:pt x="30901" y="42740"/>
                </a:lnTo>
                <a:lnTo>
                  <a:pt x="37973" y="37973"/>
                </a:lnTo>
                <a:lnTo>
                  <a:pt x="42740" y="30900"/>
                </a:lnTo>
                <a:lnTo>
                  <a:pt x="44489" y="22237"/>
                </a:lnTo>
              </a:path>
            </a:pathLst>
          </a:custGeom>
          <a:ln w="11112">
            <a:solidFill>
              <a:srgbClr val="1B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4953" y="642708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4">
                <a:moveTo>
                  <a:pt x="38139" y="19075"/>
                </a:moveTo>
                <a:lnTo>
                  <a:pt x="36640" y="11653"/>
                </a:lnTo>
                <a:lnTo>
                  <a:pt x="32554" y="5589"/>
                </a:lnTo>
                <a:lnTo>
                  <a:pt x="26493" y="1499"/>
                </a:lnTo>
                <a:lnTo>
                  <a:pt x="19070" y="0"/>
                </a:lnTo>
                <a:lnTo>
                  <a:pt x="11647" y="1499"/>
                </a:lnTo>
                <a:lnTo>
                  <a:pt x="5585" y="5589"/>
                </a:lnTo>
                <a:lnTo>
                  <a:pt x="1498" y="11653"/>
                </a:lnTo>
                <a:lnTo>
                  <a:pt x="0" y="19075"/>
                </a:lnTo>
                <a:lnTo>
                  <a:pt x="1498" y="26495"/>
                </a:lnTo>
                <a:lnTo>
                  <a:pt x="5585" y="32554"/>
                </a:lnTo>
                <a:lnTo>
                  <a:pt x="11647" y="36640"/>
                </a:lnTo>
                <a:lnTo>
                  <a:pt x="19070" y="38138"/>
                </a:lnTo>
                <a:lnTo>
                  <a:pt x="26493" y="36640"/>
                </a:lnTo>
                <a:lnTo>
                  <a:pt x="32554" y="32554"/>
                </a:lnTo>
                <a:lnTo>
                  <a:pt x="36640" y="26495"/>
                </a:lnTo>
                <a:lnTo>
                  <a:pt x="38139" y="19075"/>
                </a:lnTo>
              </a:path>
            </a:pathLst>
          </a:custGeom>
          <a:ln w="11112">
            <a:solidFill>
              <a:srgbClr val="1D1D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7642" y="645299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4">
                <a:moveTo>
                  <a:pt x="31794" y="15887"/>
                </a:moveTo>
                <a:lnTo>
                  <a:pt x="31794" y="7112"/>
                </a:lnTo>
                <a:lnTo>
                  <a:pt x="24676" y="0"/>
                </a:lnTo>
                <a:lnTo>
                  <a:pt x="15900" y="0"/>
                </a:lnTo>
                <a:lnTo>
                  <a:pt x="7124" y="0"/>
                </a:lnTo>
                <a:lnTo>
                  <a:pt x="0" y="7112"/>
                </a:lnTo>
                <a:lnTo>
                  <a:pt x="0" y="15887"/>
                </a:lnTo>
                <a:lnTo>
                  <a:pt x="0" y="24663"/>
                </a:lnTo>
                <a:lnTo>
                  <a:pt x="7124" y="31788"/>
                </a:lnTo>
                <a:lnTo>
                  <a:pt x="15900" y="31788"/>
                </a:lnTo>
                <a:lnTo>
                  <a:pt x="24676" y="31788"/>
                </a:lnTo>
                <a:lnTo>
                  <a:pt x="31794" y="24663"/>
                </a:lnTo>
                <a:lnTo>
                  <a:pt x="31794" y="15887"/>
                </a:lnTo>
              </a:path>
            </a:pathLst>
          </a:custGeom>
          <a:ln w="11112">
            <a:solidFill>
              <a:srgbClr val="1F1F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0336" y="64787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4">
                <a:moveTo>
                  <a:pt x="25440" y="12725"/>
                </a:moveTo>
                <a:lnTo>
                  <a:pt x="25440" y="5702"/>
                </a:lnTo>
                <a:lnTo>
                  <a:pt x="19744" y="0"/>
                </a:lnTo>
                <a:lnTo>
                  <a:pt x="12720" y="0"/>
                </a:lnTo>
                <a:lnTo>
                  <a:pt x="5695" y="0"/>
                </a:lnTo>
                <a:lnTo>
                  <a:pt x="0" y="5702"/>
                </a:lnTo>
                <a:lnTo>
                  <a:pt x="0" y="12725"/>
                </a:lnTo>
                <a:lnTo>
                  <a:pt x="0" y="19748"/>
                </a:lnTo>
                <a:lnTo>
                  <a:pt x="5695" y="25450"/>
                </a:lnTo>
                <a:lnTo>
                  <a:pt x="12720" y="25450"/>
                </a:lnTo>
                <a:lnTo>
                  <a:pt x="19744" y="25450"/>
                </a:lnTo>
                <a:lnTo>
                  <a:pt x="25440" y="19748"/>
                </a:lnTo>
                <a:lnTo>
                  <a:pt x="25440" y="12725"/>
                </a:lnTo>
              </a:path>
            </a:pathLst>
          </a:custGeom>
          <a:ln w="11112">
            <a:solidFill>
              <a:srgbClr val="2121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4085" y="641527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36974" y="18478"/>
                </a:moveTo>
                <a:lnTo>
                  <a:pt x="35522" y="11283"/>
                </a:lnTo>
                <a:lnTo>
                  <a:pt x="31560" y="5410"/>
                </a:lnTo>
                <a:lnTo>
                  <a:pt x="25685" y="1451"/>
                </a:lnTo>
                <a:lnTo>
                  <a:pt x="18489" y="0"/>
                </a:lnTo>
                <a:lnTo>
                  <a:pt x="11293" y="1451"/>
                </a:lnTo>
                <a:lnTo>
                  <a:pt x="5416" y="5410"/>
                </a:lnTo>
                <a:lnTo>
                  <a:pt x="1453" y="11283"/>
                </a:lnTo>
                <a:lnTo>
                  <a:pt x="0" y="18478"/>
                </a:lnTo>
                <a:lnTo>
                  <a:pt x="1453" y="25675"/>
                </a:lnTo>
                <a:lnTo>
                  <a:pt x="5416" y="31553"/>
                </a:lnTo>
                <a:lnTo>
                  <a:pt x="11293" y="35516"/>
                </a:lnTo>
                <a:lnTo>
                  <a:pt x="18489" y="36969"/>
                </a:lnTo>
                <a:lnTo>
                  <a:pt x="25685" y="35516"/>
                </a:lnTo>
                <a:lnTo>
                  <a:pt x="31560" y="31553"/>
                </a:lnTo>
                <a:lnTo>
                  <a:pt x="35522" y="25675"/>
                </a:lnTo>
                <a:lnTo>
                  <a:pt x="36974" y="18478"/>
                </a:lnTo>
              </a:path>
            </a:pathLst>
          </a:custGeom>
          <a:ln w="11112">
            <a:solidFill>
              <a:srgbClr val="2323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0103" y="64682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8488" y="9245"/>
                </a:moveTo>
                <a:lnTo>
                  <a:pt x="18488" y="4140"/>
                </a:lnTo>
                <a:lnTo>
                  <a:pt x="14347" y="0"/>
                </a:lnTo>
                <a:lnTo>
                  <a:pt x="9241" y="0"/>
                </a:lnTo>
                <a:lnTo>
                  <a:pt x="4137" y="0"/>
                </a:lnTo>
                <a:lnTo>
                  <a:pt x="0" y="4140"/>
                </a:lnTo>
                <a:lnTo>
                  <a:pt x="0" y="9245"/>
                </a:lnTo>
                <a:lnTo>
                  <a:pt x="0" y="14351"/>
                </a:lnTo>
                <a:lnTo>
                  <a:pt x="4137" y="18491"/>
                </a:lnTo>
                <a:lnTo>
                  <a:pt x="9241" y="18491"/>
                </a:lnTo>
                <a:lnTo>
                  <a:pt x="14347" y="18491"/>
                </a:lnTo>
                <a:lnTo>
                  <a:pt x="18488" y="14351"/>
                </a:lnTo>
                <a:lnTo>
                  <a:pt x="18488" y="9245"/>
                </a:lnTo>
              </a:path>
            </a:pathLst>
          </a:custGeom>
          <a:ln w="11112">
            <a:solidFill>
              <a:srgbClr val="656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633" y="64921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38" y="6070"/>
                </a:moveTo>
                <a:lnTo>
                  <a:pt x="12138" y="2717"/>
                </a:lnTo>
                <a:lnTo>
                  <a:pt x="9415" y="0"/>
                </a:lnTo>
                <a:lnTo>
                  <a:pt x="6066" y="0"/>
                </a:lnTo>
                <a:lnTo>
                  <a:pt x="2717" y="0"/>
                </a:lnTo>
                <a:lnTo>
                  <a:pt x="0" y="2717"/>
                </a:lnTo>
                <a:lnTo>
                  <a:pt x="0" y="6070"/>
                </a:lnTo>
                <a:lnTo>
                  <a:pt x="0" y="9410"/>
                </a:lnTo>
                <a:lnTo>
                  <a:pt x="2717" y="12141"/>
                </a:lnTo>
                <a:lnTo>
                  <a:pt x="6066" y="12141"/>
                </a:lnTo>
                <a:lnTo>
                  <a:pt x="9415" y="12141"/>
                </a:lnTo>
                <a:lnTo>
                  <a:pt x="12138" y="9410"/>
                </a:lnTo>
                <a:lnTo>
                  <a:pt x="12138" y="6070"/>
                </a:lnTo>
              </a:path>
            </a:pathLst>
          </a:custGeom>
          <a:ln w="11112">
            <a:solidFill>
              <a:srgbClr val="7E7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5163" y="65159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5789" y="2895"/>
                </a:moveTo>
                <a:lnTo>
                  <a:pt x="5789" y="1295"/>
                </a:lnTo>
                <a:lnTo>
                  <a:pt x="4489" y="0"/>
                </a:lnTo>
                <a:lnTo>
                  <a:pt x="2891" y="0"/>
                </a:lnTo>
                <a:lnTo>
                  <a:pt x="1295" y="0"/>
                </a:lnTo>
                <a:lnTo>
                  <a:pt x="0" y="1295"/>
                </a:lnTo>
                <a:lnTo>
                  <a:pt x="0" y="2895"/>
                </a:lnTo>
                <a:lnTo>
                  <a:pt x="0" y="4483"/>
                </a:lnTo>
                <a:lnTo>
                  <a:pt x="1295" y="5778"/>
                </a:lnTo>
                <a:lnTo>
                  <a:pt x="2891" y="5778"/>
                </a:lnTo>
                <a:lnTo>
                  <a:pt x="4489" y="5778"/>
                </a:lnTo>
                <a:lnTo>
                  <a:pt x="5789" y="4483"/>
                </a:lnTo>
                <a:lnTo>
                  <a:pt x="5789" y="2895"/>
                </a:lnTo>
              </a:path>
            </a:pathLst>
          </a:custGeom>
          <a:ln w="11112">
            <a:solidFill>
              <a:srgbClr val="969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7133" y="653415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292"/>
                </a:moveTo>
                <a:lnTo>
                  <a:pt x="0" y="444"/>
                </a:lnTo>
                <a:lnTo>
                  <a:pt x="123" y="571"/>
                </a:lnTo>
                <a:lnTo>
                  <a:pt x="278" y="571"/>
                </a:lnTo>
                <a:lnTo>
                  <a:pt x="431" y="571"/>
                </a:lnTo>
                <a:lnTo>
                  <a:pt x="560" y="444"/>
                </a:lnTo>
                <a:lnTo>
                  <a:pt x="560" y="292"/>
                </a:lnTo>
                <a:lnTo>
                  <a:pt x="560" y="127"/>
                </a:lnTo>
                <a:lnTo>
                  <a:pt x="431" y="0"/>
                </a:lnTo>
                <a:lnTo>
                  <a:pt x="278" y="0"/>
                </a:lnTo>
                <a:lnTo>
                  <a:pt x="123" y="0"/>
                </a:lnTo>
                <a:lnTo>
                  <a:pt x="0" y="127"/>
                </a:lnTo>
                <a:lnTo>
                  <a:pt x="0" y="292"/>
                </a:lnTo>
              </a:path>
            </a:pathLst>
          </a:custGeom>
          <a:ln w="11112">
            <a:solidFill>
              <a:srgbClr val="AFA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3312" y="649452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0" y="3454"/>
                </a:moveTo>
                <a:lnTo>
                  <a:pt x="0" y="5359"/>
                </a:lnTo>
                <a:lnTo>
                  <a:pt x="1548" y="6921"/>
                </a:lnTo>
                <a:lnTo>
                  <a:pt x="3453" y="6921"/>
                </a:lnTo>
                <a:lnTo>
                  <a:pt x="5358" y="6921"/>
                </a:lnTo>
                <a:lnTo>
                  <a:pt x="6910" y="5359"/>
                </a:lnTo>
                <a:lnTo>
                  <a:pt x="6910" y="3454"/>
                </a:lnTo>
                <a:lnTo>
                  <a:pt x="6910" y="1549"/>
                </a:lnTo>
                <a:lnTo>
                  <a:pt x="5358" y="0"/>
                </a:lnTo>
                <a:lnTo>
                  <a:pt x="3453" y="0"/>
                </a:lnTo>
                <a:lnTo>
                  <a:pt x="1548" y="0"/>
                </a:lnTo>
                <a:lnTo>
                  <a:pt x="0" y="1549"/>
                </a:lnTo>
                <a:lnTo>
                  <a:pt x="0" y="3454"/>
                </a:lnTo>
              </a:path>
            </a:pathLst>
          </a:custGeom>
          <a:ln w="11112">
            <a:solidFill>
              <a:srgbClr val="C7C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9770" y="64576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57"/>
                </a:lnTo>
                <a:lnTo>
                  <a:pt x="0" y="9855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E0E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3726" y="871715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40669" y="20345"/>
                </a:moveTo>
                <a:lnTo>
                  <a:pt x="39071" y="12424"/>
                </a:lnTo>
                <a:lnTo>
                  <a:pt x="34713" y="5957"/>
                </a:lnTo>
                <a:lnTo>
                  <a:pt x="28250" y="1598"/>
                </a:lnTo>
                <a:lnTo>
                  <a:pt x="20335" y="0"/>
                </a:lnTo>
                <a:lnTo>
                  <a:pt x="12419" y="1598"/>
                </a:lnTo>
                <a:lnTo>
                  <a:pt x="5955" y="5957"/>
                </a:lnTo>
                <a:lnTo>
                  <a:pt x="1597" y="12424"/>
                </a:lnTo>
                <a:lnTo>
                  <a:pt x="0" y="20345"/>
                </a:lnTo>
                <a:lnTo>
                  <a:pt x="1597" y="28258"/>
                </a:lnTo>
                <a:lnTo>
                  <a:pt x="5955" y="34721"/>
                </a:lnTo>
                <a:lnTo>
                  <a:pt x="12419" y="39079"/>
                </a:lnTo>
                <a:lnTo>
                  <a:pt x="20335" y="40678"/>
                </a:lnTo>
                <a:lnTo>
                  <a:pt x="28250" y="39079"/>
                </a:lnTo>
                <a:lnTo>
                  <a:pt x="34713" y="34721"/>
                </a:lnTo>
                <a:lnTo>
                  <a:pt x="39071" y="28258"/>
                </a:lnTo>
                <a:lnTo>
                  <a:pt x="40669" y="20345"/>
                </a:lnTo>
              </a:path>
            </a:pathLst>
          </a:custGeom>
          <a:ln w="11112">
            <a:solidFill>
              <a:srgbClr val="19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6514" y="87440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324" y="17170"/>
                </a:moveTo>
                <a:lnTo>
                  <a:pt x="34324" y="7696"/>
                </a:lnTo>
                <a:lnTo>
                  <a:pt x="26635" y="0"/>
                </a:lnTo>
                <a:lnTo>
                  <a:pt x="17160" y="0"/>
                </a:lnTo>
                <a:lnTo>
                  <a:pt x="7684" y="0"/>
                </a:lnTo>
                <a:lnTo>
                  <a:pt x="0" y="7696"/>
                </a:lnTo>
                <a:lnTo>
                  <a:pt x="0" y="17170"/>
                </a:lnTo>
                <a:lnTo>
                  <a:pt x="0" y="26644"/>
                </a:lnTo>
                <a:lnTo>
                  <a:pt x="7684" y="34328"/>
                </a:lnTo>
                <a:lnTo>
                  <a:pt x="17160" y="34328"/>
                </a:lnTo>
                <a:lnTo>
                  <a:pt x="26635" y="34328"/>
                </a:lnTo>
                <a:lnTo>
                  <a:pt x="34324" y="26644"/>
                </a:lnTo>
                <a:lnTo>
                  <a:pt x="34324" y="17170"/>
                </a:lnTo>
              </a:path>
            </a:pathLst>
          </a:custGeom>
          <a:ln w="11112">
            <a:solidFill>
              <a:srgbClr val="1B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9306" y="87711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7970" y="13995"/>
                </a:moveTo>
                <a:lnTo>
                  <a:pt x="27970" y="6261"/>
                </a:lnTo>
                <a:lnTo>
                  <a:pt x="21709" y="0"/>
                </a:lnTo>
                <a:lnTo>
                  <a:pt x="13985" y="0"/>
                </a:lnTo>
                <a:lnTo>
                  <a:pt x="6261" y="0"/>
                </a:lnTo>
                <a:lnTo>
                  <a:pt x="0" y="6261"/>
                </a:lnTo>
                <a:lnTo>
                  <a:pt x="0" y="13995"/>
                </a:lnTo>
                <a:lnTo>
                  <a:pt x="0" y="21717"/>
                </a:lnTo>
                <a:lnTo>
                  <a:pt x="6261" y="27978"/>
                </a:lnTo>
                <a:lnTo>
                  <a:pt x="13985" y="27978"/>
                </a:lnTo>
                <a:lnTo>
                  <a:pt x="21709" y="27978"/>
                </a:lnTo>
                <a:lnTo>
                  <a:pt x="27970" y="21717"/>
                </a:lnTo>
                <a:lnTo>
                  <a:pt x="27970" y="13995"/>
                </a:lnTo>
              </a:path>
            </a:pathLst>
          </a:custGeom>
          <a:ln w="11112">
            <a:solidFill>
              <a:srgbClr val="1D1D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2095" y="879817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21624" y="10807"/>
                </a:moveTo>
                <a:lnTo>
                  <a:pt x="21624" y="4838"/>
                </a:lnTo>
                <a:lnTo>
                  <a:pt x="16783" y="0"/>
                </a:lnTo>
                <a:lnTo>
                  <a:pt x="10814" y="0"/>
                </a:lnTo>
                <a:lnTo>
                  <a:pt x="4846" y="0"/>
                </a:lnTo>
                <a:lnTo>
                  <a:pt x="0" y="4838"/>
                </a:lnTo>
                <a:lnTo>
                  <a:pt x="0" y="10807"/>
                </a:lnTo>
                <a:lnTo>
                  <a:pt x="0" y="16776"/>
                </a:lnTo>
                <a:lnTo>
                  <a:pt x="4846" y="21628"/>
                </a:lnTo>
                <a:lnTo>
                  <a:pt x="10814" y="21628"/>
                </a:lnTo>
                <a:lnTo>
                  <a:pt x="16783" y="21628"/>
                </a:lnTo>
                <a:lnTo>
                  <a:pt x="21624" y="16776"/>
                </a:lnTo>
                <a:lnTo>
                  <a:pt x="21624" y="10807"/>
                </a:lnTo>
              </a:path>
            </a:pathLst>
          </a:custGeom>
          <a:ln w="11112">
            <a:solidFill>
              <a:srgbClr val="1F1F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4888" y="882510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269" y="7645"/>
                </a:moveTo>
                <a:lnTo>
                  <a:pt x="15269" y="3429"/>
                </a:lnTo>
                <a:lnTo>
                  <a:pt x="11851" y="0"/>
                </a:lnTo>
                <a:lnTo>
                  <a:pt x="7635" y="0"/>
                </a:lnTo>
                <a:lnTo>
                  <a:pt x="3417" y="0"/>
                </a:lnTo>
                <a:lnTo>
                  <a:pt x="0" y="3429"/>
                </a:lnTo>
                <a:lnTo>
                  <a:pt x="0" y="7645"/>
                </a:lnTo>
                <a:lnTo>
                  <a:pt x="0" y="11861"/>
                </a:lnTo>
                <a:lnTo>
                  <a:pt x="3417" y="15278"/>
                </a:lnTo>
                <a:lnTo>
                  <a:pt x="7635" y="15278"/>
                </a:lnTo>
                <a:lnTo>
                  <a:pt x="11851" y="15278"/>
                </a:lnTo>
                <a:lnTo>
                  <a:pt x="15269" y="11861"/>
                </a:lnTo>
                <a:lnTo>
                  <a:pt x="15269" y="7645"/>
                </a:lnTo>
              </a:path>
            </a:pathLst>
          </a:custGeom>
          <a:ln w="11112">
            <a:solidFill>
              <a:srgbClr val="2121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7347" y="87489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582" y="14782"/>
                </a:moveTo>
                <a:lnTo>
                  <a:pt x="29582" y="6616"/>
                </a:lnTo>
                <a:lnTo>
                  <a:pt x="22959" y="0"/>
                </a:lnTo>
                <a:lnTo>
                  <a:pt x="14794" y="0"/>
                </a:lnTo>
                <a:lnTo>
                  <a:pt x="6628" y="0"/>
                </a:lnTo>
                <a:lnTo>
                  <a:pt x="0" y="6616"/>
                </a:lnTo>
                <a:lnTo>
                  <a:pt x="0" y="14782"/>
                </a:lnTo>
                <a:lnTo>
                  <a:pt x="0" y="22948"/>
                </a:lnTo>
                <a:lnTo>
                  <a:pt x="6628" y="29578"/>
                </a:lnTo>
                <a:lnTo>
                  <a:pt x="14794" y="29578"/>
                </a:lnTo>
                <a:lnTo>
                  <a:pt x="22959" y="29578"/>
                </a:lnTo>
                <a:lnTo>
                  <a:pt x="29582" y="22948"/>
                </a:lnTo>
                <a:lnTo>
                  <a:pt x="29582" y="14782"/>
                </a:lnTo>
              </a:path>
            </a:pathLst>
          </a:custGeom>
          <a:ln w="11112">
            <a:solidFill>
              <a:srgbClr val="2323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2179" y="87911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14794" y="7391"/>
                </a:moveTo>
                <a:lnTo>
                  <a:pt x="14794" y="3302"/>
                </a:lnTo>
                <a:lnTo>
                  <a:pt x="11479" y="0"/>
                </a:lnTo>
                <a:lnTo>
                  <a:pt x="7396" y="0"/>
                </a:lnTo>
                <a:lnTo>
                  <a:pt x="3313" y="0"/>
                </a:lnTo>
                <a:lnTo>
                  <a:pt x="0" y="3302"/>
                </a:lnTo>
                <a:lnTo>
                  <a:pt x="0" y="7391"/>
                </a:lnTo>
                <a:lnTo>
                  <a:pt x="0" y="11468"/>
                </a:lnTo>
                <a:lnTo>
                  <a:pt x="3313" y="14782"/>
                </a:lnTo>
                <a:lnTo>
                  <a:pt x="7396" y="14782"/>
                </a:lnTo>
                <a:lnTo>
                  <a:pt x="11479" y="14782"/>
                </a:lnTo>
                <a:lnTo>
                  <a:pt x="14794" y="11468"/>
                </a:lnTo>
                <a:lnTo>
                  <a:pt x="14794" y="7391"/>
                </a:lnTo>
              </a:path>
            </a:pathLst>
          </a:custGeom>
          <a:ln w="11112">
            <a:solidFill>
              <a:srgbClr val="656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4844" y="881659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90">
                <a:moveTo>
                  <a:pt x="8437" y="4216"/>
                </a:moveTo>
                <a:lnTo>
                  <a:pt x="8437" y="1892"/>
                </a:lnTo>
                <a:lnTo>
                  <a:pt x="6548" y="0"/>
                </a:lnTo>
                <a:lnTo>
                  <a:pt x="4221" y="0"/>
                </a:lnTo>
                <a:lnTo>
                  <a:pt x="1894" y="0"/>
                </a:lnTo>
                <a:lnTo>
                  <a:pt x="0" y="1892"/>
                </a:lnTo>
                <a:lnTo>
                  <a:pt x="0" y="4216"/>
                </a:lnTo>
                <a:lnTo>
                  <a:pt x="0" y="6540"/>
                </a:lnTo>
                <a:lnTo>
                  <a:pt x="1894" y="8432"/>
                </a:lnTo>
                <a:lnTo>
                  <a:pt x="4221" y="8432"/>
                </a:lnTo>
                <a:lnTo>
                  <a:pt x="6548" y="8432"/>
                </a:lnTo>
                <a:lnTo>
                  <a:pt x="8437" y="6540"/>
                </a:lnTo>
                <a:lnTo>
                  <a:pt x="8437" y="4216"/>
                </a:lnTo>
              </a:path>
            </a:pathLst>
          </a:custGeom>
          <a:ln w="11112">
            <a:solidFill>
              <a:srgbClr val="7E7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7507" y="88419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40">
                <a:moveTo>
                  <a:pt x="2089" y="1041"/>
                </a:moveTo>
                <a:lnTo>
                  <a:pt x="2089" y="469"/>
                </a:lnTo>
                <a:lnTo>
                  <a:pt x="1617" y="0"/>
                </a:lnTo>
                <a:lnTo>
                  <a:pt x="1042" y="0"/>
                </a:lnTo>
                <a:lnTo>
                  <a:pt x="467" y="0"/>
                </a:lnTo>
                <a:lnTo>
                  <a:pt x="0" y="469"/>
                </a:lnTo>
                <a:lnTo>
                  <a:pt x="0" y="1041"/>
                </a:lnTo>
                <a:lnTo>
                  <a:pt x="0" y="1625"/>
                </a:lnTo>
                <a:lnTo>
                  <a:pt x="467" y="2082"/>
                </a:lnTo>
                <a:lnTo>
                  <a:pt x="1042" y="2082"/>
                </a:lnTo>
                <a:lnTo>
                  <a:pt x="1617" y="2082"/>
                </a:lnTo>
                <a:lnTo>
                  <a:pt x="2089" y="1625"/>
                </a:lnTo>
                <a:lnTo>
                  <a:pt x="2089" y="1041"/>
                </a:lnTo>
              </a:path>
            </a:pathLst>
          </a:custGeom>
          <a:ln w="11112">
            <a:solidFill>
              <a:srgbClr val="969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5910" y="882484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2120"/>
                </a:moveTo>
                <a:lnTo>
                  <a:pt x="0" y="3302"/>
                </a:lnTo>
                <a:lnTo>
                  <a:pt x="952" y="4254"/>
                </a:lnTo>
                <a:lnTo>
                  <a:pt x="2127" y="4254"/>
                </a:lnTo>
                <a:lnTo>
                  <a:pt x="3303" y="4254"/>
                </a:lnTo>
                <a:lnTo>
                  <a:pt x="4260" y="3302"/>
                </a:lnTo>
                <a:lnTo>
                  <a:pt x="4260" y="2120"/>
                </a:lnTo>
                <a:lnTo>
                  <a:pt x="4260" y="952"/>
                </a:lnTo>
                <a:lnTo>
                  <a:pt x="3303" y="0"/>
                </a:lnTo>
                <a:lnTo>
                  <a:pt x="2127" y="0"/>
                </a:lnTo>
                <a:lnTo>
                  <a:pt x="952" y="0"/>
                </a:lnTo>
                <a:lnTo>
                  <a:pt x="0" y="952"/>
                </a:lnTo>
                <a:lnTo>
                  <a:pt x="0" y="2120"/>
                </a:lnTo>
              </a:path>
            </a:pathLst>
          </a:custGeom>
          <a:ln w="11112">
            <a:solidFill>
              <a:srgbClr val="AFA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2218" y="878674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0" y="5308"/>
                </a:moveTo>
                <a:lnTo>
                  <a:pt x="0" y="8229"/>
                </a:lnTo>
                <a:lnTo>
                  <a:pt x="2381" y="10604"/>
                </a:lnTo>
                <a:lnTo>
                  <a:pt x="5308" y="10604"/>
                </a:lnTo>
                <a:lnTo>
                  <a:pt x="8235" y="10604"/>
                </a:lnTo>
                <a:lnTo>
                  <a:pt x="10612" y="8229"/>
                </a:lnTo>
                <a:lnTo>
                  <a:pt x="10612" y="5308"/>
                </a:lnTo>
                <a:lnTo>
                  <a:pt x="10612" y="2374"/>
                </a:lnTo>
                <a:lnTo>
                  <a:pt x="8235" y="0"/>
                </a:lnTo>
                <a:lnTo>
                  <a:pt x="5308" y="0"/>
                </a:lnTo>
                <a:lnTo>
                  <a:pt x="2381" y="0"/>
                </a:lnTo>
                <a:lnTo>
                  <a:pt x="0" y="2374"/>
                </a:lnTo>
                <a:lnTo>
                  <a:pt x="0" y="5308"/>
                </a:lnTo>
              </a:path>
            </a:pathLst>
          </a:custGeom>
          <a:ln w="11112">
            <a:solidFill>
              <a:srgbClr val="C7C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0666" y="87699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1" y="0"/>
                </a:moveTo>
                <a:lnTo>
                  <a:pt x="2847" y="0"/>
                </a:lnTo>
                <a:lnTo>
                  <a:pt x="0" y="2844"/>
                </a:lnTo>
                <a:lnTo>
                  <a:pt x="0" y="9842"/>
                </a:lnTo>
                <a:lnTo>
                  <a:pt x="2847" y="12700"/>
                </a:lnTo>
                <a:lnTo>
                  <a:pt x="9851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1" y="0"/>
                </a:lnTo>
                <a:close/>
              </a:path>
            </a:pathLst>
          </a:custGeom>
          <a:solidFill>
            <a:srgbClr val="E0E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3726" y="1069454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40669" y="20332"/>
                </a:moveTo>
                <a:lnTo>
                  <a:pt x="39071" y="12419"/>
                </a:lnTo>
                <a:lnTo>
                  <a:pt x="34713" y="5956"/>
                </a:lnTo>
                <a:lnTo>
                  <a:pt x="28250" y="1598"/>
                </a:lnTo>
                <a:lnTo>
                  <a:pt x="20335" y="0"/>
                </a:lnTo>
                <a:lnTo>
                  <a:pt x="12419" y="1598"/>
                </a:lnTo>
                <a:lnTo>
                  <a:pt x="5955" y="5956"/>
                </a:lnTo>
                <a:lnTo>
                  <a:pt x="1597" y="12419"/>
                </a:lnTo>
                <a:lnTo>
                  <a:pt x="0" y="20332"/>
                </a:lnTo>
                <a:lnTo>
                  <a:pt x="1597" y="28253"/>
                </a:lnTo>
                <a:lnTo>
                  <a:pt x="5955" y="34720"/>
                </a:lnTo>
                <a:lnTo>
                  <a:pt x="12419" y="39079"/>
                </a:lnTo>
                <a:lnTo>
                  <a:pt x="20335" y="40678"/>
                </a:lnTo>
                <a:lnTo>
                  <a:pt x="28250" y="39079"/>
                </a:lnTo>
                <a:lnTo>
                  <a:pt x="34713" y="34720"/>
                </a:lnTo>
                <a:lnTo>
                  <a:pt x="39071" y="28253"/>
                </a:lnTo>
                <a:lnTo>
                  <a:pt x="40669" y="20332"/>
                </a:lnTo>
              </a:path>
            </a:pathLst>
          </a:custGeom>
          <a:ln w="11112">
            <a:solidFill>
              <a:srgbClr val="19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6514" y="107215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324" y="17157"/>
                </a:moveTo>
                <a:lnTo>
                  <a:pt x="34324" y="7683"/>
                </a:lnTo>
                <a:lnTo>
                  <a:pt x="26635" y="0"/>
                </a:lnTo>
                <a:lnTo>
                  <a:pt x="17160" y="0"/>
                </a:lnTo>
                <a:lnTo>
                  <a:pt x="7684" y="0"/>
                </a:lnTo>
                <a:lnTo>
                  <a:pt x="0" y="7683"/>
                </a:lnTo>
                <a:lnTo>
                  <a:pt x="0" y="17157"/>
                </a:lnTo>
                <a:lnTo>
                  <a:pt x="0" y="26631"/>
                </a:lnTo>
                <a:lnTo>
                  <a:pt x="7684" y="34315"/>
                </a:lnTo>
                <a:lnTo>
                  <a:pt x="17160" y="34315"/>
                </a:lnTo>
                <a:lnTo>
                  <a:pt x="26635" y="34315"/>
                </a:lnTo>
                <a:lnTo>
                  <a:pt x="34324" y="26631"/>
                </a:lnTo>
                <a:lnTo>
                  <a:pt x="34324" y="17157"/>
                </a:lnTo>
              </a:path>
            </a:pathLst>
          </a:custGeom>
          <a:ln w="11112">
            <a:solidFill>
              <a:srgbClr val="1B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9306" y="107485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7970" y="13982"/>
                </a:moveTo>
                <a:lnTo>
                  <a:pt x="27970" y="6261"/>
                </a:lnTo>
                <a:lnTo>
                  <a:pt x="21709" y="0"/>
                </a:lnTo>
                <a:lnTo>
                  <a:pt x="13985" y="0"/>
                </a:lnTo>
                <a:lnTo>
                  <a:pt x="6261" y="0"/>
                </a:lnTo>
                <a:lnTo>
                  <a:pt x="0" y="6261"/>
                </a:lnTo>
                <a:lnTo>
                  <a:pt x="0" y="13982"/>
                </a:lnTo>
                <a:lnTo>
                  <a:pt x="0" y="21717"/>
                </a:lnTo>
                <a:lnTo>
                  <a:pt x="6261" y="27978"/>
                </a:lnTo>
                <a:lnTo>
                  <a:pt x="13985" y="27978"/>
                </a:lnTo>
                <a:lnTo>
                  <a:pt x="21709" y="27978"/>
                </a:lnTo>
                <a:lnTo>
                  <a:pt x="27970" y="21717"/>
                </a:lnTo>
                <a:lnTo>
                  <a:pt x="27970" y="13982"/>
                </a:lnTo>
              </a:path>
            </a:pathLst>
          </a:custGeom>
          <a:ln w="11112">
            <a:solidFill>
              <a:srgbClr val="1D1D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2095" y="1077556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21624" y="10807"/>
                </a:moveTo>
                <a:lnTo>
                  <a:pt x="21624" y="4838"/>
                </a:lnTo>
                <a:lnTo>
                  <a:pt x="16783" y="0"/>
                </a:lnTo>
                <a:lnTo>
                  <a:pt x="10814" y="0"/>
                </a:lnTo>
                <a:lnTo>
                  <a:pt x="4846" y="0"/>
                </a:lnTo>
                <a:lnTo>
                  <a:pt x="0" y="4838"/>
                </a:lnTo>
                <a:lnTo>
                  <a:pt x="0" y="10807"/>
                </a:lnTo>
                <a:lnTo>
                  <a:pt x="0" y="16776"/>
                </a:lnTo>
                <a:lnTo>
                  <a:pt x="4846" y="21628"/>
                </a:lnTo>
                <a:lnTo>
                  <a:pt x="10814" y="21628"/>
                </a:lnTo>
                <a:lnTo>
                  <a:pt x="16783" y="21628"/>
                </a:lnTo>
                <a:lnTo>
                  <a:pt x="21624" y="16776"/>
                </a:lnTo>
                <a:lnTo>
                  <a:pt x="21624" y="10807"/>
                </a:lnTo>
              </a:path>
            </a:pathLst>
          </a:custGeom>
          <a:ln w="11112">
            <a:solidFill>
              <a:srgbClr val="1F1F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4888" y="108024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269" y="7645"/>
                </a:moveTo>
                <a:lnTo>
                  <a:pt x="15269" y="3429"/>
                </a:lnTo>
                <a:lnTo>
                  <a:pt x="11851" y="0"/>
                </a:lnTo>
                <a:lnTo>
                  <a:pt x="7635" y="0"/>
                </a:lnTo>
                <a:lnTo>
                  <a:pt x="3417" y="0"/>
                </a:lnTo>
                <a:lnTo>
                  <a:pt x="0" y="3429"/>
                </a:lnTo>
                <a:lnTo>
                  <a:pt x="0" y="7645"/>
                </a:lnTo>
                <a:lnTo>
                  <a:pt x="0" y="11861"/>
                </a:lnTo>
                <a:lnTo>
                  <a:pt x="3417" y="15278"/>
                </a:lnTo>
                <a:lnTo>
                  <a:pt x="7635" y="15278"/>
                </a:lnTo>
                <a:lnTo>
                  <a:pt x="11851" y="15278"/>
                </a:lnTo>
                <a:lnTo>
                  <a:pt x="15269" y="11861"/>
                </a:lnTo>
                <a:lnTo>
                  <a:pt x="15269" y="7645"/>
                </a:lnTo>
              </a:path>
            </a:pathLst>
          </a:custGeom>
          <a:ln w="11112">
            <a:solidFill>
              <a:srgbClr val="2121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7347" y="107262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582" y="14782"/>
                </a:moveTo>
                <a:lnTo>
                  <a:pt x="29582" y="6616"/>
                </a:lnTo>
                <a:lnTo>
                  <a:pt x="22959" y="0"/>
                </a:lnTo>
                <a:lnTo>
                  <a:pt x="14794" y="0"/>
                </a:lnTo>
                <a:lnTo>
                  <a:pt x="6628" y="0"/>
                </a:lnTo>
                <a:lnTo>
                  <a:pt x="0" y="6616"/>
                </a:lnTo>
                <a:lnTo>
                  <a:pt x="0" y="14782"/>
                </a:lnTo>
                <a:lnTo>
                  <a:pt x="0" y="22948"/>
                </a:lnTo>
                <a:lnTo>
                  <a:pt x="6628" y="29578"/>
                </a:lnTo>
                <a:lnTo>
                  <a:pt x="14794" y="29578"/>
                </a:lnTo>
                <a:lnTo>
                  <a:pt x="22959" y="29578"/>
                </a:lnTo>
                <a:lnTo>
                  <a:pt x="29582" y="22948"/>
                </a:lnTo>
                <a:lnTo>
                  <a:pt x="29582" y="14782"/>
                </a:lnTo>
              </a:path>
            </a:pathLst>
          </a:custGeom>
          <a:ln w="11112">
            <a:solidFill>
              <a:srgbClr val="2323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2179" y="1076858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14794" y="7391"/>
                </a:moveTo>
                <a:lnTo>
                  <a:pt x="14794" y="3302"/>
                </a:lnTo>
                <a:lnTo>
                  <a:pt x="11479" y="0"/>
                </a:lnTo>
                <a:lnTo>
                  <a:pt x="7396" y="0"/>
                </a:lnTo>
                <a:lnTo>
                  <a:pt x="3313" y="0"/>
                </a:lnTo>
                <a:lnTo>
                  <a:pt x="0" y="3302"/>
                </a:lnTo>
                <a:lnTo>
                  <a:pt x="0" y="7391"/>
                </a:lnTo>
                <a:lnTo>
                  <a:pt x="0" y="11468"/>
                </a:lnTo>
                <a:lnTo>
                  <a:pt x="3313" y="14782"/>
                </a:lnTo>
                <a:lnTo>
                  <a:pt x="7396" y="14782"/>
                </a:lnTo>
                <a:lnTo>
                  <a:pt x="11479" y="14782"/>
                </a:lnTo>
                <a:lnTo>
                  <a:pt x="14794" y="11468"/>
                </a:lnTo>
                <a:lnTo>
                  <a:pt x="14794" y="7391"/>
                </a:lnTo>
              </a:path>
            </a:pathLst>
          </a:custGeom>
          <a:ln w="11112">
            <a:solidFill>
              <a:srgbClr val="656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4844" y="1079398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90">
                <a:moveTo>
                  <a:pt x="8437" y="4216"/>
                </a:moveTo>
                <a:lnTo>
                  <a:pt x="8437" y="1892"/>
                </a:lnTo>
                <a:lnTo>
                  <a:pt x="6548" y="0"/>
                </a:lnTo>
                <a:lnTo>
                  <a:pt x="4221" y="0"/>
                </a:lnTo>
                <a:lnTo>
                  <a:pt x="1894" y="0"/>
                </a:lnTo>
                <a:lnTo>
                  <a:pt x="0" y="1892"/>
                </a:lnTo>
                <a:lnTo>
                  <a:pt x="0" y="4216"/>
                </a:lnTo>
                <a:lnTo>
                  <a:pt x="0" y="6540"/>
                </a:lnTo>
                <a:lnTo>
                  <a:pt x="1894" y="8432"/>
                </a:lnTo>
                <a:lnTo>
                  <a:pt x="4221" y="8432"/>
                </a:lnTo>
                <a:lnTo>
                  <a:pt x="6548" y="8432"/>
                </a:lnTo>
                <a:lnTo>
                  <a:pt x="8437" y="6540"/>
                </a:lnTo>
                <a:lnTo>
                  <a:pt x="8437" y="4216"/>
                </a:lnTo>
              </a:path>
            </a:pathLst>
          </a:custGeom>
          <a:ln w="11112">
            <a:solidFill>
              <a:srgbClr val="7E7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7507" y="1081938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40">
                <a:moveTo>
                  <a:pt x="2089" y="1041"/>
                </a:moveTo>
                <a:lnTo>
                  <a:pt x="2089" y="469"/>
                </a:lnTo>
                <a:lnTo>
                  <a:pt x="1617" y="0"/>
                </a:lnTo>
                <a:lnTo>
                  <a:pt x="1042" y="0"/>
                </a:lnTo>
                <a:lnTo>
                  <a:pt x="467" y="0"/>
                </a:lnTo>
                <a:lnTo>
                  <a:pt x="0" y="469"/>
                </a:lnTo>
                <a:lnTo>
                  <a:pt x="0" y="1041"/>
                </a:lnTo>
                <a:lnTo>
                  <a:pt x="0" y="1612"/>
                </a:lnTo>
                <a:lnTo>
                  <a:pt x="467" y="2095"/>
                </a:lnTo>
                <a:lnTo>
                  <a:pt x="1042" y="2095"/>
                </a:lnTo>
                <a:lnTo>
                  <a:pt x="1617" y="2095"/>
                </a:lnTo>
                <a:lnTo>
                  <a:pt x="2089" y="1612"/>
                </a:lnTo>
                <a:lnTo>
                  <a:pt x="2089" y="1041"/>
                </a:lnTo>
              </a:path>
            </a:pathLst>
          </a:custGeom>
          <a:ln w="11112">
            <a:solidFill>
              <a:srgbClr val="969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5910" y="1080223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2120"/>
                </a:moveTo>
                <a:lnTo>
                  <a:pt x="0" y="3302"/>
                </a:lnTo>
                <a:lnTo>
                  <a:pt x="952" y="4254"/>
                </a:lnTo>
                <a:lnTo>
                  <a:pt x="2127" y="4254"/>
                </a:lnTo>
                <a:lnTo>
                  <a:pt x="3303" y="4254"/>
                </a:lnTo>
                <a:lnTo>
                  <a:pt x="4260" y="3302"/>
                </a:lnTo>
                <a:lnTo>
                  <a:pt x="4260" y="2120"/>
                </a:lnTo>
                <a:lnTo>
                  <a:pt x="4260" y="952"/>
                </a:lnTo>
                <a:lnTo>
                  <a:pt x="3303" y="0"/>
                </a:lnTo>
                <a:lnTo>
                  <a:pt x="2127" y="0"/>
                </a:lnTo>
                <a:lnTo>
                  <a:pt x="952" y="0"/>
                </a:lnTo>
                <a:lnTo>
                  <a:pt x="0" y="952"/>
                </a:lnTo>
                <a:lnTo>
                  <a:pt x="0" y="2120"/>
                </a:lnTo>
              </a:path>
            </a:pathLst>
          </a:custGeom>
          <a:ln w="11112">
            <a:solidFill>
              <a:srgbClr val="AFA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2218" y="107641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0" y="5308"/>
                </a:moveTo>
                <a:lnTo>
                  <a:pt x="0" y="8229"/>
                </a:lnTo>
                <a:lnTo>
                  <a:pt x="2381" y="10604"/>
                </a:lnTo>
                <a:lnTo>
                  <a:pt x="5308" y="10604"/>
                </a:lnTo>
                <a:lnTo>
                  <a:pt x="8235" y="10604"/>
                </a:lnTo>
                <a:lnTo>
                  <a:pt x="10612" y="8229"/>
                </a:lnTo>
                <a:lnTo>
                  <a:pt x="10612" y="5308"/>
                </a:lnTo>
                <a:lnTo>
                  <a:pt x="10612" y="2374"/>
                </a:lnTo>
                <a:lnTo>
                  <a:pt x="8235" y="0"/>
                </a:lnTo>
                <a:lnTo>
                  <a:pt x="5308" y="0"/>
                </a:lnTo>
                <a:lnTo>
                  <a:pt x="2381" y="0"/>
                </a:lnTo>
                <a:lnTo>
                  <a:pt x="0" y="2374"/>
                </a:lnTo>
                <a:lnTo>
                  <a:pt x="0" y="5308"/>
                </a:lnTo>
              </a:path>
            </a:pathLst>
          </a:custGeom>
          <a:ln w="11112">
            <a:solidFill>
              <a:srgbClr val="C7C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0666" y="107473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1" y="0"/>
                </a:moveTo>
                <a:lnTo>
                  <a:pt x="2847" y="0"/>
                </a:lnTo>
                <a:lnTo>
                  <a:pt x="0" y="2844"/>
                </a:lnTo>
                <a:lnTo>
                  <a:pt x="0" y="9842"/>
                </a:lnTo>
                <a:lnTo>
                  <a:pt x="2847" y="12700"/>
                </a:lnTo>
                <a:lnTo>
                  <a:pt x="9851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1" y="0"/>
                </a:lnTo>
                <a:close/>
              </a:path>
            </a:pathLst>
          </a:custGeom>
          <a:solidFill>
            <a:srgbClr val="E0E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3726" y="1406296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40669" y="20345"/>
                </a:moveTo>
                <a:lnTo>
                  <a:pt x="39071" y="12424"/>
                </a:lnTo>
                <a:lnTo>
                  <a:pt x="34713" y="5957"/>
                </a:lnTo>
                <a:lnTo>
                  <a:pt x="28250" y="1598"/>
                </a:lnTo>
                <a:lnTo>
                  <a:pt x="20335" y="0"/>
                </a:lnTo>
                <a:lnTo>
                  <a:pt x="12419" y="1598"/>
                </a:lnTo>
                <a:lnTo>
                  <a:pt x="5955" y="5957"/>
                </a:lnTo>
                <a:lnTo>
                  <a:pt x="1597" y="12424"/>
                </a:lnTo>
                <a:lnTo>
                  <a:pt x="0" y="20345"/>
                </a:lnTo>
                <a:lnTo>
                  <a:pt x="1597" y="28258"/>
                </a:lnTo>
                <a:lnTo>
                  <a:pt x="5955" y="34721"/>
                </a:lnTo>
                <a:lnTo>
                  <a:pt x="12419" y="39079"/>
                </a:lnTo>
                <a:lnTo>
                  <a:pt x="20335" y="40678"/>
                </a:lnTo>
                <a:lnTo>
                  <a:pt x="28250" y="39079"/>
                </a:lnTo>
                <a:lnTo>
                  <a:pt x="34713" y="34721"/>
                </a:lnTo>
                <a:lnTo>
                  <a:pt x="39071" y="28258"/>
                </a:lnTo>
                <a:lnTo>
                  <a:pt x="40669" y="20345"/>
                </a:lnTo>
              </a:path>
            </a:pathLst>
          </a:custGeom>
          <a:ln w="11112">
            <a:solidFill>
              <a:srgbClr val="19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6514" y="140898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324" y="17170"/>
                </a:moveTo>
                <a:lnTo>
                  <a:pt x="34324" y="7696"/>
                </a:lnTo>
                <a:lnTo>
                  <a:pt x="26635" y="0"/>
                </a:lnTo>
                <a:lnTo>
                  <a:pt x="17160" y="0"/>
                </a:lnTo>
                <a:lnTo>
                  <a:pt x="7684" y="0"/>
                </a:lnTo>
                <a:lnTo>
                  <a:pt x="0" y="7696"/>
                </a:lnTo>
                <a:lnTo>
                  <a:pt x="0" y="17170"/>
                </a:lnTo>
                <a:lnTo>
                  <a:pt x="0" y="26644"/>
                </a:lnTo>
                <a:lnTo>
                  <a:pt x="7684" y="34328"/>
                </a:lnTo>
                <a:lnTo>
                  <a:pt x="17160" y="34328"/>
                </a:lnTo>
                <a:lnTo>
                  <a:pt x="26635" y="34328"/>
                </a:lnTo>
                <a:lnTo>
                  <a:pt x="34324" y="26644"/>
                </a:lnTo>
                <a:lnTo>
                  <a:pt x="34324" y="17170"/>
                </a:lnTo>
              </a:path>
            </a:pathLst>
          </a:custGeom>
          <a:ln w="11112">
            <a:solidFill>
              <a:srgbClr val="1B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9306" y="141169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7970" y="13995"/>
                </a:moveTo>
                <a:lnTo>
                  <a:pt x="27970" y="6261"/>
                </a:lnTo>
                <a:lnTo>
                  <a:pt x="21709" y="0"/>
                </a:lnTo>
                <a:lnTo>
                  <a:pt x="13985" y="0"/>
                </a:lnTo>
                <a:lnTo>
                  <a:pt x="6261" y="0"/>
                </a:lnTo>
                <a:lnTo>
                  <a:pt x="0" y="6261"/>
                </a:lnTo>
                <a:lnTo>
                  <a:pt x="0" y="13995"/>
                </a:lnTo>
                <a:lnTo>
                  <a:pt x="0" y="21717"/>
                </a:lnTo>
                <a:lnTo>
                  <a:pt x="6261" y="27978"/>
                </a:lnTo>
                <a:lnTo>
                  <a:pt x="13985" y="27978"/>
                </a:lnTo>
                <a:lnTo>
                  <a:pt x="21709" y="27978"/>
                </a:lnTo>
                <a:lnTo>
                  <a:pt x="27970" y="21717"/>
                </a:lnTo>
                <a:lnTo>
                  <a:pt x="27970" y="13995"/>
                </a:lnTo>
              </a:path>
            </a:pathLst>
          </a:custGeom>
          <a:ln w="11112">
            <a:solidFill>
              <a:srgbClr val="1D1D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2095" y="1414399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21624" y="10807"/>
                </a:moveTo>
                <a:lnTo>
                  <a:pt x="21624" y="4838"/>
                </a:lnTo>
                <a:lnTo>
                  <a:pt x="16783" y="0"/>
                </a:lnTo>
                <a:lnTo>
                  <a:pt x="10814" y="0"/>
                </a:lnTo>
                <a:lnTo>
                  <a:pt x="4846" y="0"/>
                </a:lnTo>
                <a:lnTo>
                  <a:pt x="0" y="4838"/>
                </a:lnTo>
                <a:lnTo>
                  <a:pt x="0" y="10807"/>
                </a:lnTo>
                <a:lnTo>
                  <a:pt x="0" y="16776"/>
                </a:lnTo>
                <a:lnTo>
                  <a:pt x="4846" y="21628"/>
                </a:lnTo>
                <a:lnTo>
                  <a:pt x="10814" y="21628"/>
                </a:lnTo>
                <a:lnTo>
                  <a:pt x="16783" y="21628"/>
                </a:lnTo>
                <a:lnTo>
                  <a:pt x="21624" y="16776"/>
                </a:lnTo>
                <a:lnTo>
                  <a:pt x="21624" y="10807"/>
                </a:lnTo>
              </a:path>
            </a:pathLst>
          </a:custGeom>
          <a:ln w="11112">
            <a:solidFill>
              <a:srgbClr val="1F1F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4888" y="1417091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269" y="7645"/>
                </a:moveTo>
                <a:lnTo>
                  <a:pt x="15269" y="3429"/>
                </a:lnTo>
                <a:lnTo>
                  <a:pt x="11851" y="0"/>
                </a:lnTo>
                <a:lnTo>
                  <a:pt x="7635" y="0"/>
                </a:lnTo>
                <a:lnTo>
                  <a:pt x="3417" y="0"/>
                </a:lnTo>
                <a:lnTo>
                  <a:pt x="0" y="3429"/>
                </a:lnTo>
                <a:lnTo>
                  <a:pt x="0" y="7645"/>
                </a:lnTo>
                <a:lnTo>
                  <a:pt x="0" y="11861"/>
                </a:lnTo>
                <a:lnTo>
                  <a:pt x="3417" y="15278"/>
                </a:lnTo>
                <a:lnTo>
                  <a:pt x="7635" y="15278"/>
                </a:lnTo>
                <a:lnTo>
                  <a:pt x="11851" y="15278"/>
                </a:lnTo>
                <a:lnTo>
                  <a:pt x="15269" y="11861"/>
                </a:lnTo>
                <a:lnTo>
                  <a:pt x="15269" y="7645"/>
                </a:lnTo>
              </a:path>
            </a:pathLst>
          </a:custGeom>
          <a:ln w="11112">
            <a:solidFill>
              <a:srgbClr val="2121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7347" y="140947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582" y="14782"/>
                </a:moveTo>
                <a:lnTo>
                  <a:pt x="29582" y="6616"/>
                </a:lnTo>
                <a:lnTo>
                  <a:pt x="22959" y="0"/>
                </a:lnTo>
                <a:lnTo>
                  <a:pt x="14794" y="0"/>
                </a:lnTo>
                <a:lnTo>
                  <a:pt x="6628" y="0"/>
                </a:lnTo>
                <a:lnTo>
                  <a:pt x="0" y="6616"/>
                </a:lnTo>
                <a:lnTo>
                  <a:pt x="0" y="14782"/>
                </a:lnTo>
                <a:lnTo>
                  <a:pt x="0" y="22948"/>
                </a:lnTo>
                <a:lnTo>
                  <a:pt x="6628" y="29578"/>
                </a:lnTo>
                <a:lnTo>
                  <a:pt x="14794" y="29578"/>
                </a:lnTo>
                <a:lnTo>
                  <a:pt x="22959" y="29578"/>
                </a:lnTo>
                <a:lnTo>
                  <a:pt x="29582" y="22948"/>
                </a:lnTo>
                <a:lnTo>
                  <a:pt x="29582" y="14782"/>
                </a:lnTo>
              </a:path>
            </a:pathLst>
          </a:custGeom>
          <a:ln w="11112">
            <a:solidFill>
              <a:srgbClr val="2323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2179" y="14137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14794" y="7391"/>
                </a:moveTo>
                <a:lnTo>
                  <a:pt x="14794" y="3302"/>
                </a:lnTo>
                <a:lnTo>
                  <a:pt x="11479" y="0"/>
                </a:lnTo>
                <a:lnTo>
                  <a:pt x="7396" y="0"/>
                </a:lnTo>
                <a:lnTo>
                  <a:pt x="3313" y="0"/>
                </a:lnTo>
                <a:lnTo>
                  <a:pt x="0" y="3302"/>
                </a:lnTo>
                <a:lnTo>
                  <a:pt x="0" y="7391"/>
                </a:lnTo>
                <a:lnTo>
                  <a:pt x="0" y="11468"/>
                </a:lnTo>
                <a:lnTo>
                  <a:pt x="3313" y="14782"/>
                </a:lnTo>
                <a:lnTo>
                  <a:pt x="7396" y="14782"/>
                </a:lnTo>
                <a:lnTo>
                  <a:pt x="11479" y="14782"/>
                </a:lnTo>
                <a:lnTo>
                  <a:pt x="14794" y="11468"/>
                </a:lnTo>
                <a:lnTo>
                  <a:pt x="14794" y="7391"/>
                </a:lnTo>
              </a:path>
            </a:pathLst>
          </a:custGeom>
          <a:ln w="11112">
            <a:solidFill>
              <a:srgbClr val="656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4844" y="1416240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90">
                <a:moveTo>
                  <a:pt x="8437" y="4216"/>
                </a:moveTo>
                <a:lnTo>
                  <a:pt x="8437" y="1892"/>
                </a:lnTo>
                <a:lnTo>
                  <a:pt x="6548" y="0"/>
                </a:lnTo>
                <a:lnTo>
                  <a:pt x="4221" y="0"/>
                </a:lnTo>
                <a:lnTo>
                  <a:pt x="1894" y="0"/>
                </a:lnTo>
                <a:lnTo>
                  <a:pt x="0" y="1892"/>
                </a:lnTo>
                <a:lnTo>
                  <a:pt x="0" y="4216"/>
                </a:lnTo>
                <a:lnTo>
                  <a:pt x="0" y="6540"/>
                </a:lnTo>
                <a:lnTo>
                  <a:pt x="1894" y="8432"/>
                </a:lnTo>
                <a:lnTo>
                  <a:pt x="4221" y="8432"/>
                </a:lnTo>
                <a:lnTo>
                  <a:pt x="6548" y="8432"/>
                </a:lnTo>
                <a:lnTo>
                  <a:pt x="8437" y="6540"/>
                </a:lnTo>
                <a:lnTo>
                  <a:pt x="8437" y="4216"/>
                </a:lnTo>
              </a:path>
            </a:pathLst>
          </a:custGeom>
          <a:ln w="11112">
            <a:solidFill>
              <a:srgbClr val="7E7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7507" y="1418780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40">
                <a:moveTo>
                  <a:pt x="2089" y="1041"/>
                </a:moveTo>
                <a:lnTo>
                  <a:pt x="2089" y="469"/>
                </a:lnTo>
                <a:lnTo>
                  <a:pt x="1617" y="0"/>
                </a:lnTo>
                <a:lnTo>
                  <a:pt x="1042" y="0"/>
                </a:lnTo>
                <a:lnTo>
                  <a:pt x="467" y="0"/>
                </a:lnTo>
                <a:lnTo>
                  <a:pt x="0" y="469"/>
                </a:lnTo>
                <a:lnTo>
                  <a:pt x="0" y="1041"/>
                </a:lnTo>
                <a:lnTo>
                  <a:pt x="0" y="1612"/>
                </a:lnTo>
                <a:lnTo>
                  <a:pt x="467" y="2095"/>
                </a:lnTo>
                <a:lnTo>
                  <a:pt x="1042" y="2095"/>
                </a:lnTo>
                <a:lnTo>
                  <a:pt x="1617" y="2095"/>
                </a:lnTo>
                <a:lnTo>
                  <a:pt x="2089" y="1612"/>
                </a:lnTo>
                <a:lnTo>
                  <a:pt x="2089" y="1041"/>
                </a:lnTo>
              </a:path>
            </a:pathLst>
          </a:custGeom>
          <a:ln w="11112">
            <a:solidFill>
              <a:srgbClr val="969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5910" y="141706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2120"/>
                </a:moveTo>
                <a:lnTo>
                  <a:pt x="0" y="3302"/>
                </a:lnTo>
                <a:lnTo>
                  <a:pt x="952" y="4254"/>
                </a:lnTo>
                <a:lnTo>
                  <a:pt x="2127" y="4254"/>
                </a:lnTo>
                <a:lnTo>
                  <a:pt x="3303" y="4254"/>
                </a:lnTo>
                <a:lnTo>
                  <a:pt x="4260" y="3302"/>
                </a:lnTo>
                <a:lnTo>
                  <a:pt x="4260" y="2120"/>
                </a:lnTo>
                <a:lnTo>
                  <a:pt x="4260" y="952"/>
                </a:lnTo>
                <a:lnTo>
                  <a:pt x="3303" y="0"/>
                </a:lnTo>
                <a:lnTo>
                  <a:pt x="2127" y="0"/>
                </a:lnTo>
                <a:lnTo>
                  <a:pt x="952" y="0"/>
                </a:lnTo>
                <a:lnTo>
                  <a:pt x="0" y="952"/>
                </a:lnTo>
                <a:lnTo>
                  <a:pt x="0" y="2120"/>
                </a:lnTo>
              </a:path>
            </a:pathLst>
          </a:custGeom>
          <a:ln w="11112">
            <a:solidFill>
              <a:srgbClr val="AFA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2218" y="141325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0" y="5308"/>
                </a:moveTo>
                <a:lnTo>
                  <a:pt x="0" y="8229"/>
                </a:lnTo>
                <a:lnTo>
                  <a:pt x="2381" y="10604"/>
                </a:lnTo>
                <a:lnTo>
                  <a:pt x="5308" y="10604"/>
                </a:lnTo>
                <a:lnTo>
                  <a:pt x="8235" y="10604"/>
                </a:lnTo>
                <a:lnTo>
                  <a:pt x="10612" y="8229"/>
                </a:lnTo>
                <a:lnTo>
                  <a:pt x="10612" y="5308"/>
                </a:lnTo>
                <a:lnTo>
                  <a:pt x="10612" y="2374"/>
                </a:lnTo>
                <a:lnTo>
                  <a:pt x="8235" y="0"/>
                </a:lnTo>
                <a:lnTo>
                  <a:pt x="5308" y="0"/>
                </a:lnTo>
                <a:lnTo>
                  <a:pt x="2381" y="0"/>
                </a:lnTo>
                <a:lnTo>
                  <a:pt x="0" y="2374"/>
                </a:lnTo>
                <a:lnTo>
                  <a:pt x="0" y="5308"/>
                </a:lnTo>
              </a:path>
            </a:pathLst>
          </a:custGeom>
          <a:ln w="11112">
            <a:solidFill>
              <a:srgbClr val="C7C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0666" y="141157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1" y="0"/>
                </a:moveTo>
                <a:lnTo>
                  <a:pt x="2847" y="0"/>
                </a:lnTo>
                <a:lnTo>
                  <a:pt x="0" y="2844"/>
                </a:lnTo>
                <a:lnTo>
                  <a:pt x="0" y="9842"/>
                </a:lnTo>
                <a:lnTo>
                  <a:pt x="2847" y="12700"/>
                </a:lnTo>
                <a:lnTo>
                  <a:pt x="9851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1" y="0"/>
                </a:lnTo>
                <a:close/>
              </a:path>
            </a:pathLst>
          </a:custGeom>
          <a:solidFill>
            <a:srgbClr val="E0E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9571" y="16608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0844" y="25425"/>
                </a:moveTo>
                <a:lnTo>
                  <a:pt x="48846" y="15532"/>
                </a:lnTo>
                <a:lnTo>
                  <a:pt x="43396" y="7450"/>
                </a:lnTo>
                <a:lnTo>
                  <a:pt x="35314" y="1999"/>
                </a:lnTo>
                <a:lnTo>
                  <a:pt x="25419" y="0"/>
                </a:lnTo>
                <a:lnTo>
                  <a:pt x="15524" y="1999"/>
                </a:lnTo>
                <a:lnTo>
                  <a:pt x="7445" y="7450"/>
                </a:lnTo>
                <a:lnTo>
                  <a:pt x="1997" y="15532"/>
                </a:lnTo>
                <a:lnTo>
                  <a:pt x="0" y="25425"/>
                </a:lnTo>
                <a:lnTo>
                  <a:pt x="1997" y="35323"/>
                </a:lnTo>
                <a:lnTo>
                  <a:pt x="7445" y="43405"/>
                </a:lnTo>
                <a:lnTo>
                  <a:pt x="15524" y="48853"/>
                </a:lnTo>
                <a:lnTo>
                  <a:pt x="25419" y="50850"/>
                </a:lnTo>
                <a:lnTo>
                  <a:pt x="35314" y="48853"/>
                </a:lnTo>
                <a:lnTo>
                  <a:pt x="43396" y="43405"/>
                </a:lnTo>
                <a:lnTo>
                  <a:pt x="48846" y="35323"/>
                </a:lnTo>
                <a:lnTo>
                  <a:pt x="50844" y="25425"/>
                </a:lnTo>
              </a:path>
            </a:pathLst>
          </a:custGeom>
          <a:ln w="11112">
            <a:solidFill>
              <a:srgbClr val="19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2265" y="1663458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44489" y="22237"/>
                </a:moveTo>
                <a:lnTo>
                  <a:pt x="42740" y="13582"/>
                </a:lnTo>
                <a:lnTo>
                  <a:pt x="37973" y="6513"/>
                </a:lnTo>
                <a:lnTo>
                  <a:pt x="30901" y="1747"/>
                </a:lnTo>
                <a:lnTo>
                  <a:pt x="22244" y="0"/>
                </a:lnTo>
                <a:lnTo>
                  <a:pt x="13586" y="1747"/>
                </a:lnTo>
                <a:lnTo>
                  <a:pt x="6516" y="6513"/>
                </a:lnTo>
                <a:lnTo>
                  <a:pt x="1748" y="13582"/>
                </a:lnTo>
                <a:lnTo>
                  <a:pt x="0" y="22237"/>
                </a:lnTo>
                <a:lnTo>
                  <a:pt x="1748" y="30900"/>
                </a:lnTo>
                <a:lnTo>
                  <a:pt x="6516" y="37973"/>
                </a:lnTo>
                <a:lnTo>
                  <a:pt x="13586" y="42740"/>
                </a:lnTo>
                <a:lnTo>
                  <a:pt x="22244" y="44488"/>
                </a:lnTo>
                <a:lnTo>
                  <a:pt x="30901" y="42740"/>
                </a:lnTo>
                <a:lnTo>
                  <a:pt x="37973" y="37973"/>
                </a:lnTo>
                <a:lnTo>
                  <a:pt x="42740" y="30900"/>
                </a:lnTo>
                <a:lnTo>
                  <a:pt x="44489" y="22237"/>
                </a:lnTo>
              </a:path>
            </a:pathLst>
          </a:custGeom>
          <a:ln w="11112">
            <a:solidFill>
              <a:srgbClr val="1B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4953" y="1666036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38139" y="19075"/>
                </a:moveTo>
                <a:lnTo>
                  <a:pt x="36640" y="11653"/>
                </a:lnTo>
                <a:lnTo>
                  <a:pt x="32554" y="5589"/>
                </a:lnTo>
                <a:lnTo>
                  <a:pt x="26493" y="1499"/>
                </a:lnTo>
                <a:lnTo>
                  <a:pt x="19070" y="0"/>
                </a:lnTo>
                <a:lnTo>
                  <a:pt x="11647" y="1499"/>
                </a:lnTo>
                <a:lnTo>
                  <a:pt x="5585" y="5589"/>
                </a:lnTo>
                <a:lnTo>
                  <a:pt x="1498" y="11653"/>
                </a:lnTo>
                <a:lnTo>
                  <a:pt x="0" y="19075"/>
                </a:lnTo>
                <a:lnTo>
                  <a:pt x="1498" y="26495"/>
                </a:lnTo>
                <a:lnTo>
                  <a:pt x="5585" y="32554"/>
                </a:lnTo>
                <a:lnTo>
                  <a:pt x="11647" y="36640"/>
                </a:lnTo>
                <a:lnTo>
                  <a:pt x="19070" y="38138"/>
                </a:lnTo>
                <a:lnTo>
                  <a:pt x="26493" y="36640"/>
                </a:lnTo>
                <a:lnTo>
                  <a:pt x="32554" y="32554"/>
                </a:lnTo>
                <a:lnTo>
                  <a:pt x="36640" y="26495"/>
                </a:lnTo>
                <a:lnTo>
                  <a:pt x="38139" y="19075"/>
                </a:lnTo>
              </a:path>
            </a:pathLst>
          </a:custGeom>
          <a:ln w="11112">
            <a:solidFill>
              <a:srgbClr val="1D1D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7642" y="1668627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1794" y="15887"/>
                </a:moveTo>
                <a:lnTo>
                  <a:pt x="31794" y="7112"/>
                </a:lnTo>
                <a:lnTo>
                  <a:pt x="24676" y="0"/>
                </a:lnTo>
                <a:lnTo>
                  <a:pt x="15900" y="0"/>
                </a:lnTo>
                <a:lnTo>
                  <a:pt x="7124" y="0"/>
                </a:lnTo>
                <a:lnTo>
                  <a:pt x="0" y="7112"/>
                </a:lnTo>
                <a:lnTo>
                  <a:pt x="0" y="15887"/>
                </a:lnTo>
                <a:lnTo>
                  <a:pt x="0" y="24663"/>
                </a:lnTo>
                <a:lnTo>
                  <a:pt x="7124" y="31788"/>
                </a:lnTo>
                <a:lnTo>
                  <a:pt x="15900" y="31788"/>
                </a:lnTo>
                <a:lnTo>
                  <a:pt x="24676" y="31788"/>
                </a:lnTo>
                <a:lnTo>
                  <a:pt x="31794" y="24663"/>
                </a:lnTo>
                <a:lnTo>
                  <a:pt x="31794" y="15887"/>
                </a:lnTo>
              </a:path>
            </a:pathLst>
          </a:custGeom>
          <a:ln w="11112">
            <a:solidFill>
              <a:srgbClr val="1F1F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0336" y="1671205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440" y="12725"/>
                </a:moveTo>
                <a:lnTo>
                  <a:pt x="25440" y="5702"/>
                </a:lnTo>
                <a:lnTo>
                  <a:pt x="19744" y="0"/>
                </a:lnTo>
                <a:lnTo>
                  <a:pt x="12720" y="0"/>
                </a:lnTo>
                <a:lnTo>
                  <a:pt x="5695" y="0"/>
                </a:lnTo>
                <a:lnTo>
                  <a:pt x="0" y="5702"/>
                </a:lnTo>
                <a:lnTo>
                  <a:pt x="0" y="12725"/>
                </a:lnTo>
                <a:lnTo>
                  <a:pt x="0" y="19748"/>
                </a:lnTo>
                <a:lnTo>
                  <a:pt x="5695" y="25438"/>
                </a:lnTo>
                <a:lnTo>
                  <a:pt x="12720" y="25438"/>
                </a:lnTo>
                <a:lnTo>
                  <a:pt x="19744" y="25438"/>
                </a:lnTo>
                <a:lnTo>
                  <a:pt x="25440" y="19748"/>
                </a:lnTo>
                <a:lnTo>
                  <a:pt x="25440" y="12725"/>
                </a:lnTo>
              </a:path>
            </a:pathLst>
          </a:custGeom>
          <a:ln w="11112">
            <a:solidFill>
              <a:srgbClr val="2121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4085" y="1664855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36974" y="18478"/>
                </a:moveTo>
                <a:lnTo>
                  <a:pt x="35522" y="11283"/>
                </a:lnTo>
                <a:lnTo>
                  <a:pt x="31560" y="5410"/>
                </a:lnTo>
                <a:lnTo>
                  <a:pt x="25685" y="1451"/>
                </a:lnTo>
                <a:lnTo>
                  <a:pt x="18489" y="0"/>
                </a:lnTo>
                <a:lnTo>
                  <a:pt x="11293" y="1451"/>
                </a:lnTo>
                <a:lnTo>
                  <a:pt x="5416" y="5410"/>
                </a:lnTo>
                <a:lnTo>
                  <a:pt x="1453" y="11283"/>
                </a:lnTo>
                <a:lnTo>
                  <a:pt x="0" y="18478"/>
                </a:lnTo>
                <a:lnTo>
                  <a:pt x="1453" y="25675"/>
                </a:lnTo>
                <a:lnTo>
                  <a:pt x="5416" y="31553"/>
                </a:lnTo>
                <a:lnTo>
                  <a:pt x="11293" y="35516"/>
                </a:lnTo>
                <a:lnTo>
                  <a:pt x="18489" y="36969"/>
                </a:lnTo>
                <a:lnTo>
                  <a:pt x="25685" y="35516"/>
                </a:lnTo>
                <a:lnTo>
                  <a:pt x="31560" y="31553"/>
                </a:lnTo>
                <a:lnTo>
                  <a:pt x="35522" y="25675"/>
                </a:lnTo>
                <a:lnTo>
                  <a:pt x="36974" y="18478"/>
                </a:lnTo>
              </a:path>
            </a:pathLst>
          </a:custGeom>
          <a:ln w="11112">
            <a:solidFill>
              <a:srgbClr val="2323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0103" y="167015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8488" y="9245"/>
                </a:moveTo>
                <a:lnTo>
                  <a:pt x="18488" y="4140"/>
                </a:lnTo>
                <a:lnTo>
                  <a:pt x="14347" y="0"/>
                </a:lnTo>
                <a:lnTo>
                  <a:pt x="9241" y="0"/>
                </a:lnTo>
                <a:lnTo>
                  <a:pt x="4137" y="0"/>
                </a:lnTo>
                <a:lnTo>
                  <a:pt x="0" y="4140"/>
                </a:lnTo>
                <a:lnTo>
                  <a:pt x="0" y="9245"/>
                </a:lnTo>
                <a:lnTo>
                  <a:pt x="0" y="14351"/>
                </a:lnTo>
                <a:lnTo>
                  <a:pt x="4137" y="18491"/>
                </a:lnTo>
                <a:lnTo>
                  <a:pt x="9241" y="18491"/>
                </a:lnTo>
                <a:lnTo>
                  <a:pt x="14347" y="18491"/>
                </a:lnTo>
                <a:lnTo>
                  <a:pt x="18488" y="14351"/>
                </a:lnTo>
                <a:lnTo>
                  <a:pt x="18488" y="9245"/>
                </a:lnTo>
              </a:path>
            </a:pathLst>
          </a:custGeom>
          <a:ln w="11112">
            <a:solidFill>
              <a:srgbClr val="656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2633" y="167253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38" y="6070"/>
                </a:moveTo>
                <a:lnTo>
                  <a:pt x="12138" y="2717"/>
                </a:lnTo>
                <a:lnTo>
                  <a:pt x="9415" y="0"/>
                </a:lnTo>
                <a:lnTo>
                  <a:pt x="6066" y="0"/>
                </a:lnTo>
                <a:lnTo>
                  <a:pt x="2717" y="0"/>
                </a:lnTo>
                <a:lnTo>
                  <a:pt x="0" y="2717"/>
                </a:lnTo>
                <a:lnTo>
                  <a:pt x="0" y="6070"/>
                </a:lnTo>
                <a:lnTo>
                  <a:pt x="0" y="9410"/>
                </a:lnTo>
                <a:lnTo>
                  <a:pt x="2717" y="12128"/>
                </a:lnTo>
                <a:lnTo>
                  <a:pt x="6066" y="12128"/>
                </a:lnTo>
                <a:lnTo>
                  <a:pt x="9415" y="12128"/>
                </a:lnTo>
                <a:lnTo>
                  <a:pt x="12138" y="9410"/>
                </a:lnTo>
                <a:lnTo>
                  <a:pt x="12138" y="6070"/>
                </a:lnTo>
              </a:path>
            </a:pathLst>
          </a:custGeom>
          <a:ln w="11112">
            <a:solidFill>
              <a:srgbClr val="7E7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5163" y="1674926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5789" y="2895"/>
                </a:moveTo>
                <a:lnTo>
                  <a:pt x="5789" y="1295"/>
                </a:lnTo>
                <a:lnTo>
                  <a:pt x="4489" y="0"/>
                </a:lnTo>
                <a:lnTo>
                  <a:pt x="2891" y="0"/>
                </a:lnTo>
                <a:lnTo>
                  <a:pt x="1295" y="0"/>
                </a:lnTo>
                <a:lnTo>
                  <a:pt x="0" y="1295"/>
                </a:lnTo>
                <a:lnTo>
                  <a:pt x="0" y="2895"/>
                </a:lnTo>
                <a:lnTo>
                  <a:pt x="0" y="4483"/>
                </a:lnTo>
                <a:lnTo>
                  <a:pt x="1295" y="5778"/>
                </a:lnTo>
                <a:lnTo>
                  <a:pt x="2891" y="5778"/>
                </a:lnTo>
                <a:lnTo>
                  <a:pt x="4489" y="5778"/>
                </a:lnTo>
                <a:lnTo>
                  <a:pt x="5789" y="4483"/>
                </a:lnTo>
                <a:lnTo>
                  <a:pt x="5789" y="2895"/>
                </a:lnTo>
              </a:path>
            </a:pathLst>
          </a:custGeom>
          <a:ln w="11112">
            <a:solidFill>
              <a:srgbClr val="969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77133" y="1676743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292"/>
                </a:moveTo>
                <a:lnTo>
                  <a:pt x="0" y="444"/>
                </a:lnTo>
                <a:lnTo>
                  <a:pt x="123" y="571"/>
                </a:lnTo>
                <a:lnTo>
                  <a:pt x="278" y="571"/>
                </a:lnTo>
                <a:lnTo>
                  <a:pt x="431" y="571"/>
                </a:lnTo>
                <a:lnTo>
                  <a:pt x="560" y="444"/>
                </a:lnTo>
                <a:lnTo>
                  <a:pt x="560" y="292"/>
                </a:lnTo>
                <a:lnTo>
                  <a:pt x="560" y="127"/>
                </a:lnTo>
                <a:lnTo>
                  <a:pt x="431" y="0"/>
                </a:lnTo>
                <a:lnTo>
                  <a:pt x="278" y="0"/>
                </a:lnTo>
                <a:lnTo>
                  <a:pt x="123" y="0"/>
                </a:lnTo>
                <a:lnTo>
                  <a:pt x="0" y="127"/>
                </a:lnTo>
                <a:lnTo>
                  <a:pt x="0" y="292"/>
                </a:lnTo>
              </a:path>
            </a:pathLst>
          </a:custGeom>
          <a:ln w="11112">
            <a:solidFill>
              <a:srgbClr val="AFA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3312" y="1672780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3454"/>
                </a:moveTo>
                <a:lnTo>
                  <a:pt x="0" y="5359"/>
                </a:lnTo>
                <a:lnTo>
                  <a:pt x="1548" y="6921"/>
                </a:lnTo>
                <a:lnTo>
                  <a:pt x="3453" y="6921"/>
                </a:lnTo>
                <a:lnTo>
                  <a:pt x="5358" y="6921"/>
                </a:lnTo>
                <a:lnTo>
                  <a:pt x="6910" y="5359"/>
                </a:lnTo>
                <a:lnTo>
                  <a:pt x="6910" y="3454"/>
                </a:lnTo>
                <a:lnTo>
                  <a:pt x="6910" y="1549"/>
                </a:lnTo>
                <a:lnTo>
                  <a:pt x="5358" y="0"/>
                </a:lnTo>
                <a:lnTo>
                  <a:pt x="3453" y="0"/>
                </a:lnTo>
                <a:lnTo>
                  <a:pt x="1548" y="0"/>
                </a:lnTo>
                <a:lnTo>
                  <a:pt x="0" y="1549"/>
                </a:lnTo>
                <a:lnTo>
                  <a:pt x="0" y="3454"/>
                </a:lnTo>
              </a:path>
            </a:pathLst>
          </a:custGeom>
          <a:ln w="11112">
            <a:solidFill>
              <a:srgbClr val="C7C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9770" y="166909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57"/>
                </a:lnTo>
                <a:lnTo>
                  <a:pt x="0" y="9855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E0E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23726" y="1895043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40669" y="20345"/>
                </a:moveTo>
                <a:lnTo>
                  <a:pt x="39071" y="12424"/>
                </a:lnTo>
                <a:lnTo>
                  <a:pt x="34713" y="5957"/>
                </a:lnTo>
                <a:lnTo>
                  <a:pt x="28250" y="1598"/>
                </a:lnTo>
                <a:lnTo>
                  <a:pt x="20335" y="0"/>
                </a:lnTo>
                <a:lnTo>
                  <a:pt x="12419" y="1598"/>
                </a:lnTo>
                <a:lnTo>
                  <a:pt x="5955" y="5957"/>
                </a:lnTo>
                <a:lnTo>
                  <a:pt x="1597" y="12424"/>
                </a:lnTo>
                <a:lnTo>
                  <a:pt x="0" y="20345"/>
                </a:lnTo>
                <a:lnTo>
                  <a:pt x="1597" y="28258"/>
                </a:lnTo>
                <a:lnTo>
                  <a:pt x="5955" y="34721"/>
                </a:lnTo>
                <a:lnTo>
                  <a:pt x="12419" y="39079"/>
                </a:lnTo>
                <a:lnTo>
                  <a:pt x="20335" y="40678"/>
                </a:lnTo>
                <a:lnTo>
                  <a:pt x="28250" y="39079"/>
                </a:lnTo>
                <a:lnTo>
                  <a:pt x="34713" y="34721"/>
                </a:lnTo>
                <a:lnTo>
                  <a:pt x="39071" y="28258"/>
                </a:lnTo>
                <a:lnTo>
                  <a:pt x="40669" y="20345"/>
                </a:lnTo>
              </a:path>
            </a:pathLst>
          </a:custGeom>
          <a:ln w="11112">
            <a:solidFill>
              <a:srgbClr val="19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26514" y="189774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324" y="17157"/>
                </a:moveTo>
                <a:lnTo>
                  <a:pt x="34324" y="7683"/>
                </a:lnTo>
                <a:lnTo>
                  <a:pt x="26635" y="0"/>
                </a:lnTo>
                <a:lnTo>
                  <a:pt x="17160" y="0"/>
                </a:lnTo>
                <a:lnTo>
                  <a:pt x="7684" y="0"/>
                </a:lnTo>
                <a:lnTo>
                  <a:pt x="0" y="7683"/>
                </a:lnTo>
                <a:lnTo>
                  <a:pt x="0" y="17157"/>
                </a:lnTo>
                <a:lnTo>
                  <a:pt x="0" y="26631"/>
                </a:lnTo>
                <a:lnTo>
                  <a:pt x="7684" y="34315"/>
                </a:lnTo>
                <a:lnTo>
                  <a:pt x="17160" y="34315"/>
                </a:lnTo>
                <a:lnTo>
                  <a:pt x="26635" y="34315"/>
                </a:lnTo>
                <a:lnTo>
                  <a:pt x="34324" y="26631"/>
                </a:lnTo>
                <a:lnTo>
                  <a:pt x="34324" y="17157"/>
                </a:lnTo>
              </a:path>
            </a:pathLst>
          </a:custGeom>
          <a:ln w="11112">
            <a:solidFill>
              <a:srgbClr val="1B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29306" y="190044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7970" y="13982"/>
                </a:moveTo>
                <a:lnTo>
                  <a:pt x="27970" y="6261"/>
                </a:lnTo>
                <a:lnTo>
                  <a:pt x="21709" y="0"/>
                </a:lnTo>
                <a:lnTo>
                  <a:pt x="13985" y="0"/>
                </a:lnTo>
                <a:lnTo>
                  <a:pt x="6261" y="0"/>
                </a:lnTo>
                <a:lnTo>
                  <a:pt x="0" y="6261"/>
                </a:lnTo>
                <a:lnTo>
                  <a:pt x="0" y="13982"/>
                </a:lnTo>
                <a:lnTo>
                  <a:pt x="0" y="21717"/>
                </a:lnTo>
                <a:lnTo>
                  <a:pt x="6261" y="27978"/>
                </a:lnTo>
                <a:lnTo>
                  <a:pt x="13985" y="27978"/>
                </a:lnTo>
                <a:lnTo>
                  <a:pt x="21709" y="27978"/>
                </a:lnTo>
                <a:lnTo>
                  <a:pt x="27970" y="21717"/>
                </a:lnTo>
                <a:lnTo>
                  <a:pt x="27970" y="13982"/>
                </a:lnTo>
              </a:path>
            </a:pathLst>
          </a:custGeom>
          <a:ln w="11112">
            <a:solidFill>
              <a:srgbClr val="1D1D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32095" y="1903145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21624" y="10807"/>
                </a:moveTo>
                <a:lnTo>
                  <a:pt x="21624" y="4838"/>
                </a:lnTo>
                <a:lnTo>
                  <a:pt x="16783" y="0"/>
                </a:lnTo>
                <a:lnTo>
                  <a:pt x="10814" y="0"/>
                </a:lnTo>
                <a:lnTo>
                  <a:pt x="4846" y="0"/>
                </a:lnTo>
                <a:lnTo>
                  <a:pt x="0" y="4838"/>
                </a:lnTo>
                <a:lnTo>
                  <a:pt x="0" y="10807"/>
                </a:lnTo>
                <a:lnTo>
                  <a:pt x="0" y="16776"/>
                </a:lnTo>
                <a:lnTo>
                  <a:pt x="4846" y="21628"/>
                </a:lnTo>
                <a:lnTo>
                  <a:pt x="10814" y="21628"/>
                </a:lnTo>
                <a:lnTo>
                  <a:pt x="16783" y="21628"/>
                </a:lnTo>
                <a:lnTo>
                  <a:pt x="21624" y="16776"/>
                </a:lnTo>
                <a:lnTo>
                  <a:pt x="21624" y="10807"/>
                </a:lnTo>
              </a:path>
            </a:pathLst>
          </a:custGeom>
          <a:ln w="11112">
            <a:solidFill>
              <a:srgbClr val="1F1F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34888" y="1905838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269" y="7645"/>
                </a:moveTo>
                <a:lnTo>
                  <a:pt x="15269" y="3429"/>
                </a:lnTo>
                <a:lnTo>
                  <a:pt x="11851" y="0"/>
                </a:lnTo>
                <a:lnTo>
                  <a:pt x="7635" y="0"/>
                </a:lnTo>
                <a:lnTo>
                  <a:pt x="3417" y="0"/>
                </a:lnTo>
                <a:lnTo>
                  <a:pt x="0" y="3429"/>
                </a:lnTo>
                <a:lnTo>
                  <a:pt x="0" y="7645"/>
                </a:lnTo>
                <a:lnTo>
                  <a:pt x="0" y="11861"/>
                </a:lnTo>
                <a:lnTo>
                  <a:pt x="3417" y="15278"/>
                </a:lnTo>
                <a:lnTo>
                  <a:pt x="7635" y="15278"/>
                </a:lnTo>
                <a:lnTo>
                  <a:pt x="11851" y="15278"/>
                </a:lnTo>
                <a:lnTo>
                  <a:pt x="15269" y="11861"/>
                </a:lnTo>
                <a:lnTo>
                  <a:pt x="15269" y="7645"/>
                </a:lnTo>
              </a:path>
            </a:pathLst>
          </a:custGeom>
          <a:ln w="11112">
            <a:solidFill>
              <a:srgbClr val="2121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7347" y="189821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582" y="14782"/>
                </a:moveTo>
                <a:lnTo>
                  <a:pt x="29582" y="6616"/>
                </a:lnTo>
                <a:lnTo>
                  <a:pt x="22959" y="0"/>
                </a:lnTo>
                <a:lnTo>
                  <a:pt x="14794" y="0"/>
                </a:lnTo>
                <a:lnTo>
                  <a:pt x="6628" y="0"/>
                </a:lnTo>
                <a:lnTo>
                  <a:pt x="0" y="6616"/>
                </a:lnTo>
                <a:lnTo>
                  <a:pt x="0" y="14782"/>
                </a:lnTo>
                <a:lnTo>
                  <a:pt x="0" y="22948"/>
                </a:lnTo>
                <a:lnTo>
                  <a:pt x="6628" y="29578"/>
                </a:lnTo>
                <a:lnTo>
                  <a:pt x="14794" y="29578"/>
                </a:lnTo>
                <a:lnTo>
                  <a:pt x="22959" y="29578"/>
                </a:lnTo>
                <a:lnTo>
                  <a:pt x="29582" y="22948"/>
                </a:lnTo>
                <a:lnTo>
                  <a:pt x="29582" y="14782"/>
                </a:lnTo>
              </a:path>
            </a:pathLst>
          </a:custGeom>
          <a:ln w="11112">
            <a:solidFill>
              <a:srgbClr val="2323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32179" y="1902447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4794" y="7391"/>
                </a:moveTo>
                <a:lnTo>
                  <a:pt x="14794" y="3302"/>
                </a:lnTo>
                <a:lnTo>
                  <a:pt x="11479" y="0"/>
                </a:lnTo>
                <a:lnTo>
                  <a:pt x="7396" y="0"/>
                </a:lnTo>
                <a:lnTo>
                  <a:pt x="3313" y="0"/>
                </a:lnTo>
                <a:lnTo>
                  <a:pt x="0" y="3302"/>
                </a:lnTo>
                <a:lnTo>
                  <a:pt x="0" y="7391"/>
                </a:lnTo>
                <a:lnTo>
                  <a:pt x="0" y="11468"/>
                </a:lnTo>
                <a:lnTo>
                  <a:pt x="3313" y="14782"/>
                </a:lnTo>
                <a:lnTo>
                  <a:pt x="7396" y="14782"/>
                </a:lnTo>
                <a:lnTo>
                  <a:pt x="11479" y="14782"/>
                </a:lnTo>
                <a:lnTo>
                  <a:pt x="14794" y="11468"/>
                </a:lnTo>
                <a:lnTo>
                  <a:pt x="14794" y="7391"/>
                </a:lnTo>
              </a:path>
            </a:pathLst>
          </a:custGeom>
          <a:ln w="11112">
            <a:solidFill>
              <a:srgbClr val="656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34844" y="1904987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8437" y="4216"/>
                </a:moveTo>
                <a:lnTo>
                  <a:pt x="8437" y="1892"/>
                </a:lnTo>
                <a:lnTo>
                  <a:pt x="6548" y="0"/>
                </a:lnTo>
                <a:lnTo>
                  <a:pt x="4221" y="0"/>
                </a:lnTo>
                <a:lnTo>
                  <a:pt x="1894" y="0"/>
                </a:lnTo>
                <a:lnTo>
                  <a:pt x="0" y="1892"/>
                </a:lnTo>
                <a:lnTo>
                  <a:pt x="0" y="4216"/>
                </a:lnTo>
                <a:lnTo>
                  <a:pt x="0" y="6540"/>
                </a:lnTo>
                <a:lnTo>
                  <a:pt x="1894" y="8432"/>
                </a:lnTo>
                <a:lnTo>
                  <a:pt x="4221" y="8432"/>
                </a:lnTo>
                <a:lnTo>
                  <a:pt x="6548" y="8432"/>
                </a:lnTo>
                <a:lnTo>
                  <a:pt x="8437" y="6540"/>
                </a:lnTo>
                <a:lnTo>
                  <a:pt x="8437" y="4216"/>
                </a:lnTo>
              </a:path>
            </a:pathLst>
          </a:custGeom>
          <a:ln w="11112">
            <a:solidFill>
              <a:srgbClr val="7E7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37507" y="1907527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089" y="1041"/>
                </a:moveTo>
                <a:lnTo>
                  <a:pt x="2089" y="469"/>
                </a:lnTo>
                <a:lnTo>
                  <a:pt x="1617" y="0"/>
                </a:lnTo>
                <a:lnTo>
                  <a:pt x="1042" y="0"/>
                </a:lnTo>
                <a:lnTo>
                  <a:pt x="467" y="0"/>
                </a:lnTo>
                <a:lnTo>
                  <a:pt x="0" y="469"/>
                </a:lnTo>
                <a:lnTo>
                  <a:pt x="0" y="1041"/>
                </a:lnTo>
                <a:lnTo>
                  <a:pt x="0" y="1612"/>
                </a:lnTo>
                <a:lnTo>
                  <a:pt x="467" y="2095"/>
                </a:lnTo>
                <a:lnTo>
                  <a:pt x="1042" y="2095"/>
                </a:lnTo>
                <a:lnTo>
                  <a:pt x="1617" y="2095"/>
                </a:lnTo>
                <a:lnTo>
                  <a:pt x="2089" y="1612"/>
                </a:lnTo>
                <a:lnTo>
                  <a:pt x="2089" y="1041"/>
                </a:lnTo>
              </a:path>
            </a:pathLst>
          </a:custGeom>
          <a:ln w="11112">
            <a:solidFill>
              <a:srgbClr val="969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5910" y="190581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2120"/>
                </a:moveTo>
                <a:lnTo>
                  <a:pt x="0" y="3302"/>
                </a:lnTo>
                <a:lnTo>
                  <a:pt x="952" y="4254"/>
                </a:lnTo>
                <a:lnTo>
                  <a:pt x="2127" y="4254"/>
                </a:lnTo>
                <a:lnTo>
                  <a:pt x="3303" y="4254"/>
                </a:lnTo>
                <a:lnTo>
                  <a:pt x="4260" y="3302"/>
                </a:lnTo>
                <a:lnTo>
                  <a:pt x="4260" y="2120"/>
                </a:lnTo>
                <a:lnTo>
                  <a:pt x="4260" y="952"/>
                </a:lnTo>
                <a:lnTo>
                  <a:pt x="3303" y="0"/>
                </a:lnTo>
                <a:lnTo>
                  <a:pt x="2127" y="0"/>
                </a:lnTo>
                <a:lnTo>
                  <a:pt x="952" y="0"/>
                </a:lnTo>
                <a:lnTo>
                  <a:pt x="0" y="952"/>
                </a:lnTo>
                <a:lnTo>
                  <a:pt x="0" y="2120"/>
                </a:lnTo>
              </a:path>
            </a:pathLst>
          </a:custGeom>
          <a:ln w="11112">
            <a:solidFill>
              <a:srgbClr val="AFA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32218" y="190200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0" y="5308"/>
                </a:moveTo>
                <a:lnTo>
                  <a:pt x="0" y="8229"/>
                </a:lnTo>
                <a:lnTo>
                  <a:pt x="2381" y="10604"/>
                </a:lnTo>
                <a:lnTo>
                  <a:pt x="5308" y="10604"/>
                </a:lnTo>
                <a:lnTo>
                  <a:pt x="8235" y="10604"/>
                </a:lnTo>
                <a:lnTo>
                  <a:pt x="10612" y="8229"/>
                </a:lnTo>
                <a:lnTo>
                  <a:pt x="10612" y="5308"/>
                </a:lnTo>
                <a:lnTo>
                  <a:pt x="10612" y="2374"/>
                </a:lnTo>
                <a:lnTo>
                  <a:pt x="8235" y="0"/>
                </a:lnTo>
                <a:lnTo>
                  <a:pt x="5308" y="0"/>
                </a:lnTo>
                <a:lnTo>
                  <a:pt x="2381" y="0"/>
                </a:lnTo>
                <a:lnTo>
                  <a:pt x="0" y="2374"/>
                </a:lnTo>
                <a:lnTo>
                  <a:pt x="0" y="5308"/>
                </a:lnTo>
              </a:path>
            </a:pathLst>
          </a:custGeom>
          <a:ln w="11112">
            <a:solidFill>
              <a:srgbClr val="C7C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30666" y="190032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1" y="0"/>
                </a:moveTo>
                <a:lnTo>
                  <a:pt x="2847" y="0"/>
                </a:lnTo>
                <a:lnTo>
                  <a:pt x="0" y="2844"/>
                </a:lnTo>
                <a:lnTo>
                  <a:pt x="0" y="9842"/>
                </a:lnTo>
                <a:lnTo>
                  <a:pt x="2847" y="12700"/>
                </a:lnTo>
                <a:lnTo>
                  <a:pt x="9851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1" y="0"/>
                </a:lnTo>
                <a:close/>
              </a:path>
            </a:pathLst>
          </a:custGeom>
          <a:solidFill>
            <a:srgbClr val="E0E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23726" y="2092782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40669" y="20332"/>
                </a:moveTo>
                <a:lnTo>
                  <a:pt x="39071" y="12419"/>
                </a:lnTo>
                <a:lnTo>
                  <a:pt x="34713" y="5956"/>
                </a:lnTo>
                <a:lnTo>
                  <a:pt x="28250" y="1598"/>
                </a:lnTo>
                <a:lnTo>
                  <a:pt x="20335" y="0"/>
                </a:lnTo>
                <a:lnTo>
                  <a:pt x="12419" y="1598"/>
                </a:lnTo>
                <a:lnTo>
                  <a:pt x="5955" y="5956"/>
                </a:lnTo>
                <a:lnTo>
                  <a:pt x="1597" y="12419"/>
                </a:lnTo>
                <a:lnTo>
                  <a:pt x="0" y="20332"/>
                </a:lnTo>
                <a:lnTo>
                  <a:pt x="1597" y="28253"/>
                </a:lnTo>
                <a:lnTo>
                  <a:pt x="5955" y="34720"/>
                </a:lnTo>
                <a:lnTo>
                  <a:pt x="12419" y="39079"/>
                </a:lnTo>
                <a:lnTo>
                  <a:pt x="20335" y="40678"/>
                </a:lnTo>
                <a:lnTo>
                  <a:pt x="28250" y="39079"/>
                </a:lnTo>
                <a:lnTo>
                  <a:pt x="34713" y="34720"/>
                </a:lnTo>
                <a:lnTo>
                  <a:pt x="39071" y="28253"/>
                </a:lnTo>
                <a:lnTo>
                  <a:pt x="40669" y="20332"/>
                </a:lnTo>
              </a:path>
            </a:pathLst>
          </a:custGeom>
          <a:ln w="11112">
            <a:solidFill>
              <a:srgbClr val="19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26514" y="209548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324" y="17157"/>
                </a:moveTo>
                <a:lnTo>
                  <a:pt x="34324" y="7683"/>
                </a:lnTo>
                <a:lnTo>
                  <a:pt x="26635" y="0"/>
                </a:lnTo>
                <a:lnTo>
                  <a:pt x="17160" y="0"/>
                </a:lnTo>
                <a:lnTo>
                  <a:pt x="7684" y="0"/>
                </a:lnTo>
                <a:lnTo>
                  <a:pt x="0" y="7683"/>
                </a:lnTo>
                <a:lnTo>
                  <a:pt x="0" y="17157"/>
                </a:lnTo>
                <a:lnTo>
                  <a:pt x="0" y="26631"/>
                </a:lnTo>
                <a:lnTo>
                  <a:pt x="7684" y="34315"/>
                </a:lnTo>
                <a:lnTo>
                  <a:pt x="17160" y="34315"/>
                </a:lnTo>
                <a:lnTo>
                  <a:pt x="26635" y="34315"/>
                </a:lnTo>
                <a:lnTo>
                  <a:pt x="34324" y="26631"/>
                </a:lnTo>
                <a:lnTo>
                  <a:pt x="34324" y="17157"/>
                </a:lnTo>
              </a:path>
            </a:pathLst>
          </a:custGeom>
          <a:ln w="11112">
            <a:solidFill>
              <a:srgbClr val="1B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9306" y="2098179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7970" y="13982"/>
                </a:moveTo>
                <a:lnTo>
                  <a:pt x="27970" y="6261"/>
                </a:lnTo>
                <a:lnTo>
                  <a:pt x="21709" y="0"/>
                </a:lnTo>
                <a:lnTo>
                  <a:pt x="13985" y="0"/>
                </a:lnTo>
                <a:lnTo>
                  <a:pt x="6261" y="0"/>
                </a:lnTo>
                <a:lnTo>
                  <a:pt x="0" y="6261"/>
                </a:lnTo>
                <a:lnTo>
                  <a:pt x="0" y="13982"/>
                </a:lnTo>
                <a:lnTo>
                  <a:pt x="0" y="21717"/>
                </a:lnTo>
                <a:lnTo>
                  <a:pt x="6261" y="27978"/>
                </a:lnTo>
                <a:lnTo>
                  <a:pt x="13985" y="27978"/>
                </a:lnTo>
                <a:lnTo>
                  <a:pt x="21709" y="27978"/>
                </a:lnTo>
                <a:lnTo>
                  <a:pt x="27970" y="21717"/>
                </a:lnTo>
                <a:lnTo>
                  <a:pt x="27970" y="13982"/>
                </a:lnTo>
              </a:path>
            </a:pathLst>
          </a:custGeom>
          <a:ln w="11112">
            <a:solidFill>
              <a:srgbClr val="1D1D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32095" y="2100884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21624" y="10807"/>
                </a:moveTo>
                <a:lnTo>
                  <a:pt x="21624" y="4838"/>
                </a:lnTo>
                <a:lnTo>
                  <a:pt x="16783" y="0"/>
                </a:lnTo>
                <a:lnTo>
                  <a:pt x="10814" y="0"/>
                </a:lnTo>
                <a:lnTo>
                  <a:pt x="4846" y="0"/>
                </a:lnTo>
                <a:lnTo>
                  <a:pt x="0" y="4838"/>
                </a:lnTo>
                <a:lnTo>
                  <a:pt x="0" y="10807"/>
                </a:lnTo>
                <a:lnTo>
                  <a:pt x="0" y="16776"/>
                </a:lnTo>
                <a:lnTo>
                  <a:pt x="4846" y="21615"/>
                </a:lnTo>
                <a:lnTo>
                  <a:pt x="10814" y="21615"/>
                </a:lnTo>
                <a:lnTo>
                  <a:pt x="16783" y="21615"/>
                </a:lnTo>
                <a:lnTo>
                  <a:pt x="21624" y="16776"/>
                </a:lnTo>
                <a:lnTo>
                  <a:pt x="21624" y="10807"/>
                </a:lnTo>
              </a:path>
            </a:pathLst>
          </a:custGeom>
          <a:ln w="11112">
            <a:solidFill>
              <a:srgbClr val="1F1F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4888" y="2103577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269" y="7645"/>
                </a:moveTo>
                <a:lnTo>
                  <a:pt x="15269" y="3429"/>
                </a:lnTo>
                <a:lnTo>
                  <a:pt x="11851" y="0"/>
                </a:lnTo>
                <a:lnTo>
                  <a:pt x="7635" y="0"/>
                </a:lnTo>
                <a:lnTo>
                  <a:pt x="3417" y="0"/>
                </a:lnTo>
                <a:lnTo>
                  <a:pt x="0" y="3429"/>
                </a:lnTo>
                <a:lnTo>
                  <a:pt x="0" y="7645"/>
                </a:lnTo>
                <a:lnTo>
                  <a:pt x="0" y="11861"/>
                </a:lnTo>
                <a:lnTo>
                  <a:pt x="3417" y="15278"/>
                </a:lnTo>
                <a:lnTo>
                  <a:pt x="7635" y="15278"/>
                </a:lnTo>
                <a:lnTo>
                  <a:pt x="11851" y="15278"/>
                </a:lnTo>
                <a:lnTo>
                  <a:pt x="15269" y="11861"/>
                </a:lnTo>
                <a:lnTo>
                  <a:pt x="15269" y="7645"/>
                </a:lnTo>
              </a:path>
            </a:pathLst>
          </a:custGeom>
          <a:ln w="11112">
            <a:solidFill>
              <a:srgbClr val="2121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27347" y="20959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582" y="14782"/>
                </a:moveTo>
                <a:lnTo>
                  <a:pt x="29582" y="6616"/>
                </a:lnTo>
                <a:lnTo>
                  <a:pt x="22959" y="0"/>
                </a:lnTo>
                <a:lnTo>
                  <a:pt x="14794" y="0"/>
                </a:lnTo>
                <a:lnTo>
                  <a:pt x="6628" y="0"/>
                </a:lnTo>
                <a:lnTo>
                  <a:pt x="0" y="6616"/>
                </a:lnTo>
                <a:lnTo>
                  <a:pt x="0" y="14782"/>
                </a:lnTo>
                <a:lnTo>
                  <a:pt x="0" y="22948"/>
                </a:lnTo>
                <a:lnTo>
                  <a:pt x="6628" y="29578"/>
                </a:lnTo>
                <a:lnTo>
                  <a:pt x="14794" y="29578"/>
                </a:lnTo>
                <a:lnTo>
                  <a:pt x="22959" y="29578"/>
                </a:lnTo>
                <a:lnTo>
                  <a:pt x="29582" y="22948"/>
                </a:lnTo>
                <a:lnTo>
                  <a:pt x="29582" y="14782"/>
                </a:lnTo>
              </a:path>
            </a:pathLst>
          </a:custGeom>
          <a:ln w="11112">
            <a:solidFill>
              <a:srgbClr val="2323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32179" y="2100186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4794" y="7391"/>
                </a:moveTo>
                <a:lnTo>
                  <a:pt x="14794" y="3314"/>
                </a:lnTo>
                <a:lnTo>
                  <a:pt x="11479" y="0"/>
                </a:lnTo>
                <a:lnTo>
                  <a:pt x="7396" y="0"/>
                </a:lnTo>
                <a:lnTo>
                  <a:pt x="3313" y="0"/>
                </a:lnTo>
                <a:lnTo>
                  <a:pt x="0" y="3314"/>
                </a:lnTo>
                <a:lnTo>
                  <a:pt x="0" y="7391"/>
                </a:lnTo>
                <a:lnTo>
                  <a:pt x="0" y="11480"/>
                </a:lnTo>
                <a:lnTo>
                  <a:pt x="3313" y="14782"/>
                </a:lnTo>
                <a:lnTo>
                  <a:pt x="7396" y="14782"/>
                </a:lnTo>
                <a:lnTo>
                  <a:pt x="11479" y="14782"/>
                </a:lnTo>
                <a:lnTo>
                  <a:pt x="14794" y="11480"/>
                </a:lnTo>
                <a:lnTo>
                  <a:pt x="14794" y="7391"/>
                </a:lnTo>
              </a:path>
            </a:pathLst>
          </a:custGeom>
          <a:ln w="11112">
            <a:solidFill>
              <a:srgbClr val="656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34844" y="2102726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8437" y="4216"/>
                </a:moveTo>
                <a:lnTo>
                  <a:pt x="8437" y="1892"/>
                </a:lnTo>
                <a:lnTo>
                  <a:pt x="6548" y="0"/>
                </a:lnTo>
                <a:lnTo>
                  <a:pt x="4221" y="0"/>
                </a:lnTo>
                <a:lnTo>
                  <a:pt x="1894" y="0"/>
                </a:lnTo>
                <a:lnTo>
                  <a:pt x="0" y="1892"/>
                </a:lnTo>
                <a:lnTo>
                  <a:pt x="0" y="4216"/>
                </a:lnTo>
                <a:lnTo>
                  <a:pt x="0" y="6540"/>
                </a:lnTo>
                <a:lnTo>
                  <a:pt x="1894" y="8432"/>
                </a:lnTo>
                <a:lnTo>
                  <a:pt x="4221" y="8432"/>
                </a:lnTo>
                <a:lnTo>
                  <a:pt x="6548" y="8432"/>
                </a:lnTo>
                <a:lnTo>
                  <a:pt x="8437" y="6540"/>
                </a:lnTo>
                <a:lnTo>
                  <a:pt x="8437" y="4216"/>
                </a:lnTo>
              </a:path>
            </a:pathLst>
          </a:custGeom>
          <a:ln w="11112">
            <a:solidFill>
              <a:srgbClr val="7E7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37507" y="2105266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089" y="1041"/>
                </a:moveTo>
                <a:lnTo>
                  <a:pt x="2089" y="469"/>
                </a:lnTo>
                <a:lnTo>
                  <a:pt x="1617" y="0"/>
                </a:lnTo>
                <a:lnTo>
                  <a:pt x="1042" y="0"/>
                </a:lnTo>
                <a:lnTo>
                  <a:pt x="467" y="0"/>
                </a:lnTo>
                <a:lnTo>
                  <a:pt x="0" y="469"/>
                </a:lnTo>
                <a:lnTo>
                  <a:pt x="0" y="1041"/>
                </a:lnTo>
                <a:lnTo>
                  <a:pt x="0" y="1612"/>
                </a:lnTo>
                <a:lnTo>
                  <a:pt x="467" y="2095"/>
                </a:lnTo>
                <a:lnTo>
                  <a:pt x="1042" y="2095"/>
                </a:lnTo>
                <a:lnTo>
                  <a:pt x="1617" y="2095"/>
                </a:lnTo>
                <a:lnTo>
                  <a:pt x="2089" y="1612"/>
                </a:lnTo>
                <a:lnTo>
                  <a:pt x="2089" y="1041"/>
                </a:lnTo>
              </a:path>
            </a:pathLst>
          </a:custGeom>
          <a:ln w="11112">
            <a:solidFill>
              <a:srgbClr val="969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35910" y="2103551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2120"/>
                </a:moveTo>
                <a:lnTo>
                  <a:pt x="0" y="3302"/>
                </a:lnTo>
                <a:lnTo>
                  <a:pt x="952" y="4254"/>
                </a:lnTo>
                <a:lnTo>
                  <a:pt x="2127" y="4254"/>
                </a:lnTo>
                <a:lnTo>
                  <a:pt x="3303" y="4254"/>
                </a:lnTo>
                <a:lnTo>
                  <a:pt x="4260" y="3302"/>
                </a:lnTo>
                <a:lnTo>
                  <a:pt x="4260" y="2120"/>
                </a:lnTo>
                <a:lnTo>
                  <a:pt x="4260" y="952"/>
                </a:lnTo>
                <a:lnTo>
                  <a:pt x="3303" y="0"/>
                </a:lnTo>
                <a:lnTo>
                  <a:pt x="2127" y="0"/>
                </a:lnTo>
                <a:lnTo>
                  <a:pt x="952" y="0"/>
                </a:lnTo>
                <a:lnTo>
                  <a:pt x="0" y="952"/>
                </a:lnTo>
                <a:lnTo>
                  <a:pt x="0" y="2120"/>
                </a:lnTo>
              </a:path>
            </a:pathLst>
          </a:custGeom>
          <a:ln w="11112">
            <a:solidFill>
              <a:srgbClr val="AFA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32218" y="209974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0" y="5295"/>
                </a:moveTo>
                <a:lnTo>
                  <a:pt x="0" y="8229"/>
                </a:lnTo>
                <a:lnTo>
                  <a:pt x="2381" y="10604"/>
                </a:lnTo>
                <a:lnTo>
                  <a:pt x="5308" y="10604"/>
                </a:lnTo>
                <a:lnTo>
                  <a:pt x="8235" y="10604"/>
                </a:lnTo>
                <a:lnTo>
                  <a:pt x="10612" y="8229"/>
                </a:lnTo>
                <a:lnTo>
                  <a:pt x="10612" y="5295"/>
                </a:lnTo>
                <a:lnTo>
                  <a:pt x="10612" y="2374"/>
                </a:lnTo>
                <a:lnTo>
                  <a:pt x="8235" y="0"/>
                </a:lnTo>
                <a:lnTo>
                  <a:pt x="5308" y="0"/>
                </a:lnTo>
                <a:lnTo>
                  <a:pt x="2381" y="0"/>
                </a:lnTo>
                <a:lnTo>
                  <a:pt x="0" y="2374"/>
                </a:lnTo>
                <a:lnTo>
                  <a:pt x="0" y="5295"/>
                </a:lnTo>
              </a:path>
            </a:pathLst>
          </a:custGeom>
          <a:ln w="11112">
            <a:solidFill>
              <a:srgbClr val="C7C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30666" y="209805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1" y="0"/>
                </a:moveTo>
                <a:lnTo>
                  <a:pt x="2847" y="0"/>
                </a:lnTo>
                <a:lnTo>
                  <a:pt x="0" y="2857"/>
                </a:lnTo>
                <a:lnTo>
                  <a:pt x="0" y="9855"/>
                </a:lnTo>
                <a:lnTo>
                  <a:pt x="2847" y="12700"/>
                </a:lnTo>
                <a:lnTo>
                  <a:pt x="9851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1" y="0"/>
                </a:lnTo>
                <a:close/>
              </a:path>
            </a:pathLst>
          </a:custGeom>
          <a:solidFill>
            <a:srgbClr val="E0E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59571" y="238519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0844" y="25419"/>
                </a:moveTo>
                <a:lnTo>
                  <a:pt x="48846" y="15524"/>
                </a:lnTo>
                <a:lnTo>
                  <a:pt x="43396" y="7445"/>
                </a:lnTo>
                <a:lnTo>
                  <a:pt x="35314" y="1997"/>
                </a:lnTo>
                <a:lnTo>
                  <a:pt x="25419" y="0"/>
                </a:lnTo>
                <a:lnTo>
                  <a:pt x="15524" y="1997"/>
                </a:lnTo>
                <a:lnTo>
                  <a:pt x="7445" y="7445"/>
                </a:lnTo>
                <a:lnTo>
                  <a:pt x="1997" y="15524"/>
                </a:lnTo>
                <a:lnTo>
                  <a:pt x="0" y="25419"/>
                </a:lnTo>
                <a:lnTo>
                  <a:pt x="1997" y="35314"/>
                </a:lnTo>
                <a:lnTo>
                  <a:pt x="7445" y="43394"/>
                </a:lnTo>
                <a:lnTo>
                  <a:pt x="15524" y="48841"/>
                </a:lnTo>
                <a:lnTo>
                  <a:pt x="25419" y="50839"/>
                </a:lnTo>
                <a:lnTo>
                  <a:pt x="35314" y="48841"/>
                </a:lnTo>
                <a:lnTo>
                  <a:pt x="43396" y="43394"/>
                </a:lnTo>
                <a:lnTo>
                  <a:pt x="48846" y="35314"/>
                </a:lnTo>
                <a:lnTo>
                  <a:pt x="50844" y="25419"/>
                </a:lnTo>
              </a:path>
            </a:pathLst>
          </a:custGeom>
          <a:ln w="11112">
            <a:solidFill>
              <a:srgbClr val="19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62265" y="2387777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44489" y="22244"/>
                </a:moveTo>
                <a:lnTo>
                  <a:pt x="42740" y="13586"/>
                </a:lnTo>
                <a:lnTo>
                  <a:pt x="37973" y="6516"/>
                </a:lnTo>
                <a:lnTo>
                  <a:pt x="30901" y="1748"/>
                </a:lnTo>
                <a:lnTo>
                  <a:pt x="22244" y="0"/>
                </a:lnTo>
                <a:lnTo>
                  <a:pt x="13586" y="1748"/>
                </a:lnTo>
                <a:lnTo>
                  <a:pt x="6516" y="6516"/>
                </a:lnTo>
                <a:lnTo>
                  <a:pt x="1748" y="13586"/>
                </a:lnTo>
                <a:lnTo>
                  <a:pt x="0" y="22244"/>
                </a:lnTo>
                <a:lnTo>
                  <a:pt x="1748" y="30901"/>
                </a:lnTo>
                <a:lnTo>
                  <a:pt x="6516" y="37973"/>
                </a:lnTo>
                <a:lnTo>
                  <a:pt x="13586" y="42740"/>
                </a:lnTo>
                <a:lnTo>
                  <a:pt x="22244" y="44489"/>
                </a:lnTo>
                <a:lnTo>
                  <a:pt x="30901" y="42740"/>
                </a:lnTo>
                <a:lnTo>
                  <a:pt x="37973" y="37973"/>
                </a:lnTo>
                <a:lnTo>
                  <a:pt x="42740" y="30901"/>
                </a:lnTo>
                <a:lnTo>
                  <a:pt x="44489" y="22244"/>
                </a:lnTo>
              </a:path>
            </a:pathLst>
          </a:custGeom>
          <a:ln w="11112">
            <a:solidFill>
              <a:srgbClr val="1B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64953" y="2390357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38139" y="19075"/>
                </a:moveTo>
                <a:lnTo>
                  <a:pt x="36640" y="11651"/>
                </a:lnTo>
                <a:lnTo>
                  <a:pt x="32554" y="5588"/>
                </a:lnTo>
                <a:lnTo>
                  <a:pt x="26493" y="1499"/>
                </a:lnTo>
                <a:lnTo>
                  <a:pt x="19070" y="0"/>
                </a:lnTo>
                <a:lnTo>
                  <a:pt x="11647" y="1499"/>
                </a:lnTo>
                <a:lnTo>
                  <a:pt x="5585" y="5588"/>
                </a:lnTo>
                <a:lnTo>
                  <a:pt x="1498" y="11651"/>
                </a:lnTo>
                <a:lnTo>
                  <a:pt x="0" y="19075"/>
                </a:lnTo>
                <a:lnTo>
                  <a:pt x="1498" y="26498"/>
                </a:lnTo>
                <a:lnTo>
                  <a:pt x="5585" y="32559"/>
                </a:lnTo>
                <a:lnTo>
                  <a:pt x="11647" y="36645"/>
                </a:lnTo>
                <a:lnTo>
                  <a:pt x="19070" y="38144"/>
                </a:lnTo>
                <a:lnTo>
                  <a:pt x="26493" y="36645"/>
                </a:lnTo>
                <a:lnTo>
                  <a:pt x="32554" y="32559"/>
                </a:lnTo>
                <a:lnTo>
                  <a:pt x="36640" y="26498"/>
                </a:lnTo>
                <a:lnTo>
                  <a:pt x="38139" y="19075"/>
                </a:lnTo>
              </a:path>
            </a:pathLst>
          </a:custGeom>
          <a:ln w="11112">
            <a:solidFill>
              <a:srgbClr val="1D1D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67642" y="2392941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1794" y="15895"/>
                </a:moveTo>
                <a:lnTo>
                  <a:pt x="31794" y="7119"/>
                </a:lnTo>
                <a:lnTo>
                  <a:pt x="24676" y="0"/>
                </a:lnTo>
                <a:lnTo>
                  <a:pt x="15900" y="0"/>
                </a:lnTo>
                <a:lnTo>
                  <a:pt x="7124" y="0"/>
                </a:lnTo>
                <a:lnTo>
                  <a:pt x="0" y="7119"/>
                </a:lnTo>
                <a:lnTo>
                  <a:pt x="0" y="15895"/>
                </a:lnTo>
                <a:lnTo>
                  <a:pt x="0" y="24671"/>
                </a:lnTo>
                <a:lnTo>
                  <a:pt x="7124" y="31794"/>
                </a:lnTo>
                <a:lnTo>
                  <a:pt x="15900" y="31794"/>
                </a:lnTo>
                <a:lnTo>
                  <a:pt x="24676" y="31794"/>
                </a:lnTo>
                <a:lnTo>
                  <a:pt x="31794" y="24671"/>
                </a:lnTo>
                <a:lnTo>
                  <a:pt x="31794" y="15895"/>
                </a:lnTo>
              </a:path>
            </a:pathLst>
          </a:custGeom>
          <a:ln w="11112">
            <a:solidFill>
              <a:srgbClr val="1F1F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70336" y="2395526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440" y="12720"/>
                </a:moveTo>
                <a:lnTo>
                  <a:pt x="25440" y="5695"/>
                </a:lnTo>
                <a:lnTo>
                  <a:pt x="19744" y="0"/>
                </a:lnTo>
                <a:lnTo>
                  <a:pt x="12720" y="0"/>
                </a:lnTo>
                <a:lnTo>
                  <a:pt x="5695" y="0"/>
                </a:lnTo>
                <a:lnTo>
                  <a:pt x="0" y="5695"/>
                </a:lnTo>
                <a:lnTo>
                  <a:pt x="0" y="12720"/>
                </a:lnTo>
                <a:lnTo>
                  <a:pt x="0" y="19744"/>
                </a:lnTo>
                <a:lnTo>
                  <a:pt x="5695" y="25440"/>
                </a:lnTo>
                <a:lnTo>
                  <a:pt x="12720" y="25440"/>
                </a:lnTo>
                <a:lnTo>
                  <a:pt x="19744" y="25440"/>
                </a:lnTo>
                <a:lnTo>
                  <a:pt x="25440" y="19744"/>
                </a:lnTo>
                <a:lnTo>
                  <a:pt x="25440" y="12720"/>
                </a:lnTo>
              </a:path>
            </a:pathLst>
          </a:custGeom>
          <a:ln w="11112">
            <a:solidFill>
              <a:srgbClr val="2121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64085" y="2389167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36974" y="18488"/>
                </a:moveTo>
                <a:lnTo>
                  <a:pt x="35522" y="11292"/>
                </a:lnTo>
                <a:lnTo>
                  <a:pt x="31560" y="5415"/>
                </a:lnTo>
                <a:lnTo>
                  <a:pt x="25685" y="1453"/>
                </a:lnTo>
                <a:lnTo>
                  <a:pt x="18489" y="0"/>
                </a:lnTo>
                <a:lnTo>
                  <a:pt x="11293" y="1453"/>
                </a:lnTo>
                <a:lnTo>
                  <a:pt x="5416" y="5415"/>
                </a:lnTo>
                <a:lnTo>
                  <a:pt x="1453" y="11292"/>
                </a:lnTo>
                <a:lnTo>
                  <a:pt x="0" y="18488"/>
                </a:lnTo>
                <a:lnTo>
                  <a:pt x="1453" y="25684"/>
                </a:lnTo>
                <a:lnTo>
                  <a:pt x="5416" y="31562"/>
                </a:lnTo>
                <a:lnTo>
                  <a:pt x="11293" y="35525"/>
                </a:lnTo>
                <a:lnTo>
                  <a:pt x="18489" y="36978"/>
                </a:lnTo>
                <a:lnTo>
                  <a:pt x="25685" y="35525"/>
                </a:lnTo>
                <a:lnTo>
                  <a:pt x="31560" y="31562"/>
                </a:lnTo>
                <a:lnTo>
                  <a:pt x="35522" y="25684"/>
                </a:lnTo>
                <a:lnTo>
                  <a:pt x="36974" y="18488"/>
                </a:lnTo>
              </a:path>
            </a:pathLst>
          </a:custGeom>
          <a:ln w="11112">
            <a:solidFill>
              <a:srgbClr val="2323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70103" y="239446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8488" y="9243"/>
                </a:moveTo>
                <a:lnTo>
                  <a:pt x="18488" y="4137"/>
                </a:lnTo>
                <a:lnTo>
                  <a:pt x="14347" y="0"/>
                </a:lnTo>
                <a:lnTo>
                  <a:pt x="9241" y="0"/>
                </a:lnTo>
                <a:lnTo>
                  <a:pt x="4137" y="0"/>
                </a:lnTo>
                <a:lnTo>
                  <a:pt x="0" y="4137"/>
                </a:lnTo>
                <a:lnTo>
                  <a:pt x="0" y="9243"/>
                </a:lnTo>
                <a:lnTo>
                  <a:pt x="0" y="14347"/>
                </a:lnTo>
                <a:lnTo>
                  <a:pt x="4137" y="18489"/>
                </a:lnTo>
                <a:lnTo>
                  <a:pt x="9241" y="18489"/>
                </a:lnTo>
                <a:lnTo>
                  <a:pt x="14347" y="18489"/>
                </a:lnTo>
                <a:lnTo>
                  <a:pt x="18488" y="14347"/>
                </a:lnTo>
                <a:lnTo>
                  <a:pt x="18488" y="9243"/>
                </a:lnTo>
              </a:path>
            </a:pathLst>
          </a:custGeom>
          <a:ln w="11112">
            <a:solidFill>
              <a:srgbClr val="656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72633" y="239685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38" y="6068"/>
                </a:moveTo>
                <a:lnTo>
                  <a:pt x="12138" y="2719"/>
                </a:lnTo>
                <a:lnTo>
                  <a:pt x="9415" y="0"/>
                </a:lnTo>
                <a:lnTo>
                  <a:pt x="6066" y="0"/>
                </a:lnTo>
                <a:lnTo>
                  <a:pt x="2717" y="0"/>
                </a:lnTo>
                <a:lnTo>
                  <a:pt x="0" y="2719"/>
                </a:lnTo>
                <a:lnTo>
                  <a:pt x="0" y="6068"/>
                </a:lnTo>
                <a:lnTo>
                  <a:pt x="0" y="9415"/>
                </a:lnTo>
                <a:lnTo>
                  <a:pt x="2717" y="12139"/>
                </a:lnTo>
                <a:lnTo>
                  <a:pt x="6066" y="12139"/>
                </a:lnTo>
                <a:lnTo>
                  <a:pt x="9415" y="12139"/>
                </a:lnTo>
                <a:lnTo>
                  <a:pt x="12138" y="9415"/>
                </a:lnTo>
                <a:lnTo>
                  <a:pt x="12138" y="6068"/>
                </a:lnTo>
              </a:path>
            </a:pathLst>
          </a:custGeom>
          <a:ln w="11112">
            <a:solidFill>
              <a:srgbClr val="7E7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75163" y="2399242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5789" y="2893"/>
                </a:moveTo>
                <a:lnTo>
                  <a:pt x="5789" y="1295"/>
                </a:lnTo>
                <a:lnTo>
                  <a:pt x="4489" y="0"/>
                </a:lnTo>
                <a:lnTo>
                  <a:pt x="2891" y="0"/>
                </a:lnTo>
                <a:lnTo>
                  <a:pt x="1295" y="0"/>
                </a:lnTo>
                <a:lnTo>
                  <a:pt x="0" y="1295"/>
                </a:lnTo>
                <a:lnTo>
                  <a:pt x="0" y="2893"/>
                </a:lnTo>
                <a:lnTo>
                  <a:pt x="0" y="4489"/>
                </a:lnTo>
                <a:lnTo>
                  <a:pt x="1295" y="5789"/>
                </a:lnTo>
                <a:lnTo>
                  <a:pt x="2891" y="5789"/>
                </a:lnTo>
                <a:lnTo>
                  <a:pt x="4489" y="5789"/>
                </a:lnTo>
                <a:lnTo>
                  <a:pt x="5789" y="4489"/>
                </a:lnTo>
                <a:lnTo>
                  <a:pt x="5789" y="2893"/>
                </a:lnTo>
              </a:path>
            </a:pathLst>
          </a:custGeom>
          <a:ln w="11112">
            <a:solidFill>
              <a:srgbClr val="969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77133" y="2401068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281"/>
                </a:moveTo>
                <a:lnTo>
                  <a:pt x="0" y="435"/>
                </a:lnTo>
                <a:lnTo>
                  <a:pt x="278" y="560"/>
                </a:lnTo>
                <a:lnTo>
                  <a:pt x="431" y="560"/>
                </a:lnTo>
                <a:lnTo>
                  <a:pt x="560" y="435"/>
                </a:lnTo>
                <a:lnTo>
                  <a:pt x="560" y="281"/>
                </a:lnTo>
                <a:lnTo>
                  <a:pt x="560" y="128"/>
                </a:lnTo>
                <a:lnTo>
                  <a:pt x="431" y="0"/>
                </a:lnTo>
                <a:lnTo>
                  <a:pt x="278" y="0"/>
                </a:lnTo>
                <a:lnTo>
                  <a:pt x="123" y="0"/>
                </a:lnTo>
                <a:lnTo>
                  <a:pt x="0" y="128"/>
                </a:lnTo>
                <a:lnTo>
                  <a:pt x="0" y="281"/>
                </a:lnTo>
              </a:path>
            </a:pathLst>
          </a:custGeom>
          <a:ln w="11112">
            <a:solidFill>
              <a:srgbClr val="AFA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73312" y="2397104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3456"/>
                </a:moveTo>
                <a:lnTo>
                  <a:pt x="0" y="5361"/>
                </a:lnTo>
                <a:lnTo>
                  <a:pt x="1548" y="6910"/>
                </a:lnTo>
                <a:lnTo>
                  <a:pt x="3453" y="6910"/>
                </a:lnTo>
                <a:lnTo>
                  <a:pt x="5358" y="6910"/>
                </a:lnTo>
                <a:lnTo>
                  <a:pt x="6910" y="5361"/>
                </a:lnTo>
                <a:lnTo>
                  <a:pt x="6910" y="3456"/>
                </a:lnTo>
                <a:lnTo>
                  <a:pt x="6910" y="1551"/>
                </a:lnTo>
                <a:lnTo>
                  <a:pt x="5358" y="0"/>
                </a:lnTo>
                <a:lnTo>
                  <a:pt x="3453" y="0"/>
                </a:lnTo>
                <a:lnTo>
                  <a:pt x="1548" y="0"/>
                </a:lnTo>
                <a:lnTo>
                  <a:pt x="0" y="1551"/>
                </a:lnTo>
                <a:lnTo>
                  <a:pt x="0" y="3456"/>
                </a:lnTo>
              </a:path>
            </a:pathLst>
          </a:custGeom>
          <a:ln w="11112">
            <a:solidFill>
              <a:srgbClr val="C7C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69770" y="239342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47"/>
                </a:lnTo>
                <a:lnTo>
                  <a:pt x="0" y="9852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52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E0E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59571" y="277746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0844" y="25419"/>
                </a:moveTo>
                <a:lnTo>
                  <a:pt x="48846" y="15524"/>
                </a:lnTo>
                <a:lnTo>
                  <a:pt x="43396" y="7445"/>
                </a:lnTo>
                <a:lnTo>
                  <a:pt x="35314" y="1997"/>
                </a:lnTo>
                <a:lnTo>
                  <a:pt x="25419" y="0"/>
                </a:lnTo>
                <a:lnTo>
                  <a:pt x="15524" y="1997"/>
                </a:lnTo>
                <a:lnTo>
                  <a:pt x="7445" y="7445"/>
                </a:lnTo>
                <a:lnTo>
                  <a:pt x="1997" y="15524"/>
                </a:lnTo>
                <a:lnTo>
                  <a:pt x="0" y="25419"/>
                </a:lnTo>
                <a:lnTo>
                  <a:pt x="1997" y="35314"/>
                </a:lnTo>
                <a:lnTo>
                  <a:pt x="7445" y="43396"/>
                </a:lnTo>
                <a:lnTo>
                  <a:pt x="15524" y="48846"/>
                </a:lnTo>
                <a:lnTo>
                  <a:pt x="25419" y="50844"/>
                </a:lnTo>
                <a:lnTo>
                  <a:pt x="35314" y="48846"/>
                </a:lnTo>
                <a:lnTo>
                  <a:pt x="43396" y="43396"/>
                </a:lnTo>
                <a:lnTo>
                  <a:pt x="48846" y="35314"/>
                </a:lnTo>
                <a:lnTo>
                  <a:pt x="50844" y="25419"/>
                </a:lnTo>
              </a:path>
            </a:pathLst>
          </a:custGeom>
          <a:ln w="11112">
            <a:solidFill>
              <a:srgbClr val="19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62265" y="2780054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44489" y="22244"/>
                </a:moveTo>
                <a:lnTo>
                  <a:pt x="42740" y="13586"/>
                </a:lnTo>
                <a:lnTo>
                  <a:pt x="37973" y="6515"/>
                </a:lnTo>
                <a:lnTo>
                  <a:pt x="30901" y="1748"/>
                </a:lnTo>
                <a:lnTo>
                  <a:pt x="22244" y="0"/>
                </a:lnTo>
                <a:lnTo>
                  <a:pt x="13586" y="1748"/>
                </a:lnTo>
                <a:lnTo>
                  <a:pt x="6516" y="6515"/>
                </a:lnTo>
                <a:lnTo>
                  <a:pt x="1748" y="13586"/>
                </a:lnTo>
                <a:lnTo>
                  <a:pt x="0" y="22244"/>
                </a:lnTo>
                <a:lnTo>
                  <a:pt x="1748" y="30901"/>
                </a:lnTo>
                <a:lnTo>
                  <a:pt x="6516" y="37973"/>
                </a:lnTo>
                <a:lnTo>
                  <a:pt x="13586" y="42740"/>
                </a:lnTo>
                <a:lnTo>
                  <a:pt x="22244" y="44489"/>
                </a:lnTo>
                <a:lnTo>
                  <a:pt x="30901" y="42740"/>
                </a:lnTo>
                <a:lnTo>
                  <a:pt x="37973" y="37973"/>
                </a:lnTo>
                <a:lnTo>
                  <a:pt x="42740" y="30901"/>
                </a:lnTo>
                <a:lnTo>
                  <a:pt x="44489" y="22244"/>
                </a:lnTo>
              </a:path>
            </a:pathLst>
          </a:custGeom>
          <a:ln w="11112">
            <a:solidFill>
              <a:srgbClr val="1B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64953" y="2782638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38139" y="19070"/>
                </a:moveTo>
                <a:lnTo>
                  <a:pt x="36640" y="11647"/>
                </a:lnTo>
                <a:lnTo>
                  <a:pt x="32554" y="5585"/>
                </a:lnTo>
                <a:lnTo>
                  <a:pt x="26493" y="1498"/>
                </a:lnTo>
                <a:lnTo>
                  <a:pt x="19070" y="0"/>
                </a:lnTo>
                <a:lnTo>
                  <a:pt x="11647" y="1498"/>
                </a:lnTo>
                <a:lnTo>
                  <a:pt x="5585" y="5585"/>
                </a:lnTo>
                <a:lnTo>
                  <a:pt x="1498" y="11647"/>
                </a:lnTo>
                <a:lnTo>
                  <a:pt x="0" y="19070"/>
                </a:lnTo>
                <a:lnTo>
                  <a:pt x="1498" y="26492"/>
                </a:lnTo>
                <a:lnTo>
                  <a:pt x="5585" y="32553"/>
                </a:lnTo>
                <a:lnTo>
                  <a:pt x="11647" y="36640"/>
                </a:lnTo>
                <a:lnTo>
                  <a:pt x="19070" y="38139"/>
                </a:lnTo>
                <a:lnTo>
                  <a:pt x="26493" y="36640"/>
                </a:lnTo>
                <a:lnTo>
                  <a:pt x="32554" y="32553"/>
                </a:lnTo>
                <a:lnTo>
                  <a:pt x="36640" y="26492"/>
                </a:lnTo>
                <a:lnTo>
                  <a:pt x="38139" y="19070"/>
                </a:lnTo>
              </a:path>
            </a:pathLst>
          </a:custGeom>
          <a:ln w="11112">
            <a:solidFill>
              <a:srgbClr val="1D1D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67642" y="2785217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1794" y="15900"/>
                </a:moveTo>
                <a:lnTo>
                  <a:pt x="31794" y="7124"/>
                </a:lnTo>
                <a:lnTo>
                  <a:pt x="24676" y="0"/>
                </a:lnTo>
                <a:lnTo>
                  <a:pt x="15900" y="0"/>
                </a:lnTo>
                <a:lnTo>
                  <a:pt x="7124" y="0"/>
                </a:lnTo>
                <a:lnTo>
                  <a:pt x="0" y="7124"/>
                </a:lnTo>
                <a:lnTo>
                  <a:pt x="0" y="15900"/>
                </a:lnTo>
                <a:lnTo>
                  <a:pt x="0" y="24676"/>
                </a:lnTo>
                <a:lnTo>
                  <a:pt x="7124" y="31794"/>
                </a:lnTo>
                <a:lnTo>
                  <a:pt x="15900" y="31794"/>
                </a:lnTo>
                <a:lnTo>
                  <a:pt x="24676" y="31794"/>
                </a:lnTo>
                <a:lnTo>
                  <a:pt x="31794" y="24676"/>
                </a:lnTo>
                <a:lnTo>
                  <a:pt x="31794" y="15900"/>
                </a:lnTo>
              </a:path>
            </a:pathLst>
          </a:custGeom>
          <a:ln w="11112">
            <a:solidFill>
              <a:srgbClr val="1F1F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70336" y="2787802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440" y="12720"/>
                </a:moveTo>
                <a:lnTo>
                  <a:pt x="25440" y="5695"/>
                </a:lnTo>
                <a:lnTo>
                  <a:pt x="19744" y="0"/>
                </a:lnTo>
                <a:lnTo>
                  <a:pt x="12720" y="0"/>
                </a:lnTo>
                <a:lnTo>
                  <a:pt x="5695" y="0"/>
                </a:lnTo>
                <a:lnTo>
                  <a:pt x="0" y="5695"/>
                </a:lnTo>
                <a:lnTo>
                  <a:pt x="0" y="12720"/>
                </a:lnTo>
                <a:lnTo>
                  <a:pt x="0" y="19744"/>
                </a:lnTo>
                <a:lnTo>
                  <a:pt x="5695" y="25444"/>
                </a:lnTo>
                <a:lnTo>
                  <a:pt x="12720" y="25444"/>
                </a:lnTo>
                <a:lnTo>
                  <a:pt x="19744" y="25444"/>
                </a:lnTo>
                <a:lnTo>
                  <a:pt x="25440" y="19744"/>
                </a:lnTo>
                <a:lnTo>
                  <a:pt x="25440" y="12720"/>
                </a:lnTo>
              </a:path>
            </a:pathLst>
          </a:custGeom>
          <a:ln w="11112">
            <a:solidFill>
              <a:srgbClr val="2121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64085" y="2781447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36974" y="18484"/>
                </a:moveTo>
                <a:lnTo>
                  <a:pt x="35522" y="11289"/>
                </a:lnTo>
                <a:lnTo>
                  <a:pt x="31560" y="5413"/>
                </a:lnTo>
                <a:lnTo>
                  <a:pt x="25685" y="1452"/>
                </a:lnTo>
                <a:lnTo>
                  <a:pt x="18489" y="0"/>
                </a:lnTo>
                <a:lnTo>
                  <a:pt x="11293" y="1452"/>
                </a:lnTo>
                <a:lnTo>
                  <a:pt x="5416" y="5413"/>
                </a:lnTo>
                <a:lnTo>
                  <a:pt x="1453" y="11289"/>
                </a:lnTo>
                <a:lnTo>
                  <a:pt x="0" y="18484"/>
                </a:lnTo>
                <a:lnTo>
                  <a:pt x="1453" y="25681"/>
                </a:lnTo>
                <a:lnTo>
                  <a:pt x="5416" y="31558"/>
                </a:lnTo>
                <a:lnTo>
                  <a:pt x="11293" y="35521"/>
                </a:lnTo>
                <a:lnTo>
                  <a:pt x="18489" y="36974"/>
                </a:lnTo>
                <a:lnTo>
                  <a:pt x="25685" y="35521"/>
                </a:lnTo>
                <a:lnTo>
                  <a:pt x="31560" y="31558"/>
                </a:lnTo>
                <a:lnTo>
                  <a:pt x="35522" y="25681"/>
                </a:lnTo>
                <a:lnTo>
                  <a:pt x="36974" y="18484"/>
                </a:lnTo>
              </a:path>
            </a:pathLst>
          </a:custGeom>
          <a:ln w="11112">
            <a:solidFill>
              <a:srgbClr val="2323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70103" y="27867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8488" y="9248"/>
                </a:moveTo>
                <a:lnTo>
                  <a:pt x="18488" y="4142"/>
                </a:lnTo>
                <a:lnTo>
                  <a:pt x="14347" y="0"/>
                </a:lnTo>
                <a:lnTo>
                  <a:pt x="9241" y="0"/>
                </a:lnTo>
                <a:lnTo>
                  <a:pt x="4137" y="0"/>
                </a:lnTo>
                <a:lnTo>
                  <a:pt x="0" y="4142"/>
                </a:lnTo>
                <a:lnTo>
                  <a:pt x="0" y="9248"/>
                </a:lnTo>
                <a:lnTo>
                  <a:pt x="0" y="14352"/>
                </a:lnTo>
                <a:lnTo>
                  <a:pt x="4137" y="18489"/>
                </a:lnTo>
                <a:lnTo>
                  <a:pt x="9241" y="18489"/>
                </a:lnTo>
                <a:lnTo>
                  <a:pt x="14347" y="18489"/>
                </a:lnTo>
                <a:lnTo>
                  <a:pt x="18488" y="14352"/>
                </a:lnTo>
                <a:lnTo>
                  <a:pt x="18488" y="9248"/>
                </a:lnTo>
              </a:path>
            </a:pathLst>
          </a:custGeom>
          <a:ln w="11112">
            <a:solidFill>
              <a:srgbClr val="656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72633" y="278913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38" y="6071"/>
                </a:moveTo>
                <a:lnTo>
                  <a:pt x="12138" y="2724"/>
                </a:lnTo>
                <a:lnTo>
                  <a:pt x="9415" y="0"/>
                </a:lnTo>
                <a:lnTo>
                  <a:pt x="6066" y="0"/>
                </a:lnTo>
                <a:lnTo>
                  <a:pt x="2717" y="0"/>
                </a:lnTo>
                <a:lnTo>
                  <a:pt x="0" y="2724"/>
                </a:lnTo>
                <a:lnTo>
                  <a:pt x="0" y="6071"/>
                </a:lnTo>
                <a:lnTo>
                  <a:pt x="0" y="9420"/>
                </a:lnTo>
                <a:lnTo>
                  <a:pt x="2717" y="12139"/>
                </a:lnTo>
                <a:lnTo>
                  <a:pt x="6066" y="12139"/>
                </a:lnTo>
                <a:lnTo>
                  <a:pt x="9415" y="12139"/>
                </a:lnTo>
                <a:lnTo>
                  <a:pt x="12138" y="9420"/>
                </a:lnTo>
                <a:lnTo>
                  <a:pt x="12138" y="6071"/>
                </a:lnTo>
              </a:path>
            </a:pathLst>
          </a:custGeom>
          <a:ln w="11112">
            <a:solidFill>
              <a:srgbClr val="7E7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75163" y="2791523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5789" y="2891"/>
                </a:moveTo>
                <a:lnTo>
                  <a:pt x="5789" y="1295"/>
                </a:lnTo>
                <a:lnTo>
                  <a:pt x="4489" y="0"/>
                </a:lnTo>
                <a:lnTo>
                  <a:pt x="2891" y="0"/>
                </a:lnTo>
                <a:lnTo>
                  <a:pt x="1295" y="0"/>
                </a:lnTo>
                <a:lnTo>
                  <a:pt x="0" y="1295"/>
                </a:lnTo>
                <a:lnTo>
                  <a:pt x="0" y="2891"/>
                </a:lnTo>
                <a:lnTo>
                  <a:pt x="0" y="4489"/>
                </a:lnTo>
                <a:lnTo>
                  <a:pt x="1295" y="5784"/>
                </a:lnTo>
                <a:lnTo>
                  <a:pt x="2891" y="5784"/>
                </a:lnTo>
                <a:lnTo>
                  <a:pt x="4489" y="5784"/>
                </a:lnTo>
                <a:lnTo>
                  <a:pt x="5789" y="4489"/>
                </a:lnTo>
                <a:lnTo>
                  <a:pt x="5789" y="2891"/>
                </a:lnTo>
              </a:path>
            </a:pathLst>
          </a:custGeom>
          <a:ln w="11112">
            <a:solidFill>
              <a:srgbClr val="969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77133" y="2793344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281"/>
                </a:moveTo>
                <a:lnTo>
                  <a:pt x="0" y="435"/>
                </a:lnTo>
                <a:lnTo>
                  <a:pt x="123" y="565"/>
                </a:lnTo>
                <a:lnTo>
                  <a:pt x="278" y="565"/>
                </a:lnTo>
                <a:lnTo>
                  <a:pt x="431" y="565"/>
                </a:lnTo>
                <a:lnTo>
                  <a:pt x="560" y="435"/>
                </a:lnTo>
                <a:lnTo>
                  <a:pt x="560" y="281"/>
                </a:lnTo>
                <a:lnTo>
                  <a:pt x="560" y="128"/>
                </a:lnTo>
                <a:lnTo>
                  <a:pt x="431" y="0"/>
                </a:lnTo>
                <a:lnTo>
                  <a:pt x="278" y="0"/>
                </a:lnTo>
                <a:lnTo>
                  <a:pt x="123" y="0"/>
                </a:lnTo>
                <a:lnTo>
                  <a:pt x="0" y="128"/>
                </a:lnTo>
                <a:lnTo>
                  <a:pt x="0" y="281"/>
                </a:lnTo>
              </a:path>
            </a:pathLst>
          </a:custGeom>
          <a:ln w="11112">
            <a:solidFill>
              <a:srgbClr val="AFA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73312" y="2789379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3458"/>
                </a:moveTo>
                <a:lnTo>
                  <a:pt x="0" y="5363"/>
                </a:lnTo>
                <a:lnTo>
                  <a:pt x="1548" y="6916"/>
                </a:lnTo>
                <a:lnTo>
                  <a:pt x="3453" y="6916"/>
                </a:lnTo>
                <a:lnTo>
                  <a:pt x="5358" y="6916"/>
                </a:lnTo>
                <a:lnTo>
                  <a:pt x="6910" y="5363"/>
                </a:lnTo>
                <a:lnTo>
                  <a:pt x="6910" y="3458"/>
                </a:lnTo>
                <a:lnTo>
                  <a:pt x="6910" y="1553"/>
                </a:lnTo>
                <a:lnTo>
                  <a:pt x="5358" y="0"/>
                </a:lnTo>
                <a:lnTo>
                  <a:pt x="3453" y="0"/>
                </a:lnTo>
                <a:lnTo>
                  <a:pt x="1548" y="0"/>
                </a:lnTo>
                <a:lnTo>
                  <a:pt x="0" y="1553"/>
                </a:lnTo>
                <a:lnTo>
                  <a:pt x="0" y="3458"/>
                </a:lnTo>
              </a:path>
            </a:pathLst>
          </a:custGeom>
          <a:ln w="11112">
            <a:solidFill>
              <a:srgbClr val="C7C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69770" y="278569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47"/>
                </a:lnTo>
                <a:lnTo>
                  <a:pt x="0" y="9852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52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E0E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23726" y="3011640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40669" y="20335"/>
                </a:moveTo>
                <a:lnTo>
                  <a:pt x="39071" y="12419"/>
                </a:lnTo>
                <a:lnTo>
                  <a:pt x="34713" y="5955"/>
                </a:lnTo>
                <a:lnTo>
                  <a:pt x="28250" y="1597"/>
                </a:lnTo>
                <a:lnTo>
                  <a:pt x="20335" y="0"/>
                </a:lnTo>
                <a:lnTo>
                  <a:pt x="12419" y="1597"/>
                </a:lnTo>
                <a:lnTo>
                  <a:pt x="5955" y="5955"/>
                </a:lnTo>
                <a:lnTo>
                  <a:pt x="1597" y="12419"/>
                </a:lnTo>
                <a:lnTo>
                  <a:pt x="0" y="20335"/>
                </a:lnTo>
                <a:lnTo>
                  <a:pt x="1597" y="28251"/>
                </a:lnTo>
                <a:lnTo>
                  <a:pt x="5955" y="34717"/>
                </a:lnTo>
                <a:lnTo>
                  <a:pt x="12419" y="39076"/>
                </a:lnTo>
                <a:lnTo>
                  <a:pt x="20335" y="40675"/>
                </a:lnTo>
                <a:lnTo>
                  <a:pt x="28250" y="39076"/>
                </a:lnTo>
                <a:lnTo>
                  <a:pt x="34713" y="34717"/>
                </a:lnTo>
                <a:lnTo>
                  <a:pt x="39071" y="28251"/>
                </a:lnTo>
                <a:lnTo>
                  <a:pt x="40669" y="20335"/>
                </a:lnTo>
              </a:path>
            </a:pathLst>
          </a:custGeom>
          <a:ln w="11112">
            <a:solidFill>
              <a:srgbClr val="19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26514" y="301433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324" y="17165"/>
                </a:moveTo>
                <a:lnTo>
                  <a:pt x="34324" y="7689"/>
                </a:lnTo>
                <a:lnTo>
                  <a:pt x="26635" y="0"/>
                </a:lnTo>
                <a:lnTo>
                  <a:pt x="17160" y="0"/>
                </a:lnTo>
                <a:lnTo>
                  <a:pt x="7684" y="0"/>
                </a:lnTo>
                <a:lnTo>
                  <a:pt x="0" y="7689"/>
                </a:lnTo>
                <a:lnTo>
                  <a:pt x="0" y="17165"/>
                </a:lnTo>
                <a:lnTo>
                  <a:pt x="0" y="26640"/>
                </a:lnTo>
                <a:lnTo>
                  <a:pt x="7684" y="34325"/>
                </a:lnTo>
                <a:lnTo>
                  <a:pt x="17160" y="34325"/>
                </a:lnTo>
                <a:lnTo>
                  <a:pt x="26635" y="34325"/>
                </a:lnTo>
                <a:lnTo>
                  <a:pt x="34324" y="26640"/>
                </a:lnTo>
                <a:lnTo>
                  <a:pt x="34324" y="17165"/>
                </a:lnTo>
              </a:path>
            </a:pathLst>
          </a:custGeom>
          <a:ln w="11112">
            <a:solidFill>
              <a:srgbClr val="1B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29306" y="301703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7970" y="13990"/>
                </a:moveTo>
                <a:lnTo>
                  <a:pt x="27970" y="6266"/>
                </a:lnTo>
                <a:lnTo>
                  <a:pt x="21709" y="0"/>
                </a:lnTo>
                <a:lnTo>
                  <a:pt x="13985" y="0"/>
                </a:lnTo>
                <a:lnTo>
                  <a:pt x="6261" y="0"/>
                </a:lnTo>
                <a:lnTo>
                  <a:pt x="0" y="6266"/>
                </a:lnTo>
                <a:lnTo>
                  <a:pt x="0" y="13990"/>
                </a:lnTo>
                <a:lnTo>
                  <a:pt x="0" y="21714"/>
                </a:lnTo>
                <a:lnTo>
                  <a:pt x="6261" y="27975"/>
                </a:lnTo>
                <a:lnTo>
                  <a:pt x="13985" y="27975"/>
                </a:lnTo>
                <a:lnTo>
                  <a:pt x="21709" y="27975"/>
                </a:lnTo>
                <a:lnTo>
                  <a:pt x="27970" y="21714"/>
                </a:lnTo>
                <a:lnTo>
                  <a:pt x="27970" y="13990"/>
                </a:lnTo>
              </a:path>
            </a:pathLst>
          </a:custGeom>
          <a:ln w="11112">
            <a:solidFill>
              <a:srgbClr val="1D1D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32095" y="3019741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21624" y="10810"/>
                </a:moveTo>
                <a:lnTo>
                  <a:pt x="21624" y="4842"/>
                </a:lnTo>
                <a:lnTo>
                  <a:pt x="16783" y="0"/>
                </a:lnTo>
                <a:lnTo>
                  <a:pt x="10814" y="0"/>
                </a:lnTo>
                <a:lnTo>
                  <a:pt x="4846" y="0"/>
                </a:lnTo>
                <a:lnTo>
                  <a:pt x="0" y="4842"/>
                </a:lnTo>
                <a:lnTo>
                  <a:pt x="0" y="10810"/>
                </a:lnTo>
                <a:lnTo>
                  <a:pt x="0" y="16777"/>
                </a:lnTo>
                <a:lnTo>
                  <a:pt x="4846" y="21620"/>
                </a:lnTo>
                <a:lnTo>
                  <a:pt x="10814" y="21620"/>
                </a:lnTo>
                <a:lnTo>
                  <a:pt x="16783" y="21620"/>
                </a:lnTo>
                <a:lnTo>
                  <a:pt x="21624" y="16777"/>
                </a:lnTo>
                <a:lnTo>
                  <a:pt x="21624" y="10810"/>
                </a:lnTo>
              </a:path>
            </a:pathLst>
          </a:custGeom>
          <a:ln w="11112">
            <a:solidFill>
              <a:srgbClr val="1F1F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34888" y="3022440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269" y="7635"/>
                </a:moveTo>
                <a:lnTo>
                  <a:pt x="15269" y="3418"/>
                </a:lnTo>
                <a:lnTo>
                  <a:pt x="11851" y="0"/>
                </a:lnTo>
                <a:lnTo>
                  <a:pt x="7635" y="0"/>
                </a:lnTo>
                <a:lnTo>
                  <a:pt x="3417" y="0"/>
                </a:lnTo>
                <a:lnTo>
                  <a:pt x="0" y="3418"/>
                </a:lnTo>
                <a:lnTo>
                  <a:pt x="0" y="7635"/>
                </a:lnTo>
                <a:lnTo>
                  <a:pt x="0" y="11851"/>
                </a:lnTo>
                <a:lnTo>
                  <a:pt x="3417" y="15275"/>
                </a:lnTo>
                <a:lnTo>
                  <a:pt x="7635" y="15275"/>
                </a:lnTo>
                <a:lnTo>
                  <a:pt x="11851" y="15275"/>
                </a:lnTo>
                <a:lnTo>
                  <a:pt x="15269" y="11851"/>
                </a:lnTo>
                <a:lnTo>
                  <a:pt x="15269" y="7635"/>
                </a:lnTo>
              </a:path>
            </a:pathLst>
          </a:custGeom>
          <a:ln w="11112">
            <a:solidFill>
              <a:srgbClr val="2121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27347" y="30148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582" y="14794"/>
                </a:moveTo>
                <a:lnTo>
                  <a:pt x="29582" y="6628"/>
                </a:lnTo>
                <a:lnTo>
                  <a:pt x="22959" y="0"/>
                </a:lnTo>
                <a:lnTo>
                  <a:pt x="14794" y="0"/>
                </a:lnTo>
                <a:lnTo>
                  <a:pt x="6628" y="0"/>
                </a:lnTo>
                <a:lnTo>
                  <a:pt x="0" y="6628"/>
                </a:lnTo>
                <a:lnTo>
                  <a:pt x="0" y="14794"/>
                </a:lnTo>
                <a:lnTo>
                  <a:pt x="0" y="22960"/>
                </a:lnTo>
                <a:lnTo>
                  <a:pt x="6628" y="29582"/>
                </a:lnTo>
                <a:lnTo>
                  <a:pt x="14794" y="29582"/>
                </a:lnTo>
                <a:lnTo>
                  <a:pt x="22959" y="29582"/>
                </a:lnTo>
                <a:lnTo>
                  <a:pt x="29582" y="22960"/>
                </a:lnTo>
                <a:lnTo>
                  <a:pt x="29582" y="14794"/>
                </a:lnTo>
              </a:path>
            </a:pathLst>
          </a:custGeom>
          <a:ln w="11112">
            <a:solidFill>
              <a:srgbClr val="2323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32179" y="3019041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4794" y="7392"/>
                </a:moveTo>
                <a:lnTo>
                  <a:pt x="14794" y="3309"/>
                </a:lnTo>
                <a:lnTo>
                  <a:pt x="11479" y="0"/>
                </a:lnTo>
                <a:lnTo>
                  <a:pt x="7396" y="0"/>
                </a:lnTo>
                <a:lnTo>
                  <a:pt x="3313" y="0"/>
                </a:lnTo>
                <a:lnTo>
                  <a:pt x="0" y="3309"/>
                </a:lnTo>
                <a:lnTo>
                  <a:pt x="0" y="7392"/>
                </a:lnTo>
                <a:lnTo>
                  <a:pt x="0" y="11475"/>
                </a:lnTo>
                <a:lnTo>
                  <a:pt x="3313" y="14789"/>
                </a:lnTo>
                <a:lnTo>
                  <a:pt x="7396" y="14789"/>
                </a:lnTo>
                <a:lnTo>
                  <a:pt x="11479" y="14789"/>
                </a:lnTo>
                <a:lnTo>
                  <a:pt x="14794" y="11475"/>
                </a:lnTo>
                <a:lnTo>
                  <a:pt x="14794" y="7392"/>
                </a:lnTo>
              </a:path>
            </a:pathLst>
          </a:custGeom>
          <a:ln w="11112">
            <a:solidFill>
              <a:srgbClr val="656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34844" y="3021581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8437" y="4217"/>
                </a:moveTo>
                <a:lnTo>
                  <a:pt x="8437" y="1891"/>
                </a:lnTo>
                <a:lnTo>
                  <a:pt x="6548" y="0"/>
                </a:lnTo>
                <a:lnTo>
                  <a:pt x="4221" y="0"/>
                </a:lnTo>
                <a:lnTo>
                  <a:pt x="1894" y="0"/>
                </a:lnTo>
                <a:lnTo>
                  <a:pt x="0" y="1891"/>
                </a:lnTo>
                <a:lnTo>
                  <a:pt x="0" y="4217"/>
                </a:lnTo>
                <a:lnTo>
                  <a:pt x="0" y="6544"/>
                </a:lnTo>
                <a:lnTo>
                  <a:pt x="1894" y="8439"/>
                </a:lnTo>
                <a:lnTo>
                  <a:pt x="4221" y="8439"/>
                </a:lnTo>
                <a:lnTo>
                  <a:pt x="6548" y="8439"/>
                </a:lnTo>
                <a:lnTo>
                  <a:pt x="8437" y="6544"/>
                </a:lnTo>
                <a:lnTo>
                  <a:pt x="8437" y="4217"/>
                </a:lnTo>
              </a:path>
            </a:pathLst>
          </a:custGeom>
          <a:ln w="11112">
            <a:solidFill>
              <a:srgbClr val="7E7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37507" y="3024121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089" y="1047"/>
                </a:moveTo>
                <a:lnTo>
                  <a:pt x="2089" y="472"/>
                </a:lnTo>
                <a:lnTo>
                  <a:pt x="1617" y="0"/>
                </a:lnTo>
                <a:lnTo>
                  <a:pt x="1042" y="0"/>
                </a:lnTo>
                <a:lnTo>
                  <a:pt x="467" y="0"/>
                </a:lnTo>
                <a:lnTo>
                  <a:pt x="0" y="472"/>
                </a:lnTo>
                <a:lnTo>
                  <a:pt x="0" y="1047"/>
                </a:lnTo>
                <a:lnTo>
                  <a:pt x="0" y="1623"/>
                </a:lnTo>
                <a:lnTo>
                  <a:pt x="467" y="2089"/>
                </a:lnTo>
                <a:lnTo>
                  <a:pt x="1042" y="2089"/>
                </a:lnTo>
                <a:lnTo>
                  <a:pt x="1617" y="2089"/>
                </a:lnTo>
                <a:lnTo>
                  <a:pt x="2089" y="1623"/>
                </a:lnTo>
                <a:lnTo>
                  <a:pt x="2089" y="1047"/>
                </a:lnTo>
              </a:path>
            </a:pathLst>
          </a:custGeom>
          <a:ln w="11112">
            <a:solidFill>
              <a:srgbClr val="969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35910" y="3022405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2128"/>
                </a:moveTo>
                <a:lnTo>
                  <a:pt x="0" y="3303"/>
                </a:lnTo>
                <a:lnTo>
                  <a:pt x="952" y="4260"/>
                </a:lnTo>
                <a:lnTo>
                  <a:pt x="2127" y="4260"/>
                </a:lnTo>
                <a:lnTo>
                  <a:pt x="3303" y="4260"/>
                </a:lnTo>
                <a:lnTo>
                  <a:pt x="4260" y="3303"/>
                </a:lnTo>
                <a:lnTo>
                  <a:pt x="4260" y="2128"/>
                </a:lnTo>
                <a:lnTo>
                  <a:pt x="4260" y="952"/>
                </a:lnTo>
                <a:lnTo>
                  <a:pt x="3303" y="0"/>
                </a:lnTo>
                <a:lnTo>
                  <a:pt x="2127" y="0"/>
                </a:lnTo>
                <a:lnTo>
                  <a:pt x="952" y="0"/>
                </a:lnTo>
                <a:lnTo>
                  <a:pt x="0" y="952"/>
                </a:lnTo>
                <a:lnTo>
                  <a:pt x="0" y="2128"/>
                </a:lnTo>
              </a:path>
            </a:pathLst>
          </a:custGeom>
          <a:ln w="11112">
            <a:solidFill>
              <a:srgbClr val="AFA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32218" y="301859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0" y="5303"/>
                </a:moveTo>
                <a:lnTo>
                  <a:pt x="0" y="8229"/>
                </a:lnTo>
                <a:lnTo>
                  <a:pt x="2381" y="10610"/>
                </a:lnTo>
                <a:lnTo>
                  <a:pt x="5308" y="10610"/>
                </a:lnTo>
                <a:lnTo>
                  <a:pt x="8235" y="10610"/>
                </a:lnTo>
                <a:lnTo>
                  <a:pt x="10612" y="8229"/>
                </a:lnTo>
                <a:lnTo>
                  <a:pt x="10612" y="5303"/>
                </a:lnTo>
                <a:lnTo>
                  <a:pt x="10612" y="2376"/>
                </a:lnTo>
                <a:lnTo>
                  <a:pt x="8235" y="0"/>
                </a:lnTo>
                <a:lnTo>
                  <a:pt x="5308" y="0"/>
                </a:lnTo>
                <a:lnTo>
                  <a:pt x="2381" y="0"/>
                </a:lnTo>
                <a:lnTo>
                  <a:pt x="0" y="2376"/>
                </a:lnTo>
                <a:lnTo>
                  <a:pt x="0" y="5303"/>
                </a:lnTo>
              </a:path>
            </a:pathLst>
          </a:custGeom>
          <a:ln w="11112">
            <a:solidFill>
              <a:srgbClr val="C7C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30666" y="301691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1" y="0"/>
                </a:moveTo>
                <a:lnTo>
                  <a:pt x="2847" y="0"/>
                </a:lnTo>
                <a:lnTo>
                  <a:pt x="0" y="2847"/>
                </a:lnTo>
                <a:lnTo>
                  <a:pt x="0" y="9851"/>
                </a:lnTo>
                <a:lnTo>
                  <a:pt x="2847" y="12700"/>
                </a:lnTo>
                <a:lnTo>
                  <a:pt x="9851" y="12700"/>
                </a:lnTo>
                <a:lnTo>
                  <a:pt x="12700" y="9851"/>
                </a:lnTo>
                <a:lnTo>
                  <a:pt x="12700" y="2847"/>
                </a:lnTo>
                <a:lnTo>
                  <a:pt x="9851" y="0"/>
                </a:lnTo>
                <a:close/>
              </a:path>
            </a:pathLst>
          </a:custGeom>
          <a:solidFill>
            <a:srgbClr val="E0E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366891" y="557928"/>
            <a:ext cx="4127500" cy="25646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65" dirty="0">
                <a:latin typeface="Arial"/>
                <a:cs typeface="Arial"/>
              </a:rPr>
              <a:t>Makes </a:t>
            </a:r>
            <a:r>
              <a:rPr sz="1000" spc="-50" dirty="0">
                <a:solidFill>
                  <a:srgbClr val="FF0000"/>
                </a:solidFill>
                <a:latin typeface="Arial"/>
                <a:cs typeface="Arial"/>
              </a:rPr>
              <a:t>hard </a:t>
            </a:r>
            <a:r>
              <a:rPr sz="1000" spc="-60" dirty="0">
                <a:solidFill>
                  <a:srgbClr val="FF0000"/>
                </a:solidFill>
                <a:latin typeface="Arial"/>
                <a:cs typeface="Arial"/>
              </a:rPr>
              <a:t>assignments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25" dirty="0">
                <a:latin typeface="Arial"/>
                <a:cs typeface="Arial"/>
              </a:rPr>
              <a:t>points </a:t>
            </a:r>
            <a:r>
              <a:rPr sz="1000" spc="10" dirty="0">
                <a:latin typeface="Arial"/>
                <a:cs typeface="Arial"/>
              </a:rPr>
              <a:t>to</a:t>
            </a:r>
            <a:r>
              <a:rPr sz="1000" spc="-12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clusters</a:t>
            </a:r>
            <a:endParaRPr sz="1000" dirty="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655"/>
              </a:spcBef>
            </a:pPr>
            <a:r>
              <a:rPr sz="900" spc="10" dirty="0">
                <a:latin typeface="Arial"/>
                <a:cs typeface="Arial"/>
              </a:rPr>
              <a:t>A </a:t>
            </a:r>
            <a:r>
              <a:rPr sz="900" spc="5" dirty="0">
                <a:latin typeface="Arial"/>
                <a:cs typeface="Arial"/>
              </a:rPr>
              <a:t>point </a:t>
            </a:r>
            <a:r>
              <a:rPr sz="900" spc="-20" dirty="0">
                <a:latin typeface="Arial"/>
                <a:cs typeface="Arial"/>
              </a:rPr>
              <a:t>either </a:t>
            </a:r>
            <a:r>
              <a:rPr sz="900" spc="-25" dirty="0">
                <a:latin typeface="Arial"/>
                <a:cs typeface="Arial"/>
              </a:rPr>
              <a:t>completely </a:t>
            </a:r>
            <a:r>
              <a:rPr sz="900" spc="-45" dirty="0">
                <a:latin typeface="Arial"/>
                <a:cs typeface="Arial"/>
              </a:rPr>
              <a:t>belongs </a:t>
            </a:r>
            <a:r>
              <a:rPr sz="900" spc="20" dirty="0">
                <a:latin typeface="Arial"/>
                <a:cs typeface="Arial"/>
              </a:rPr>
              <a:t>to </a:t>
            </a:r>
            <a:r>
              <a:rPr sz="900" spc="-60" dirty="0">
                <a:latin typeface="Arial"/>
                <a:cs typeface="Arial"/>
              </a:rPr>
              <a:t>a </a:t>
            </a:r>
            <a:r>
              <a:rPr sz="900" spc="-25" dirty="0">
                <a:latin typeface="Arial"/>
                <a:cs typeface="Arial"/>
              </a:rPr>
              <a:t>cluster </a:t>
            </a:r>
            <a:r>
              <a:rPr sz="900" spc="-30" dirty="0">
                <a:latin typeface="Arial"/>
                <a:cs typeface="Arial"/>
              </a:rPr>
              <a:t>or </a:t>
            </a:r>
            <a:r>
              <a:rPr sz="900" spc="5" dirty="0">
                <a:latin typeface="Arial"/>
                <a:cs typeface="Arial"/>
              </a:rPr>
              <a:t>not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at</a:t>
            </a:r>
            <a:r>
              <a:rPr sz="900" spc="8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all</a:t>
            </a:r>
            <a:endParaRPr sz="900" dirty="0">
              <a:latin typeface="Arial"/>
              <a:cs typeface="Arial"/>
            </a:endParaRPr>
          </a:p>
          <a:p>
            <a:pPr marL="265430" marR="247015">
              <a:lnSpc>
                <a:spcPct val="110700"/>
              </a:lnSpc>
              <a:spcBef>
                <a:spcPts val="360"/>
              </a:spcBef>
            </a:pPr>
            <a:r>
              <a:rPr sz="900" spc="-20" dirty="0">
                <a:latin typeface="Arial"/>
                <a:cs typeface="Arial"/>
              </a:rPr>
              <a:t>No </a:t>
            </a:r>
            <a:r>
              <a:rPr sz="900" spc="-10" dirty="0">
                <a:latin typeface="Arial"/>
                <a:cs typeface="Arial"/>
              </a:rPr>
              <a:t>notion </a:t>
            </a:r>
            <a:r>
              <a:rPr sz="900" spc="-5" dirty="0">
                <a:latin typeface="Arial"/>
                <a:cs typeface="Arial"/>
              </a:rPr>
              <a:t>of </a:t>
            </a:r>
            <a:r>
              <a:rPr sz="900" spc="-60" dirty="0">
                <a:latin typeface="Arial"/>
                <a:cs typeface="Arial"/>
              </a:rPr>
              <a:t>a </a:t>
            </a:r>
            <a:r>
              <a:rPr sz="900" spc="-10" dirty="0">
                <a:solidFill>
                  <a:srgbClr val="007F00"/>
                </a:solidFill>
                <a:latin typeface="Arial"/>
                <a:cs typeface="Arial"/>
              </a:rPr>
              <a:t>soft </a:t>
            </a:r>
            <a:r>
              <a:rPr sz="900" spc="-40" dirty="0">
                <a:solidFill>
                  <a:srgbClr val="007F00"/>
                </a:solidFill>
                <a:latin typeface="Arial"/>
                <a:cs typeface="Arial"/>
              </a:rPr>
              <a:t>assignment </a:t>
            </a:r>
            <a:r>
              <a:rPr sz="900" spc="-5" dirty="0">
                <a:latin typeface="Arial"/>
                <a:cs typeface="Arial"/>
              </a:rPr>
              <a:t>(i.e., </a:t>
            </a:r>
            <a:r>
              <a:rPr sz="900" spc="-10" dirty="0">
                <a:solidFill>
                  <a:srgbClr val="0000FF"/>
                </a:solidFill>
                <a:latin typeface="Arial"/>
                <a:cs typeface="Arial"/>
              </a:rPr>
              <a:t>probability </a:t>
            </a:r>
            <a:r>
              <a:rPr sz="900" spc="-5" dirty="0">
                <a:latin typeface="Arial"/>
                <a:cs typeface="Arial"/>
              </a:rPr>
              <a:t>of </a:t>
            </a:r>
            <a:r>
              <a:rPr sz="900" spc="-30" dirty="0">
                <a:latin typeface="Arial"/>
                <a:cs typeface="Arial"/>
              </a:rPr>
              <a:t>being </a:t>
            </a:r>
            <a:r>
              <a:rPr sz="900" spc="-55" dirty="0">
                <a:latin typeface="Arial"/>
                <a:cs typeface="Arial"/>
              </a:rPr>
              <a:t>assigned </a:t>
            </a:r>
            <a:r>
              <a:rPr sz="900" spc="20" dirty="0">
                <a:latin typeface="Arial"/>
                <a:cs typeface="Arial"/>
              </a:rPr>
              <a:t>to </a:t>
            </a:r>
            <a:r>
              <a:rPr sz="900" spc="-55" dirty="0">
                <a:latin typeface="Arial"/>
                <a:cs typeface="Arial"/>
              </a:rPr>
              <a:t>each  </a:t>
            </a:r>
            <a:r>
              <a:rPr sz="1350" spc="-30" baseline="6172" dirty="0">
                <a:latin typeface="Arial"/>
                <a:cs typeface="Arial"/>
              </a:rPr>
              <a:t>cluster: </a:t>
            </a:r>
            <a:r>
              <a:rPr sz="1350" spc="-104" baseline="6172" dirty="0">
                <a:latin typeface="Arial"/>
                <a:cs typeface="Arial"/>
              </a:rPr>
              <a:t>say </a:t>
            </a:r>
            <a:r>
              <a:rPr sz="1350" i="1" spc="60" baseline="6172" dirty="0">
                <a:latin typeface="Arial"/>
                <a:cs typeface="Arial"/>
              </a:rPr>
              <a:t>K </a:t>
            </a:r>
            <a:r>
              <a:rPr sz="1350" spc="284" baseline="6172" dirty="0">
                <a:latin typeface="Arial"/>
                <a:cs typeface="Arial"/>
              </a:rPr>
              <a:t>= </a:t>
            </a:r>
            <a:r>
              <a:rPr sz="1350" spc="-67" baseline="6172" dirty="0">
                <a:latin typeface="Arial"/>
                <a:cs typeface="Arial"/>
              </a:rPr>
              <a:t>3 </a:t>
            </a:r>
            <a:r>
              <a:rPr sz="1350" spc="-60" baseline="6172" dirty="0">
                <a:latin typeface="Arial"/>
                <a:cs typeface="Arial"/>
              </a:rPr>
              <a:t>and </a:t>
            </a:r>
            <a:r>
              <a:rPr sz="1350" spc="-15" baseline="6172" dirty="0">
                <a:latin typeface="Arial"/>
                <a:cs typeface="Arial"/>
              </a:rPr>
              <a:t>for </a:t>
            </a:r>
            <a:r>
              <a:rPr sz="1350" spc="-97" baseline="6172" dirty="0">
                <a:latin typeface="Arial"/>
                <a:cs typeface="Arial"/>
              </a:rPr>
              <a:t>some </a:t>
            </a:r>
            <a:r>
              <a:rPr sz="1350" spc="7" baseline="6172" dirty="0">
                <a:latin typeface="Arial"/>
                <a:cs typeface="Arial"/>
              </a:rPr>
              <a:t>point </a:t>
            </a:r>
            <a:r>
              <a:rPr sz="1350" spc="-15" baseline="6172" dirty="0">
                <a:latin typeface="Arial"/>
                <a:cs typeface="Arial"/>
              </a:rPr>
              <a:t>x</a:t>
            </a:r>
            <a:r>
              <a:rPr sz="600" i="1" spc="-10" dirty="0">
                <a:latin typeface="Arial"/>
                <a:cs typeface="Arial"/>
              </a:rPr>
              <a:t>n </a:t>
            </a:r>
            <a:r>
              <a:rPr sz="1350" spc="7" baseline="6172" dirty="0">
                <a:latin typeface="Arial"/>
                <a:cs typeface="Arial"/>
              </a:rPr>
              <a:t>, </a:t>
            </a:r>
            <a:r>
              <a:rPr sz="1350" i="1" spc="-37" baseline="6172" dirty="0">
                <a:latin typeface="Arial"/>
                <a:cs typeface="Arial"/>
              </a:rPr>
              <a:t>p</a:t>
            </a:r>
            <a:r>
              <a:rPr sz="600" spc="-25" dirty="0">
                <a:latin typeface="Arial"/>
                <a:cs typeface="Arial"/>
              </a:rPr>
              <a:t>1 </a:t>
            </a:r>
            <a:r>
              <a:rPr sz="1350" spc="284" baseline="6172" dirty="0">
                <a:latin typeface="Arial"/>
                <a:cs typeface="Arial"/>
              </a:rPr>
              <a:t>= </a:t>
            </a:r>
            <a:r>
              <a:rPr sz="1350" spc="-30" baseline="6172" dirty="0">
                <a:latin typeface="Arial"/>
                <a:cs typeface="Arial"/>
              </a:rPr>
              <a:t>0.7, </a:t>
            </a:r>
            <a:r>
              <a:rPr sz="1350" i="1" spc="-37" baseline="6172" dirty="0">
                <a:latin typeface="Arial"/>
                <a:cs typeface="Arial"/>
              </a:rPr>
              <a:t>p</a:t>
            </a:r>
            <a:r>
              <a:rPr sz="600" spc="-25" dirty="0">
                <a:latin typeface="Arial"/>
                <a:cs typeface="Arial"/>
              </a:rPr>
              <a:t>2 </a:t>
            </a:r>
            <a:r>
              <a:rPr sz="1350" spc="284" baseline="6172" dirty="0">
                <a:latin typeface="Arial"/>
                <a:cs typeface="Arial"/>
              </a:rPr>
              <a:t>= </a:t>
            </a:r>
            <a:r>
              <a:rPr sz="1350" spc="-30" baseline="6172" dirty="0">
                <a:latin typeface="Arial"/>
                <a:cs typeface="Arial"/>
              </a:rPr>
              <a:t>0.2, </a:t>
            </a:r>
            <a:r>
              <a:rPr sz="1350" i="1" spc="-37" baseline="6172" dirty="0">
                <a:latin typeface="Arial"/>
                <a:cs typeface="Arial"/>
              </a:rPr>
              <a:t>p</a:t>
            </a:r>
            <a:r>
              <a:rPr sz="600" spc="-25" dirty="0">
                <a:latin typeface="Arial"/>
                <a:cs typeface="Arial"/>
              </a:rPr>
              <a:t>3 </a:t>
            </a:r>
            <a:r>
              <a:rPr sz="1350" spc="284" baseline="6172" dirty="0">
                <a:latin typeface="Arial"/>
                <a:cs typeface="Arial"/>
              </a:rPr>
              <a:t>=</a:t>
            </a:r>
            <a:r>
              <a:rPr sz="1350" spc="-165" baseline="6172" dirty="0">
                <a:latin typeface="Arial"/>
                <a:cs typeface="Arial"/>
              </a:rPr>
              <a:t> </a:t>
            </a:r>
            <a:r>
              <a:rPr sz="1350" spc="-7" baseline="6172" dirty="0">
                <a:latin typeface="Arial"/>
                <a:cs typeface="Arial"/>
              </a:rPr>
              <a:t>0.1)</a:t>
            </a:r>
            <a:endParaRPr sz="1350" baseline="6172" dirty="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380"/>
              </a:spcBef>
            </a:pPr>
            <a:r>
              <a:rPr sz="900" spc="-55" dirty="0">
                <a:solidFill>
                  <a:srgbClr val="0000FF"/>
                </a:solidFill>
                <a:latin typeface="Arial"/>
                <a:cs typeface="Arial"/>
              </a:rPr>
              <a:t>Gaussian </a:t>
            </a:r>
            <a:r>
              <a:rPr sz="900" spc="-10" dirty="0">
                <a:solidFill>
                  <a:srgbClr val="0000FF"/>
                </a:solidFill>
                <a:latin typeface="Arial"/>
                <a:cs typeface="Arial"/>
              </a:rPr>
              <a:t>mixture </a:t>
            </a:r>
            <a:r>
              <a:rPr sz="900" spc="-40" dirty="0">
                <a:solidFill>
                  <a:srgbClr val="0000FF"/>
                </a:solidFill>
                <a:latin typeface="Arial"/>
                <a:cs typeface="Arial"/>
              </a:rPr>
              <a:t>models </a:t>
            </a:r>
            <a:r>
              <a:rPr sz="900" spc="-40" dirty="0">
                <a:latin typeface="Arial"/>
                <a:cs typeface="Arial"/>
              </a:rPr>
              <a:t>and </a:t>
            </a:r>
            <a:r>
              <a:rPr sz="900" spc="-40" dirty="0">
                <a:solidFill>
                  <a:srgbClr val="0000FF"/>
                </a:solidFill>
                <a:latin typeface="Arial"/>
                <a:cs typeface="Arial"/>
              </a:rPr>
              <a:t>Fuzzy </a:t>
            </a:r>
            <a:r>
              <a:rPr sz="900" i="1" spc="40" dirty="0">
                <a:solidFill>
                  <a:srgbClr val="0000FF"/>
                </a:solidFill>
                <a:latin typeface="Arial"/>
                <a:cs typeface="Arial"/>
              </a:rPr>
              <a:t>K </a:t>
            </a:r>
            <a:r>
              <a:rPr sz="900" spc="-50" dirty="0">
                <a:solidFill>
                  <a:srgbClr val="0000FF"/>
                </a:solidFill>
                <a:latin typeface="Arial"/>
                <a:cs typeface="Arial"/>
              </a:rPr>
              <a:t>-means </a:t>
            </a:r>
            <a:r>
              <a:rPr sz="900" spc="-25" dirty="0">
                <a:latin typeface="Arial"/>
                <a:cs typeface="Arial"/>
              </a:rPr>
              <a:t>allow </a:t>
            </a:r>
            <a:r>
              <a:rPr sz="900" spc="-10" dirty="0">
                <a:latin typeface="Arial"/>
                <a:cs typeface="Arial"/>
              </a:rPr>
              <a:t>soft</a:t>
            </a:r>
            <a:r>
              <a:rPr sz="900" spc="130" dirty="0">
                <a:latin typeface="Arial"/>
                <a:cs typeface="Arial"/>
              </a:rPr>
              <a:t> </a:t>
            </a:r>
            <a:r>
              <a:rPr sz="900" spc="-45" dirty="0">
                <a:latin typeface="Arial"/>
                <a:cs typeface="Arial"/>
              </a:rPr>
              <a:t>assignments</a:t>
            </a:r>
            <a:endParaRPr sz="900" dirty="0">
              <a:latin typeface="Arial"/>
              <a:cs typeface="Arial"/>
            </a:endParaRPr>
          </a:p>
          <a:p>
            <a:pPr marL="265430" marR="164465" indent="-253365">
              <a:lnSpc>
                <a:spcPct val="149400"/>
              </a:lnSpc>
              <a:spcBef>
                <a:spcPts val="320"/>
              </a:spcBef>
            </a:pPr>
            <a:r>
              <a:rPr sz="1000" spc="-50" dirty="0">
                <a:latin typeface="Arial"/>
                <a:cs typeface="Arial"/>
              </a:rPr>
              <a:t>Sensitive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15" dirty="0">
                <a:solidFill>
                  <a:srgbClr val="FF0000"/>
                </a:solidFill>
                <a:latin typeface="Arial"/>
                <a:cs typeface="Arial"/>
              </a:rPr>
              <a:t>outlier </a:t>
            </a:r>
            <a:r>
              <a:rPr sz="1000" spc="-70" dirty="0">
                <a:solidFill>
                  <a:srgbClr val="FF0000"/>
                </a:solidFill>
                <a:latin typeface="Arial"/>
                <a:cs typeface="Arial"/>
              </a:rPr>
              <a:t>examples </a:t>
            </a:r>
            <a:r>
              <a:rPr sz="1000" spc="-45" dirty="0">
                <a:latin typeface="Arial"/>
                <a:cs typeface="Arial"/>
              </a:rPr>
              <a:t>(such </a:t>
            </a:r>
            <a:r>
              <a:rPr sz="1000" spc="-70" dirty="0">
                <a:latin typeface="Arial"/>
                <a:cs typeface="Arial"/>
              </a:rPr>
              <a:t>examples </a:t>
            </a:r>
            <a:r>
              <a:rPr sz="1000" spc="-60" dirty="0">
                <a:latin typeface="Arial"/>
                <a:cs typeface="Arial"/>
              </a:rPr>
              <a:t>can </a:t>
            </a:r>
            <a:r>
              <a:rPr sz="1000" spc="-25" dirty="0">
                <a:latin typeface="Arial"/>
                <a:cs typeface="Arial"/>
              </a:rPr>
              <a:t>affect the </a:t>
            </a:r>
            <a:r>
              <a:rPr sz="1000" spc="-70" dirty="0">
                <a:latin typeface="Arial"/>
                <a:cs typeface="Arial"/>
              </a:rPr>
              <a:t>mean </a:t>
            </a:r>
            <a:r>
              <a:rPr sz="1000" spc="-60" dirty="0">
                <a:latin typeface="Arial"/>
                <a:cs typeface="Arial"/>
              </a:rPr>
              <a:t>by </a:t>
            </a:r>
            <a:r>
              <a:rPr sz="1000" spc="-80" dirty="0">
                <a:latin typeface="Arial"/>
                <a:cs typeface="Arial"/>
              </a:rPr>
              <a:t>a </a:t>
            </a:r>
            <a:r>
              <a:rPr sz="1000" spc="20" dirty="0">
                <a:latin typeface="Arial"/>
                <a:cs typeface="Arial"/>
              </a:rPr>
              <a:t>lot)  </a:t>
            </a:r>
            <a:r>
              <a:rPr sz="900" i="1" spc="40" dirty="0">
                <a:solidFill>
                  <a:srgbClr val="0000FF"/>
                </a:solidFill>
                <a:latin typeface="Arial"/>
                <a:cs typeface="Arial"/>
              </a:rPr>
              <a:t>K </a:t>
            </a:r>
            <a:r>
              <a:rPr sz="900" spc="-40" dirty="0">
                <a:solidFill>
                  <a:srgbClr val="0000FF"/>
                </a:solidFill>
                <a:latin typeface="Arial"/>
                <a:cs typeface="Arial"/>
              </a:rPr>
              <a:t>-medians </a:t>
            </a:r>
            <a:r>
              <a:rPr sz="900" spc="-10" dirty="0">
                <a:latin typeface="Arial"/>
                <a:cs typeface="Arial"/>
              </a:rPr>
              <a:t>algorithm </a:t>
            </a:r>
            <a:r>
              <a:rPr sz="900" spc="-45" dirty="0">
                <a:latin typeface="Arial"/>
                <a:cs typeface="Arial"/>
              </a:rPr>
              <a:t>is </a:t>
            </a:r>
            <a:r>
              <a:rPr sz="900" spc="-60" dirty="0">
                <a:latin typeface="Arial"/>
                <a:cs typeface="Arial"/>
              </a:rPr>
              <a:t>a </a:t>
            </a:r>
            <a:r>
              <a:rPr sz="900" spc="-45" dirty="0">
                <a:latin typeface="Arial"/>
                <a:cs typeface="Arial"/>
              </a:rPr>
              <a:t>more </a:t>
            </a:r>
            <a:r>
              <a:rPr sz="900" spc="-20" dirty="0">
                <a:latin typeface="Arial"/>
                <a:cs typeface="Arial"/>
              </a:rPr>
              <a:t>robust </a:t>
            </a:r>
            <a:r>
              <a:rPr sz="900" spc="-15" dirty="0">
                <a:latin typeface="Arial"/>
                <a:cs typeface="Arial"/>
              </a:rPr>
              <a:t>alternative </a:t>
            </a:r>
            <a:r>
              <a:rPr sz="900" spc="-10" dirty="0">
                <a:latin typeface="Arial"/>
                <a:cs typeface="Arial"/>
              </a:rPr>
              <a:t>for </a:t>
            </a:r>
            <a:r>
              <a:rPr sz="900" spc="-15" dirty="0">
                <a:latin typeface="Arial"/>
                <a:cs typeface="Arial"/>
              </a:rPr>
              <a:t>data </a:t>
            </a:r>
            <a:r>
              <a:rPr sz="900" spc="10" dirty="0">
                <a:latin typeface="Arial"/>
                <a:cs typeface="Arial"/>
              </a:rPr>
              <a:t>with </a:t>
            </a:r>
            <a:r>
              <a:rPr sz="900" spc="-20" dirty="0">
                <a:latin typeface="Arial"/>
                <a:cs typeface="Arial"/>
              </a:rPr>
              <a:t>outliers  </a:t>
            </a:r>
            <a:r>
              <a:rPr sz="900" spc="-55" dirty="0">
                <a:latin typeface="Arial"/>
                <a:cs typeface="Arial"/>
              </a:rPr>
              <a:t>Reason: </a:t>
            </a:r>
            <a:r>
              <a:rPr sz="900" spc="-25" dirty="0">
                <a:latin typeface="Arial"/>
                <a:cs typeface="Arial"/>
              </a:rPr>
              <a:t>Median </a:t>
            </a:r>
            <a:r>
              <a:rPr sz="900" spc="-45" dirty="0">
                <a:latin typeface="Arial"/>
                <a:cs typeface="Arial"/>
              </a:rPr>
              <a:t>is more </a:t>
            </a:r>
            <a:r>
              <a:rPr sz="900" spc="-20" dirty="0">
                <a:latin typeface="Arial"/>
                <a:cs typeface="Arial"/>
              </a:rPr>
              <a:t>robust </a:t>
            </a:r>
            <a:r>
              <a:rPr sz="900" spc="-10" dirty="0">
                <a:latin typeface="Arial"/>
                <a:cs typeface="Arial"/>
              </a:rPr>
              <a:t>than </a:t>
            </a:r>
            <a:r>
              <a:rPr sz="900" spc="-50" dirty="0">
                <a:latin typeface="Arial"/>
                <a:cs typeface="Arial"/>
              </a:rPr>
              <a:t>mean </a:t>
            </a:r>
            <a:r>
              <a:rPr sz="900" spc="-10" dirty="0">
                <a:latin typeface="Arial"/>
                <a:cs typeface="Arial"/>
              </a:rPr>
              <a:t>in </a:t>
            </a:r>
            <a:r>
              <a:rPr sz="900" spc="-60" dirty="0">
                <a:latin typeface="Arial"/>
                <a:cs typeface="Arial"/>
              </a:rPr>
              <a:t>presence </a:t>
            </a:r>
            <a:r>
              <a:rPr sz="900" spc="-5" dirty="0">
                <a:latin typeface="Arial"/>
                <a:cs typeface="Arial"/>
              </a:rPr>
              <a:t>of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outliers</a:t>
            </a: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0" dirty="0">
                <a:latin typeface="Arial"/>
                <a:cs typeface="Arial"/>
              </a:rPr>
              <a:t>Works </a:t>
            </a:r>
            <a:r>
              <a:rPr sz="1000" spc="-40" dirty="0">
                <a:latin typeface="Arial"/>
                <a:cs typeface="Arial"/>
              </a:rPr>
              <a:t>well </a:t>
            </a:r>
            <a:r>
              <a:rPr sz="1000" spc="-35" dirty="0">
                <a:latin typeface="Arial"/>
                <a:cs typeface="Arial"/>
              </a:rPr>
              <a:t>only </a:t>
            </a:r>
            <a:r>
              <a:rPr sz="1000" spc="-20" dirty="0">
                <a:latin typeface="Arial"/>
                <a:cs typeface="Arial"/>
              </a:rPr>
              <a:t>for </a:t>
            </a:r>
            <a:r>
              <a:rPr sz="1000" spc="-40" dirty="0">
                <a:solidFill>
                  <a:srgbClr val="0000FF"/>
                </a:solidFill>
                <a:latin typeface="Arial"/>
                <a:cs typeface="Arial"/>
              </a:rPr>
              <a:t>round </a:t>
            </a:r>
            <a:r>
              <a:rPr sz="1000" spc="-60" dirty="0">
                <a:solidFill>
                  <a:srgbClr val="0000FF"/>
                </a:solidFill>
                <a:latin typeface="Arial"/>
                <a:cs typeface="Arial"/>
              </a:rPr>
              <a:t>shaped</a:t>
            </a:r>
            <a:r>
              <a:rPr sz="1000" spc="-60" dirty="0">
                <a:latin typeface="Arial"/>
                <a:cs typeface="Arial"/>
              </a:rPr>
              <a:t>,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20" dirty="0">
                <a:solidFill>
                  <a:srgbClr val="0000FF"/>
                </a:solidFill>
                <a:latin typeface="Arial"/>
                <a:cs typeface="Arial"/>
              </a:rPr>
              <a:t>roughly </a:t>
            </a:r>
            <a:r>
              <a:rPr sz="1000" spc="-55" dirty="0">
                <a:solidFill>
                  <a:srgbClr val="0000FF"/>
                </a:solidFill>
                <a:latin typeface="Arial"/>
                <a:cs typeface="Arial"/>
              </a:rPr>
              <a:t>equal </a:t>
            </a:r>
            <a:r>
              <a:rPr sz="1000" spc="-40" dirty="0">
                <a:solidFill>
                  <a:srgbClr val="0000FF"/>
                </a:solidFill>
                <a:latin typeface="Arial"/>
                <a:cs typeface="Arial"/>
              </a:rPr>
              <a:t>sizes/density</a:t>
            </a:r>
            <a:r>
              <a:rPr sz="1000" spc="-45" dirty="0">
                <a:solidFill>
                  <a:srgbClr val="0000FF"/>
                </a:solidFill>
                <a:latin typeface="Arial"/>
                <a:cs typeface="Arial"/>
              </a:rPr>
              <a:t> clusters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000" spc="-70" dirty="0">
                <a:latin typeface="Arial"/>
                <a:cs typeface="Arial"/>
              </a:rPr>
              <a:t>Does </a:t>
            </a:r>
            <a:r>
              <a:rPr sz="1000" spc="-40" dirty="0">
                <a:latin typeface="Arial"/>
                <a:cs typeface="Arial"/>
              </a:rPr>
              <a:t>badly </a:t>
            </a:r>
            <a:r>
              <a:rPr sz="1000" spc="20" dirty="0">
                <a:latin typeface="Arial"/>
                <a:cs typeface="Arial"/>
              </a:rPr>
              <a:t>if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45" dirty="0">
                <a:latin typeface="Arial"/>
                <a:cs typeface="Arial"/>
              </a:rPr>
              <a:t>clusters </a:t>
            </a:r>
            <a:r>
              <a:rPr sz="1000" spc="-70" dirty="0">
                <a:latin typeface="Arial"/>
                <a:cs typeface="Arial"/>
              </a:rPr>
              <a:t>have </a:t>
            </a:r>
            <a:r>
              <a:rPr sz="1000" spc="-55" dirty="0">
                <a:solidFill>
                  <a:srgbClr val="FF0000"/>
                </a:solidFill>
                <a:latin typeface="Arial"/>
                <a:cs typeface="Arial"/>
              </a:rPr>
              <a:t>non-convex</a:t>
            </a:r>
            <a:r>
              <a:rPr sz="10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85" dirty="0">
                <a:solidFill>
                  <a:srgbClr val="FF0000"/>
                </a:solidFill>
                <a:latin typeface="Arial"/>
                <a:cs typeface="Arial"/>
              </a:rPr>
              <a:t>shapes</a:t>
            </a:r>
            <a:endParaRPr sz="1000" dirty="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655"/>
              </a:spcBef>
            </a:pPr>
            <a:r>
              <a:rPr sz="900" spc="-25" dirty="0">
                <a:solidFill>
                  <a:srgbClr val="0000FF"/>
                </a:solidFill>
                <a:latin typeface="Arial"/>
                <a:cs typeface="Arial"/>
              </a:rPr>
              <a:t>Spectral </a:t>
            </a:r>
            <a:r>
              <a:rPr sz="900" spc="-20" dirty="0">
                <a:solidFill>
                  <a:srgbClr val="0000FF"/>
                </a:solidFill>
                <a:latin typeface="Arial"/>
                <a:cs typeface="Arial"/>
              </a:rPr>
              <a:t>clustering </a:t>
            </a:r>
            <a:r>
              <a:rPr sz="900" spc="-30" dirty="0">
                <a:latin typeface="Arial"/>
                <a:cs typeface="Arial"/>
              </a:rPr>
              <a:t>or </a:t>
            </a:r>
            <a:r>
              <a:rPr sz="900" spc="-40" dirty="0">
                <a:solidFill>
                  <a:srgbClr val="0000FF"/>
                </a:solidFill>
                <a:latin typeface="Arial"/>
                <a:cs typeface="Arial"/>
              </a:rPr>
              <a:t>kernelized </a:t>
            </a:r>
            <a:r>
              <a:rPr sz="900" i="1" spc="40" dirty="0">
                <a:solidFill>
                  <a:srgbClr val="0000FF"/>
                </a:solidFill>
                <a:latin typeface="Arial"/>
                <a:cs typeface="Arial"/>
              </a:rPr>
              <a:t>K </a:t>
            </a:r>
            <a:r>
              <a:rPr sz="900" spc="-50" dirty="0">
                <a:solidFill>
                  <a:srgbClr val="0000FF"/>
                </a:solidFill>
                <a:latin typeface="Arial"/>
                <a:cs typeface="Arial"/>
              </a:rPr>
              <a:t>-means </a:t>
            </a:r>
            <a:r>
              <a:rPr sz="900" spc="-45" dirty="0">
                <a:latin typeface="Arial"/>
                <a:cs typeface="Arial"/>
              </a:rPr>
              <a:t>can </a:t>
            </a:r>
            <a:r>
              <a:rPr sz="900" spc="-50" dirty="0">
                <a:latin typeface="Arial"/>
                <a:cs typeface="Arial"/>
              </a:rPr>
              <a:t>be </a:t>
            </a:r>
            <a:r>
              <a:rPr sz="900" spc="-45" dirty="0">
                <a:latin typeface="Arial"/>
                <a:cs typeface="Arial"/>
              </a:rPr>
              <a:t>an</a:t>
            </a:r>
            <a:r>
              <a:rPr sz="900" spc="130" dirty="0">
                <a:latin typeface="Arial"/>
                <a:cs typeface="Arial"/>
              </a:rPr>
              <a:t> </a:t>
            </a:r>
            <a:r>
              <a:rPr sz="900" spc="-15" dirty="0">
                <a:latin typeface="Arial"/>
                <a:cs typeface="Arial"/>
              </a:rPr>
              <a:t>alternative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0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1C1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535963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CC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071926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15" dirty="0"/>
              <a:t>19</a:t>
            </a:fld>
            <a:r>
              <a:rPr spc="-15" dirty="0"/>
              <a:t> </a:t>
            </a:r>
            <a:r>
              <a:rPr spc="125" dirty="0"/>
              <a:t>/</a:t>
            </a:r>
            <a:r>
              <a:rPr spc="10" dirty="0"/>
              <a:t> </a:t>
            </a:r>
            <a:r>
              <a:rPr spc="-15" dirty="0"/>
              <a:t>24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6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215"/>
                </a:moveTo>
                <a:lnTo>
                  <a:pt x="4608004" y="350215"/>
                </a:lnTo>
                <a:lnTo>
                  <a:pt x="4608004" y="0"/>
                </a:lnTo>
                <a:lnTo>
                  <a:pt x="0" y="0"/>
                </a:lnTo>
                <a:lnTo>
                  <a:pt x="0" y="350215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14" y="60259"/>
            <a:ext cx="191388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Clustering</a:t>
            </a:r>
          </a:p>
        </p:txBody>
      </p:sp>
      <p:sp>
        <p:nvSpPr>
          <p:cNvPr id="4" name="object 4"/>
          <p:cNvSpPr/>
          <p:nvPr/>
        </p:nvSpPr>
        <p:spPr>
          <a:xfrm>
            <a:off x="259571" y="50999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4">
                <a:moveTo>
                  <a:pt x="50844" y="25412"/>
                </a:moveTo>
                <a:lnTo>
                  <a:pt x="48846" y="15521"/>
                </a:lnTo>
                <a:lnTo>
                  <a:pt x="43396" y="7443"/>
                </a:lnTo>
                <a:lnTo>
                  <a:pt x="35314" y="1997"/>
                </a:lnTo>
                <a:lnTo>
                  <a:pt x="25419" y="0"/>
                </a:lnTo>
                <a:lnTo>
                  <a:pt x="15524" y="1997"/>
                </a:lnTo>
                <a:lnTo>
                  <a:pt x="7445" y="7443"/>
                </a:lnTo>
                <a:lnTo>
                  <a:pt x="1997" y="15521"/>
                </a:lnTo>
                <a:lnTo>
                  <a:pt x="0" y="25412"/>
                </a:lnTo>
                <a:lnTo>
                  <a:pt x="1997" y="35311"/>
                </a:lnTo>
                <a:lnTo>
                  <a:pt x="7445" y="43392"/>
                </a:lnTo>
                <a:lnTo>
                  <a:pt x="15524" y="48840"/>
                </a:lnTo>
                <a:lnTo>
                  <a:pt x="25419" y="50838"/>
                </a:lnTo>
                <a:lnTo>
                  <a:pt x="35314" y="48840"/>
                </a:lnTo>
                <a:lnTo>
                  <a:pt x="43396" y="43392"/>
                </a:lnTo>
                <a:lnTo>
                  <a:pt x="48846" y="35311"/>
                </a:lnTo>
                <a:lnTo>
                  <a:pt x="50844" y="25412"/>
                </a:lnTo>
              </a:path>
            </a:pathLst>
          </a:custGeom>
          <a:ln w="11112">
            <a:solidFill>
              <a:srgbClr val="19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2265" y="512572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4">
                <a:moveTo>
                  <a:pt x="44489" y="22250"/>
                </a:moveTo>
                <a:lnTo>
                  <a:pt x="42740" y="13587"/>
                </a:lnTo>
                <a:lnTo>
                  <a:pt x="37973" y="6515"/>
                </a:lnTo>
                <a:lnTo>
                  <a:pt x="30901" y="1747"/>
                </a:lnTo>
                <a:lnTo>
                  <a:pt x="22244" y="0"/>
                </a:lnTo>
                <a:lnTo>
                  <a:pt x="13586" y="1747"/>
                </a:lnTo>
                <a:lnTo>
                  <a:pt x="6516" y="6515"/>
                </a:lnTo>
                <a:lnTo>
                  <a:pt x="1748" y="13587"/>
                </a:lnTo>
                <a:lnTo>
                  <a:pt x="0" y="22250"/>
                </a:lnTo>
                <a:lnTo>
                  <a:pt x="1748" y="30906"/>
                </a:lnTo>
                <a:lnTo>
                  <a:pt x="6516" y="37974"/>
                </a:lnTo>
                <a:lnTo>
                  <a:pt x="13586" y="42740"/>
                </a:lnTo>
                <a:lnTo>
                  <a:pt x="22244" y="44488"/>
                </a:lnTo>
                <a:lnTo>
                  <a:pt x="30901" y="42740"/>
                </a:lnTo>
                <a:lnTo>
                  <a:pt x="37973" y="37974"/>
                </a:lnTo>
                <a:lnTo>
                  <a:pt x="42740" y="30906"/>
                </a:lnTo>
                <a:lnTo>
                  <a:pt x="44489" y="22250"/>
                </a:lnTo>
              </a:path>
            </a:pathLst>
          </a:custGeom>
          <a:ln w="11112">
            <a:solidFill>
              <a:srgbClr val="1B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4953" y="515150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4">
                <a:moveTo>
                  <a:pt x="38139" y="19075"/>
                </a:moveTo>
                <a:lnTo>
                  <a:pt x="36640" y="11647"/>
                </a:lnTo>
                <a:lnTo>
                  <a:pt x="32554" y="5584"/>
                </a:lnTo>
                <a:lnTo>
                  <a:pt x="26493" y="1498"/>
                </a:lnTo>
                <a:lnTo>
                  <a:pt x="19070" y="0"/>
                </a:lnTo>
                <a:lnTo>
                  <a:pt x="11647" y="1498"/>
                </a:lnTo>
                <a:lnTo>
                  <a:pt x="5585" y="5584"/>
                </a:lnTo>
                <a:lnTo>
                  <a:pt x="1498" y="11647"/>
                </a:lnTo>
                <a:lnTo>
                  <a:pt x="0" y="19075"/>
                </a:lnTo>
                <a:lnTo>
                  <a:pt x="1498" y="26497"/>
                </a:lnTo>
                <a:lnTo>
                  <a:pt x="5585" y="32561"/>
                </a:lnTo>
                <a:lnTo>
                  <a:pt x="11647" y="36650"/>
                </a:lnTo>
                <a:lnTo>
                  <a:pt x="19070" y="38150"/>
                </a:lnTo>
                <a:lnTo>
                  <a:pt x="26493" y="36650"/>
                </a:lnTo>
                <a:lnTo>
                  <a:pt x="32554" y="32561"/>
                </a:lnTo>
                <a:lnTo>
                  <a:pt x="36640" y="26497"/>
                </a:lnTo>
                <a:lnTo>
                  <a:pt x="38139" y="19075"/>
                </a:lnTo>
              </a:path>
            </a:pathLst>
          </a:custGeom>
          <a:ln w="11112">
            <a:solidFill>
              <a:srgbClr val="1D1D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7642" y="51774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4">
                <a:moveTo>
                  <a:pt x="31794" y="15887"/>
                </a:moveTo>
                <a:lnTo>
                  <a:pt x="31794" y="7112"/>
                </a:lnTo>
                <a:lnTo>
                  <a:pt x="24676" y="0"/>
                </a:lnTo>
                <a:lnTo>
                  <a:pt x="15900" y="0"/>
                </a:lnTo>
                <a:lnTo>
                  <a:pt x="7124" y="0"/>
                </a:lnTo>
                <a:lnTo>
                  <a:pt x="0" y="7112"/>
                </a:lnTo>
                <a:lnTo>
                  <a:pt x="0" y="15887"/>
                </a:lnTo>
                <a:lnTo>
                  <a:pt x="0" y="24663"/>
                </a:lnTo>
                <a:lnTo>
                  <a:pt x="7124" y="31788"/>
                </a:lnTo>
                <a:lnTo>
                  <a:pt x="15900" y="31788"/>
                </a:lnTo>
                <a:lnTo>
                  <a:pt x="24676" y="31788"/>
                </a:lnTo>
                <a:lnTo>
                  <a:pt x="31794" y="24663"/>
                </a:lnTo>
                <a:lnTo>
                  <a:pt x="31794" y="15887"/>
                </a:lnTo>
              </a:path>
            </a:pathLst>
          </a:custGeom>
          <a:ln w="11112">
            <a:solidFill>
              <a:srgbClr val="1F1F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0336" y="520319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4">
                <a:moveTo>
                  <a:pt x="25440" y="12725"/>
                </a:moveTo>
                <a:lnTo>
                  <a:pt x="25440" y="5702"/>
                </a:lnTo>
                <a:lnTo>
                  <a:pt x="19744" y="0"/>
                </a:lnTo>
                <a:lnTo>
                  <a:pt x="12720" y="0"/>
                </a:lnTo>
                <a:lnTo>
                  <a:pt x="5695" y="0"/>
                </a:lnTo>
                <a:lnTo>
                  <a:pt x="0" y="5702"/>
                </a:lnTo>
                <a:lnTo>
                  <a:pt x="0" y="12725"/>
                </a:lnTo>
                <a:lnTo>
                  <a:pt x="0" y="19748"/>
                </a:lnTo>
                <a:lnTo>
                  <a:pt x="5695" y="25438"/>
                </a:lnTo>
                <a:lnTo>
                  <a:pt x="12720" y="25438"/>
                </a:lnTo>
                <a:lnTo>
                  <a:pt x="19744" y="25438"/>
                </a:lnTo>
                <a:lnTo>
                  <a:pt x="25440" y="19748"/>
                </a:lnTo>
                <a:lnTo>
                  <a:pt x="25440" y="12725"/>
                </a:lnTo>
              </a:path>
            </a:pathLst>
          </a:custGeom>
          <a:ln w="11112">
            <a:solidFill>
              <a:srgbClr val="2121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4085" y="513956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36974" y="18491"/>
                </a:moveTo>
                <a:lnTo>
                  <a:pt x="35522" y="11294"/>
                </a:lnTo>
                <a:lnTo>
                  <a:pt x="31560" y="5416"/>
                </a:lnTo>
                <a:lnTo>
                  <a:pt x="25685" y="1453"/>
                </a:lnTo>
                <a:lnTo>
                  <a:pt x="18489" y="0"/>
                </a:lnTo>
                <a:lnTo>
                  <a:pt x="11293" y="1453"/>
                </a:lnTo>
                <a:lnTo>
                  <a:pt x="5416" y="5416"/>
                </a:lnTo>
                <a:lnTo>
                  <a:pt x="1453" y="11294"/>
                </a:lnTo>
                <a:lnTo>
                  <a:pt x="0" y="18491"/>
                </a:lnTo>
                <a:lnTo>
                  <a:pt x="1453" y="25688"/>
                </a:lnTo>
                <a:lnTo>
                  <a:pt x="5416" y="31565"/>
                </a:lnTo>
                <a:lnTo>
                  <a:pt x="11293" y="35529"/>
                </a:lnTo>
                <a:lnTo>
                  <a:pt x="18489" y="36982"/>
                </a:lnTo>
                <a:lnTo>
                  <a:pt x="25685" y="35529"/>
                </a:lnTo>
                <a:lnTo>
                  <a:pt x="31560" y="31565"/>
                </a:lnTo>
                <a:lnTo>
                  <a:pt x="35522" y="25688"/>
                </a:lnTo>
                <a:lnTo>
                  <a:pt x="36974" y="18491"/>
                </a:lnTo>
              </a:path>
            </a:pathLst>
          </a:custGeom>
          <a:ln w="11112">
            <a:solidFill>
              <a:srgbClr val="2323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0103" y="519264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8488" y="9245"/>
                </a:moveTo>
                <a:lnTo>
                  <a:pt x="18488" y="4140"/>
                </a:lnTo>
                <a:lnTo>
                  <a:pt x="14347" y="0"/>
                </a:lnTo>
                <a:lnTo>
                  <a:pt x="9241" y="0"/>
                </a:lnTo>
                <a:lnTo>
                  <a:pt x="4137" y="0"/>
                </a:lnTo>
                <a:lnTo>
                  <a:pt x="0" y="4140"/>
                </a:lnTo>
                <a:lnTo>
                  <a:pt x="0" y="9245"/>
                </a:lnTo>
                <a:lnTo>
                  <a:pt x="0" y="14351"/>
                </a:lnTo>
                <a:lnTo>
                  <a:pt x="4137" y="18478"/>
                </a:lnTo>
                <a:lnTo>
                  <a:pt x="9241" y="18478"/>
                </a:lnTo>
                <a:lnTo>
                  <a:pt x="14347" y="18478"/>
                </a:lnTo>
                <a:lnTo>
                  <a:pt x="18488" y="14351"/>
                </a:lnTo>
                <a:lnTo>
                  <a:pt x="18488" y="9245"/>
                </a:lnTo>
              </a:path>
            </a:pathLst>
          </a:custGeom>
          <a:ln w="11112">
            <a:solidFill>
              <a:srgbClr val="656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633" y="52165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38" y="6070"/>
                </a:moveTo>
                <a:lnTo>
                  <a:pt x="12138" y="2717"/>
                </a:lnTo>
                <a:lnTo>
                  <a:pt x="9415" y="0"/>
                </a:lnTo>
                <a:lnTo>
                  <a:pt x="6066" y="0"/>
                </a:lnTo>
                <a:lnTo>
                  <a:pt x="2717" y="0"/>
                </a:lnTo>
                <a:lnTo>
                  <a:pt x="0" y="2717"/>
                </a:lnTo>
                <a:lnTo>
                  <a:pt x="0" y="6070"/>
                </a:lnTo>
                <a:lnTo>
                  <a:pt x="0" y="9410"/>
                </a:lnTo>
                <a:lnTo>
                  <a:pt x="2717" y="12128"/>
                </a:lnTo>
                <a:lnTo>
                  <a:pt x="6066" y="12128"/>
                </a:lnTo>
                <a:lnTo>
                  <a:pt x="9415" y="12128"/>
                </a:lnTo>
                <a:lnTo>
                  <a:pt x="12138" y="9410"/>
                </a:lnTo>
                <a:lnTo>
                  <a:pt x="12138" y="6070"/>
                </a:lnTo>
              </a:path>
            </a:pathLst>
          </a:custGeom>
          <a:ln w="11112">
            <a:solidFill>
              <a:srgbClr val="7E7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5163" y="5240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5789" y="2895"/>
                </a:moveTo>
                <a:lnTo>
                  <a:pt x="5789" y="1295"/>
                </a:lnTo>
                <a:lnTo>
                  <a:pt x="4489" y="0"/>
                </a:lnTo>
                <a:lnTo>
                  <a:pt x="2891" y="0"/>
                </a:lnTo>
                <a:lnTo>
                  <a:pt x="1295" y="0"/>
                </a:lnTo>
                <a:lnTo>
                  <a:pt x="0" y="1295"/>
                </a:lnTo>
                <a:lnTo>
                  <a:pt x="0" y="2895"/>
                </a:lnTo>
                <a:lnTo>
                  <a:pt x="0" y="4483"/>
                </a:lnTo>
                <a:lnTo>
                  <a:pt x="1295" y="5791"/>
                </a:lnTo>
                <a:lnTo>
                  <a:pt x="2891" y="5791"/>
                </a:lnTo>
                <a:lnTo>
                  <a:pt x="4489" y="5791"/>
                </a:lnTo>
                <a:lnTo>
                  <a:pt x="5789" y="4483"/>
                </a:lnTo>
                <a:lnTo>
                  <a:pt x="5789" y="2895"/>
                </a:lnTo>
              </a:path>
            </a:pathLst>
          </a:custGeom>
          <a:ln w="11112">
            <a:solidFill>
              <a:srgbClr val="969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7133" y="525868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266"/>
                </a:moveTo>
                <a:lnTo>
                  <a:pt x="0" y="431"/>
                </a:lnTo>
                <a:lnTo>
                  <a:pt x="123" y="558"/>
                </a:lnTo>
                <a:lnTo>
                  <a:pt x="278" y="558"/>
                </a:lnTo>
                <a:lnTo>
                  <a:pt x="431" y="558"/>
                </a:lnTo>
                <a:lnTo>
                  <a:pt x="560" y="431"/>
                </a:lnTo>
                <a:lnTo>
                  <a:pt x="560" y="266"/>
                </a:lnTo>
                <a:lnTo>
                  <a:pt x="560" y="114"/>
                </a:lnTo>
                <a:lnTo>
                  <a:pt x="431" y="0"/>
                </a:lnTo>
                <a:lnTo>
                  <a:pt x="278" y="0"/>
                </a:lnTo>
                <a:lnTo>
                  <a:pt x="123" y="0"/>
                </a:lnTo>
                <a:lnTo>
                  <a:pt x="0" y="266"/>
                </a:lnTo>
              </a:path>
            </a:pathLst>
          </a:custGeom>
          <a:ln w="11112">
            <a:solidFill>
              <a:srgbClr val="AFA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3312" y="52189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0" y="3454"/>
                </a:moveTo>
                <a:lnTo>
                  <a:pt x="0" y="5359"/>
                </a:lnTo>
                <a:lnTo>
                  <a:pt x="1548" y="6921"/>
                </a:lnTo>
                <a:lnTo>
                  <a:pt x="3453" y="6921"/>
                </a:lnTo>
                <a:lnTo>
                  <a:pt x="5358" y="6921"/>
                </a:lnTo>
                <a:lnTo>
                  <a:pt x="6910" y="5359"/>
                </a:lnTo>
                <a:lnTo>
                  <a:pt x="6910" y="3454"/>
                </a:lnTo>
                <a:lnTo>
                  <a:pt x="6910" y="1549"/>
                </a:lnTo>
                <a:lnTo>
                  <a:pt x="5358" y="0"/>
                </a:lnTo>
                <a:lnTo>
                  <a:pt x="3453" y="0"/>
                </a:lnTo>
                <a:lnTo>
                  <a:pt x="1548" y="0"/>
                </a:lnTo>
                <a:lnTo>
                  <a:pt x="0" y="1549"/>
                </a:lnTo>
                <a:lnTo>
                  <a:pt x="0" y="3454"/>
                </a:lnTo>
              </a:path>
            </a:pathLst>
          </a:custGeom>
          <a:ln w="11112">
            <a:solidFill>
              <a:srgbClr val="C7C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9770" y="51822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44"/>
                </a:lnTo>
                <a:lnTo>
                  <a:pt x="0" y="9842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E0E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9571" y="71412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4">
                <a:moveTo>
                  <a:pt x="50844" y="25425"/>
                </a:moveTo>
                <a:lnTo>
                  <a:pt x="48846" y="15526"/>
                </a:lnTo>
                <a:lnTo>
                  <a:pt x="43396" y="7445"/>
                </a:lnTo>
                <a:lnTo>
                  <a:pt x="35314" y="1997"/>
                </a:lnTo>
                <a:lnTo>
                  <a:pt x="25419" y="0"/>
                </a:lnTo>
                <a:lnTo>
                  <a:pt x="15524" y="1997"/>
                </a:lnTo>
                <a:lnTo>
                  <a:pt x="7445" y="7445"/>
                </a:lnTo>
                <a:lnTo>
                  <a:pt x="1997" y="15526"/>
                </a:lnTo>
                <a:lnTo>
                  <a:pt x="0" y="25425"/>
                </a:lnTo>
                <a:lnTo>
                  <a:pt x="1997" y="35318"/>
                </a:lnTo>
                <a:lnTo>
                  <a:pt x="7445" y="43400"/>
                </a:lnTo>
                <a:lnTo>
                  <a:pt x="15524" y="48851"/>
                </a:lnTo>
                <a:lnTo>
                  <a:pt x="25419" y="50850"/>
                </a:lnTo>
                <a:lnTo>
                  <a:pt x="35314" y="48851"/>
                </a:lnTo>
                <a:lnTo>
                  <a:pt x="43396" y="43400"/>
                </a:lnTo>
                <a:lnTo>
                  <a:pt x="48846" y="35318"/>
                </a:lnTo>
                <a:lnTo>
                  <a:pt x="50844" y="25425"/>
                </a:lnTo>
              </a:path>
            </a:pathLst>
          </a:custGeom>
          <a:ln w="11112">
            <a:solidFill>
              <a:srgbClr val="19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2265" y="716711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4">
                <a:moveTo>
                  <a:pt x="44489" y="22237"/>
                </a:moveTo>
                <a:lnTo>
                  <a:pt x="42740" y="13582"/>
                </a:lnTo>
                <a:lnTo>
                  <a:pt x="37973" y="6513"/>
                </a:lnTo>
                <a:lnTo>
                  <a:pt x="30901" y="1747"/>
                </a:lnTo>
                <a:lnTo>
                  <a:pt x="22244" y="0"/>
                </a:lnTo>
                <a:lnTo>
                  <a:pt x="13586" y="1747"/>
                </a:lnTo>
                <a:lnTo>
                  <a:pt x="6516" y="6513"/>
                </a:lnTo>
                <a:lnTo>
                  <a:pt x="1748" y="13582"/>
                </a:lnTo>
                <a:lnTo>
                  <a:pt x="0" y="22237"/>
                </a:lnTo>
                <a:lnTo>
                  <a:pt x="1748" y="30900"/>
                </a:lnTo>
                <a:lnTo>
                  <a:pt x="6516" y="37973"/>
                </a:lnTo>
                <a:lnTo>
                  <a:pt x="13586" y="42740"/>
                </a:lnTo>
                <a:lnTo>
                  <a:pt x="22244" y="44488"/>
                </a:lnTo>
                <a:lnTo>
                  <a:pt x="30901" y="42740"/>
                </a:lnTo>
                <a:lnTo>
                  <a:pt x="37973" y="37973"/>
                </a:lnTo>
                <a:lnTo>
                  <a:pt x="42740" y="30900"/>
                </a:lnTo>
                <a:lnTo>
                  <a:pt x="44489" y="22237"/>
                </a:lnTo>
              </a:path>
            </a:pathLst>
          </a:custGeom>
          <a:ln w="11112">
            <a:solidFill>
              <a:srgbClr val="1B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4953" y="719289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4">
                <a:moveTo>
                  <a:pt x="38139" y="19075"/>
                </a:moveTo>
                <a:lnTo>
                  <a:pt x="36640" y="11653"/>
                </a:lnTo>
                <a:lnTo>
                  <a:pt x="32554" y="5589"/>
                </a:lnTo>
                <a:lnTo>
                  <a:pt x="26493" y="1499"/>
                </a:lnTo>
                <a:lnTo>
                  <a:pt x="19070" y="0"/>
                </a:lnTo>
                <a:lnTo>
                  <a:pt x="11647" y="1499"/>
                </a:lnTo>
                <a:lnTo>
                  <a:pt x="5585" y="5589"/>
                </a:lnTo>
                <a:lnTo>
                  <a:pt x="1498" y="11653"/>
                </a:lnTo>
                <a:lnTo>
                  <a:pt x="0" y="19075"/>
                </a:lnTo>
                <a:lnTo>
                  <a:pt x="1498" y="26497"/>
                </a:lnTo>
                <a:lnTo>
                  <a:pt x="5585" y="32561"/>
                </a:lnTo>
                <a:lnTo>
                  <a:pt x="11647" y="36650"/>
                </a:lnTo>
                <a:lnTo>
                  <a:pt x="19070" y="38150"/>
                </a:lnTo>
                <a:lnTo>
                  <a:pt x="26493" y="36650"/>
                </a:lnTo>
                <a:lnTo>
                  <a:pt x="32554" y="32561"/>
                </a:lnTo>
                <a:lnTo>
                  <a:pt x="36640" y="26497"/>
                </a:lnTo>
                <a:lnTo>
                  <a:pt x="38139" y="19075"/>
                </a:lnTo>
              </a:path>
            </a:pathLst>
          </a:custGeom>
          <a:ln w="11112">
            <a:solidFill>
              <a:srgbClr val="1D1D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7642" y="72188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4">
                <a:moveTo>
                  <a:pt x="31794" y="15887"/>
                </a:moveTo>
                <a:lnTo>
                  <a:pt x="31794" y="7112"/>
                </a:lnTo>
                <a:lnTo>
                  <a:pt x="24676" y="0"/>
                </a:lnTo>
                <a:lnTo>
                  <a:pt x="15900" y="0"/>
                </a:lnTo>
                <a:lnTo>
                  <a:pt x="7124" y="0"/>
                </a:lnTo>
                <a:lnTo>
                  <a:pt x="0" y="7112"/>
                </a:lnTo>
                <a:lnTo>
                  <a:pt x="0" y="15887"/>
                </a:lnTo>
                <a:lnTo>
                  <a:pt x="0" y="24676"/>
                </a:lnTo>
                <a:lnTo>
                  <a:pt x="7124" y="31788"/>
                </a:lnTo>
                <a:lnTo>
                  <a:pt x="15900" y="31788"/>
                </a:lnTo>
                <a:lnTo>
                  <a:pt x="24676" y="31788"/>
                </a:lnTo>
                <a:lnTo>
                  <a:pt x="31794" y="24676"/>
                </a:lnTo>
                <a:lnTo>
                  <a:pt x="31794" y="15887"/>
                </a:lnTo>
              </a:path>
            </a:pathLst>
          </a:custGeom>
          <a:ln w="11112">
            <a:solidFill>
              <a:srgbClr val="1F1F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0336" y="724458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4">
                <a:moveTo>
                  <a:pt x="25440" y="12725"/>
                </a:moveTo>
                <a:lnTo>
                  <a:pt x="25440" y="5689"/>
                </a:lnTo>
                <a:lnTo>
                  <a:pt x="19744" y="0"/>
                </a:lnTo>
                <a:lnTo>
                  <a:pt x="12720" y="0"/>
                </a:lnTo>
                <a:lnTo>
                  <a:pt x="5695" y="0"/>
                </a:lnTo>
                <a:lnTo>
                  <a:pt x="0" y="5689"/>
                </a:lnTo>
                <a:lnTo>
                  <a:pt x="0" y="12725"/>
                </a:lnTo>
                <a:lnTo>
                  <a:pt x="0" y="19748"/>
                </a:lnTo>
                <a:lnTo>
                  <a:pt x="5695" y="25450"/>
                </a:lnTo>
                <a:lnTo>
                  <a:pt x="12720" y="25450"/>
                </a:lnTo>
                <a:lnTo>
                  <a:pt x="19744" y="25450"/>
                </a:lnTo>
                <a:lnTo>
                  <a:pt x="25440" y="19748"/>
                </a:lnTo>
                <a:lnTo>
                  <a:pt x="25440" y="12725"/>
                </a:lnTo>
              </a:path>
            </a:pathLst>
          </a:custGeom>
          <a:ln w="11112">
            <a:solidFill>
              <a:srgbClr val="2121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4085" y="718108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36974" y="18478"/>
                </a:moveTo>
                <a:lnTo>
                  <a:pt x="35522" y="11283"/>
                </a:lnTo>
                <a:lnTo>
                  <a:pt x="31560" y="5410"/>
                </a:lnTo>
                <a:lnTo>
                  <a:pt x="25685" y="1451"/>
                </a:lnTo>
                <a:lnTo>
                  <a:pt x="18489" y="0"/>
                </a:lnTo>
                <a:lnTo>
                  <a:pt x="11293" y="1451"/>
                </a:lnTo>
                <a:lnTo>
                  <a:pt x="5416" y="5410"/>
                </a:lnTo>
                <a:lnTo>
                  <a:pt x="1453" y="11283"/>
                </a:lnTo>
                <a:lnTo>
                  <a:pt x="0" y="18478"/>
                </a:lnTo>
                <a:lnTo>
                  <a:pt x="1453" y="25675"/>
                </a:lnTo>
                <a:lnTo>
                  <a:pt x="5416" y="31553"/>
                </a:lnTo>
                <a:lnTo>
                  <a:pt x="11293" y="35516"/>
                </a:lnTo>
                <a:lnTo>
                  <a:pt x="18489" y="36969"/>
                </a:lnTo>
                <a:lnTo>
                  <a:pt x="25685" y="35516"/>
                </a:lnTo>
                <a:lnTo>
                  <a:pt x="31560" y="31553"/>
                </a:lnTo>
                <a:lnTo>
                  <a:pt x="35522" y="25675"/>
                </a:lnTo>
                <a:lnTo>
                  <a:pt x="36974" y="18478"/>
                </a:lnTo>
              </a:path>
            </a:pathLst>
          </a:custGeom>
          <a:ln w="11112">
            <a:solidFill>
              <a:srgbClr val="2323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0103" y="723404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8488" y="9245"/>
                </a:moveTo>
                <a:lnTo>
                  <a:pt x="18488" y="4140"/>
                </a:lnTo>
                <a:lnTo>
                  <a:pt x="14347" y="0"/>
                </a:lnTo>
                <a:lnTo>
                  <a:pt x="9241" y="0"/>
                </a:lnTo>
                <a:lnTo>
                  <a:pt x="4137" y="0"/>
                </a:lnTo>
                <a:lnTo>
                  <a:pt x="0" y="4140"/>
                </a:lnTo>
                <a:lnTo>
                  <a:pt x="0" y="9245"/>
                </a:lnTo>
                <a:lnTo>
                  <a:pt x="0" y="14351"/>
                </a:lnTo>
                <a:lnTo>
                  <a:pt x="4137" y="18491"/>
                </a:lnTo>
                <a:lnTo>
                  <a:pt x="9241" y="18491"/>
                </a:lnTo>
                <a:lnTo>
                  <a:pt x="14347" y="18491"/>
                </a:lnTo>
                <a:lnTo>
                  <a:pt x="18488" y="14351"/>
                </a:lnTo>
                <a:lnTo>
                  <a:pt x="18488" y="9245"/>
                </a:lnTo>
              </a:path>
            </a:pathLst>
          </a:custGeom>
          <a:ln w="11112">
            <a:solidFill>
              <a:srgbClr val="656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2633" y="72579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38" y="6070"/>
                </a:moveTo>
                <a:lnTo>
                  <a:pt x="12138" y="2717"/>
                </a:lnTo>
                <a:lnTo>
                  <a:pt x="9415" y="0"/>
                </a:lnTo>
                <a:lnTo>
                  <a:pt x="6066" y="0"/>
                </a:lnTo>
                <a:lnTo>
                  <a:pt x="2717" y="0"/>
                </a:lnTo>
                <a:lnTo>
                  <a:pt x="0" y="2717"/>
                </a:lnTo>
                <a:lnTo>
                  <a:pt x="0" y="6070"/>
                </a:lnTo>
                <a:lnTo>
                  <a:pt x="0" y="9423"/>
                </a:lnTo>
                <a:lnTo>
                  <a:pt x="2717" y="12141"/>
                </a:lnTo>
                <a:lnTo>
                  <a:pt x="6066" y="12141"/>
                </a:lnTo>
                <a:lnTo>
                  <a:pt x="9415" y="12141"/>
                </a:lnTo>
                <a:lnTo>
                  <a:pt x="12138" y="9423"/>
                </a:lnTo>
                <a:lnTo>
                  <a:pt x="12138" y="6070"/>
                </a:lnTo>
              </a:path>
            </a:pathLst>
          </a:custGeom>
          <a:ln w="11112">
            <a:solidFill>
              <a:srgbClr val="7E7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5163" y="72817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5789" y="2895"/>
                </a:moveTo>
                <a:lnTo>
                  <a:pt x="5789" y="1295"/>
                </a:lnTo>
                <a:lnTo>
                  <a:pt x="4489" y="0"/>
                </a:lnTo>
                <a:lnTo>
                  <a:pt x="2891" y="0"/>
                </a:lnTo>
                <a:lnTo>
                  <a:pt x="1295" y="0"/>
                </a:lnTo>
                <a:lnTo>
                  <a:pt x="0" y="1295"/>
                </a:lnTo>
                <a:lnTo>
                  <a:pt x="0" y="2895"/>
                </a:lnTo>
                <a:lnTo>
                  <a:pt x="0" y="4495"/>
                </a:lnTo>
                <a:lnTo>
                  <a:pt x="1295" y="5778"/>
                </a:lnTo>
                <a:lnTo>
                  <a:pt x="2891" y="5778"/>
                </a:lnTo>
                <a:lnTo>
                  <a:pt x="4489" y="5778"/>
                </a:lnTo>
                <a:lnTo>
                  <a:pt x="5789" y="4495"/>
                </a:lnTo>
                <a:lnTo>
                  <a:pt x="5789" y="2895"/>
                </a:lnTo>
              </a:path>
            </a:pathLst>
          </a:custGeom>
          <a:ln w="11112">
            <a:solidFill>
              <a:srgbClr val="969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7133" y="729996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292"/>
                </a:moveTo>
                <a:lnTo>
                  <a:pt x="0" y="444"/>
                </a:lnTo>
                <a:lnTo>
                  <a:pt x="123" y="571"/>
                </a:lnTo>
                <a:lnTo>
                  <a:pt x="278" y="571"/>
                </a:lnTo>
                <a:lnTo>
                  <a:pt x="431" y="571"/>
                </a:lnTo>
                <a:lnTo>
                  <a:pt x="560" y="444"/>
                </a:lnTo>
                <a:lnTo>
                  <a:pt x="560" y="292"/>
                </a:lnTo>
                <a:lnTo>
                  <a:pt x="560" y="139"/>
                </a:lnTo>
                <a:lnTo>
                  <a:pt x="431" y="0"/>
                </a:lnTo>
                <a:lnTo>
                  <a:pt x="278" y="0"/>
                </a:lnTo>
                <a:lnTo>
                  <a:pt x="123" y="0"/>
                </a:lnTo>
                <a:lnTo>
                  <a:pt x="0" y="139"/>
                </a:lnTo>
                <a:lnTo>
                  <a:pt x="0" y="292"/>
                </a:lnTo>
              </a:path>
            </a:pathLst>
          </a:custGeom>
          <a:ln w="11112">
            <a:solidFill>
              <a:srgbClr val="AFA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3312" y="72603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0" y="3467"/>
                </a:moveTo>
                <a:lnTo>
                  <a:pt x="0" y="5372"/>
                </a:lnTo>
                <a:lnTo>
                  <a:pt x="1548" y="6921"/>
                </a:lnTo>
                <a:lnTo>
                  <a:pt x="3453" y="6921"/>
                </a:lnTo>
                <a:lnTo>
                  <a:pt x="5358" y="6921"/>
                </a:lnTo>
                <a:lnTo>
                  <a:pt x="6910" y="5372"/>
                </a:lnTo>
                <a:lnTo>
                  <a:pt x="6910" y="3467"/>
                </a:lnTo>
                <a:lnTo>
                  <a:pt x="6910" y="1562"/>
                </a:lnTo>
                <a:lnTo>
                  <a:pt x="5358" y="0"/>
                </a:lnTo>
                <a:lnTo>
                  <a:pt x="3453" y="0"/>
                </a:lnTo>
                <a:lnTo>
                  <a:pt x="1548" y="0"/>
                </a:lnTo>
                <a:lnTo>
                  <a:pt x="0" y="1562"/>
                </a:lnTo>
                <a:lnTo>
                  <a:pt x="0" y="3467"/>
                </a:lnTo>
              </a:path>
            </a:pathLst>
          </a:custGeom>
          <a:ln w="11112">
            <a:solidFill>
              <a:srgbClr val="C7C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9770" y="7223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57"/>
                </a:lnTo>
                <a:lnTo>
                  <a:pt x="0" y="9855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E0E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9571" y="91814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4">
                <a:moveTo>
                  <a:pt x="50844" y="25425"/>
                </a:moveTo>
                <a:lnTo>
                  <a:pt x="48846" y="15532"/>
                </a:lnTo>
                <a:lnTo>
                  <a:pt x="43396" y="7450"/>
                </a:lnTo>
                <a:lnTo>
                  <a:pt x="35314" y="1999"/>
                </a:lnTo>
                <a:lnTo>
                  <a:pt x="25419" y="0"/>
                </a:lnTo>
                <a:lnTo>
                  <a:pt x="15524" y="1999"/>
                </a:lnTo>
                <a:lnTo>
                  <a:pt x="7445" y="7450"/>
                </a:lnTo>
                <a:lnTo>
                  <a:pt x="1997" y="15532"/>
                </a:lnTo>
                <a:lnTo>
                  <a:pt x="0" y="25425"/>
                </a:lnTo>
                <a:lnTo>
                  <a:pt x="1997" y="35323"/>
                </a:lnTo>
                <a:lnTo>
                  <a:pt x="7445" y="43405"/>
                </a:lnTo>
                <a:lnTo>
                  <a:pt x="15524" y="48853"/>
                </a:lnTo>
                <a:lnTo>
                  <a:pt x="25419" y="50850"/>
                </a:lnTo>
                <a:lnTo>
                  <a:pt x="35314" y="48853"/>
                </a:lnTo>
                <a:lnTo>
                  <a:pt x="43396" y="43405"/>
                </a:lnTo>
                <a:lnTo>
                  <a:pt x="48846" y="35323"/>
                </a:lnTo>
                <a:lnTo>
                  <a:pt x="50844" y="25425"/>
                </a:lnTo>
              </a:path>
            </a:pathLst>
          </a:custGeom>
          <a:ln w="11112">
            <a:solidFill>
              <a:srgbClr val="19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2265" y="920737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4">
                <a:moveTo>
                  <a:pt x="44489" y="22237"/>
                </a:moveTo>
                <a:lnTo>
                  <a:pt x="42740" y="13582"/>
                </a:lnTo>
                <a:lnTo>
                  <a:pt x="37973" y="6513"/>
                </a:lnTo>
                <a:lnTo>
                  <a:pt x="30901" y="1747"/>
                </a:lnTo>
                <a:lnTo>
                  <a:pt x="22244" y="0"/>
                </a:lnTo>
                <a:lnTo>
                  <a:pt x="13586" y="1747"/>
                </a:lnTo>
                <a:lnTo>
                  <a:pt x="6516" y="6513"/>
                </a:lnTo>
                <a:lnTo>
                  <a:pt x="1748" y="13582"/>
                </a:lnTo>
                <a:lnTo>
                  <a:pt x="0" y="22237"/>
                </a:lnTo>
                <a:lnTo>
                  <a:pt x="1748" y="30900"/>
                </a:lnTo>
                <a:lnTo>
                  <a:pt x="6516" y="37973"/>
                </a:lnTo>
                <a:lnTo>
                  <a:pt x="13586" y="42740"/>
                </a:lnTo>
                <a:lnTo>
                  <a:pt x="22244" y="44488"/>
                </a:lnTo>
                <a:lnTo>
                  <a:pt x="30901" y="42740"/>
                </a:lnTo>
                <a:lnTo>
                  <a:pt x="37973" y="37973"/>
                </a:lnTo>
                <a:lnTo>
                  <a:pt x="42740" y="30900"/>
                </a:lnTo>
                <a:lnTo>
                  <a:pt x="44489" y="22237"/>
                </a:lnTo>
              </a:path>
            </a:pathLst>
          </a:custGeom>
          <a:ln w="11112">
            <a:solidFill>
              <a:srgbClr val="1B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4953" y="923315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4">
                <a:moveTo>
                  <a:pt x="38139" y="19075"/>
                </a:moveTo>
                <a:lnTo>
                  <a:pt x="36640" y="11653"/>
                </a:lnTo>
                <a:lnTo>
                  <a:pt x="32554" y="5589"/>
                </a:lnTo>
                <a:lnTo>
                  <a:pt x="26493" y="1499"/>
                </a:lnTo>
                <a:lnTo>
                  <a:pt x="19070" y="0"/>
                </a:lnTo>
                <a:lnTo>
                  <a:pt x="11647" y="1499"/>
                </a:lnTo>
                <a:lnTo>
                  <a:pt x="5585" y="5589"/>
                </a:lnTo>
                <a:lnTo>
                  <a:pt x="1498" y="11653"/>
                </a:lnTo>
                <a:lnTo>
                  <a:pt x="0" y="19075"/>
                </a:lnTo>
                <a:lnTo>
                  <a:pt x="1498" y="26495"/>
                </a:lnTo>
                <a:lnTo>
                  <a:pt x="5585" y="32554"/>
                </a:lnTo>
                <a:lnTo>
                  <a:pt x="11647" y="36640"/>
                </a:lnTo>
                <a:lnTo>
                  <a:pt x="19070" y="38138"/>
                </a:lnTo>
                <a:lnTo>
                  <a:pt x="26493" y="36640"/>
                </a:lnTo>
                <a:lnTo>
                  <a:pt x="32554" y="32554"/>
                </a:lnTo>
                <a:lnTo>
                  <a:pt x="36640" y="26495"/>
                </a:lnTo>
                <a:lnTo>
                  <a:pt x="38139" y="19075"/>
                </a:lnTo>
              </a:path>
            </a:pathLst>
          </a:custGeom>
          <a:ln w="11112">
            <a:solidFill>
              <a:srgbClr val="1D1D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7642" y="925906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4">
                <a:moveTo>
                  <a:pt x="31794" y="15887"/>
                </a:moveTo>
                <a:lnTo>
                  <a:pt x="31794" y="7112"/>
                </a:lnTo>
                <a:lnTo>
                  <a:pt x="24676" y="0"/>
                </a:lnTo>
                <a:lnTo>
                  <a:pt x="15900" y="0"/>
                </a:lnTo>
                <a:lnTo>
                  <a:pt x="7124" y="0"/>
                </a:lnTo>
                <a:lnTo>
                  <a:pt x="0" y="7112"/>
                </a:lnTo>
                <a:lnTo>
                  <a:pt x="0" y="15887"/>
                </a:lnTo>
                <a:lnTo>
                  <a:pt x="0" y="24663"/>
                </a:lnTo>
                <a:lnTo>
                  <a:pt x="7124" y="31788"/>
                </a:lnTo>
                <a:lnTo>
                  <a:pt x="15900" y="31788"/>
                </a:lnTo>
                <a:lnTo>
                  <a:pt x="24676" y="31788"/>
                </a:lnTo>
                <a:lnTo>
                  <a:pt x="31794" y="24663"/>
                </a:lnTo>
                <a:lnTo>
                  <a:pt x="31794" y="15887"/>
                </a:lnTo>
              </a:path>
            </a:pathLst>
          </a:custGeom>
          <a:ln w="11112">
            <a:solidFill>
              <a:srgbClr val="1F1F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0336" y="92848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4">
                <a:moveTo>
                  <a:pt x="25440" y="12725"/>
                </a:moveTo>
                <a:lnTo>
                  <a:pt x="25440" y="5702"/>
                </a:lnTo>
                <a:lnTo>
                  <a:pt x="19744" y="0"/>
                </a:lnTo>
                <a:lnTo>
                  <a:pt x="12720" y="0"/>
                </a:lnTo>
                <a:lnTo>
                  <a:pt x="5695" y="0"/>
                </a:lnTo>
                <a:lnTo>
                  <a:pt x="0" y="5702"/>
                </a:lnTo>
                <a:lnTo>
                  <a:pt x="0" y="12725"/>
                </a:lnTo>
                <a:lnTo>
                  <a:pt x="0" y="19748"/>
                </a:lnTo>
                <a:lnTo>
                  <a:pt x="5695" y="25438"/>
                </a:lnTo>
                <a:lnTo>
                  <a:pt x="12720" y="25438"/>
                </a:lnTo>
                <a:lnTo>
                  <a:pt x="19744" y="25438"/>
                </a:lnTo>
                <a:lnTo>
                  <a:pt x="25440" y="19748"/>
                </a:lnTo>
                <a:lnTo>
                  <a:pt x="25440" y="12725"/>
                </a:lnTo>
              </a:path>
            </a:pathLst>
          </a:custGeom>
          <a:ln w="11112">
            <a:solidFill>
              <a:srgbClr val="2121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4085" y="922134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36974" y="18478"/>
                </a:moveTo>
                <a:lnTo>
                  <a:pt x="35522" y="11283"/>
                </a:lnTo>
                <a:lnTo>
                  <a:pt x="31560" y="5410"/>
                </a:lnTo>
                <a:lnTo>
                  <a:pt x="25685" y="1451"/>
                </a:lnTo>
                <a:lnTo>
                  <a:pt x="18489" y="0"/>
                </a:lnTo>
                <a:lnTo>
                  <a:pt x="11293" y="1451"/>
                </a:lnTo>
                <a:lnTo>
                  <a:pt x="5416" y="5410"/>
                </a:lnTo>
                <a:lnTo>
                  <a:pt x="1453" y="11283"/>
                </a:lnTo>
                <a:lnTo>
                  <a:pt x="0" y="18478"/>
                </a:lnTo>
                <a:lnTo>
                  <a:pt x="1453" y="25675"/>
                </a:lnTo>
                <a:lnTo>
                  <a:pt x="5416" y="31553"/>
                </a:lnTo>
                <a:lnTo>
                  <a:pt x="11293" y="35516"/>
                </a:lnTo>
                <a:lnTo>
                  <a:pt x="18489" y="36969"/>
                </a:lnTo>
                <a:lnTo>
                  <a:pt x="25685" y="35516"/>
                </a:lnTo>
                <a:lnTo>
                  <a:pt x="31560" y="31553"/>
                </a:lnTo>
                <a:lnTo>
                  <a:pt x="35522" y="25675"/>
                </a:lnTo>
                <a:lnTo>
                  <a:pt x="36974" y="18478"/>
                </a:lnTo>
              </a:path>
            </a:pathLst>
          </a:custGeom>
          <a:ln w="11112">
            <a:solidFill>
              <a:srgbClr val="2323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0103" y="92743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8488" y="9245"/>
                </a:moveTo>
                <a:lnTo>
                  <a:pt x="18488" y="4140"/>
                </a:lnTo>
                <a:lnTo>
                  <a:pt x="14347" y="0"/>
                </a:lnTo>
                <a:lnTo>
                  <a:pt x="9241" y="0"/>
                </a:lnTo>
                <a:lnTo>
                  <a:pt x="4137" y="0"/>
                </a:lnTo>
                <a:lnTo>
                  <a:pt x="0" y="4140"/>
                </a:lnTo>
                <a:lnTo>
                  <a:pt x="0" y="9245"/>
                </a:lnTo>
                <a:lnTo>
                  <a:pt x="0" y="14351"/>
                </a:lnTo>
                <a:lnTo>
                  <a:pt x="4137" y="18491"/>
                </a:lnTo>
                <a:lnTo>
                  <a:pt x="9241" y="18491"/>
                </a:lnTo>
                <a:lnTo>
                  <a:pt x="14347" y="18491"/>
                </a:lnTo>
                <a:lnTo>
                  <a:pt x="18488" y="14351"/>
                </a:lnTo>
                <a:lnTo>
                  <a:pt x="18488" y="9245"/>
                </a:lnTo>
              </a:path>
            </a:pathLst>
          </a:custGeom>
          <a:ln w="11112">
            <a:solidFill>
              <a:srgbClr val="656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2633" y="92981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38" y="6070"/>
                </a:moveTo>
                <a:lnTo>
                  <a:pt x="12138" y="2717"/>
                </a:lnTo>
                <a:lnTo>
                  <a:pt x="9415" y="0"/>
                </a:lnTo>
                <a:lnTo>
                  <a:pt x="6066" y="0"/>
                </a:lnTo>
                <a:lnTo>
                  <a:pt x="2717" y="0"/>
                </a:lnTo>
                <a:lnTo>
                  <a:pt x="0" y="2717"/>
                </a:lnTo>
                <a:lnTo>
                  <a:pt x="0" y="6070"/>
                </a:lnTo>
                <a:lnTo>
                  <a:pt x="0" y="9410"/>
                </a:lnTo>
                <a:lnTo>
                  <a:pt x="2717" y="12128"/>
                </a:lnTo>
                <a:lnTo>
                  <a:pt x="6066" y="12128"/>
                </a:lnTo>
                <a:lnTo>
                  <a:pt x="9415" y="12128"/>
                </a:lnTo>
                <a:lnTo>
                  <a:pt x="12138" y="9410"/>
                </a:lnTo>
                <a:lnTo>
                  <a:pt x="12138" y="6070"/>
                </a:lnTo>
              </a:path>
            </a:pathLst>
          </a:custGeom>
          <a:ln w="11112">
            <a:solidFill>
              <a:srgbClr val="7E7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5163" y="932205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5789" y="2895"/>
                </a:moveTo>
                <a:lnTo>
                  <a:pt x="5789" y="1295"/>
                </a:lnTo>
                <a:lnTo>
                  <a:pt x="4489" y="0"/>
                </a:lnTo>
                <a:lnTo>
                  <a:pt x="2891" y="0"/>
                </a:lnTo>
                <a:lnTo>
                  <a:pt x="1295" y="0"/>
                </a:lnTo>
                <a:lnTo>
                  <a:pt x="0" y="1295"/>
                </a:lnTo>
                <a:lnTo>
                  <a:pt x="0" y="2895"/>
                </a:lnTo>
                <a:lnTo>
                  <a:pt x="0" y="4483"/>
                </a:lnTo>
                <a:lnTo>
                  <a:pt x="1295" y="5778"/>
                </a:lnTo>
                <a:lnTo>
                  <a:pt x="2891" y="5778"/>
                </a:lnTo>
                <a:lnTo>
                  <a:pt x="4489" y="5778"/>
                </a:lnTo>
                <a:lnTo>
                  <a:pt x="5789" y="4483"/>
                </a:lnTo>
                <a:lnTo>
                  <a:pt x="5789" y="2895"/>
                </a:lnTo>
              </a:path>
            </a:pathLst>
          </a:custGeom>
          <a:ln w="11112">
            <a:solidFill>
              <a:srgbClr val="969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7133" y="934021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292"/>
                </a:moveTo>
                <a:lnTo>
                  <a:pt x="0" y="444"/>
                </a:lnTo>
                <a:lnTo>
                  <a:pt x="123" y="571"/>
                </a:lnTo>
                <a:lnTo>
                  <a:pt x="278" y="571"/>
                </a:lnTo>
                <a:lnTo>
                  <a:pt x="431" y="571"/>
                </a:lnTo>
                <a:lnTo>
                  <a:pt x="560" y="444"/>
                </a:lnTo>
                <a:lnTo>
                  <a:pt x="560" y="292"/>
                </a:lnTo>
                <a:lnTo>
                  <a:pt x="560" y="127"/>
                </a:lnTo>
                <a:lnTo>
                  <a:pt x="431" y="0"/>
                </a:lnTo>
                <a:lnTo>
                  <a:pt x="278" y="0"/>
                </a:lnTo>
                <a:lnTo>
                  <a:pt x="123" y="0"/>
                </a:lnTo>
                <a:lnTo>
                  <a:pt x="0" y="127"/>
                </a:lnTo>
                <a:lnTo>
                  <a:pt x="0" y="292"/>
                </a:lnTo>
              </a:path>
            </a:pathLst>
          </a:custGeom>
          <a:ln w="11112">
            <a:solidFill>
              <a:srgbClr val="AFA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3312" y="930071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0" y="3441"/>
                </a:moveTo>
                <a:lnTo>
                  <a:pt x="0" y="5346"/>
                </a:lnTo>
                <a:lnTo>
                  <a:pt x="1548" y="6908"/>
                </a:lnTo>
                <a:lnTo>
                  <a:pt x="3453" y="6908"/>
                </a:lnTo>
                <a:lnTo>
                  <a:pt x="5358" y="6908"/>
                </a:lnTo>
                <a:lnTo>
                  <a:pt x="6910" y="5346"/>
                </a:lnTo>
                <a:lnTo>
                  <a:pt x="6910" y="3441"/>
                </a:lnTo>
                <a:lnTo>
                  <a:pt x="6910" y="1536"/>
                </a:lnTo>
                <a:lnTo>
                  <a:pt x="5358" y="0"/>
                </a:lnTo>
                <a:lnTo>
                  <a:pt x="3453" y="0"/>
                </a:lnTo>
                <a:lnTo>
                  <a:pt x="1548" y="0"/>
                </a:lnTo>
                <a:lnTo>
                  <a:pt x="0" y="1536"/>
                </a:lnTo>
                <a:lnTo>
                  <a:pt x="0" y="3441"/>
                </a:lnTo>
              </a:path>
            </a:pathLst>
          </a:custGeom>
          <a:ln w="11112">
            <a:solidFill>
              <a:srgbClr val="C7C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9770" y="92637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57"/>
                </a:lnTo>
                <a:lnTo>
                  <a:pt x="0" y="9855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E0E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66891" y="378060"/>
            <a:ext cx="3777615" cy="63817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lang="en-US" sz="1000" spc="-60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000" spc="-60" dirty="0">
                <a:solidFill>
                  <a:srgbClr val="0000FF"/>
                </a:solidFill>
                <a:latin typeface="Arial"/>
                <a:cs typeface="Arial"/>
              </a:rPr>
              <a:t>nsupervised </a:t>
            </a:r>
            <a:r>
              <a:rPr sz="1000" spc="-45" dirty="0">
                <a:solidFill>
                  <a:srgbClr val="0000FF"/>
                </a:solidFill>
                <a:latin typeface="Arial"/>
                <a:cs typeface="Arial"/>
              </a:rPr>
              <a:t>learning</a:t>
            </a:r>
            <a:r>
              <a:rPr sz="10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problem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000" spc="-55" dirty="0">
                <a:latin typeface="Arial"/>
                <a:cs typeface="Arial"/>
              </a:rPr>
              <a:t>Given: </a:t>
            </a:r>
            <a:r>
              <a:rPr sz="1000" i="1" spc="-20" dirty="0">
                <a:latin typeface="Arial"/>
                <a:cs typeface="Arial"/>
              </a:rPr>
              <a:t>N </a:t>
            </a:r>
            <a:r>
              <a:rPr sz="1000" spc="-50" dirty="0">
                <a:solidFill>
                  <a:srgbClr val="FF0000"/>
                </a:solidFill>
                <a:latin typeface="Arial"/>
                <a:cs typeface="Arial"/>
              </a:rPr>
              <a:t>unlabeled </a:t>
            </a:r>
            <a:r>
              <a:rPr sz="1000" spc="-70" dirty="0">
                <a:latin typeface="Arial"/>
                <a:cs typeface="Arial"/>
              </a:rPr>
              <a:t>examples </a:t>
            </a:r>
            <a:r>
              <a:rPr sz="1000" spc="-35" dirty="0">
                <a:latin typeface="DejaVu Sans"/>
                <a:cs typeface="DejaVu Sans"/>
              </a:rPr>
              <a:t>{</a:t>
            </a:r>
            <a:r>
              <a:rPr sz="1000" spc="-35" dirty="0">
                <a:latin typeface="Arial"/>
                <a:cs typeface="Arial"/>
              </a:rPr>
              <a:t>x</a:t>
            </a:r>
            <a:r>
              <a:rPr sz="1050" spc="-52" baseline="-11904" dirty="0">
                <a:latin typeface="Arial"/>
                <a:cs typeface="Arial"/>
              </a:rPr>
              <a:t>1</a:t>
            </a:r>
            <a:r>
              <a:rPr sz="1000" spc="-35" dirty="0">
                <a:latin typeface="Arial"/>
                <a:cs typeface="Arial"/>
              </a:rPr>
              <a:t>, </a:t>
            </a:r>
            <a:r>
              <a:rPr sz="1000" spc="-5" dirty="0">
                <a:latin typeface="Arial"/>
                <a:cs typeface="Arial"/>
              </a:rPr>
              <a:t>. . . , </a:t>
            </a:r>
            <a:r>
              <a:rPr sz="1000" spc="5" dirty="0">
                <a:latin typeface="Arial"/>
                <a:cs typeface="Arial"/>
              </a:rPr>
              <a:t>x</a:t>
            </a:r>
            <a:r>
              <a:rPr sz="1050" i="1" spc="7" baseline="-11904" dirty="0">
                <a:latin typeface="Arial"/>
                <a:cs typeface="Arial"/>
              </a:rPr>
              <a:t>N </a:t>
            </a:r>
            <a:r>
              <a:rPr sz="1000" spc="-75" dirty="0">
                <a:latin typeface="DejaVu Sans"/>
                <a:cs typeface="DejaVu Sans"/>
              </a:rPr>
              <a:t>}</a:t>
            </a:r>
            <a:r>
              <a:rPr sz="1000" spc="-75" dirty="0">
                <a:latin typeface="Arial"/>
                <a:cs typeface="Arial"/>
              </a:rPr>
              <a:t>;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45" dirty="0">
                <a:latin typeface="Arial"/>
                <a:cs typeface="Arial"/>
              </a:rPr>
              <a:t>number </a:t>
            </a:r>
            <a:r>
              <a:rPr sz="1000" spc="-20" dirty="0">
                <a:latin typeface="Arial"/>
                <a:cs typeface="Arial"/>
              </a:rPr>
              <a:t>of partitions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i="1" spc="20" dirty="0">
                <a:latin typeface="Arial"/>
                <a:cs typeface="Arial"/>
              </a:rPr>
              <a:t>K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000" spc="-50" dirty="0">
                <a:latin typeface="Arial"/>
                <a:cs typeface="Arial"/>
              </a:rPr>
              <a:t>Goal: </a:t>
            </a:r>
            <a:r>
              <a:rPr sz="1000" spc="-55" dirty="0">
                <a:latin typeface="Arial"/>
                <a:cs typeface="Arial"/>
              </a:rPr>
              <a:t>Group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70" dirty="0">
                <a:latin typeface="Arial"/>
                <a:cs typeface="Arial"/>
              </a:rPr>
              <a:t>examples </a:t>
            </a:r>
            <a:r>
              <a:rPr sz="1000" spc="-5" dirty="0">
                <a:latin typeface="Arial"/>
                <a:cs typeface="Arial"/>
              </a:rPr>
              <a:t>into </a:t>
            </a:r>
            <a:r>
              <a:rPr sz="1000" i="1" spc="20" dirty="0">
                <a:latin typeface="Arial"/>
                <a:cs typeface="Arial"/>
              </a:rPr>
              <a:t>K</a:t>
            </a:r>
            <a:r>
              <a:rPr sz="1000" i="1" spc="9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partitions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62050" y="1349375"/>
            <a:ext cx="2523670" cy="931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9571" y="241102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0844" y="25419"/>
                </a:moveTo>
                <a:lnTo>
                  <a:pt x="48846" y="15524"/>
                </a:lnTo>
                <a:lnTo>
                  <a:pt x="43396" y="7444"/>
                </a:lnTo>
                <a:lnTo>
                  <a:pt x="35314" y="1997"/>
                </a:lnTo>
                <a:lnTo>
                  <a:pt x="25419" y="0"/>
                </a:lnTo>
                <a:lnTo>
                  <a:pt x="15524" y="1997"/>
                </a:lnTo>
                <a:lnTo>
                  <a:pt x="7445" y="7444"/>
                </a:lnTo>
                <a:lnTo>
                  <a:pt x="1997" y="15524"/>
                </a:lnTo>
                <a:lnTo>
                  <a:pt x="0" y="25419"/>
                </a:lnTo>
                <a:lnTo>
                  <a:pt x="1997" y="35314"/>
                </a:lnTo>
                <a:lnTo>
                  <a:pt x="7445" y="43394"/>
                </a:lnTo>
                <a:lnTo>
                  <a:pt x="15524" y="48841"/>
                </a:lnTo>
                <a:lnTo>
                  <a:pt x="25419" y="50839"/>
                </a:lnTo>
                <a:lnTo>
                  <a:pt x="35314" y="48841"/>
                </a:lnTo>
                <a:lnTo>
                  <a:pt x="43396" y="43394"/>
                </a:lnTo>
                <a:lnTo>
                  <a:pt x="48846" y="35314"/>
                </a:lnTo>
                <a:lnTo>
                  <a:pt x="50844" y="25419"/>
                </a:lnTo>
              </a:path>
            </a:pathLst>
          </a:custGeom>
          <a:ln w="11112">
            <a:solidFill>
              <a:srgbClr val="19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2265" y="2413609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44489" y="22244"/>
                </a:moveTo>
                <a:lnTo>
                  <a:pt x="42740" y="13586"/>
                </a:lnTo>
                <a:lnTo>
                  <a:pt x="37973" y="6515"/>
                </a:lnTo>
                <a:lnTo>
                  <a:pt x="30901" y="1748"/>
                </a:lnTo>
                <a:lnTo>
                  <a:pt x="22244" y="0"/>
                </a:lnTo>
                <a:lnTo>
                  <a:pt x="13586" y="1748"/>
                </a:lnTo>
                <a:lnTo>
                  <a:pt x="6516" y="6515"/>
                </a:lnTo>
                <a:lnTo>
                  <a:pt x="1748" y="13586"/>
                </a:lnTo>
                <a:lnTo>
                  <a:pt x="0" y="22244"/>
                </a:lnTo>
                <a:lnTo>
                  <a:pt x="1748" y="30901"/>
                </a:lnTo>
                <a:lnTo>
                  <a:pt x="6516" y="37973"/>
                </a:lnTo>
                <a:lnTo>
                  <a:pt x="13586" y="42740"/>
                </a:lnTo>
                <a:lnTo>
                  <a:pt x="22244" y="44489"/>
                </a:lnTo>
                <a:lnTo>
                  <a:pt x="30901" y="42740"/>
                </a:lnTo>
                <a:lnTo>
                  <a:pt x="37973" y="37973"/>
                </a:lnTo>
                <a:lnTo>
                  <a:pt x="42740" y="30901"/>
                </a:lnTo>
                <a:lnTo>
                  <a:pt x="44489" y="22244"/>
                </a:lnTo>
              </a:path>
            </a:pathLst>
          </a:custGeom>
          <a:ln w="11112">
            <a:solidFill>
              <a:srgbClr val="1B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4953" y="2416188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38139" y="19074"/>
                </a:moveTo>
                <a:lnTo>
                  <a:pt x="36640" y="11651"/>
                </a:lnTo>
                <a:lnTo>
                  <a:pt x="32554" y="5588"/>
                </a:lnTo>
                <a:lnTo>
                  <a:pt x="26493" y="1499"/>
                </a:lnTo>
                <a:lnTo>
                  <a:pt x="19070" y="0"/>
                </a:lnTo>
                <a:lnTo>
                  <a:pt x="11647" y="1499"/>
                </a:lnTo>
                <a:lnTo>
                  <a:pt x="5585" y="5588"/>
                </a:lnTo>
                <a:lnTo>
                  <a:pt x="1498" y="11651"/>
                </a:lnTo>
                <a:lnTo>
                  <a:pt x="0" y="19074"/>
                </a:lnTo>
                <a:lnTo>
                  <a:pt x="1498" y="26497"/>
                </a:lnTo>
                <a:lnTo>
                  <a:pt x="5585" y="32558"/>
                </a:lnTo>
                <a:lnTo>
                  <a:pt x="11647" y="36645"/>
                </a:lnTo>
                <a:lnTo>
                  <a:pt x="19070" y="38144"/>
                </a:lnTo>
                <a:lnTo>
                  <a:pt x="26493" y="36645"/>
                </a:lnTo>
                <a:lnTo>
                  <a:pt x="32554" y="32558"/>
                </a:lnTo>
                <a:lnTo>
                  <a:pt x="36640" y="26497"/>
                </a:lnTo>
                <a:lnTo>
                  <a:pt x="38139" y="19074"/>
                </a:lnTo>
              </a:path>
            </a:pathLst>
          </a:custGeom>
          <a:ln w="11112">
            <a:solidFill>
              <a:srgbClr val="1D1D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7642" y="2418773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1794" y="15895"/>
                </a:moveTo>
                <a:lnTo>
                  <a:pt x="31794" y="7119"/>
                </a:lnTo>
                <a:lnTo>
                  <a:pt x="24676" y="0"/>
                </a:lnTo>
                <a:lnTo>
                  <a:pt x="15900" y="0"/>
                </a:lnTo>
                <a:lnTo>
                  <a:pt x="7124" y="0"/>
                </a:lnTo>
                <a:lnTo>
                  <a:pt x="0" y="7119"/>
                </a:lnTo>
                <a:lnTo>
                  <a:pt x="0" y="15895"/>
                </a:lnTo>
                <a:lnTo>
                  <a:pt x="0" y="24671"/>
                </a:lnTo>
                <a:lnTo>
                  <a:pt x="7124" y="31794"/>
                </a:lnTo>
                <a:lnTo>
                  <a:pt x="15900" y="31794"/>
                </a:lnTo>
                <a:lnTo>
                  <a:pt x="24676" y="31794"/>
                </a:lnTo>
                <a:lnTo>
                  <a:pt x="31794" y="24671"/>
                </a:lnTo>
                <a:lnTo>
                  <a:pt x="31794" y="15895"/>
                </a:lnTo>
              </a:path>
            </a:pathLst>
          </a:custGeom>
          <a:ln w="11112">
            <a:solidFill>
              <a:srgbClr val="1F1F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0336" y="242135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440" y="12720"/>
                </a:moveTo>
                <a:lnTo>
                  <a:pt x="25440" y="5695"/>
                </a:lnTo>
                <a:lnTo>
                  <a:pt x="19744" y="0"/>
                </a:lnTo>
                <a:lnTo>
                  <a:pt x="12720" y="0"/>
                </a:lnTo>
                <a:lnTo>
                  <a:pt x="5695" y="0"/>
                </a:lnTo>
                <a:lnTo>
                  <a:pt x="0" y="5695"/>
                </a:lnTo>
                <a:lnTo>
                  <a:pt x="0" y="12720"/>
                </a:lnTo>
                <a:lnTo>
                  <a:pt x="0" y="19744"/>
                </a:lnTo>
                <a:lnTo>
                  <a:pt x="5695" y="25439"/>
                </a:lnTo>
                <a:lnTo>
                  <a:pt x="12720" y="25439"/>
                </a:lnTo>
                <a:lnTo>
                  <a:pt x="19744" y="25439"/>
                </a:lnTo>
                <a:lnTo>
                  <a:pt x="25440" y="19744"/>
                </a:lnTo>
                <a:lnTo>
                  <a:pt x="25440" y="12720"/>
                </a:lnTo>
              </a:path>
            </a:pathLst>
          </a:custGeom>
          <a:ln w="11112">
            <a:solidFill>
              <a:srgbClr val="2121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4085" y="2414997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36974" y="18489"/>
                </a:moveTo>
                <a:lnTo>
                  <a:pt x="35522" y="11293"/>
                </a:lnTo>
                <a:lnTo>
                  <a:pt x="31560" y="5416"/>
                </a:lnTo>
                <a:lnTo>
                  <a:pt x="25685" y="1453"/>
                </a:lnTo>
                <a:lnTo>
                  <a:pt x="18489" y="0"/>
                </a:lnTo>
                <a:lnTo>
                  <a:pt x="11293" y="1453"/>
                </a:lnTo>
                <a:lnTo>
                  <a:pt x="5416" y="5416"/>
                </a:lnTo>
                <a:lnTo>
                  <a:pt x="1453" y="11293"/>
                </a:lnTo>
                <a:lnTo>
                  <a:pt x="0" y="18489"/>
                </a:lnTo>
                <a:lnTo>
                  <a:pt x="1453" y="25686"/>
                </a:lnTo>
                <a:lnTo>
                  <a:pt x="5416" y="31563"/>
                </a:lnTo>
                <a:lnTo>
                  <a:pt x="11293" y="35526"/>
                </a:lnTo>
                <a:lnTo>
                  <a:pt x="18489" y="36979"/>
                </a:lnTo>
                <a:lnTo>
                  <a:pt x="25685" y="35526"/>
                </a:lnTo>
                <a:lnTo>
                  <a:pt x="31560" y="31563"/>
                </a:lnTo>
                <a:lnTo>
                  <a:pt x="35522" y="25686"/>
                </a:lnTo>
                <a:lnTo>
                  <a:pt x="36974" y="18489"/>
                </a:lnTo>
              </a:path>
            </a:pathLst>
          </a:custGeom>
          <a:ln w="11112">
            <a:solidFill>
              <a:srgbClr val="2323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0103" y="242030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8488" y="9243"/>
                </a:moveTo>
                <a:lnTo>
                  <a:pt x="18488" y="4137"/>
                </a:lnTo>
                <a:lnTo>
                  <a:pt x="14347" y="0"/>
                </a:lnTo>
                <a:lnTo>
                  <a:pt x="9241" y="0"/>
                </a:lnTo>
                <a:lnTo>
                  <a:pt x="4137" y="0"/>
                </a:lnTo>
                <a:lnTo>
                  <a:pt x="0" y="4137"/>
                </a:lnTo>
                <a:lnTo>
                  <a:pt x="0" y="9243"/>
                </a:lnTo>
                <a:lnTo>
                  <a:pt x="0" y="14347"/>
                </a:lnTo>
                <a:lnTo>
                  <a:pt x="4137" y="18489"/>
                </a:lnTo>
                <a:lnTo>
                  <a:pt x="9241" y="18489"/>
                </a:lnTo>
                <a:lnTo>
                  <a:pt x="14347" y="18489"/>
                </a:lnTo>
                <a:lnTo>
                  <a:pt x="18488" y="14347"/>
                </a:lnTo>
                <a:lnTo>
                  <a:pt x="18488" y="9243"/>
                </a:lnTo>
              </a:path>
            </a:pathLst>
          </a:custGeom>
          <a:ln w="11112">
            <a:solidFill>
              <a:srgbClr val="656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2633" y="242268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38" y="6066"/>
                </a:moveTo>
                <a:lnTo>
                  <a:pt x="12138" y="2719"/>
                </a:lnTo>
                <a:lnTo>
                  <a:pt x="9415" y="0"/>
                </a:lnTo>
                <a:lnTo>
                  <a:pt x="6066" y="0"/>
                </a:lnTo>
                <a:lnTo>
                  <a:pt x="2717" y="0"/>
                </a:lnTo>
                <a:lnTo>
                  <a:pt x="0" y="2719"/>
                </a:lnTo>
                <a:lnTo>
                  <a:pt x="0" y="6066"/>
                </a:lnTo>
                <a:lnTo>
                  <a:pt x="0" y="9415"/>
                </a:lnTo>
                <a:lnTo>
                  <a:pt x="2717" y="12139"/>
                </a:lnTo>
                <a:lnTo>
                  <a:pt x="6066" y="12139"/>
                </a:lnTo>
                <a:lnTo>
                  <a:pt x="9415" y="12139"/>
                </a:lnTo>
                <a:lnTo>
                  <a:pt x="12138" y="9415"/>
                </a:lnTo>
                <a:lnTo>
                  <a:pt x="12138" y="6066"/>
                </a:lnTo>
              </a:path>
            </a:pathLst>
          </a:custGeom>
          <a:ln w="11112">
            <a:solidFill>
              <a:srgbClr val="7E7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5163" y="2425073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5789" y="2896"/>
                </a:moveTo>
                <a:lnTo>
                  <a:pt x="5789" y="1299"/>
                </a:lnTo>
                <a:lnTo>
                  <a:pt x="4489" y="0"/>
                </a:lnTo>
                <a:lnTo>
                  <a:pt x="2891" y="0"/>
                </a:lnTo>
                <a:lnTo>
                  <a:pt x="1295" y="0"/>
                </a:lnTo>
                <a:lnTo>
                  <a:pt x="0" y="1299"/>
                </a:lnTo>
                <a:lnTo>
                  <a:pt x="0" y="2896"/>
                </a:lnTo>
                <a:lnTo>
                  <a:pt x="0" y="4494"/>
                </a:lnTo>
                <a:lnTo>
                  <a:pt x="1295" y="5789"/>
                </a:lnTo>
                <a:lnTo>
                  <a:pt x="2891" y="5789"/>
                </a:lnTo>
                <a:lnTo>
                  <a:pt x="4489" y="5789"/>
                </a:lnTo>
                <a:lnTo>
                  <a:pt x="5789" y="4494"/>
                </a:lnTo>
                <a:lnTo>
                  <a:pt x="5789" y="2896"/>
                </a:lnTo>
              </a:path>
            </a:pathLst>
          </a:custGeom>
          <a:ln w="11112">
            <a:solidFill>
              <a:srgbClr val="969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7133" y="2426900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281"/>
                </a:moveTo>
                <a:lnTo>
                  <a:pt x="0" y="435"/>
                </a:lnTo>
                <a:lnTo>
                  <a:pt x="278" y="560"/>
                </a:lnTo>
                <a:lnTo>
                  <a:pt x="431" y="560"/>
                </a:lnTo>
                <a:lnTo>
                  <a:pt x="560" y="435"/>
                </a:lnTo>
                <a:lnTo>
                  <a:pt x="560" y="281"/>
                </a:lnTo>
                <a:lnTo>
                  <a:pt x="560" y="128"/>
                </a:lnTo>
                <a:lnTo>
                  <a:pt x="431" y="0"/>
                </a:lnTo>
                <a:lnTo>
                  <a:pt x="278" y="0"/>
                </a:lnTo>
                <a:lnTo>
                  <a:pt x="123" y="0"/>
                </a:lnTo>
                <a:lnTo>
                  <a:pt x="0" y="128"/>
                </a:lnTo>
                <a:lnTo>
                  <a:pt x="0" y="281"/>
                </a:lnTo>
              </a:path>
            </a:pathLst>
          </a:custGeom>
          <a:ln w="11112">
            <a:solidFill>
              <a:srgbClr val="AFA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3312" y="2422935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3458"/>
                </a:moveTo>
                <a:lnTo>
                  <a:pt x="0" y="5363"/>
                </a:lnTo>
                <a:lnTo>
                  <a:pt x="1548" y="6911"/>
                </a:lnTo>
                <a:lnTo>
                  <a:pt x="3453" y="6911"/>
                </a:lnTo>
                <a:lnTo>
                  <a:pt x="5358" y="6911"/>
                </a:lnTo>
                <a:lnTo>
                  <a:pt x="6910" y="5363"/>
                </a:lnTo>
                <a:lnTo>
                  <a:pt x="6910" y="3458"/>
                </a:lnTo>
                <a:lnTo>
                  <a:pt x="6910" y="1553"/>
                </a:lnTo>
                <a:lnTo>
                  <a:pt x="5358" y="0"/>
                </a:lnTo>
                <a:lnTo>
                  <a:pt x="3453" y="0"/>
                </a:lnTo>
                <a:lnTo>
                  <a:pt x="1548" y="0"/>
                </a:lnTo>
                <a:lnTo>
                  <a:pt x="0" y="1553"/>
                </a:lnTo>
                <a:lnTo>
                  <a:pt x="0" y="3458"/>
                </a:lnTo>
              </a:path>
            </a:pathLst>
          </a:custGeom>
          <a:ln w="11112">
            <a:solidFill>
              <a:srgbClr val="C7C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9770" y="2419254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47"/>
                </a:lnTo>
                <a:lnTo>
                  <a:pt x="0" y="9852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52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E0E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9571" y="26151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0844" y="25424"/>
                </a:moveTo>
                <a:lnTo>
                  <a:pt x="48846" y="15529"/>
                </a:lnTo>
                <a:lnTo>
                  <a:pt x="43396" y="7447"/>
                </a:lnTo>
                <a:lnTo>
                  <a:pt x="35314" y="1998"/>
                </a:lnTo>
                <a:lnTo>
                  <a:pt x="25419" y="0"/>
                </a:lnTo>
                <a:lnTo>
                  <a:pt x="15524" y="1998"/>
                </a:lnTo>
                <a:lnTo>
                  <a:pt x="7445" y="7447"/>
                </a:lnTo>
                <a:lnTo>
                  <a:pt x="1997" y="15529"/>
                </a:lnTo>
                <a:lnTo>
                  <a:pt x="0" y="25424"/>
                </a:lnTo>
                <a:lnTo>
                  <a:pt x="1997" y="35319"/>
                </a:lnTo>
                <a:lnTo>
                  <a:pt x="7445" y="43399"/>
                </a:lnTo>
                <a:lnTo>
                  <a:pt x="15524" y="48846"/>
                </a:lnTo>
                <a:lnTo>
                  <a:pt x="25419" y="50844"/>
                </a:lnTo>
                <a:lnTo>
                  <a:pt x="35314" y="48846"/>
                </a:lnTo>
                <a:lnTo>
                  <a:pt x="43396" y="43399"/>
                </a:lnTo>
                <a:lnTo>
                  <a:pt x="48846" y="35319"/>
                </a:lnTo>
                <a:lnTo>
                  <a:pt x="50844" y="25424"/>
                </a:lnTo>
              </a:path>
            </a:pathLst>
          </a:custGeom>
          <a:ln w="11112">
            <a:solidFill>
              <a:srgbClr val="19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2265" y="2617746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44489" y="22245"/>
                </a:moveTo>
                <a:lnTo>
                  <a:pt x="42740" y="13587"/>
                </a:lnTo>
                <a:lnTo>
                  <a:pt x="37973" y="6516"/>
                </a:lnTo>
                <a:lnTo>
                  <a:pt x="30901" y="1748"/>
                </a:lnTo>
                <a:lnTo>
                  <a:pt x="22244" y="0"/>
                </a:lnTo>
                <a:lnTo>
                  <a:pt x="13586" y="1748"/>
                </a:lnTo>
                <a:lnTo>
                  <a:pt x="6516" y="6516"/>
                </a:lnTo>
                <a:lnTo>
                  <a:pt x="1748" y="13587"/>
                </a:lnTo>
                <a:lnTo>
                  <a:pt x="0" y="22245"/>
                </a:lnTo>
                <a:lnTo>
                  <a:pt x="1748" y="30903"/>
                </a:lnTo>
                <a:lnTo>
                  <a:pt x="6516" y="37975"/>
                </a:lnTo>
                <a:lnTo>
                  <a:pt x="13586" y="42745"/>
                </a:lnTo>
                <a:lnTo>
                  <a:pt x="22244" y="44494"/>
                </a:lnTo>
                <a:lnTo>
                  <a:pt x="30901" y="42745"/>
                </a:lnTo>
                <a:lnTo>
                  <a:pt x="37973" y="37975"/>
                </a:lnTo>
                <a:lnTo>
                  <a:pt x="42740" y="30903"/>
                </a:lnTo>
                <a:lnTo>
                  <a:pt x="44489" y="22245"/>
                </a:lnTo>
              </a:path>
            </a:pathLst>
          </a:custGeom>
          <a:ln w="11112">
            <a:solidFill>
              <a:srgbClr val="1B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4953" y="2620331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38139" y="19070"/>
                </a:moveTo>
                <a:lnTo>
                  <a:pt x="36640" y="11647"/>
                </a:lnTo>
                <a:lnTo>
                  <a:pt x="32554" y="5585"/>
                </a:lnTo>
                <a:lnTo>
                  <a:pt x="26493" y="1498"/>
                </a:lnTo>
                <a:lnTo>
                  <a:pt x="19070" y="0"/>
                </a:lnTo>
                <a:lnTo>
                  <a:pt x="11647" y="1498"/>
                </a:lnTo>
                <a:lnTo>
                  <a:pt x="5585" y="5585"/>
                </a:lnTo>
                <a:lnTo>
                  <a:pt x="1498" y="11647"/>
                </a:lnTo>
                <a:lnTo>
                  <a:pt x="0" y="19070"/>
                </a:lnTo>
                <a:lnTo>
                  <a:pt x="1498" y="26493"/>
                </a:lnTo>
                <a:lnTo>
                  <a:pt x="5585" y="32554"/>
                </a:lnTo>
                <a:lnTo>
                  <a:pt x="11647" y="36640"/>
                </a:lnTo>
                <a:lnTo>
                  <a:pt x="19070" y="38139"/>
                </a:lnTo>
                <a:lnTo>
                  <a:pt x="26493" y="36640"/>
                </a:lnTo>
                <a:lnTo>
                  <a:pt x="32554" y="32554"/>
                </a:lnTo>
                <a:lnTo>
                  <a:pt x="36640" y="26493"/>
                </a:lnTo>
                <a:lnTo>
                  <a:pt x="38139" y="19070"/>
                </a:lnTo>
              </a:path>
            </a:pathLst>
          </a:custGeom>
          <a:ln w="11112">
            <a:solidFill>
              <a:srgbClr val="1D1D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7642" y="2622915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1794" y="15895"/>
                </a:moveTo>
                <a:lnTo>
                  <a:pt x="31794" y="7119"/>
                </a:lnTo>
                <a:lnTo>
                  <a:pt x="24676" y="0"/>
                </a:lnTo>
                <a:lnTo>
                  <a:pt x="15900" y="0"/>
                </a:lnTo>
                <a:lnTo>
                  <a:pt x="7124" y="0"/>
                </a:lnTo>
                <a:lnTo>
                  <a:pt x="0" y="7119"/>
                </a:lnTo>
                <a:lnTo>
                  <a:pt x="0" y="15895"/>
                </a:lnTo>
                <a:lnTo>
                  <a:pt x="0" y="24671"/>
                </a:lnTo>
                <a:lnTo>
                  <a:pt x="7124" y="31790"/>
                </a:lnTo>
                <a:lnTo>
                  <a:pt x="15900" y="31790"/>
                </a:lnTo>
                <a:lnTo>
                  <a:pt x="24676" y="31790"/>
                </a:lnTo>
                <a:lnTo>
                  <a:pt x="31794" y="24671"/>
                </a:lnTo>
                <a:lnTo>
                  <a:pt x="31794" y="15895"/>
                </a:lnTo>
              </a:path>
            </a:pathLst>
          </a:custGeom>
          <a:ln w="11112">
            <a:solidFill>
              <a:srgbClr val="1F1F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0336" y="2625500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440" y="12720"/>
                </a:moveTo>
                <a:lnTo>
                  <a:pt x="25440" y="5695"/>
                </a:lnTo>
                <a:lnTo>
                  <a:pt x="19744" y="0"/>
                </a:lnTo>
                <a:lnTo>
                  <a:pt x="12720" y="0"/>
                </a:lnTo>
                <a:lnTo>
                  <a:pt x="5695" y="0"/>
                </a:lnTo>
                <a:lnTo>
                  <a:pt x="0" y="5695"/>
                </a:lnTo>
                <a:lnTo>
                  <a:pt x="0" y="12720"/>
                </a:lnTo>
                <a:lnTo>
                  <a:pt x="0" y="19744"/>
                </a:lnTo>
                <a:lnTo>
                  <a:pt x="5695" y="25440"/>
                </a:lnTo>
                <a:lnTo>
                  <a:pt x="12720" y="25440"/>
                </a:lnTo>
                <a:lnTo>
                  <a:pt x="19744" y="25440"/>
                </a:lnTo>
                <a:lnTo>
                  <a:pt x="25440" y="19744"/>
                </a:lnTo>
                <a:lnTo>
                  <a:pt x="25440" y="12720"/>
                </a:lnTo>
              </a:path>
            </a:pathLst>
          </a:custGeom>
          <a:ln w="11112">
            <a:solidFill>
              <a:srgbClr val="2121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4085" y="2619141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36974" y="18488"/>
                </a:moveTo>
                <a:lnTo>
                  <a:pt x="35522" y="11292"/>
                </a:lnTo>
                <a:lnTo>
                  <a:pt x="31560" y="5415"/>
                </a:lnTo>
                <a:lnTo>
                  <a:pt x="25685" y="1453"/>
                </a:lnTo>
                <a:lnTo>
                  <a:pt x="18489" y="0"/>
                </a:lnTo>
                <a:lnTo>
                  <a:pt x="11293" y="1453"/>
                </a:lnTo>
                <a:lnTo>
                  <a:pt x="5416" y="5415"/>
                </a:lnTo>
                <a:lnTo>
                  <a:pt x="1453" y="11292"/>
                </a:lnTo>
                <a:lnTo>
                  <a:pt x="0" y="18488"/>
                </a:lnTo>
                <a:lnTo>
                  <a:pt x="1453" y="25684"/>
                </a:lnTo>
                <a:lnTo>
                  <a:pt x="5416" y="31559"/>
                </a:lnTo>
                <a:lnTo>
                  <a:pt x="11293" y="35520"/>
                </a:lnTo>
                <a:lnTo>
                  <a:pt x="18489" y="36973"/>
                </a:lnTo>
                <a:lnTo>
                  <a:pt x="25685" y="35520"/>
                </a:lnTo>
                <a:lnTo>
                  <a:pt x="31560" y="31559"/>
                </a:lnTo>
                <a:lnTo>
                  <a:pt x="35522" y="25684"/>
                </a:lnTo>
                <a:lnTo>
                  <a:pt x="36974" y="18488"/>
                </a:lnTo>
              </a:path>
            </a:pathLst>
          </a:custGeom>
          <a:ln w="11112">
            <a:solidFill>
              <a:srgbClr val="2323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0103" y="26244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8488" y="9243"/>
                </a:moveTo>
                <a:lnTo>
                  <a:pt x="18488" y="4137"/>
                </a:lnTo>
                <a:lnTo>
                  <a:pt x="14347" y="0"/>
                </a:lnTo>
                <a:lnTo>
                  <a:pt x="9241" y="0"/>
                </a:lnTo>
                <a:lnTo>
                  <a:pt x="4137" y="0"/>
                </a:lnTo>
                <a:lnTo>
                  <a:pt x="0" y="4137"/>
                </a:lnTo>
                <a:lnTo>
                  <a:pt x="0" y="9243"/>
                </a:lnTo>
                <a:lnTo>
                  <a:pt x="0" y="14347"/>
                </a:lnTo>
                <a:lnTo>
                  <a:pt x="4137" y="18484"/>
                </a:lnTo>
                <a:lnTo>
                  <a:pt x="9241" y="18484"/>
                </a:lnTo>
                <a:lnTo>
                  <a:pt x="14347" y="18484"/>
                </a:lnTo>
                <a:lnTo>
                  <a:pt x="18488" y="14347"/>
                </a:lnTo>
                <a:lnTo>
                  <a:pt x="18488" y="9243"/>
                </a:lnTo>
              </a:path>
            </a:pathLst>
          </a:custGeom>
          <a:ln w="11112">
            <a:solidFill>
              <a:srgbClr val="656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72633" y="262682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38" y="6068"/>
                </a:moveTo>
                <a:lnTo>
                  <a:pt x="12138" y="2719"/>
                </a:lnTo>
                <a:lnTo>
                  <a:pt x="9415" y="0"/>
                </a:lnTo>
                <a:lnTo>
                  <a:pt x="6066" y="0"/>
                </a:lnTo>
                <a:lnTo>
                  <a:pt x="2717" y="0"/>
                </a:lnTo>
                <a:lnTo>
                  <a:pt x="0" y="2719"/>
                </a:lnTo>
                <a:lnTo>
                  <a:pt x="0" y="6068"/>
                </a:lnTo>
                <a:lnTo>
                  <a:pt x="0" y="9415"/>
                </a:lnTo>
                <a:lnTo>
                  <a:pt x="2717" y="12134"/>
                </a:lnTo>
                <a:lnTo>
                  <a:pt x="6066" y="12134"/>
                </a:lnTo>
                <a:lnTo>
                  <a:pt x="9415" y="12134"/>
                </a:lnTo>
                <a:lnTo>
                  <a:pt x="12138" y="9415"/>
                </a:lnTo>
                <a:lnTo>
                  <a:pt x="12138" y="6068"/>
                </a:lnTo>
              </a:path>
            </a:pathLst>
          </a:custGeom>
          <a:ln w="11112">
            <a:solidFill>
              <a:srgbClr val="7E7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5163" y="2629216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5789" y="2893"/>
                </a:moveTo>
                <a:lnTo>
                  <a:pt x="5789" y="1295"/>
                </a:lnTo>
                <a:lnTo>
                  <a:pt x="4489" y="0"/>
                </a:lnTo>
                <a:lnTo>
                  <a:pt x="2891" y="0"/>
                </a:lnTo>
                <a:lnTo>
                  <a:pt x="1295" y="0"/>
                </a:lnTo>
                <a:lnTo>
                  <a:pt x="0" y="1295"/>
                </a:lnTo>
                <a:lnTo>
                  <a:pt x="0" y="2893"/>
                </a:lnTo>
                <a:lnTo>
                  <a:pt x="0" y="4489"/>
                </a:lnTo>
                <a:lnTo>
                  <a:pt x="1295" y="5784"/>
                </a:lnTo>
                <a:lnTo>
                  <a:pt x="2891" y="5784"/>
                </a:lnTo>
                <a:lnTo>
                  <a:pt x="4489" y="5784"/>
                </a:lnTo>
                <a:lnTo>
                  <a:pt x="5789" y="4489"/>
                </a:lnTo>
                <a:lnTo>
                  <a:pt x="5789" y="2893"/>
                </a:lnTo>
              </a:path>
            </a:pathLst>
          </a:custGeom>
          <a:ln w="11112">
            <a:solidFill>
              <a:srgbClr val="969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7133" y="2631037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281"/>
                </a:moveTo>
                <a:lnTo>
                  <a:pt x="0" y="436"/>
                </a:lnTo>
                <a:lnTo>
                  <a:pt x="123" y="565"/>
                </a:lnTo>
                <a:lnTo>
                  <a:pt x="278" y="565"/>
                </a:lnTo>
                <a:lnTo>
                  <a:pt x="431" y="565"/>
                </a:lnTo>
                <a:lnTo>
                  <a:pt x="560" y="436"/>
                </a:lnTo>
                <a:lnTo>
                  <a:pt x="560" y="281"/>
                </a:lnTo>
                <a:lnTo>
                  <a:pt x="560" y="128"/>
                </a:lnTo>
                <a:lnTo>
                  <a:pt x="431" y="0"/>
                </a:lnTo>
                <a:lnTo>
                  <a:pt x="278" y="0"/>
                </a:lnTo>
                <a:lnTo>
                  <a:pt x="123" y="0"/>
                </a:lnTo>
                <a:lnTo>
                  <a:pt x="0" y="128"/>
                </a:lnTo>
                <a:lnTo>
                  <a:pt x="0" y="281"/>
                </a:lnTo>
              </a:path>
            </a:pathLst>
          </a:custGeom>
          <a:ln w="11112">
            <a:solidFill>
              <a:srgbClr val="AFA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73312" y="262707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3456"/>
                </a:moveTo>
                <a:lnTo>
                  <a:pt x="0" y="5361"/>
                </a:lnTo>
                <a:lnTo>
                  <a:pt x="1548" y="6915"/>
                </a:lnTo>
                <a:lnTo>
                  <a:pt x="3453" y="6915"/>
                </a:lnTo>
                <a:lnTo>
                  <a:pt x="5358" y="6915"/>
                </a:lnTo>
                <a:lnTo>
                  <a:pt x="6910" y="5361"/>
                </a:lnTo>
                <a:lnTo>
                  <a:pt x="6910" y="3456"/>
                </a:lnTo>
                <a:lnTo>
                  <a:pt x="6910" y="1551"/>
                </a:lnTo>
                <a:lnTo>
                  <a:pt x="5358" y="0"/>
                </a:lnTo>
                <a:lnTo>
                  <a:pt x="3453" y="0"/>
                </a:lnTo>
                <a:lnTo>
                  <a:pt x="1548" y="0"/>
                </a:lnTo>
                <a:lnTo>
                  <a:pt x="0" y="1551"/>
                </a:lnTo>
                <a:lnTo>
                  <a:pt x="0" y="3456"/>
                </a:lnTo>
              </a:path>
            </a:pathLst>
          </a:custGeom>
          <a:ln w="11112">
            <a:solidFill>
              <a:srgbClr val="C7C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9770" y="262339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47"/>
                </a:lnTo>
                <a:lnTo>
                  <a:pt x="0" y="9852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52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E0E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9571" y="280661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0844" y="25424"/>
                </a:moveTo>
                <a:lnTo>
                  <a:pt x="48846" y="15529"/>
                </a:lnTo>
                <a:lnTo>
                  <a:pt x="43396" y="7447"/>
                </a:lnTo>
                <a:lnTo>
                  <a:pt x="35314" y="1998"/>
                </a:lnTo>
                <a:lnTo>
                  <a:pt x="25419" y="0"/>
                </a:lnTo>
                <a:lnTo>
                  <a:pt x="15524" y="1998"/>
                </a:lnTo>
                <a:lnTo>
                  <a:pt x="7445" y="7447"/>
                </a:lnTo>
                <a:lnTo>
                  <a:pt x="1997" y="15529"/>
                </a:lnTo>
                <a:lnTo>
                  <a:pt x="0" y="25424"/>
                </a:lnTo>
                <a:lnTo>
                  <a:pt x="1997" y="35319"/>
                </a:lnTo>
                <a:lnTo>
                  <a:pt x="7445" y="43399"/>
                </a:lnTo>
                <a:lnTo>
                  <a:pt x="15524" y="48846"/>
                </a:lnTo>
                <a:lnTo>
                  <a:pt x="25419" y="50844"/>
                </a:lnTo>
                <a:lnTo>
                  <a:pt x="35314" y="48846"/>
                </a:lnTo>
                <a:lnTo>
                  <a:pt x="43396" y="43399"/>
                </a:lnTo>
                <a:lnTo>
                  <a:pt x="48846" y="35319"/>
                </a:lnTo>
                <a:lnTo>
                  <a:pt x="50844" y="25424"/>
                </a:lnTo>
              </a:path>
            </a:pathLst>
          </a:custGeom>
          <a:ln w="11112">
            <a:solidFill>
              <a:srgbClr val="19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62265" y="2809199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44489" y="22245"/>
                </a:moveTo>
                <a:lnTo>
                  <a:pt x="42740" y="13587"/>
                </a:lnTo>
                <a:lnTo>
                  <a:pt x="37973" y="6516"/>
                </a:lnTo>
                <a:lnTo>
                  <a:pt x="30901" y="1748"/>
                </a:lnTo>
                <a:lnTo>
                  <a:pt x="22244" y="0"/>
                </a:lnTo>
                <a:lnTo>
                  <a:pt x="13586" y="1748"/>
                </a:lnTo>
                <a:lnTo>
                  <a:pt x="6516" y="6516"/>
                </a:lnTo>
                <a:lnTo>
                  <a:pt x="1748" y="13587"/>
                </a:lnTo>
                <a:lnTo>
                  <a:pt x="0" y="22245"/>
                </a:lnTo>
                <a:lnTo>
                  <a:pt x="1748" y="30903"/>
                </a:lnTo>
                <a:lnTo>
                  <a:pt x="6516" y="37975"/>
                </a:lnTo>
                <a:lnTo>
                  <a:pt x="13586" y="42745"/>
                </a:lnTo>
                <a:lnTo>
                  <a:pt x="22244" y="44494"/>
                </a:lnTo>
                <a:lnTo>
                  <a:pt x="30901" y="42745"/>
                </a:lnTo>
                <a:lnTo>
                  <a:pt x="37973" y="37975"/>
                </a:lnTo>
                <a:lnTo>
                  <a:pt x="42740" y="30903"/>
                </a:lnTo>
                <a:lnTo>
                  <a:pt x="44489" y="22245"/>
                </a:lnTo>
              </a:path>
            </a:pathLst>
          </a:custGeom>
          <a:ln w="11112">
            <a:solidFill>
              <a:srgbClr val="1B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64953" y="2811783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38139" y="19070"/>
                </a:moveTo>
                <a:lnTo>
                  <a:pt x="36640" y="11647"/>
                </a:lnTo>
                <a:lnTo>
                  <a:pt x="32554" y="5585"/>
                </a:lnTo>
                <a:lnTo>
                  <a:pt x="26493" y="1498"/>
                </a:lnTo>
                <a:lnTo>
                  <a:pt x="19070" y="0"/>
                </a:lnTo>
                <a:lnTo>
                  <a:pt x="11647" y="1498"/>
                </a:lnTo>
                <a:lnTo>
                  <a:pt x="5585" y="5585"/>
                </a:lnTo>
                <a:lnTo>
                  <a:pt x="1498" y="11647"/>
                </a:lnTo>
                <a:lnTo>
                  <a:pt x="0" y="19070"/>
                </a:lnTo>
                <a:lnTo>
                  <a:pt x="1498" y="26493"/>
                </a:lnTo>
                <a:lnTo>
                  <a:pt x="5585" y="32554"/>
                </a:lnTo>
                <a:lnTo>
                  <a:pt x="11647" y="36640"/>
                </a:lnTo>
                <a:lnTo>
                  <a:pt x="19070" y="38139"/>
                </a:lnTo>
                <a:lnTo>
                  <a:pt x="26493" y="36640"/>
                </a:lnTo>
                <a:lnTo>
                  <a:pt x="32554" y="32554"/>
                </a:lnTo>
                <a:lnTo>
                  <a:pt x="36640" y="26493"/>
                </a:lnTo>
                <a:lnTo>
                  <a:pt x="38139" y="19070"/>
                </a:lnTo>
              </a:path>
            </a:pathLst>
          </a:custGeom>
          <a:ln w="11112">
            <a:solidFill>
              <a:srgbClr val="1D1D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67642" y="2814368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1794" y="15895"/>
                </a:moveTo>
                <a:lnTo>
                  <a:pt x="31794" y="7119"/>
                </a:lnTo>
                <a:lnTo>
                  <a:pt x="24676" y="0"/>
                </a:lnTo>
                <a:lnTo>
                  <a:pt x="15900" y="0"/>
                </a:lnTo>
                <a:lnTo>
                  <a:pt x="7124" y="0"/>
                </a:lnTo>
                <a:lnTo>
                  <a:pt x="0" y="7119"/>
                </a:lnTo>
                <a:lnTo>
                  <a:pt x="0" y="15895"/>
                </a:lnTo>
                <a:lnTo>
                  <a:pt x="0" y="24671"/>
                </a:lnTo>
                <a:lnTo>
                  <a:pt x="7124" y="31790"/>
                </a:lnTo>
                <a:lnTo>
                  <a:pt x="15900" y="31790"/>
                </a:lnTo>
                <a:lnTo>
                  <a:pt x="24676" y="31790"/>
                </a:lnTo>
                <a:lnTo>
                  <a:pt x="31794" y="24671"/>
                </a:lnTo>
                <a:lnTo>
                  <a:pt x="31794" y="15895"/>
                </a:lnTo>
              </a:path>
            </a:pathLst>
          </a:custGeom>
          <a:ln w="11112">
            <a:solidFill>
              <a:srgbClr val="1F1F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70336" y="2816948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440" y="12724"/>
                </a:moveTo>
                <a:lnTo>
                  <a:pt x="25440" y="5699"/>
                </a:lnTo>
                <a:lnTo>
                  <a:pt x="19744" y="0"/>
                </a:lnTo>
                <a:lnTo>
                  <a:pt x="12720" y="0"/>
                </a:lnTo>
                <a:lnTo>
                  <a:pt x="5695" y="0"/>
                </a:lnTo>
                <a:lnTo>
                  <a:pt x="0" y="5699"/>
                </a:lnTo>
                <a:lnTo>
                  <a:pt x="0" y="12724"/>
                </a:lnTo>
                <a:lnTo>
                  <a:pt x="0" y="19748"/>
                </a:lnTo>
                <a:lnTo>
                  <a:pt x="5695" y="25444"/>
                </a:lnTo>
                <a:lnTo>
                  <a:pt x="12720" y="25444"/>
                </a:lnTo>
                <a:lnTo>
                  <a:pt x="19744" y="25444"/>
                </a:lnTo>
                <a:lnTo>
                  <a:pt x="25440" y="19748"/>
                </a:lnTo>
                <a:lnTo>
                  <a:pt x="25440" y="12724"/>
                </a:lnTo>
              </a:path>
            </a:pathLst>
          </a:custGeom>
          <a:ln w="11112">
            <a:solidFill>
              <a:srgbClr val="2121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64085" y="2810593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36974" y="18488"/>
                </a:moveTo>
                <a:lnTo>
                  <a:pt x="35522" y="11292"/>
                </a:lnTo>
                <a:lnTo>
                  <a:pt x="31560" y="5415"/>
                </a:lnTo>
                <a:lnTo>
                  <a:pt x="25685" y="1453"/>
                </a:lnTo>
                <a:lnTo>
                  <a:pt x="18489" y="0"/>
                </a:lnTo>
                <a:lnTo>
                  <a:pt x="11293" y="1453"/>
                </a:lnTo>
                <a:lnTo>
                  <a:pt x="5416" y="5415"/>
                </a:lnTo>
                <a:lnTo>
                  <a:pt x="1453" y="11292"/>
                </a:lnTo>
                <a:lnTo>
                  <a:pt x="0" y="18488"/>
                </a:lnTo>
                <a:lnTo>
                  <a:pt x="1453" y="25684"/>
                </a:lnTo>
                <a:lnTo>
                  <a:pt x="5416" y="31559"/>
                </a:lnTo>
                <a:lnTo>
                  <a:pt x="11293" y="35520"/>
                </a:lnTo>
                <a:lnTo>
                  <a:pt x="18489" y="36973"/>
                </a:lnTo>
                <a:lnTo>
                  <a:pt x="25685" y="35520"/>
                </a:lnTo>
                <a:lnTo>
                  <a:pt x="31560" y="31559"/>
                </a:lnTo>
                <a:lnTo>
                  <a:pt x="35522" y="25684"/>
                </a:lnTo>
                <a:lnTo>
                  <a:pt x="36974" y="18488"/>
                </a:lnTo>
              </a:path>
            </a:pathLst>
          </a:custGeom>
          <a:ln w="11112">
            <a:solidFill>
              <a:srgbClr val="2323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70103" y="281589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8488" y="9243"/>
                </a:moveTo>
                <a:lnTo>
                  <a:pt x="18488" y="4137"/>
                </a:lnTo>
                <a:lnTo>
                  <a:pt x="14347" y="0"/>
                </a:lnTo>
                <a:lnTo>
                  <a:pt x="9241" y="0"/>
                </a:lnTo>
                <a:lnTo>
                  <a:pt x="4137" y="0"/>
                </a:lnTo>
                <a:lnTo>
                  <a:pt x="0" y="4137"/>
                </a:lnTo>
                <a:lnTo>
                  <a:pt x="0" y="9243"/>
                </a:lnTo>
                <a:lnTo>
                  <a:pt x="0" y="14347"/>
                </a:lnTo>
                <a:lnTo>
                  <a:pt x="4137" y="18484"/>
                </a:lnTo>
                <a:lnTo>
                  <a:pt x="9241" y="18484"/>
                </a:lnTo>
                <a:lnTo>
                  <a:pt x="14347" y="18484"/>
                </a:lnTo>
                <a:lnTo>
                  <a:pt x="18488" y="14347"/>
                </a:lnTo>
                <a:lnTo>
                  <a:pt x="18488" y="9243"/>
                </a:lnTo>
              </a:path>
            </a:pathLst>
          </a:custGeom>
          <a:ln w="11112">
            <a:solidFill>
              <a:srgbClr val="656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72633" y="281828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38" y="6068"/>
                </a:moveTo>
                <a:lnTo>
                  <a:pt x="12138" y="2719"/>
                </a:lnTo>
                <a:lnTo>
                  <a:pt x="9415" y="0"/>
                </a:lnTo>
                <a:lnTo>
                  <a:pt x="6066" y="0"/>
                </a:lnTo>
                <a:lnTo>
                  <a:pt x="2717" y="0"/>
                </a:lnTo>
                <a:lnTo>
                  <a:pt x="0" y="2719"/>
                </a:lnTo>
                <a:lnTo>
                  <a:pt x="0" y="6068"/>
                </a:lnTo>
                <a:lnTo>
                  <a:pt x="0" y="9415"/>
                </a:lnTo>
                <a:lnTo>
                  <a:pt x="2717" y="12134"/>
                </a:lnTo>
                <a:lnTo>
                  <a:pt x="6066" y="12134"/>
                </a:lnTo>
                <a:lnTo>
                  <a:pt x="9415" y="12134"/>
                </a:lnTo>
                <a:lnTo>
                  <a:pt x="12138" y="9415"/>
                </a:lnTo>
                <a:lnTo>
                  <a:pt x="12138" y="6068"/>
                </a:lnTo>
              </a:path>
            </a:pathLst>
          </a:custGeom>
          <a:ln w="11112">
            <a:solidFill>
              <a:srgbClr val="7E7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75163" y="282066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5789" y="2893"/>
                </a:moveTo>
                <a:lnTo>
                  <a:pt x="5789" y="1295"/>
                </a:lnTo>
                <a:lnTo>
                  <a:pt x="4489" y="0"/>
                </a:lnTo>
                <a:lnTo>
                  <a:pt x="2891" y="0"/>
                </a:lnTo>
                <a:lnTo>
                  <a:pt x="1295" y="0"/>
                </a:lnTo>
                <a:lnTo>
                  <a:pt x="0" y="1295"/>
                </a:lnTo>
                <a:lnTo>
                  <a:pt x="0" y="2893"/>
                </a:lnTo>
                <a:lnTo>
                  <a:pt x="0" y="4489"/>
                </a:lnTo>
                <a:lnTo>
                  <a:pt x="1295" y="5784"/>
                </a:lnTo>
                <a:lnTo>
                  <a:pt x="2891" y="5784"/>
                </a:lnTo>
                <a:lnTo>
                  <a:pt x="4489" y="5784"/>
                </a:lnTo>
                <a:lnTo>
                  <a:pt x="5789" y="4489"/>
                </a:lnTo>
                <a:lnTo>
                  <a:pt x="5789" y="2893"/>
                </a:lnTo>
              </a:path>
            </a:pathLst>
          </a:custGeom>
          <a:ln w="11112">
            <a:solidFill>
              <a:srgbClr val="969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77133" y="2822489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281"/>
                </a:moveTo>
                <a:lnTo>
                  <a:pt x="0" y="436"/>
                </a:lnTo>
                <a:lnTo>
                  <a:pt x="123" y="565"/>
                </a:lnTo>
                <a:lnTo>
                  <a:pt x="278" y="565"/>
                </a:lnTo>
                <a:lnTo>
                  <a:pt x="431" y="565"/>
                </a:lnTo>
                <a:lnTo>
                  <a:pt x="560" y="436"/>
                </a:lnTo>
                <a:lnTo>
                  <a:pt x="560" y="281"/>
                </a:lnTo>
                <a:lnTo>
                  <a:pt x="560" y="128"/>
                </a:lnTo>
                <a:lnTo>
                  <a:pt x="431" y="0"/>
                </a:lnTo>
                <a:lnTo>
                  <a:pt x="278" y="0"/>
                </a:lnTo>
                <a:lnTo>
                  <a:pt x="123" y="0"/>
                </a:lnTo>
                <a:lnTo>
                  <a:pt x="0" y="128"/>
                </a:lnTo>
                <a:lnTo>
                  <a:pt x="0" y="281"/>
                </a:lnTo>
              </a:path>
            </a:pathLst>
          </a:custGeom>
          <a:ln w="11112">
            <a:solidFill>
              <a:srgbClr val="AFA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73312" y="2818526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3456"/>
                </a:moveTo>
                <a:lnTo>
                  <a:pt x="0" y="5361"/>
                </a:lnTo>
                <a:lnTo>
                  <a:pt x="1548" y="6915"/>
                </a:lnTo>
                <a:lnTo>
                  <a:pt x="3453" y="6915"/>
                </a:lnTo>
                <a:lnTo>
                  <a:pt x="5358" y="6915"/>
                </a:lnTo>
                <a:lnTo>
                  <a:pt x="6910" y="5361"/>
                </a:lnTo>
                <a:lnTo>
                  <a:pt x="6910" y="3456"/>
                </a:lnTo>
                <a:lnTo>
                  <a:pt x="6910" y="1551"/>
                </a:lnTo>
                <a:lnTo>
                  <a:pt x="5358" y="0"/>
                </a:lnTo>
                <a:lnTo>
                  <a:pt x="3453" y="0"/>
                </a:lnTo>
                <a:lnTo>
                  <a:pt x="1548" y="0"/>
                </a:lnTo>
                <a:lnTo>
                  <a:pt x="0" y="1551"/>
                </a:lnTo>
                <a:lnTo>
                  <a:pt x="0" y="3456"/>
                </a:lnTo>
              </a:path>
            </a:pathLst>
          </a:custGeom>
          <a:ln w="11112">
            <a:solidFill>
              <a:srgbClr val="C7C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69770" y="2814844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47"/>
                </a:lnTo>
                <a:lnTo>
                  <a:pt x="0" y="9852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52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E0E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3726" y="2966491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40669" y="20339"/>
                </a:moveTo>
                <a:lnTo>
                  <a:pt x="39071" y="12422"/>
                </a:lnTo>
                <a:lnTo>
                  <a:pt x="34713" y="5957"/>
                </a:lnTo>
                <a:lnTo>
                  <a:pt x="28250" y="1598"/>
                </a:lnTo>
                <a:lnTo>
                  <a:pt x="20335" y="0"/>
                </a:lnTo>
                <a:lnTo>
                  <a:pt x="12419" y="1598"/>
                </a:lnTo>
                <a:lnTo>
                  <a:pt x="5955" y="5957"/>
                </a:lnTo>
                <a:lnTo>
                  <a:pt x="1597" y="12422"/>
                </a:lnTo>
                <a:lnTo>
                  <a:pt x="0" y="20339"/>
                </a:lnTo>
                <a:lnTo>
                  <a:pt x="1597" y="28254"/>
                </a:lnTo>
                <a:lnTo>
                  <a:pt x="5955" y="34718"/>
                </a:lnTo>
                <a:lnTo>
                  <a:pt x="12419" y="39076"/>
                </a:lnTo>
                <a:lnTo>
                  <a:pt x="20335" y="40674"/>
                </a:lnTo>
                <a:lnTo>
                  <a:pt x="28250" y="39076"/>
                </a:lnTo>
                <a:lnTo>
                  <a:pt x="34713" y="34718"/>
                </a:lnTo>
                <a:lnTo>
                  <a:pt x="39071" y="28254"/>
                </a:lnTo>
                <a:lnTo>
                  <a:pt x="40669" y="20339"/>
                </a:lnTo>
              </a:path>
            </a:pathLst>
          </a:custGeom>
          <a:ln w="11112">
            <a:solidFill>
              <a:srgbClr val="19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26514" y="296919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324" y="17164"/>
                </a:moveTo>
                <a:lnTo>
                  <a:pt x="34324" y="7688"/>
                </a:lnTo>
                <a:lnTo>
                  <a:pt x="26635" y="0"/>
                </a:lnTo>
                <a:lnTo>
                  <a:pt x="17160" y="0"/>
                </a:lnTo>
                <a:lnTo>
                  <a:pt x="7684" y="0"/>
                </a:lnTo>
                <a:lnTo>
                  <a:pt x="0" y="7688"/>
                </a:lnTo>
                <a:lnTo>
                  <a:pt x="0" y="17164"/>
                </a:lnTo>
                <a:lnTo>
                  <a:pt x="0" y="26639"/>
                </a:lnTo>
                <a:lnTo>
                  <a:pt x="7684" y="34324"/>
                </a:lnTo>
                <a:lnTo>
                  <a:pt x="17160" y="34324"/>
                </a:lnTo>
                <a:lnTo>
                  <a:pt x="26635" y="34324"/>
                </a:lnTo>
                <a:lnTo>
                  <a:pt x="34324" y="26639"/>
                </a:lnTo>
                <a:lnTo>
                  <a:pt x="34324" y="17164"/>
                </a:lnTo>
              </a:path>
            </a:pathLst>
          </a:custGeom>
          <a:ln w="11112">
            <a:solidFill>
              <a:srgbClr val="1B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29306" y="297189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7970" y="13985"/>
                </a:moveTo>
                <a:lnTo>
                  <a:pt x="27970" y="6261"/>
                </a:lnTo>
                <a:lnTo>
                  <a:pt x="21709" y="0"/>
                </a:lnTo>
                <a:lnTo>
                  <a:pt x="13985" y="0"/>
                </a:lnTo>
                <a:lnTo>
                  <a:pt x="6261" y="0"/>
                </a:lnTo>
                <a:lnTo>
                  <a:pt x="0" y="6261"/>
                </a:lnTo>
                <a:lnTo>
                  <a:pt x="0" y="13985"/>
                </a:lnTo>
                <a:lnTo>
                  <a:pt x="0" y="21709"/>
                </a:lnTo>
                <a:lnTo>
                  <a:pt x="6261" y="27970"/>
                </a:lnTo>
                <a:lnTo>
                  <a:pt x="13985" y="27970"/>
                </a:lnTo>
                <a:lnTo>
                  <a:pt x="21709" y="27970"/>
                </a:lnTo>
                <a:lnTo>
                  <a:pt x="27970" y="21709"/>
                </a:lnTo>
                <a:lnTo>
                  <a:pt x="27970" y="13985"/>
                </a:lnTo>
              </a:path>
            </a:pathLst>
          </a:custGeom>
          <a:ln w="11112">
            <a:solidFill>
              <a:srgbClr val="1D1D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32095" y="2974591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21624" y="10810"/>
                </a:moveTo>
                <a:lnTo>
                  <a:pt x="21624" y="4842"/>
                </a:lnTo>
                <a:lnTo>
                  <a:pt x="16783" y="0"/>
                </a:lnTo>
                <a:lnTo>
                  <a:pt x="10814" y="0"/>
                </a:lnTo>
                <a:lnTo>
                  <a:pt x="4846" y="0"/>
                </a:lnTo>
                <a:lnTo>
                  <a:pt x="0" y="4842"/>
                </a:lnTo>
                <a:lnTo>
                  <a:pt x="0" y="10810"/>
                </a:lnTo>
                <a:lnTo>
                  <a:pt x="0" y="16777"/>
                </a:lnTo>
                <a:lnTo>
                  <a:pt x="4846" y="21625"/>
                </a:lnTo>
                <a:lnTo>
                  <a:pt x="10814" y="21625"/>
                </a:lnTo>
                <a:lnTo>
                  <a:pt x="16783" y="21625"/>
                </a:lnTo>
                <a:lnTo>
                  <a:pt x="21624" y="16777"/>
                </a:lnTo>
                <a:lnTo>
                  <a:pt x="21624" y="10810"/>
                </a:lnTo>
              </a:path>
            </a:pathLst>
          </a:custGeom>
          <a:ln w="11112">
            <a:solidFill>
              <a:srgbClr val="1F1F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34888" y="2977290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269" y="7640"/>
                </a:moveTo>
                <a:lnTo>
                  <a:pt x="15269" y="3423"/>
                </a:lnTo>
                <a:lnTo>
                  <a:pt x="11851" y="0"/>
                </a:lnTo>
                <a:lnTo>
                  <a:pt x="7635" y="0"/>
                </a:lnTo>
                <a:lnTo>
                  <a:pt x="3417" y="0"/>
                </a:lnTo>
                <a:lnTo>
                  <a:pt x="0" y="3423"/>
                </a:lnTo>
                <a:lnTo>
                  <a:pt x="0" y="7640"/>
                </a:lnTo>
                <a:lnTo>
                  <a:pt x="0" y="11856"/>
                </a:lnTo>
                <a:lnTo>
                  <a:pt x="3417" y="15275"/>
                </a:lnTo>
                <a:lnTo>
                  <a:pt x="7635" y="15275"/>
                </a:lnTo>
                <a:lnTo>
                  <a:pt x="11851" y="15275"/>
                </a:lnTo>
                <a:lnTo>
                  <a:pt x="15269" y="11856"/>
                </a:lnTo>
                <a:lnTo>
                  <a:pt x="15269" y="7640"/>
                </a:lnTo>
              </a:path>
            </a:pathLst>
          </a:custGeom>
          <a:ln w="11112">
            <a:solidFill>
              <a:srgbClr val="2121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27347" y="29696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582" y="14792"/>
                </a:moveTo>
                <a:lnTo>
                  <a:pt x="29582" y="6626"/>
                </a:lnTo>
                <a:lnTo>
                  <a:pt x="22959" y="0"/>
                </a:lnTo>
                <a:lnTo>
                  <a:pt x="14794" y="0"/>
                </a:lnTo>
                <a:lnTo>
                  <a:pt x="6628" y="0"/>
                </a:lnTo>
                <a:lnTo>
                  <a:pt x="0" y="6626"/>
                </a:lnTo>
                <a:lnTo>
                  <a:pt x="0" y="14792"/>
                </a:lnTo>
                <a:lnTo>
                  <a:pt x="0" y="22959"/>
                </a:lnTo>
                <a:lnTo>
                  <a:pt x="6628" y="29582"/>
                </a:lnTo>
                <a:lnTo>
                  <a:pt x="14794" y="29582"/>
                </a:lnTo>
                <a:lnTo>
                  <a:pt x="22959" y="29582"/>
                </a:lnTo>
                <a:lnTo>
                  <a:pt x="29582" y="22959"/>
                </a:lnTo>
                <a:lnTo>
                  <a:pt x="29582" y="14792"/>
                </a:lnTo>
              </a:path>
            </a:pathLst>
          </a:custGeom>
          <a:ln w="11112">
            <a:solidFill>
              <a:srgbClr val="2323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32179" y="2973893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4794" y="7391"/>
                </a:moveTo>
                <a:lnTo>
                  <a:pt x="14794" y="3308"/>
                </a:lnTo>
                <a:lnTo>
                  <a:pt x="11479" y="0"/>
                </a:lnTo>
                <a:lnTo>
                  <a:pt x="7396" y="0"/>
                </a:lnTo>
                <a:lnTo>
                  <a:pt x="3313" y="0"/>
                </a:lnTo>
                <a:lnTo>
                  <a:pt x="0" y="3308"/>
                </a:lnTo>
                <a:lnTo>
                  <a:pt x="0" y="7391"/>
                </a:lnTo>
                <a:lnTo>
                  <a:pt x="0" y="11474"/>
                </a:lnTo>
                <a:lnTo>
                  <a:pt x="3313" y="14787"/>
                </a:lnTo>
                <a:lnTo>
                  <a:pt x="7396" y="14787"/>
                </a:lnTo>
                <a:lnTo>
                  <a:pt x="11479" y="14787"/>
                </a:lnTo>
                <a:lnTo>
                  <a:pt x="14794" y="11474"/>
                </a:lnTo>
                <a:lnTo>
                  <a:pt x="14794" y="7391"/>
                </a:lnTo>
              </a:path>
            </a:pathLst>
          </a:custGeom>
          <a:ln w="11112">
            <a:solidFill>
              <a:srgbClr val="656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34844" y="2976433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8437" y="4221"/>
                </a:moveTo>
                <a:lnTo>
                  <a:pt x="8437" y="1894"/>
                </a:lnTo>
                <a:lnTo>
                  <a:pt x="6548" y="0"/>
                </a:lnTo>
                <a:lnTo>
                  <a:pt x="4221" y="0"/>
                </a:lnTo>
                <a:lnTo>
                  <a:pt x="1894" y="0"/>
                </a:lnTo>
                <a:lnTo>
                  <a:pt x="0" y="1894"/>
                </a:lnTo>
                <a:lnTo>
                  <a:pt x="0" y="4221"/>
                </a:lnTo>
                <a:lnTo>
                  <a:pt x="0" y="6548"/>
                </a:lnTo>
                <a:lnTo>
                  <a:pt x="1894" y="8437"/>
                </a:lnTo>
                <a:lnTo>
                  <a:pt x="4221" y="8437"/>
                </a:lnTo>
                <a:lnTo>
                  <a:pt x="6548" y="8437"/>
                </a:lnTo>
                <a:lnTo>
                  <a:pt x="8437" y="6548"/>
                </a:lnTo>
                <a:lnTo>
                  <a:pt x="8437" y="4221"/>
                </a:lnTo>
              </a:path>
            </a:pathLst>
          </a:custGeom>
          <a:ln w="11112">
            <a:solidFill>
              <a:srgbClr val="7E7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37507" y="2978973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089" y="1046"/>
                </a:moveTo>
                <a:lnTo>
                  <a:pt x="2089" y="471"/>
                </a:lnTo>
                <a:lnTo>
                  <a:pt x="1617" y="0"/>
                </a:lnTo>
                <a:lnTo>
                  <a:pt x="1042" y="0"/>
                </a:lnTo>
                <a:lnTo>
                  <a:pt x="467" y="0"/>
                </a:lnTo>
                <a:lnTo>
                  <a:pt x="0" y="471"/>
                </a:lnTo>
                <a:lnTo>
                  <a:pt x="0" y="1046"/>
                </a:lnTo>
                <a:lnTo>
                  <a:pt x="0" y="1621"/>
                </a:lnTo>
                <a:lnTo>
                  <a:pt x="467" y="2092"/>
                </a:lnTo>
                <a:lnTo>
                  <a:pt x="1042" y="2092"/>
                </a:lnTo>
                <a:lnTo>
                  <a:pt x="1617" y="2092"/>
                </a:lnTo>
                <a:lnTo>
                  <a:pt x="2089" y="1621"/>
                </a:lnTo>
                <a:lnTo>
                  <a:pt x="2089" y="1046"/>
                </a:lnTo>
              </a:path>
            </a:pathLst>
          </a:custGeom>
          <a:ln w="11112">
            <a:solidFill>
              <a:srgbClr val="969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35910" y="297725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2128"/>
                </a:moveTo>
                <a:lnTo>
                  <a:pt x="0" y="3304"/>
                </a:lnTo>
                <a:lnTo>
                  <a:pt x="952" y="4262"/>
                </a:lnTo>
                <a:lnTo>
                  <a:pt x="2127" y="4262"/>
                </a:lnTo>
                <a:lnTo>
                  <a:pt x="3303" y="4262"/>
                </a:lnTo>
                <a:lnTo>
                  <a:pt x="4260" y="3304"/>
                </a:lnTo>
                <a:lnTo>
                  <a:pt x="4260" y="2128"/>
                </a:lnTo>
                <a:lnTo>
                  <a:pt x="4260" y="952"/>
                </a:lnTo>
                <a:lnTo>
                  <a:pt x="3303" y="0"/>
                </a:lnTo>
                <a:lnTo>
                  <a:pt x="2127" y="0"/>
                </a:lnTo>
                <a:lnTo>
                  <a:pt x="952" y="0"/>
                </a:lnTo>
                <a:lnTo>
                  <a:pt x="0" y="952"/>
                </a:lnTo>
                <a:lnTo>
                  <a:pt x="0" y="2128"/>
                </a:lnTo>
              </a:path>
            </a:pathLst>
          </a:custGeom>
          <a:ln w="11112">
            <a:solidFill>
              <a:srgbClr val="AFA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32218" y="297344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0" y="5308"/>
                </a:moveTo>
                <a:lnTo>
                  <a:pt x="0" y="8234"/>
                </a:lnTo>
                <a:lnTo>
                  <a:pt x="2381" y="10612"/>
                </a:lnTo>
                <a:lnTo>
                  <a:pt x="5308" y="10612"/>
                </a:lnTo>
                <a:lnTo>
                  <a:pt x="8235" y="10612"/>
                </a:lnTo>
                <a:lnTo>
                  <a:pt x="10612" y="8234"/>
                </a:lnTo>
                <a:lnTo>
                  <a:pt x="10612" y="5308"/>
                </a:lnTo>
                <a:lnTo>
                  <a:pt x="10612" y="2381"/>
                </a:lnTo>
                <a:lnTo>
                  <a:pt x="8235" y="0"/>
                </a:lnTo>
                <a:lnTo>
                  <a:pt x="5308" y="0"/>
                </a:lnTo>
                <a:lnTo>
                  <a:pt x="2381" y="0"/>
                </a:lnTo>
                <a:lnTo>
                  <a:pt x="0" y="2381"/>
                </a:lnTo>
                <a:lnTo>
                  <a:pt x="0" y="5308"/>
                </a:lnTo>
              </a:path>
            </a:pathLst>
          </a:custGeom>
          <a:ln w="11112">
            <a:solidFill>
              <a:srgbClr val="C7C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30666" y="297176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1" y="0"/>
                </a:moveTo>
                <a:lnTo>
                  <a:pt x="2847" y="0"/>
                </a:lnTo>
                <a:lnTo>
                  <a:pt x="0" y="2847"/>
                </a:lnTo>
                <a:lnTo>
                  <a:pt x="0" y="9852"/>
                </a:lnTo>
                <a:lnTo>
                  <a:pt x="2847" y="12700"/>
                </a:lnTo>
                <a:lnTo>
                  <a:pt x="9851" y="12700"/>
                </a:lnTo>
                <a:lnTo>
                  <a:pt x="12700" y="9852"/>
                </a:lnTo>
                <a:lnTo>
                  <a:pt x="12700" y="2847"/>
                </a:lnTo>
                <a:lnTo>
                  <a:pt x="9851" y="0"/>
                </a:lnTo>
                <a:close/>
              </a:path>
            </a:pathLst>
          </a:custGeom>
          <a:solidFill>
            <a:srgbClr val="E0E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6514" y="313172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324" y="17165"/>
                </a:moveTo>
                <a:lnTo>
                  <a:pt x="34324" y="7689"/>
                </a:lnTo>
                <a:lnTo>
                  <a:pt x="26635" y="0"/>
                </a:lnTo>
                <a:lnTo>
                  <a:pt x="17160" y="0"/>
                </a:lnTo>
                <a:lnTo>
                  <a:pt x="7684" y="0"/>
                </a:lnTo>
                <a:lnTo>
                  <a:pt x="0" y="7689"/>
                </a:lnTo>
                <a:lnTo>
                  <a:pt x="0" y="17165"/>
                </a:lnTo>
                <a:lnTo>
                  <a:pt x="0" y="26640"/>
                </a:lnTo>
                <a:lnTo>
                  <a:pt x="7684" y="34324"/>
                </a:lnTo>
                <a:lnTo>
                  <a:pt x="17160" y="34324"/>
                </a:lnTo>
                <a:lnTo>
                  <a:pt x="26635" y="34324"/>
                </a:lnTo>
                <a:lnTo>
                  <a:pt x="34324" y="26640"/>
                </a:lnTo>
                <a:lnTo>
                  <a:pt x="34324" y="17165"/>
                </a:lnTo>
              </a:path>
            </a:pathLst>
          </a:custGeom>
          <a:ln w="11112">
            <a:solidFill>
              <a:srgbClr val="1B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29306" y="313442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7970" y="13985"/>
                </a:moveTo>
                <a:lnTo>
                  <a:pt x="27970" y="6261"/>
                </a:lnTo>
                <a:lnTo>
                  <a:pt x="21709" y="0"/>
                </a:lnTo>
                <a:lnTo>
                  <a:pt x="13985" y="0"/>
                </a:lnTo>
                <a:lnTo>
                  <a:pt x="6261" y="0"/>
                </a:lnTo>
                <a:lnTo>
                  <a:pt x="0" y="6261"/>
                </a:lnTo>
                <a:lnTo>
                  <a:pt x="0" y="13985"/>
                </a:lnTo>
                <a:lnTo>
                  <a:pt x="0" y="21709"/>
                </a:lnTo>
                <a:lnTo>
                  <a:pt x="6261" y="27969"/>
                </a:lnTo>
                <a:lnTo>
                  <a:pt x="13985" y="27969"/>
                </a:lnTo>
                <a:lnTo>
                  <a:pt x="21709" y="27969"/>
                </a:lnTo>
                <a:lnTo>
                  <a:pt x="27970" y="21709"/>
                </a:lnTo>
                <a:lnTo>
                  <a:pt x="27970" y="13985"/>
                </a:lnTo>
              </a:path>
            </a:pathLst>
          </a:custGeom>
          <a:ln w="11112">
            <a:solidFill>
              <a:srgbClr val="1D1D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32095" y="3137127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21624" y="10810"/>
                </a:moveTo>
                <a:lnTo>
                  <a:pt x="21624" y="4841"/>
                </a:lnTo>
                <a:lnTo>
                  <a:pt x="16783" y="0"/>
                </a:lnTo>
                <a:lnTo>
                  <a:pt x="10814" y="0"/>
                </a:lnTo>
                <a:lnTo>
                  <a:pt x="4846" y="0"/>
                </a:lnTo>
                <a:lnTo>
                  <a:pt x="0" y="4841"/>
                </a:lnTo>
                <a:lnTo>
                  <a:pt x="0" y="10810"/>
                </a:lnTo>
                <a:lnTo>
                  <a:pt x="0" y="16777"/>
                </a:lnTo>
                <a:lnTo>
                  <a:pt x="4846" y="21624"/>
                </a:lnTo>
                <a:lnTo>
                  <a:pt x="10814" y="21624"/>
                </a:lnTo>
                <a:lnTo>
                  <a:pt x="16783" y="21624"/>
                </a:lnTo>
                <a:lnTo>
                  <a:pt x="21624" y="16777"/>
                </a:lnTo>
                <a:lnTo>
                  <a:pt x="21624" y="10810"/>
                </a:lnTo>
              </a:path>
            </a:pathLst>
          </a:custGeom>
          <a:ln w="11112">
            <a:solidFill>
              <a:srgbClr val="1F1F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34888" y="3139826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269" y="7635"/>
                </a:moveTo>
                <a:lnTo>
                  <a:pt x="15269" y="3417"/>
                </a:lnTo>
                <a:lnTo>
                  <a:pt x="11851" y="0"/>
                </a:lnTo>
                <a:lnTo>
                  <a:pt x="7635" y="0"/>
                </a:lnTo>
                <a:lnTo>
                  <a:pt x="3417" y="0"/>
                </a:lnTo>
                <a:lnTo>
                  <a:pt x="0" y="3417"/>
                </a:lnTo>
                <a:lnTo>
                  <a:pt x="0" y="7635"/>
                </a:lnTo>
                <a:lnTo>
                  <a:pt x="0" y="11851"/>
                </a:lnTo>
                <a:lnTo>
                  <a:pt x="3417" y="15274"/>
                </a:lnTo>
                <a:lnTo>
                  <a:pt x="7635" y="15274"/>
                </a:lnTo>
                <a:lnTo>
                  <a:pt x="11851" y="15274"/>
                </a:lnTo>
                <a:lnTo>
                  <a:pt x="15269" y="11851"/>
                </a:lnTo>
                <a:lnTo>
                  <a:pt x="15269" y="7635"/>
                </a:lnTo>
              </a:path>
            </a:pathLst>
          </a:custGeom>
          <a:ln w="11112">
            <a:solidFill>
              <a:srgbClr val="2121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27347" y="31321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582" y="14794"/>
                </a:moveTo>
                <a:lnTo>
                  <a:pt x="29582" y="6628"/>
                </a:lnTo>
                <a:lnTo>
                  <a:pt x="22959" y="0"/>
                </a:lnTo>
                <a:lnTo>
                  <a:pt x="14794" y="0"/>
                </a:lnTo>
                <a:lnTo>
                  <a:pt x="6628" y="0"/>
                </a:lnTo>
                <a:lnTo>
                  <a:pt x="0" y="6628"/>
                </a:lnTo>
                <a:lnTo>
                  <a:pt x="0" y="14794"/>
                </a:lnTo>
                <a:lnTo>
                  <a:pt x="0" y="22959"/>
                </a:lnTo>
                <a:lnTo>
                  <a:pt x="6628" y="29582"/>
                </a:lnTo>
                <a:lnTo>
                  <a:pt x="14794" y="29582"/>
                </a:lnTo>
                <a:lnTo>
                  <a:pt x="22959" y="29582"/>
                </a:lnTo>
                <a:lnTo>
                  <a:pt x="29582" y="22959"/>
                </a:lnTo>
                <a:lnTo>
                  <a:pt x="29582" y="14794"/>
                </a:lnTo>
              </a:path>
            </a:pathLst>
          </a:custGeom>
          <a:ln w="11112">
            <a:solidFill>
              <a:srgbClr val="2323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32179" y="3136427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4794" y="7391"/>
                </a:moveTo>
                <a:lnTo>
                  <a:pt x="14794" y="3309"/>
                </a:lnTo>
                <a:lnTo>
                  <a:pt x="11479" y="0"/>
                </a:lnTo>
                <a:lnTo>
                  <a:pt x="7396" y="0"/>
                </a:lnTo>
                <a:lnTo>
                  <a:pt x="3313" y="0"/>
                </a:lnTo>
                <a:lnTo>
                  <a:pt x="0" y="3309"/>
                </a:lnTo>
                <a:lnTo>
                  <a:pt x="0" y="7391"/>
                </a:lnTo>
                <a:lnTo>
                  <a:pt x="0" y="11474"/>
                </a:lnTo>
                <a:lnTo>
                  <a:pt x="3313" y="14789"/>
                </a:lnTo>
                <a:lnTo>
                  <a:pt x="7396" y="14789"/>
                </a:lnTo>
                <a:lnTo>
                  <a:pt x="11479" y="14789"/>
                </a:lnTo>
                <a:lnTo>
                  <a:pt x="14794" y="11474"/>
                </a:lnTo>
                <a:lnTo>
                  <a:pt x="14794" y="7391"/>
                </a:lnTo>
              </a:path>
            </a:pathLst>
          </a:custGeom>
          <a:ln w="11112">
            <a:solidFill>
              <a:srgbClr val="656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34844" y="3138967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8437" y="4221"/>
                </a:moveTo>
                <a:lnTo>
                  <a:pt x="8437" y="1894"/>
                </a:lnTo>
                <a:lnTo>
                  <a:pt x="6548" y="0"/>
                </a:lnTo>
                <a:lnTo>
                  <a:pt x="4221" y="0"/>
                </a:lnTo>
                <a:lnTo>
                  <a:pt x="1894" y="0"/>
                </a:lnTo>
                <a:lnTo>
                  <a:pt x="0" y="1894"/>
                </a:lnTo>
                <a:lnTo>
                  <a:pt x="0" y="4221"/>
                </a:lnTo>
                <a:lnTo>
                  <a:pt x="0" y="6548"/>
                </a:lnTo>
                <a:lnTo>
                  <a:pt x="1894" y="8439"/>
                </a:lnTo>
                <a:lnTo>
                  <a:pt x="4221" y="8439"/>
                </a:lnTo>
                <a:lnTo>
                  <a:pt x="6548" y="8439"/>
                </a:lnTo>
                <a:lnTo>
                  <a:pt x="8437" y="6548"/>
                </a:lnTo>
                <a:lnTo>
                  <a:pt x="8437" y="4221"/>
                </a:lnTo>
              </a:path>
            </a:pathLst>
          </a:custGeom>
          <a:ln w="11112">
            <a:solidFill>
              <a:srgbClr val="7E7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37507" y="3141507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089" y="1046"/>
                </a:moveTo>
                <a:lnTo>
                  <a:pt x="2089" y="471"/>
                </a:lnTo>
                <a:lnTo>
                  <a:pt x="1617" y="0"/>
                </a:lnTo>
                <a:lnTo>
                  <a:pt x="1042" y="0"/>
                </a:lnTo>
                <a:lnTo>
                  <a:pt x="467" y="0"/>
                </a:lnTo>
                <a:lnTo>
                  <a:pt x="0" y="471"/>
                </a:lnTo>
                <a:lnTo>
                  <a:pt x="0" y="1046"/>
                </a:lnTo>
                <a:lnTo>
                  <a:pt x="0" y="1621"/>
                </a:lnTo>
                <a:lnTo>
                  <a:pt x="467" y="2089"/>
                </a:lnTo>
                <a:lnTo>
                  <a:pt x="1042" y="2089"/>
                </a:lnTo>
                <a:lnTo>
                  <a:pt x="1617" y="2089"/>
                </a:lnTo>
                <a:lnTo>
                  <a:pt x="2089" y="1621"/>
                </a:lnTo>
                <a:lnTo>
                  <a:pt x="2089" y="1046"/>
                </a:lnTo>
              </a:path>
            </a:pathLst>
          </a:custGeom>
          <a:ln w="11112">
            <a:solidFill>
              <a:srgbClr val="969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35910" y="3139791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2127"/>
                </a:moveTo>
                <a:lnTo>
                  <a:pt x="0" y="3303"/>
                </a:lnTo>
                <a:lnTo>
                  <a:pt x="952" y="4260"/>
                </a:lnTo>
                <a:lnTo>
                  <a:pt x="2127" y="4260"/>
                </a:lnTo>
                <a:lnTo>
                  <a:pt x="3303" y="4260"/>
                </a:lnTo>
                <a:lnTo>
                  <a:pt x="4260" y="3303"/>
                </a:lnTo>
                <a:lnTo>
                  <a:pt x="4260" y="2127"/>
                </a:lnTo>
                <a:lnTo>
                  <a:pt x="4260" y="952"/>
                </a:lnTo>
                <a:lnTo>
                  <a:pt x="3303" y="0"/>
                </a:lnTo>
                <a:lnTo>
                  <a:pt x="2127" y="0"/>
                </a:lnTo>
                <a:lnTo>
                  <a:pt x="952" y="0"/>
                </a:lnTo>
                <a:lnTo>
                  <a:pt x="0" y="952"/>
                </a:lnTo>
                <a:lnTo>
                  <a:pt x="0" y="2127"/>
                </a:lnTo>
              </a:path>
            </a:pathLst>
          </a:custGeom>
          <a:ln w="11112">
            <a:solidFill>
              <a:srgbClr val="AFA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32218" y="3135981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0" y="5302"/>
                </a:moveTo>
                <a:lnTo>
                  <a:pt x="0" y="8229"/>
                </a:lnTo>
                <a:lnTo>
                  <a:pt x="2381" y="10610"/>
                </a:lnTo>
                <a:lnTo>
                  <a:pt x="5308" y="10610"/>
                </a:lnTo>
                <a:lnTo>
                  <a:pt x="8235" y="10610"/>
                </a:lnTo>
                <a:lnTo>
                  <a:pt x="10612" y="8229"/>
                </a:lnTo>
                <a:lnTo>
                  <a:pt x="10612" y="5302"/>
                </a:lnTo>
                <a:lnTo>
                  <a:pt x="10612" y="2376"/>
                </a:lnTo>
                <a:lnTo>
                  <a:pt x="8235" y="0"/>
                </a:lnTo>
                <a:lnTo>
                  <a:pt x="5308" y="0"/>
                </a:lnTo>
                <a:lnTo>
                  <a:pt x="2381" y="0"/>
                </a:lnTo>
                <a:lnTo>
                  <a:pt x="0" y="2376"/>
                </a:lnTo>
                <a:lnTo>
                  <a:pt x="0" y="5302"/>
                </a:lnTo>
              </a:path>
            </a:pathLst>
          </a:custGeom>
          <a:ln w="11112">
            <a:solidFill>
              <a:srgbClr val="C7C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30666" y="3134304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1" y="0"/>
                </a:moveTo>
                <a:lnTo>
                  <a:pt x="2847" y="0"/>
                </a:lnTo>
                <a:lnTo>
                  <a:pt x="0" y="2847"/>
                </a:lnTo>
                <a:lnTo>
                  <a:pt x="0" y="9852"/>
                </a:lnTo>
                <a:lnTo>
                  <a:pt x="2847" y="12700"/>
                </a:lnTo>
                <a:lnTo>
                  <a:pt x="9851" y="12700"/>
                </a:lnTo>
                <a:lnTo>
                  <a:pt x="12700" y="9852"/>
                </a:lnTo>
                <a:lnTo>
                  <a:pt x="12700" y="2847"/>
                </a:lnTo>
                <a:lnTo>
                  <a:pt x="9851" y="0"/>
                </a:lnTo>
                <a:close/>
              </a:path>
            </a:pathLst>
          </a:custGeom>
          <a:solidFill>
            <a:srgbClr val="E0E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366891" y="2279092"/>
            <a:ext cx="4113529" cy="7407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0360">
              <a:lnSpc>
                <a:spcPct val="134000"/>
              </a:lnSpc>
              <a:spcBef>
                <a:spcPts val="100"/>
              </a:spcBef>
            </a:pPr>
            <a:r>
              <a:rPr sz="1000" spc="-30" dirty="0">
                <a:latin typeface="Arial"/>
                <a:cs typeface="Arial"/>
              </a:rPr>
              <a:t>The </a:t>
            </a:r>
            <a:r>
              <a:rPr sz="1000" spc="-35" dirty="0">
                <a:latin typeface="Arial"/>
                <a:cs typeface="Arial"/>
              </a:rPr>
              <a:t>only </a:t>
            </a:r>
            <a:r>
              <a:rPr sz="1000" spc="-20" dirty="0">
                <a:latin typeface="Arial"/>
                <a:cs typeface="Arial"/>
              </a:rPr>
              <a:t>information </a:t>
            </a:r>
            <a:r>
              <a:rPr sz="1000" spc="-35" dirty="0">
                <a:latin typeface="Arial"/>
                <a:cs typeface="Arial"/>
              </a:rPr>
              <a:t>clustering </a:t>
            </a:r>
            <a:r>
              <a:rPr sz="1000" spc="-100" dirty="0">
                <a:latin typeface="Arial"/>
                <a:cs typeface="Arial"/>
              </a:rPr>
              <a:t>uses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20" dirty="0">
                <a:solidFill>
                  <a:srgbClr val="007F00"/>
                </a:solidFill>
                <a:latin typeface="Arial"/>
                <a:cs typeface="Arial"/>
              </a:rPr>
              <a:t>similarity </a:t>
            </a:r>
            <a:r>
              <a:rPr sz="1000" spc="-65" dirty="0">
                <a:solidFill>
                  <a:srgbClr val="007F00"/>
                </a:solidFill>
                <a:latin typeface="Arial"/>
                <a:cs typeface="Arial"/>
              </a:rPr>
              <a:t>between </a:t>
            </a:r>
            <a:r>
              <a:rPr sz="1000" spc="-70" dirty="0">
                <a:solidFill>
                  <a:srgbClr val="007F00"/>
                </a:solidFill>
                <a:latin typeface="Arial"/>
                <a:cs typeface="Arial"/>
              </a:rPr>
              <a:t>examples  </a:t>
            </a:r>
            <a:endParaRPr lang="en-US" sz="1000" spc="-70" dirty="0">
              <a:solidFill>
                <a:srgbClr val="007F00"/>
              </a:solidFill>
              <a:latin typeface="Arial"/>
              <a:cs typeface="Arial"/>
            </a:endParaRPr>
          </a:p>
          <a:p>
            <a:pPr marL="12700" marR="340360">
              <a:lnSpc>
                <a:spcPct val="134000"/>
              </a:lnSpc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45" dirty="0">
                <a:latin typeface="Arial"/>
                <a:cs typeface="Arial"/>
              </a:rPr>
              <a:t>good </a:t>
            </a:r>
            <a:r>
              <a:rPr sz="1000" spc="-35" dirty="0">
                <a:latin typeface="Arial"/>
                <a:cs typeface="Arial"/>
              </a:rPr>
              <a:t>clustering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75" dirty="0">
                <a:latin typeface="Arial"/>
                <a:cs typeface="Arial"/>
              </a:rPr>
              <a:t>one </a:t>
            </a:r>
            <a:r>
              <a:rPr sz="1000" spc="10" dirty="0">
                <a:latin typeface="Arial"/>
                <a:cs typeface="Arial"/>
              </a:rPr>
              <a:t>that</a:t>
            </a:r>
            <a:r>
              <a:rPr sz="1000" spc="-135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achieves:</a:t>
            </a:r>
            <a:endParaRPr sz="1000" dirty="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70"/>
              </a:spcBef>
            </a:pPr>
            <a:r>
              <a:rPr sz="900" spc="-15" dirty="0">
                <a:solidFill>
                  <a:srgbClr val="007F00"/>
                </a:solidFill>
                <a:latin typeface="Arial"/>
                <a:cs typeface="Arial"/>
              </a:rPr>
              <a:t>High </a:t>
            </a:r>
            <a:r>
              <a:rPr sz="900" spc="-10" dirty="0">
                <a:solidFill>
                  <a:srgbClr val="007F00"/>
                </a:solidFill>
                <a:latin typeface="Arial"/>
                <a:cs typeface="Arial"/>
              </a:rPr>
              <a:t>within-cluster</a:t>
            </a:r>
            <a:r>
              <a:rPr sz="900" spc="12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007F00"/>
                </a:solidFill>
                <a:latin typeface="Arial"/>
                <a:cs typeface="Arial"/>
              </a:rPr>
              <a:t>similarity</a:t>
            </a:r>
            <a:endParaRPr lang="en-US" sz="900" dirty="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70"/>
              </a:spcBef>
            </a:pPr>
            <a:r>
              <a:rPr sz="900" spc="-30" dirty="0">
                <a:solidFill>
                  <a:srgbClr val="FF0000"/>
                </a:solidFill>
                <a:latin typeface="Arial"/>
                <a:cs typeface="Arial"/>
              </a:rPr>
              <a:t>Low </a:t>
            </a:r>
            <a:r>
              <a:rPr sz="900" spc="-15" dirty="0">
                <a:solidFill>
                  <a:srgbClr val="FF0000"/>
                </a:solidFill>
                <a:latin typeface="Arial"/>
                <a:cs typeface="Arial"/>
              </a:rPr>
              <a:t>inter-cluster</a:t>
            </a:r>
            <a:r>
              <a:rPr sz="9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FF0000"/>
                </a:solidFill>
                <a:latin typeface="Arial"/>
                <a:cs typeface="Arial"/>
              </a:rPr>
              <a:t>similarity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0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1C1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535963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CC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071926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19">
              <a:lnSpc>
                <a:spcPts val="575"/>
              </a:lnSpc>
            </a:pPr>
            <a:fld id="{81D60167-4931-47E6-BA6A-407CBD079E47}" type="slidenum">
              <a:rPr spc="-15" dirty="0"/>
              <a:t>2</a:t>
            </a:fld>
            <a:r>
              <a:rPr spc="-15" dirty="0"/>
              <a:t> </a:t>
            </a:r>
            <a:r>
              <a:rPr spc="125" dirty="0"/>
              <a:t>/</a:t>
            </a:r>
            <a:r>
              <a:rPr spc="10" dirty="0"/>
              <a:t> </a:t>
            </a:r>
            <a:r>
              <a:rPr spc="-15" dirty="0"/>
              <a:t>24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14" y="60259"/>
            <a:ext cx="23793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30" dirty="0">
                <a:latin typeface="Times New Roman"/>
                <a:cs typeface="Times New Roman"/>
              </a:rPr>
              <a:t>K </a:t>
            </a:r>
            <a:r>
              <a:rPr sz="1400" spc="-90" dirty="0">
                <a:latin typeface="Arial"/>
                <a:cs typeface="Arial"/>
              </a:rPr>
              <a:t>-means </a:t>
            </a:r>
            <a:r>
              <a:rPr sz="1400" spc="-20" dirty="0">
                <a:latin typeface="Arial"/>
                <a:cs typeface="Arial"/>
              </a:rPr>
              <a:t>Limitations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Illustrated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828" y="442598"/>
            <a:ext cx="34639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latin typeface="Arial"/>
                <a:cs typeface="Arial"/>
              </a:rPr>
              <a:t>Non-convex/non-round-shaped clusters: </a:t>
            </a:r>
            <a:r>
              <a:rPr sz="1000" spc="-45" dirty="0">
                <a:latin typeface="Arial"/>
                <a:cs typeface="Arial"/>
              </a:rPr>
              <a:t>Standard </a:t>
            </a:r>
            <a:r>
              <a:rPr sz="1000" i="1" spc="20" dirty="0">
                <a:latin typeface="Arial"/>
                <a:cs typeface="Arial"/>
              </a:rPr>
              <a:t>K </a:t>
            </a:r>
            <a:r>
              <a:rPr sz="1000" spc="-70" dirty="0">
                <a:latin typeface="Arial"/>
                <a:cs typeface="Arial"/>
              </a:rPr>
              <a:t>-means</a:t>
            </a:r>
            <a:r>
              <a:rPr sz="1000" spc="-16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fails!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5778" y="729361"/>
            <a:ext cx="2374900" cy="95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828" y="1796140"/>
            <a:ext cx="16808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Arial"/>
                <a:cs typeface="Arial"/>
              </a:rPr>
              <a:t>Clusters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spc="-25" dirty="0">
                <a:latin typeface="Arial"/>
                <a:cs typeface="Arial"/>
              </a:rPr>
              <a:t>different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densities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5235" y="2051320"/>
            <a:ext cx="2456180" cy="9220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828" y="3150878"/>
            <a:ext cx="1844039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latin typeface="Arial"/>
                <a:cs typeface="Arial"/>
              </a:rPr>
              <a:t>Picture </a:t>
            </a:r>
            <a:r>
              <a:rPr sz="500" spc="-10" dirty="0">
                <a:latin typeface="Arial"/>
                <a:cs typeface="Arial"/>
              </a:rPr>
              <a:t>courtesy: </a:t>
            </a:r>
            <a:r>
              <a:rPr sz="500" dirty="0">
                <a:latin typeface="Arial"/>
                <a:cs typeface="Arial"/>
              </a:rPr>
              <a:t>Christof Monz </a:t>
            </a:r>
            <a:r>
              <a:rPr sz="500" spc="-15" dirty="0">
                <a:latin typeface="Arial"/>
                <a:cs typeface="Arial"/>
              </a:rPr>
              <a:t>(Queen </a:t>
            </a:r>
            <a:r>
              <a:rPr sz="500" spc="-10" dirty="0">
                <a:latin typeface="Arial"/>
                <a:cs typeface="Arial"/>
              </a:rPr>
              <a:t>Mary, </a:t>
            </a:r>
            <a:r>
              <a:rPr sz="500" dirty="0">
                <a:latin typeface="Arial"/>
                <a:cs typeface="Arial"/>
              </a:rPr>
              <a:t>Univ. of</a:t>
            </a:r>
            <a:r>
              <a:rPr sz="500" spc="-7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London)</a:t>
            </a:r>
            <a:endParaRPr sz="5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1C1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5963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CC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71926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15" dirty="0"/>
              <a:t>20</a:t>
            </a:fld>
            <a:r>
              <a:rPr spc="-15" dirty="0"/>
              <a:t> </a:t>
            </a:r>
            <a:r>
              <a:rPr spc="125" dirty="0"/>
              <a:t>/</a:t>
            </a:r>
            <a:r>
              <a:rPr spc="10" dirty="0"/>
              <a:t> </a:t>
            </a:r>
            <a:r>
              <a:rPr spc="-15" dirty="0"/>
              <a:t>24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6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215"/>
                </a:moveTo>
                <a:lnTo>
                  <a:pt x="4608004" y="350215"/>
                </a:lnTo>
                <a:lnTo>
                  <a:pt x="4608004" y="0"/>
                </a:lnTo>
                <a:lnTo>
                  <a:pt x="0" y="0"/>
                </a:lnTo>
                <a:lnTo>
                  <a:pt x="0" y="350215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14" y="60259"/>
            <a:ext cx="16954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Hierarchical</a:t>
            </a:r>
            <a:r>
              <a:rPr spc="45" dirty="0"/>
              <a:t> </a:t>
            </a:r>
            <a:r>
              <a:rPr spc="-50" dirty="0"/>
              <a:t>Clustering</a:t>
            </a:r>
          </a:p>
        </p:txBody>
      </p:sp>
      <p:sp>
        <p:nvSpPr>
          <p:cNvPr id="4" name="object 4"/>
          <p:cNvSpPr/>
          <p:nvPr/>
        </p:nvSpPr>
        <p:spPr>
          <a:xfrm>
            <a:off x="1603273" y="573404"/>
            <a:ext cx="1379859" cy="924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571" y="16624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0844" y="25425"/>
                </a:moveTo>
                <a:lnTo>
                  <a:pt x="48846" y="15532"/>
                </a:lnTo>
                <a:lnTo>
                  <a:pt x="43396" y="7450"/>
                </a:lnTo>
                <a:lnTo>
                  <a:pt x="35314" y="1999"/>
                </a:lnTo>
                <a:lnTo>
                  <a:pt x="25419" y="0"/>
                </a:lnTo>
                <a:lnTo>
                  <a:pt x="15524" y="1999"/>
                </a:lnTo>
                <a:lnTo>
                  <a:pt x="7445" y="7450"/>
                </a:lnTo>
                <a:lnTo>
                  <a:pt x="1997" y="15532"/>
                </a:lnTo>
                <a:lnTo>
                  <a:pt x="0" y="25425"/>
                </a:lnTo>
                <a:lnTo>
                  <a:pt x="1997" y="35318"/>
                </a:lnTo>
                <a:lnTo>
                  <a:pt x="7445" y="43400"/>
                </a:lnTo>
                <a:lnTo>
                  <a:pt x="15524" y="48851"/>
                </a:lnTo>
                <a:lnTo>
                  <a:pt x="25419" y="50850"/>
                </a:lnTo>
                <a:lnTo>
                  <a:pt x="35314" y="48851"/>
                </a:lnTo>
                <a:lnTo>
                  <a:pt x="43396" y="43400"/>
                </a:lnTo>
                <a:lnTo>
                  <a:pt x="48846" y="35318"/>
                </a:lnTo>
                <a:lnTo>
                  <a:pt x="50844" y="25425"/>
                </a:lnTo>
              </a:path>
            </a:pathLst>
          </a:custGeom>
          <a:ln w="11112">
            <a:solidFill>
              <a:srgbClr val="19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265" y="1665059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44489" y="22250"/>
                </a:moveTo>
                <a:lnTo>
                  <a:pt x="42740" y="13587"/>
                </a:lnTo>
                <a:lnTo>
                  <a:pt x="37973" y="6515"/>
                </a:lnTo>
                <a:lnTo>
                  <a:pt x="30901" y="1747"/>
                </a:lnTo>
                <a:lnTo>
                  <a:pt x="22244" y="0"/>
                </a:lnTo>
                <a:lnTo>
                  <a:pt x="13586" y="1747"/>
                </a:lnTo>
                <a:lnTo>
                  <a:pt x="6516" y="6515"/>
                </a:lnTo>
                <a:lnTo>
                  <a:pt x="1748" y="13587"/>
                </a:lnTo>
                <a:lnTo>
                  <a:pt x="0" y="22250"/>
                </a:lnTo>
                <a:lnTo>
                  <a:pt x="1748" y="30906"/>
                </a:lnTo>
                <a:lnTo>
                  <a:pt x="6516" y="37974"/>
                </a:lnTo>
                <a:lnTo>
                  <a:pt x="13586" y="42740"/>
                </a:lnTo>
                <a:lnTo>
                  <a:pt x="22244" y="44488"/>
                </a:lnTo>
                <a:lnTo>
                  <a:pt x="30901" y="42740"/>
                </a:lnTo>
                <a:lnTo>
                  <a:pt x="37973" y="37974"/>
                </a:lnTo>
                <a:lnTo>
                  <a:pt x="42740" y="30906"/>
                </a:lnTo>
                <a:lnTo>
                  <a:pt x="44489" y="22250"/>
                </a:lnTo>
              </a:path>
            </a:pathLst>
          </a:custGeom>
          <a:ln w="11112">
            <a:solidFill>
              <a:srgbClr val="1B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4953" y="1667636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38139" y="19075"/>
                </a:moveTo>
                <a:lnTo>
                  <a:pt x="36640" y="11653"/>
                </a:lnTo>
                <a:lnTo>
                  <a:pt x="32554" y="5589"/>
                </a:lnTo>
                <a:lnTo>
                  <a:pt x="26493" y="1499"/>
                </a:lnTo>
                <a:lnTo>
                  <a:pt x="19070" y="0"/>
                </a:lnTo>
                <a:lnTo>
                  <a:pt x="11647" y="1499"/>
                </a:lnTo>
                <a:lnTo>
                  <a:pt x="5585" y="5589"/>
                </a:lnTo>
                <a:lnTo>
                  <a:pt x="1498" y="11653"/>
                </a:lnTo>
                <a:lnTo>
                  <a:pt x="0" y="19075"/>
                </a:lnTo>
                <a:lnTo>
                  <a:pt x="1498" y="26497"/>
                </a:lnTo>
                <a:lnTo>
                  <a:pt x="5585" y="32561"/>
                </a:lnTo>
                <a:lnTo>
                  <a:pt x="11647" y="36650"/>
                </a:lnTo>
                <a:lnTo>
                  <a:pt x="19070" y="38150"/>
                </a:lnTo>
                <a:lnTo>
                  <a:pt x="26493" y="36650"/>
                </a:lnTo>
                <a:lnTo>
                  <a:pt x="32554" y="32561"/>
                </a:lnTo>
                <a:lnTo>
                  <a:pt x="36640" y="26497"/>
                </a:lnTo>
                <a:lnTo>
                  <a:pt x="38139" y="19075"/>
                </a:lnTo>
              </a:path>
            </a:pathLst>
          </a:custGeom>
          <a:ln w="11112">
            <a:solidFill>
              <a:srgbClr val="1D1D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7642" y="1670227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1794" y="15900"/>
                </a:moveTo>
                <a:lnTo>
                  <a:pt x="31794" y="7124"/>
                </a:lnTo>
                <a:lnTo>
                  <a:pt x="24676" y="0"/>
                </a:lnTo>
                <a:lnTo>
                  <a:pt x="15900" y="0"/>
                </a:lnTo>
                <a:lnTo>
                  <a:pt x="7124" y="0"/>
                </a:lnTo>
                <a:lnTo>
                  <a:pt x="0" y="7124"/>
                </a:lnTo>
                <a:lnTo>
                  <a:pt x="0" y="15900"/>
                </a:lnTo>
                <a:lnTo>
                  <a:pt x="0" y="24676"/>
                </a:lnTo>
                <a:lnTo>
                  <a:pt x="7124" y="31788"/>
                </a:lnTo>
                <a:lnTo>
                  <a:pt x="15900" y="31788"/>
                </a:lnTo>
                <a:lnTo>
                  <a:pt x="24676" y="31788"/>
                </a:lnTo>
                <a:lnTo>
                  <a:pt x="31794" y="24676"/>
                </a:lnTo>
                <a:lnTo>
                  <a:pt x="31794" y="15900"/>
                </a:lnTo>
              </a:path>
            </a:pathLst>
          </a:custGeom>
          <a:ln w="11112">
            <a:solidFill>
              <a:srgbClr val="1F1F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0336" y="1672805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440" y="12725"/>
                </a:moveTo>
                <a:lnTo>
                  <a:pt x="25440" y="5702"/>
                </a:lnTo>
                <a:lnTo>
                  <a:pt x="19744" y="0"/>
                </a:lnTo>
                <a:lnTo>
                  <a:pt x="12720" y="0"/>
                </a:lnTo>
                <a:lnTo>
                  <a:pt x="5695" y="0"/>
                </a:lnTo>
                <a:lnTo>
                  <a:pt x="0" y="5702"/>
                </a:lnTo>
                <a:lnTo>
                  <a:pt x="0" y="12725"/>
                </a:lnTo>
                <a:lnTo>
                  <a:pt x="0" y="19748"/>
                </a:lnTo>
                <a:lnTo>
                  <a:pt x="5695" y="25450"/>
                </a:lnTo>
                <a:lnTo>
                  <a:pt x="12720" y="25450"/>
                </a:lnTo>
                <a:lnTo>
                  <a:pt x="19744" y="25450"/>
                </a:lnTo>
                <a:lnTo>
                  <a:pt x="25440" y="19748"/>
                </a:lnTo>
                <a:lnTo>
                  <a:pt x="25440" y="12725"/>
                </a:lnTo>
              </a:path>
            </a:pathLst>
          </a:custGeom>
          <a:ln w="11112">
            <a:solidFill>
              <a:srgbClr val="2121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4085" y="1666443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36974" y="18491"/>
                </a:moveTo>
                <a:lnTo>
                  <a:pt x="35522" y="11294"/>
                </a:lnTo>
                <a:lnTo>
                  <a:pt x="31560" y="5416"/>
                </a:lnTo>
                <a:lnTo>
                  <a:pt x="25685" y="1453"/>
                </a:lnTo>
                <a:lnTo>
                  <a:pt x="18489" y="0"/>
                </a:lnTo>
                <a:lnTo>
                  <a:pt x="11293" y="1453"/>
                </a:lnTo>
                <a:lnTo>
                  <a:pt x="5416" y="5416"/>
                </a:lnTo>
                <a:lnTo>
                  <a:pt x="1453" y="11294"/>
                </a:lnTo>
                <a:lnTo>
                  <a:pt x="0" y="18491"/>
                </a:lnTo>
                <a:lnTo>
                  <a:pt x="1453" y="25688"/>
                </a:lnTo>
                <a:lnTo>
                  <a:pt x="5416" y="31565"/>
                </a:lnTo>
                <a:lnTo>
                  <a:pt x="11293" y="35529"/>
                </a:lnTo>
                <a:lnTo>
                  <a:pt x="18489" y="36982"/>
                </a:lnTo>
                <a:lnTo>
                  <a:pt x="25685" y="35529"/>
                </a:lnTo>
                <a:lnTo>
                  <a:pt x="31560" y="31565"/>
                </a:lnTo>
                <a:lnTo>
                  <a:pt x="35522" y="25688"/>
                </a:lnTo>
                <a:lnTo>
                  <a:pt x="36974" y="18491"/>
                </a:lnTo>
              </a:path>
            </a:pathLst>
          </a:custGeom>
          <a:ln w="11112">
            <a:solidFill>
              <a:srgbClr val="2323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0103" y="167175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8488" y="9245"/>
                </a:moveTo>
                <a:lnTo>
                  <a:pt x="18488" y="4140"/>
                </a:lnTo>
                <a:lnTo>
                  <a:pt x="14347" y="0"/>
                </a:lnTo>
                <a:lnTo>
                  <a:pt x="9241" y="0"/>
                </a:lnTo>
                <a:lnTo>
                  <a:pt x="4137" y="0"/>
                </a:lnTo>
                <a:lnTo>
                  <a:pt x="0" y="4140"/>
                </a:lnTo>
                <a:lnTo>
                  <a:pt x="0" y="9245"/>
                </a:lnTo>
                <a:lnTo>
                  <a:pt x="0" y="14351"/>
                </a:lnTo>
                <a:lnTo>
                  <a:pt x="4137" y="18491"/>
                </a:lnTo>
                <a:lnTo>
                  <a:pt x="9241" y="18491"/>
                </a:lnTo>
                <a:lnTo>
                  <a:pt x="14347" y="18491"/>
                </a:lnTo>
                <a:lnTo>
                  <a:pt x="18488" y="14351"/>
                </a:lnTo>
                <a:lnTo>
                  <a:pt x="18488" y="9245"/>
                </a:lnTo>
              </a:path>
            </a:pathLst>
          </a:custGeom>
          <a:ln w="11112">
            <a:solidFill>
              <a:srgbClr val="656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2633" y="167413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38" y="6070"/>
                </a:moveTo>
                <a:lnTo>
                  <a:pt x="12138" y="2717"/>
                </a:lnTo>
                <a:lnTo>
                  <a:pt x="9415" y="0"/>
                </a:lnTo>
                <a:lnTo>
                  <a:pt x="6066" y="0"/>
                </a:lnTo>
                <a:lnTo>
                  <a:pt x="2717" y="0"/>
                </a:lnTo>
                <a:lnTo>
                  <a:pt x="0" y="2717"/>
                </a:lnTo>
                <a:lnTo>
                  <a:pt x="0" y="6070"/>
                </a:lnTo>
                <a:lnTo>
                  <a:pt x="0" y="9423"/>
                </a:lnTo>
                <a:lnTo>
                  <a:pt x="2717" y="12141"/>
                </a:lnTo>
                <a:lnTo>
                  <a:pt x="6066" y="12141"/>
                </a:lnTo>
                <a:lnTo>
                  <a:pt x="9415" y="12141"/>
                </a:lnTo>
                <a:lnTo>
                  <a:pt x="12138" y="9423"/>
                </a:lnTo>
                <a:lnTo>
                  <a:pt x="12138" y="6070"/>
                </a:lnTo>
              </a:path>
            </a:pathLst>
          </a:custGeom>
          <a:ln w="11112">
            <a:solidFill>
              <a:srgbClr val="7E7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5163" y="1676527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5789" y="2895"/>
                </a:moveTo>
                <a:lnTo>
                  <a:pt x="5789" y="1295"/>
                </a:lnTo>
                <a:lnTo>
                  <a:pt x="4489" y="0"/>
                </a:lnTo>
                <a:lnTo>
                  <a:pt x="2891" y="0"/>
                </a:lnTo>
                <a:lnTo>
                  <a:pt x="1295" y="0"/>
                </a:lnTo>
                <a:lnTo>
                  <a:pt x="0" y="1295"/>
                </a:lnTo>
                <a:lnTo>
                  <a:pt x="0" y="2895"/>
                </a:lnTo>
                <a:lnTo>
                  <a:pt x="0" y="4495"/>
                </a:lnTo>
                <a:lnTo>
                  <a:pt x="1295" y="5791"/>
                </a:lnTo>
                <a:lnTo>
                  <a:pt x="2891" y="5791"/>
                </a:lnTo>
                <a:lnTo>
                  <a:pt x="4489" y="5791"/>
                </a:lnTo>
                <a:lnTo>
                  <a:pt x="5789" y="4495"/>
                </a:lnTo>
                <a:lnTo>
                  <a:pt x="5789" y="2895"/>
                </a:lnTo>
              </a:path>
            </a:pathLst>
          </a:custGeom>
          <a:ln w="11112">
            <a:solidFill>
              <a:srgbClr val="969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7133" y="1678343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292"/>
                </a:moveTo>
                <a:lnTo>
                  <a:pt x="0" y="444"/>
                </a:lnTo>
                <a:lnTo>
                  <a:pt x="123" y="571"/>
                </a:lnTo>
                <a:lnTo>
                  <a:pt x="278" y="571"/>
                </a:lnTo>
                <a:lnTo>
                  <a:pt x="431" y="571"/>
                </a:lnTo>
                <a:lnTo>
                  <a:pt x="560" y="444"/>
                </a:lnTo>
                <a:lnTo>
                  <a:pt x="560" y="292"/>
                </a:lnTo>
                <a:lnTo>
                  <a:pt x="560" y="139"/>
                </a:lnTo>
                <a:lnTo>
                  <a:pt x="431" y="0"/>
                </a:lnTo>
                <a:lnTo>
                  <a:pt x="278" y="0"/>
                </a:lnTo>
                <a:lnTo>
                  <a:pt x="123" y="0"/>
                </a:lnTo>
                <a:lnTo>
                  <a:pt x="0" y="139"/>
                </a:lnTo>
                <a:lnTo>
                  <a:pt x="0" y="292"/>
                </a:lnTo>
              </a:path>
            </a:pathLst>
          </a:custGeom>
          <a:ln w="11112">
            <a:solidFill>
              <a:srgbClr val="AFA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3312" y="1674380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3467"/>
                </a:moveTo>
                <a:lnTo>
                  <a:pt x="0" y="5372"/>
                </a:lnTo>
                <a:lnTo>
                  <a:pt x="1548" y="6908"/>
                </a:lnTo>
                <a:lnTo>
                  <a:pt x="3453" y="6908"/>
                </a:lnTo>
                <a:lnTo>
                  <a:pt x="5358" y="6908"/>
                </a:lnTo>
                <a:lnTo>
                  <a:pt x="6910" y="5372"/>
                </a:lnTo>
                <a:lnTo>
                  <a:pt x="6910" y="3467"/>
                </a:lnTo>
                <a:lnTo>
                  <a:pt x="6910" y="1562"/>
                </a:lnTo>
                <a:lnTo>
                  <a:pt x="5358" y="0"/>
                </a:lnTo>
                <a:lnTo>
                  <a:pt x="3453" y="0"/>
                </a:lnTo>
                <a:lnTo>
                  <a:pt x="1548" y="0"/>
                </a:lnTo>
                <a:lnTo>
                  <a:pt x="0" y="1562"/>
                </a:lnTo>
                <a:lnTo>
                  <a:pt x="0" y="3467"/>
                </a:lnTo>
              </a:path>
            </a:pathLst>
          </a:custGeom>
          <a:ln w="11112">
            <a:solidFill>
              <a:srgbClr val="C7C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9770" y="167069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57"/>
                </a:lnTo>
                <a:lnTo>
                  <a:pt x="0" y="9855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E0E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6891" y="1582856"/>
            <a:ext cx="2255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" dirty="0">
                <a:latin typeface="Arial"/>
                <a:cs typeface="Arial"/>
              </a:rPr>
              <a:t>Agglomerative </a:t>
            </a:r>
            <a:r>
              <a:rPr sz="1000" spc="45" dirty="0">
                <a:latin typeface="Arial"/>
                <a:cs typeface="Arial"/>
              </a:rPr>
              <a:t>(bottom-up)</a:t>
            </a:r>
            <a:r>
              <a:rPr sz="1000" spc="114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Clustering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6636" y="1800881"/>
            <a:ext cx="103702" cy="382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9301" y="1792118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9301" y="1931323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9301" y="2070426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9947" y="1759986"/>
            <a:ext cx="3111500" cy="440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Arial"/>
                <a:cs typeface="Arial"/>
              </a:rPr>
              <a:t>Start </a:t>
            </a:r>
            <a:r>
              <a:rPr sz="900" spc="10" dirty="0">
                <a:latin typeface="Arial"/>
                <a:cs typeface="Arial"/>
              </a:rPr>
              <a:t>with </a:t>
            </a:r>
            <a:r>
              <a:rPr sz="900" spc="-55" dirty="0">
                <a:latin typeface="Arial"/>
                <a:cs typeface="Arial"/>
              </a:rPr>
              <a:t>each </a:t>
            </a:r>
            <a:r>
              <a:rPr sz="900" spc="-45" dirty="0">
                <a:latin typeface="Arial"/>
                <a:cs typeface="Arial"/>
              </a:rPr>
              <a:t>example </a:t>
            </a:r>
            <a:r>
              <a:rPr sz="900" spc="-10" dirty="0">
                <a:latin typeface="Arial"/>
                <a:cs typeface="Arial"/>
              </a:rPr>
              <a:t>in </a:t>
            </a:r>
            <a:r>
              <a:rPr sz="900" spc="-5" dirty="0">
                <a:latin typeface="Arial"/>
                <a:cs typeface="Arial"/>
              </a:rPr>
              <a:t>its </a:t>
            </a:r>
            <a:r>
              <a:rPr sz="900" spc="-40" dirty="0">
                <a:latin typeface="Arial"/>
                <a:cs typeface="Arial"/>
              </a:rPr>
              <a:t>own </a:t>
            </a:r>
            <a:r>
              <a:rPr sz="900" spc="-25" dirty="0">
                <a:solidFill>
                  <a:srgbClr val="0000FF"/>
                </a:solidFill>
                <a:latin typeface="Arial"/>
                <a:cs typeface="Arial"/>
              </a:rPr>
              <a:t>singleton</a:t>
            </a:r>
            <a:r>
              <a:rPr sz="9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0000FF"/>
                </a:solidFill>
                <a:latin typeface="Arial"/>
                <a:cs typeface="Arial"/>
              </a:rPr>
              <a:t>cluster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35" dirty="0">
                <a:latin typeface="Arial"/>
                <a:cs typeface="Arial"/>
              </a:rPr>
              <a:t>At </a:t>
            </a:r>
            <a:r>
              <a:rPr sz="900" spc="-55" dirty="0">
                <a:latin typeface="Arial"/>
                <a:cs typeface="Arial"/>
              </a:rPr>
              <a:t>each </a:t>
            </a:r>
            <a:r>
              <a:rPr sz="900" spc="-15" dirty="0">
                <a:latin typeface="Arial"/>
                <a:cs typeface="Arial"/>
              </a:rPr>
              <a:t>time-step, </a:t>
            </a:r>
            <a:r>
              <a:rPr sz="900" spc="-30" dirty="0">
                <a:latin typeface="Arial"/>
                <a:cs typeface="Arial"/>
              </a:rPr>
              <a:t>greedily </a:t>
            </a:r>
            <a:r>
              <a:rPr sz="900" spc="-50" dirty="0">
                <a:solidFill>
                  <a:srgbClr val="007F00"/>
                </a:solidFill>
                <a:latin typeface="Arial"/>
                <a:cs typeface="Arial"/>
              </a:rPr>
              <a:t>merge </a:t>
            </a:r>
            <a:r>
              <a:rPr sz="900" spc="-45" dirty="0">
                <a:latin typeface="Arial"/>
                <a:cs typeface="Arial"/>
              </a:rPr>
              <a:t>2 </a:t>
            </a:r>
            <a:r>
              <a:rPr sz="900" spc="-20" dirty="0">
                <a:latin typeface="Arial"/>
                <a:cs typeface="Arial"/>
              </a:rPr>
              <a:t>most similar</a:t>
            </a:r>
            <a:r>
              <a:rPr sz="900" spc="20" dirty="0">
                <a:latin typeface="Arial"/>
                <a:cs typeface="Arial"/>
              </a:rPr>
              <a:t> </a:t>
            </a:r>
            <a:r>
              <a:rPr sz="900" spc="-35" dirty="0">
                <a:latin typeface="Arial"/>
                <a:cs typeface="Arial"/>
              </a:rPr>
              <a:t>clusters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20" dirty="0">
                <a:latin typeface="Arial"/>
                <a:cs typeface="Arial"/>
              </a:rPr>
              <a:t>Stop </a:t>
            </a:r>
            <a:r>
              <a:rPr sz="900" spc="-45" dirty="0">
                <a:latin typeface="Arial"/>
                <a:cs typeface="Arial"/>
              </a:rPr>
              <a:t>when </a:t>
            </a:r>
            <a:r>
              <a:rPr sz="900" spc="-25" dirty="0">
                <a:latin typeface="Arial"/>
                <a:cs typeface="Arial"/>
              </a:rPr>
              <a:t>there </a:t>
            </a:r>
            <a:r>
              <a:rPr sz="900" spc="-45" dirty="0">
                <a:latin typeface="Arial"/>
                <a:cs typeface="Arial"/>
              </a:rPr>
              <a:t>is </a:t>
            </a:r>
            <a:r>
              <a:rPr sz="900" spc="-60" dirty="0">
                <a:latin typeface="Arial"/>
                <a:cs typeface="Arial"/>
              </a:rPr>
              <a:t>a </a:t>
            </a:r>
            <a:r>
              <a:rPr sz="900" spc="-40" dirty="0">
                <a:latin typeface="Arial"/>
                <a:cs typeface="Arial"/>
              </a:rPr>
              <a:t>single </a:t>
            </a:r>
            <a:r>
              <a:rPr sz="900" spc="-25" dirty="0">
                <a:latin typeface="Arial"/>
                <a:cs typeface="Arial"/>
              </a:rPr>
              <a:t>cluster </a:t>
            </a:r>
            <a:r>
              <a:rPr sz="900" spc="-5" dirty="0">
                <a:latin typeface="Arial"/>
                <a:cs typeface="Arial"/>
              </a:rPr>
              <a:t>of </a:t>
            </a:r>
            <a:r>
              <a:rPr sz="900" spc="-10" dirty="0">
                <a:latin typeface="Arial"/>
                <a:cs typeface="Arial"/>
              </a:rPr>
              <a:t>all </a:t>
            </a:r>
            <a:r>
              <a:rPr sz="900" spc="-45" dirty="0">
                <a:latin typeface="Arial"/>
                <a:cs typeface="Arial"/>
              </a:rPr>
              <a:t>examples, </a:t>
            </a:r>
            <a:r>
              <a:rPr sz="900" spc="-70" dirty="0">
                <a:latin typeface="Arial"/>
                <a:cs typeface="Arial"/>
              </a:rPr>
              <a:t>else </a:t>
            </a:r>
            <a:r>
              <a:rPr sz="900" spc="-45" dirty="0">
                <a:latin typeface="Arial"/>
                <a:cs typeface="Arial"/>
              </a:rPr>
              <a:t>go</a:t>
            </a:r>
            <a:r>
              <a:rPr sz="900" spc="-70" dirty="0">
                <a:latin typeface="Arial"/>
                <a:cs typeface="Arial"/>
              </a:rPr>
              <a:t> </a:t>
            </a:r>
            <a:r>
              <a:rPr sz="900" spc="20" dirty="0">
                <a:latin typeface="Arial"/>
                <a:cs typeface="Arial"/>
              </a:rPr>
              <a:t>to </a:t>
            </a:r>
            <a:r>
              <a:rPr sz="900" spc="-4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9571" y="233307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0844" y="25419"/>
                </a:moveTo>
                <a:lnTo>
                  <a:pt x="48846" y="15524"/>
                </a:lnTo>
                <a:lnTo>
                  <a:pt x="43396" y="7445"/>
                </a:lnTo>
                <a:lnTo>
                  <a:pt x="35314" y="1997"/>
                </a:lnTo>
                <a:lnTo>
                  <a:pt x="25419" y="0"/>
                </a:lnTo>
                <a:lnTo>
                  <a:pt x="15524" y="1997"/>
                </a:lnTo>
                <a:lnTo>
                  <a:pt x="7445" y="7445"/>
                </a:lnTo>
                <a:lnTo>
                  <a:pt x="1997" y="15524"/>
                </a:lnTo>
                <a:lnTo>
                  <a:pt x="0" y="25419"/>
                </a:lnTo>
                <a:lnTo>
                  <a:pt x="1997" y="35314"/>
                </a:lnTo>
                <a:lnTo>
                  <a:pt x="7445" y="43394"/>
                </a:lnTo>
                <a:lnTo>
                  <a:pt x="15524" y="48841"/>
                </a:lnTo>
                <a:lnTo>
                  <a:pt x="25419" y="50839"/>
                </a:lnTo>
                <a:lnTo>
                  <a:pt x="35314" y="48841"/>
                </a:lnTo>
                <a:lnTo>
                  <a:pt x="43396" y="43394"/>
                </a:lnTo>
                <a:lnTo>
                  <a:pt x="48846" y="35314"/>
                </a:lnTo>
                <a:lnTo>
                  <a:pt x="50844" y="25419"/>
                </a:lnTo>
              </a:path>
            </a:pathLst>
          </a:custGeom>
          <a:ln w="11112">
            <a:solidFill>
              <a:srgbClr val="19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2265" y="2335653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44489" y="22249"/>
                </a:moveTo>
                <a:lnTo>
                  <a:pt x="42740" y="13591"/>
                </a:lnTo>
                <a:lnTo>
                  <a:pt x="37973" y="6518"/>
                </a:lnTo>
                <a:lnTo>
                  <a:pt x="30901" y="1749"/>
                </a:lnTo>
                <a:lnTo>
                  <a:pt x="22244" y="0"/>
                </a:lnTo>
                <a:lnTo>
                  <a:pt x="13586" y="1749"/>
                </a:lnTo>
                <a:lnTo>
                  <a:pt x="6516" y="6518"/>
                </a:lnTo>
                <a:lnTo>
                  <a:pt x="1748" y="13591"/>
                </a:lnTo>
                <a:lnTo>
                  <a:pt x="0" y="22249"/>
                </a:lnTo>
                <a:lnTo>
                  <a:pt x="1748" y="30907"/>
                </a:lnTo>
                <a:lnTo>
                  <a:pt x="6516" y="37978"/>
                </a:lnTo>
                <a:lnTo>
                  <a:pt x="13586" y="42745"/>
                </a:lnTo>
                <a:lnTo>
                  <a:pt x="22244" y="44494"/>
                </a:lnTo>
                <a:lnTo>
                  <a:pt x="30901" y="42745"/>
                </a:lnTo>
                <a:lnTo>
                  <a:pt x="37973" y="37978"/>
                </a:lnTo>
                <a:lnTo>
                  <a:pt x="42740" y="30907"/>
                </a:lnTo>
                <a:lnTo>
                  <a:pt x="44489" y="22249"/>
                </a:lnTo>
              </a:path>
            </a:pathLst>
          </a:custGeom>
          <a:ln w="11112">
            <a:solidFill>
              <a:srgbClr val="1B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4953" y="2338237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38139" y="19070"/>
                </a:moveTo>
                <a:lnTo>
                  <a:pt x="36640" y="11647"/>
                </a:lnTo>
                <a:lnTo>
                  <a:pt x="32554" y="5585"/>
                </a:lnTo>
                <a:lnTo>
                  <a:pt x="26493" y="1498"/>
                </a:lnTo>
                <a:lnTo>
                  <a:pt x="19070" y="0"/>
                </a:lnTo>
                <a:lnTo>
                  <a:pt x="11647" y="1498"/>
                </a:lnTo>
                <a:lnTo>
                  <a:pt x="5585" y="5585"/>
                </a:lnTo>
                <a:lnTo>
                  <a:pt x="1498" y="11647"/>
                </a:lnTo>
                <a:lnTo>
                  <a:pt x="0" y="19070"/>
                </a:lnTo>
                <a:lnTo>
                  <a:pt x="1498" y="26493"/>
                </a:lnTo>
                <a:lnTo>
                  <a:pt x="5585" y="32556"/>
                </a:lnTo>
                <a:lnTo>
                  <a:pt x="11647" y="36645"/>
                </a:lnTo>
                <a:lnTo>
                  <a:pt x="19070" y="38144"/>
                </a:lnTo>
                <a:lnTo>
                  <a:pt x="26493" y="36645"/>
                </a:lnTo>
                <a:lnTo>
                  <a:pt x="32554" y="32556"/>
                </a:lnTo>
                <a:lnTo>
                  <a:pt x="36640" y="26493"/>
                </a:lnTo>
                <a:lnTo>
                  <a:pt x="38139" y="19070"/>
                </a:lnTo>
              </a:path>
            </a:pathLst>
          </a:custGeom>
          <a:ln w="11112">
            <a:solidFill>
              <a:srgbClr val="1D1D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7642" y="2340822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1794" y="15895"/>
                </a:moveTo>
                <a:lnTo>
                  <a:pt x="31794" y="7119"/>
                </a:lnTo>
                <a:lnTo>
                  <a:pt x="24676" y="0"/>
                </a:lnTo>
                <a:lnTo>
                  <a:pt x="15900" y="0"/>
                </a:lnTo>
                <a:lnTo>
                  <a:pt x="7124" y="0"/>
                </a:lnTo>
                <a:lnTo>
                  <a:pt x="0" y="7119"/>
                </a:lnTo>
                <a:lnTo>
                  <a:pt x="0" y="15895"/>
                </a:lnTo>
                <a:lnTo>
                  <a:pt x="0" y="24671"/>
                </a:lnTo>
                <a:lnTo>
                  <a:pt x="7124" y="31789"/>
                </a:lnTo>
                <a:lnTo>
                  <a:pt x="15900" y="31789"/>
                </a:lnTo>
                <a:lnTo>
                  <a:pt x="24676" y="31789"/>
                </a:lnTo>
                <a:lnTo>
                  <a:pt x="31794" y="24671"/>
                </a:lnTo>
                <a:lnTo>
                  <a:pt x="31794" y="15895"/>
                </a:lnTo>
              </a:path>
            </a:pathLst>
          </a:custGeom>
          <a:ln w="11112">
            <a:solidFill>
              <a:srgbClr val="1F1F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0336" y="2343406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440" y="12720"/>
                </a:moveTo>
                <a:lnTo>
                  <a:pt x="25440" y="5695"/>
                </a:lnTo>
                <a:lnTo>
                  <a:pt x="19744" y="0"/>
                </a:lnTo>
                <a:lnTo>
                  <a:pt x="12720" y="0"/>
                </a:lnTo>
                <a:lnTo>
                  <a:pt x="5695" y="0"/>
                </a:lnTo>
                <a:lnTo>
                  <a:pt x="0" y="5695"/>
                </a:lnTo>
                <a:lnTo>
                  <a:pt x="0" y="12720"/>
                </a:lnTo>
                <a:lnTo>
                  <a:pt x="0" y="19744"/>
                </a:lnTo>
                <a:lnTo>
                  <a:pt x="5695" y="25440"/>
                </a:lnTo>
                <a:lnTo>
                  <a:pt x="12720" y="25440"/>
                </a:lnTo>
                <a:lnTo>
                  <a:pt x="19744" y="25440"/>
                </a:lnTo>
                <a:lnTo>
                  <a:pt x="25440" y="19744"/>
                </a:lnTo>
                <a:lnTo>
                  <a:pt x="25440" y="12720"/>
                </a:lnTo>
              </a:path>
            </a:pathLst>
          </a:custGeom>
          <a:ln w="11112">
            <a:solidFill>
              <a:srgbClr val="2121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4085" y="2337047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36974" y="18488"/>
                </a:moveTo>
                <a:lnTo>
                  <a:pt x="35522" y="11292"/>
                </a:lnTo>
                <a:lnTo>
                  <a:pt x="31560" y="5415"/>
                </a:lnTo>
                <a:lnTo>
                  <a:pt x="25685" y="1453"/>
                </a:lnTo>
                <a:lnTo>
                  <a:pt x="18489" y="0"/>
                </a:lnTo>
                <a:lnTo>
                  <a:pt x="11293" y="1453"/>
                </a:lnTo>
                <a:lnTo>
                  <a:pt x="5416" y="5415"/>
                </a:lnTo>
                <a:lnTo>
                  <a:pt x="1453" y="11292"/>
                </a:lnTo>
                <a:lnTo>
                  <a:pt x="0" y="18488"/>
                </a:lnTo>
                <a:lnTo>
                  <a:pt x="1453" y="25684"/>
                </a:lnTo>
                <a:lnTo>
                  <a:pt x="5416" y="31559"/>
                </a:lnTo>
                <a:lnTo>
                  <a:pt x="11293" y="35520"/>
                </a:lnTo>
                <a:lnTo>
                  <a:pt x="18489" y="36973"/>
                </a:lnTo>
                <a:lnTo>
                  <a:pt x="25685" y="35520"/>
                </a:lnTo>
                <a:lnTo>
                  <a:pt x="31560" y="31559"/>
                </a:lnTo>
                <a:lnTo>
                  <a:pt x="35522" y="25684"/>
                </a:lnTo>
                <a:lnTo>
                  <a:pt x="36974" y="18488"/>
                </a:lnTo>
              </a:path>
            </a:pathLst>
          </a:custGeom>
          <a:ln w="11112">
            <a:solidFill>
              <a:srgbClr val="2323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0103" y="234234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8488" y="9243"/>
                </a:moveTo>
                <a:lnTo>
                  <a:pt x="18488" y="4137"/>
                </a:lnTo>
                <a:lnTo>
                  <a:pt x="14347" y="0"/>
                </a:lnTo>
                <a:lnTo>
                  <a:pt x="9241" y="0"/>
                </a:lnTo>
                <a:lnTo>
                  <a:pt x="4137" y="0"/>
                </a:lnTo>
                <a:lnTo>
                  <a:pt x="0" y="4137"/>
                </a:lnTo>
                <a:lnTo>
                  <a:pt x="0" y="9243"/>
                </a:lnTo>
                <a:lnTo>
                  <a:pt x="0" y="14347"/>
                </a:lnTo>
                <a:lnTo>
                  <a:pt x="4137" y="18484"/>
                </a:lnTo>
                <a:lnTo>
                  <a:pt x="9241" y="18484"/>
                </a:lnTo>
                <a:lnTo>
                  <a:pt x="14347" y="18484"/>
                </a:lnTo>
                <a:lnTo>
                  <a:pt x="18488" y="14347"/>
                </a:lnTo>
                <a:lnTo>
                  <a:pt x="18488" y="9243"/>
                </a:lnTo>
              </a:path>
            </a:pathLst>
          </a:custGeom>
          <a:ln w="11112">
            <a:solidFill>
              <a:srgbClr val="656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2633" y="234473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38" y="6068"/>
                </a:moveTo>
                <a:lnTo>
                  <a:pt x="12138" y="2719"/>
                </a:lnTo>
                <a:lnTo>
                  <a:pt x="9415" y="0"/>
                </a:lnTo>
                <a:lnTo>
                  <a:pt x="6066" y="0"/>
                </a:lnTo>
                <a:lnTo>
                  <a:pt x="2717" y="0"/>
                </a:lnTo>
                <a:lnTo>
                  <a:pt x="0" y="2719"/>
                </a:lnTo>
                <a:lnTo>
                  <a:pt x="0" y="6068"/>
                </a:lnTo>
                <a:lnTo>
                  <a:pt x="0" y="9415"/>
                </a:lnTo>
                <a:lnTo>
                  <a:pt x="2717" y="12134"/>
                </a:lnTo>
                <a:lnTo>
                  <a:pt x="6066" y="12134"/>
                </a:lnTo>
                <a:lnTo>
                  <a:pt x="9415" y="12134"/>
                </a:lnTo>
                <a:lnTo>
                  <a:pt x="12138" y="9415"/>
                </a:lnTo>
                <a:lnTo>
                  <a:pt x="12138" y="6068"/>
                </a:lnTo>
              </a:path>
            </a:pathLst>
          </a:custGeom>
          <a:ln w="11112">
            <a:solidFill>
              <a:srgbClr val="7E7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5163" y="2347122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5789" y="2891"/>
                </a:moveTo>
                <a:lnTo>
                  <a:pt x="5789" y="1295"/>
                </a:lnTo>
                <a:lnTo>
                  <a:pt x="4489" y="0"/>
                </a:lnTo>
                <a:lnTo>
                  <a:pt x="2891" y="0"/>
                </a:lnTo>
                <a:lnTo>
                  <a:pt x="1295" y="0"/>
                </a:lnTo>
                <a:lnTo>
                  <a:pt x="0" y="1295"/>
                </a:lnTo>
                <a:lnTo>
                  <a:pt x="0" y="2891"/>
                </a:lnTo>
                <a:lnTo>
                  <a:pt x="0" y="4489"/>
                </a:lnTo>
                <a:lnTo>
                  <a:pt x="1295" y="5789"/>
                </a:lnTo>
                <a:lnTo>
                  <a:pt x="2891" y="5789"/>
                </a:lnTo>
                <a:lnTo>
                  <a:pt x="4489" y="5789"/>
                </a:lnTo>
                <a:lnTo>
                  <a:pt x="5789" y="4489"/>
                </a:lnTo>
                <a:lnTo>
                  <a:pt x="5789" y="2891"/>
                </a:lnTo>
              </a:path>
            </a:pathLst>
          </a:custGeom>
          <a:ln w="11112">
            <a:solidFill>
              <a:srgbClr val="969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7133" y="2348948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276"/>
                </a:moveTo>
                <a:lnTo>
                  <a:pt x="0" y="430"/>
                </a:lnTo>
                <a:lnTo>
                  <a:pt x="123" y="560"/>
                </a:lnTo>
                <a:lnTo>
                  <a:pt x="278" y="560"/>
                </a:lnTo>
                <a:lnTo>
                  <a:pt x="431" y="560"/>
                </a:lnTo>
                <a:lnTo>
                  <a:pt x="560" y="430"/>
                </a:lnTo>
                <a:lnTo>
                  <a:pt x="560" y="276"/>
                </a:lnTo>
                <a:lnTo>
                  <a:pt x="560" y="123"/>
                </a:lnTo>
                <a:lnTo>
                  <a:pt x="431" y="0"/>
                </a:lnTo>
                <a:lnTo>
                  <a:pt x="278" y="0"/>
                </a:lnTo>
                <a:lnTo>
                  <a:pt x="123" y="0"/>
                </a:lnTo>
                <a:lnTo>
                  <a:pt x="0" y="276"/>
                </a:lnTo>
              </a:path>
            </a:pathLst>
          </a:custGeom>
          <a:ln w="11112">
            <a:solidFill>
              <a:srgbClr val="AFA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3312" y="2344985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3451"/>
                </a:moveTo>
                <a:lnTo>
                  <a:pt x="0" y="5356"/>
                </a:lnTo>
                <a:lnTo>
                  <a:pt x="1548" y="6910"/>
                </a:lnTo>
                <a:lnTo>
                  <a:pt x="3453" y="6910"/>
                </a:lnTo>
                <a:lnTo>
                  <a:pt x="5358" y="6910"/>
                </a:lnTo>
                <a:lnTo>
                  <a:pt x="6910" y="5356"/>
                </a:lnTo>
                <a:lnTo>
                  <a:pt x="6910" y="3451"/>
                </a:lnTo>
                <a:lnTo>
                  <a:pt x="6910" y="1546"/>
                </a:lnTo>
                <a:lnTo>
                  <a:pt x="5358" y="0"/>
                </a:lnTo>
                <a:lnTo>
                  <a:pt x="3453" y="0"/>
                </a:lnTo>
                <a:lnTo>
                  <a:pt x="1548" y="0"/>
                </a:lnTo>
                <a:lnTo>
                  <a:pt x="0" y="1546"/>
                </a:lnTo>
                <a:lnTo>
                  <a:pt x="0" y="3451"/>
                </a:lnTo>
              </a:path>
            </a:pathLst>
          </a:custGeom>
          <a:ln w="11112">
            <a:solidFill>
              <a:srgbClr val="C7C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9770" y="234130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47"/>
                </a:lnTo>
                <a:lnTo>
                  <a:pt x="0" y="9852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52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E0E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66891" y="2253453"/>
            <a:ext cx="17900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Divisive </a:t>
            </a:r>
            <a:r>
              <a:rPr sz="1000" spc="30" dirty="0">
                <a:latin typeface="Arial"/>
                <a:cs typeface="Arial"/>
              </a:rPr>
              <a:t>(top-down)</a:t>
            </a:r>
            <a:r>
              <a:rPr sz="1000" spc="1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Clustering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66636" y="2471530"/>
            <a:ext cx="103702" cy="3819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89301" y="2462706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9301" y="2601811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9301" y="2741030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19947" y="2430585"/>
            <a:ext cx="3618865" cy="440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Arial"/>
                <a:cs typeface="Arial"/>
              </a:rPr>
              <a:t>Start </a:t>
            </a:r>
            <a:r>
              <a:rPr sz="900" spc="10" dirty="0">
                <a:latin typeface="Arial"/>
                <a:cs typeface="Arial"/>
              </a:rPr>
              <a:t>with </a:t>
            </a:r>
            <a:r>
              <a:rPr sz="900" spc="-10" dirty="0">
                <a:latin typeface="Arial"/>
                <a:cs typeface="Arial"/>
              </a:rPr>
              <a:t>all </a:t>
            </a:r>
            <a:r>
              <a:rPr sz="900" spc="-50" dirty="0">
                <a:latin typeface="Arial"/>
                <a:cs typeface="Arial"/>
              </a:rPr>
              <a:t>examples </a:t>
            </a:r>
            <a:r>
              <a:rPr sz="900" spc="-10" dirty="0">
                <a:latin typeface="Arial"/>
                <a:cs typeface="Arial"/>
              </a:rPr>
              <a:t>in </a:t>
            </a:r>
            <a:r>
              <a:rPr sz="900" spc="-15" dirty="0">
                <a:latin typeface="Arial"/>
                <a:cs typeface="Arial"/>
              </a:rPr>
              <a:t>the </a:t>
            </a:r>
            <a:r>
              <a:rPr sz="900" spc="-70" dirty="0">
                <a:latin typeface="Arial"/>
                <a:cs typeface="Arial"/>
              </a:rPr>
              <a:t>same</a:t>
            </a:r>
            <a:r>
              <a:rPr sz="900" spc="75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cluster</a:t>
            </a: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01499"/>
              </a:lnSpc>
            </a:pPr>
            <a:r>
              <a:rPr sz="900" spc="35" dirty="0">
                <a:latin typeface="Arial"/>
                <a:cs typeface="Arial"/>
              </a:rPr>
              <a:t>At </a:t>
            </a:r>
            <a:r>
              <a:rPr sz="900" spc="-55" dirty="0">
                <a:latin typeface="Arial"/>
                <a:cs typeface="Arial"/>
              </a:rPr>
              <a:t>each </a:t>
            </a:r>
            <a:r>
              <a:rPr sz="900" spc="-15" dirty="0">
                <a:latin typeface="Arial"/>
                <a:cs typeface="Arial"/>
              </a:rPr>
              <a:t>time-step, </a:t>
            </a:r>
            <a:r>
              <a:rPr sz="900" spc="-45" dirty="0">
                <a:latin typeface="Arial"/>
                <a:cs typeface="Arial"/>
              </a:rPr>
              <a:t>remove </a:t>
            </a:r>
            <a:r>
              <a:rPr sz="900" spc="-15" dirty="0">
                <a:latin typeface="Arial"/>
                <a:cs typeface="Arial"/>
              </a:rPr>
              <a:t>the </a:t>
            </a:r>
            <a:r>
              <a:rPr sz="900" spc="5" dirty="0">
                <a:latin typeface="Arial"/>
                <a:cs typeface="Arial"/>
              </a:rPr>
              <a:t>“outsiders” </a:t>
            </a:r>
            <a:r>
              <a:rPr sz="900" spc="-5" dirty="0">
                <a:latin typeface="Arial"/>
                <a:cs typeface="Arial"/>
              </a:rPr>
              <a:t>from </a:t>
            </a:r>
            <a:r>
              <a:rPr sz="900" spc="-15" dirty="0">
                <a:latin typeface="Arial"/>
                <a:cs typeface="Arial"/>
              </a:rPr>
              <a:t>the </a:t>
            </a:r>
            <a:r>
              <a:rPr sz="900" spc="-35" dirty="0">
                <a:solidFill>
                  <a:srgbClr val="FF0000"/>
                </a:solidFill>
                <a:latin typeface="Arial"/>
                <a:cs typeface="Arial"/>
              </a:rPr>
              <a:t>least </a:t>
            </a:r>
            <a:r>
              <a:rPr sz="900" spc="-50" dirty="0">
                <a:solidFill>
                  <a:srgbClr val="FF0000"/>
                </a:solidFill>
                <a:latin typeface="Arial"/>
                <a:cs typeface="Arial"/>
              </a:rPr>
              <a:t>cohesive </a:t>
            </a:r>
            <a:r>
              <a:rPr sz="900" spc="-25" dirty="0">
                <a:solidFill>
                  <a:srgbClr val="FF0000"/>
                </a:solidFill>
                <a:latin typeface="Arial"/>
                <a:cs typeface="Arial"/>
              </a:rPr>
              <a:t>cluster  </a:t>
            </a:r>
            <a:r>
              <a:rPr sz="900" spc="-20" dirty="0">
                <a:latin typeface="Arial"/>
                <a:cs typeface="Arial"/>
              </a:rPr>
              <a:t>Stop </a:t>
            </a:r>
            <a:r>
              <a:rPr sz="900" spc="-45" dirty="0">
                <a:latin typeface="Arial"/>
                <a:cs typeface="Arial"/>
              </a:rPr>
              <a:t>when </a:t>
            </a:r>
            <a:r>
              <a:rPr sz="900" spc="-55" dirty="0">
                <a:latin typeface="Arial"/>
                <a:cs typeface="Arial"/>
              </a:rPr>
              <a:t>each </a:t>
            </a:r>
            <a:r>
              <a:rPr sz="900" spc="-45" dirty="0">
                <a:latin typeface="Arial"/>
                <a:cs typeface="Arial"/>
              </a:rPr>
              <a:t>example is </a:t>
            </a:r>
            <a:r>
              <a:rPr sz="900" spc="-10" dirty="0">
                <a:latin typeface="Arial"/>
                <a:cs typeface="Arial"/>
              </a:rPr>
              <a:t>in </a:t>
            </a:r>
            <a:r>
              <a:rPr sz="900" spc="-5" dirty="0">
                <a:latin typeface="Arial"/>
                <a:cs typeface="Arial"/>
              </a:rPr>
              <a:t>its </a:t>
            </a:r>
            <a:r>
              <a:rPr sz="900" spc="-40" dirty="0">
                <a:latin typeface="Arial"/>
                <a:cs typeface="Arial"/>
              </a:rPr>
              <a:t>own </a:t>
            </a:r>
            <a:r>
              <a:rPr sz="900" spc="-25" dirty="0">
                <a:latin typeface="Arial"/>
                <a:cs typeface="Arial"/>
              </a:rPr>
              <a:t>singleton </a:t>
            </a:r>
            <a:r>
              <a:rPr sz="900" spc="-20" dirty="0">
                <a:latin typeface="Arial"/>
                <a:cs typeface="Arial"/>
              </a:rPr>
              <a:t>cluster, </a:t>
            </a:r>
            <a:r>
              <a:rPr sz="900" spc="-70" dirty="0">
                <a:latin typeface="Arial"/>
                <a:cs typeface="Arial"/>
              </a:rPr>
              <a:t>else </a:t>
            </a:r>
            <a:r>
              <a:rPr sz="900" spc="-45" dirty="0">
                <a:latin typeface="Arial"/>
                <a:cs typeface="Arial"/>
              </a:rPr>
              <a:t>go</a:t>
            </a:r>
            <a:r>
              <a:rPr sz="900" spc="-95" dirty="0">
                <a:latin typeface="Arial"/>
                <a:cs typeface="Arial"/>
              </a:rPr>
              <a:t> </a:t>
            </a:r>
            <a:r>
              <a:rPr sz="900" spc="20" dirty="0">
                <a:latin typeface="Arial"/>
                <a:cs typeface="Arial"/>
              </a:rPr>
              <a:t>to </a:t>
            </a:r>
            <a:r>
              <a:rPr sz="900" spc="-4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59571" y="301624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0844" y="25420"/>
                </a:moveTo>
                <a:lnTo>
                  <a:pt x="48846" y="15525"/>
                </a:lnTo>
                <a:lnTo>
                  <a:pt x="43396" y="7445"/>
                </a:lnTo>
                <a:lnTo>
                  <a:pt x="35314" y="1997"/>
                </a:lnTo>
                <a:lnTo>
                  <a:pt x="25419" y="0"/>
                </a:lnTo>
                <a:lnTo>
                  <a:pt x="15524" y="1997"/>
                </a:lnTo>
                <a:lnTo>
                  <a:pt x="7445" y="7445"/>
                </a:lnTo>
                <a:lnTo>
                  <a:pt x="1997" y="15525"/>
                </a:lnTo>
                <a:lnTo>
                  <a:pt x="0" y="25420"/>
                </a:lnTo>
                <a:lnTo>
                  <a:pt x="1997" y="35315"/>
                </a:lnTo>
                <a:lnTo>
                  <a:pt x="7445" y="43395"/>
                </a:lnTo>
                <a:lnTo>
                  <a:pt x="15524" y="48843"/>
                </a:lnTo>
                <a:lnTo>
                  <a:pt x="25419" y="50840"/>
                </a:lnTo>
                <a:lnTo>
                  <a:pt x="35314" y="48843"/>
                </a:lnTo>
                <a:lnTo>
                  <a:pt x="43396" y="43395"/>
                </a:lnTo>
                <a:lnTo>
                  <a:pt x="48846" y="35315"/>
                </a:lnTo>
                <a:lnTo>
                  <a:pt x="50844" y="25420"/>
                </a:lnTo>
              </a:path>
            </a:pathLst>
          </a:custGeom>
          <a:ln w="11112">
            <a:solidFill>
              <a:srgbClr val="19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2265" y="3018824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44489" y="22249"/>
                </a:moveTo>
                <a:lnTo>
                  <a:pt x="42740" y="13590"/>
                </a:lnTo>
                <a:lnTo>
                  <a:pt x="37973" y="6518"/>
                </a:lnTo>
                <a:lnTo>
                  <a:pt x="30901" y="1749"/>
                </a:lnTo>
                <a:lnTo>
                  <a:pt x="22244" y="0"/>
                </a:lnTo>
                <a:lnTo>
                  <a:pt x="13586" y="1749"/>
                </a:lnTo>
                <a:lnTo>
                  <a:pt x="6516" y="6518"/>
                </a:lnTo>
                <a:lnTo>
                  <a:pt x="1748" y="13590"/>
                </a:lnTo>
                <a:lnTo>
                  <a:pt x="0" y="22249"/>
                </a:lnTo>
                <a:lnTo>
                  <a:pt x="1748" y="30907"/>
                </a:lnTo>
                <a:lnTo>
                  <a:pt x="6516" y="37978"/>
                </a:lnTo>
                <a:lnTo>
                  <a:pt x="13586" y="42745"/>
                </a:lnTo>
                <a:lnTo>
                  <a:pt x="22244" y="44494"/>
                </a:lnTo>
                <a:lnTo>
                  <a:pt x="30901" y="42745"/>
                </a:lnTo>
                <a:lnTo>
                  <a:pt x="37973" y="37978"/>
                </a:lnTo>
                <a:lnTo>
                  <a:pt x="42740" y="30907"/>
                </a:lnTo>
                <a:lnTo>
                  <a:pt x="44489" y="22249"/>
                </a:lnTo>
              </a:path>
            </a:pathLst>
          </a:custGeom>
          <a:ln w="11112">
            <a:solidFill>
              <a:srgbClr val="1B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4953" y="3021408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38139" y="19069"/>
                </a:moveTo>
                <a:lnTo>
                  <a:pt x="36640" y="11646"/>
                </a:lnTo>
                <a:lnTo>
                  <a:pt x="32554" y="5584"/>
                </a:lnTo>
                <a:lnTo>
                  <a:pt x="26493" y="1498"/>
                </a:lnTo>
                <a:lnTo>
                  <a:pt x="19070" y="0"/>
                </a:lnTo>
                <a:lnTo>
                  <a:pt x="11647" y="1498"/>
                </a:lnTo>
                <a:lnTo>
                  <a:pt x="5585" y="5584"/>
                </a:lnTo>
                <a:lnTo>
                  <a:pt x="1498" y="11646"/>
                </a:lnTo>
                <a:lnTo>
                  <a:pt x="0" y="19069"/>
                </a:lnTo>
                <a:lnTo>
                  <a:pt x="1498" y="26492"/>
                </a:lnTo>
                <a:lnTo>
                  <a:pt x="5585" y="32556"/>
                </a:lnTo>
                <a:lnTo>
                  <a:pt x="11647" y="36644"/>
                </a:lnTo>
                <a:lnTo>
                  <a:pt x="19070" y="38144"/>
                </a:lnTo>
                <a:lnTo>
                  <a:pt x="26493" y="36644"/>
                </a:lnTo>
                <a:lnTo>
                  <a:pt x="32554" y="32556"/>
                </a:lnTo>
                <a:lnTo>
                  <a:pt x="36640" y="26492"/>
                </a:lnTo>
                <a:lnTo>
                  <a:pt x="38139" y="19069"/>
                </a:lnTo>
              </a:path>
            </a:pathLst>
          </a:custGeom>
          <a:ln w="11112">
            <a:solidFill>
              <a:srgbClr val="1D1D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7642" y="3023993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1794" y="15894"/>
                </a:moveTo>
                <a:lnTo>
                  <a:pt x="31794" y="7118"/>
                </a:lnTo>
                <a:lnTo>
                  <a:pt x="24676" y="0"/>
                </a:lnTo>
                <a:lnTo>
                  <a:pt x="15900" y="0"/>
                </a:lnTo>
                <a:lnTo>
                  <a:pt x="7124" y="0"/>
                </a:lnTo>
                <a:lnTo>
                  <a:pt x="0" y="7118"/>
                </a:lnTo>
                <a:lnTo>
                  <a:pt x="0" y="15894"/>
                </a:lnTo>
                <a:lnTo>
                  <a:pt x="0" y="24671"/>
                </a:lnTo>
                <a:lnTo>
                  <a:pt x="7124" y="31789"/>
                </a:lnTo>
                <a:lnTo>
                  <a:pt x="15900" y="31789"/>
                </a:lnTo>
                <a:lnTo>
                  <a:pt x="24676" y="31789"/>
                </a:lnTo>
                <a:lnTo>
                  <a:pt x="31794" y="24671"/>
                </a:lnTo>
                <a:lnTo>
                  <a:pt x="31794" y="15894"/>
                </a:lnTo>
              </a:path>
            </a:pathLst>
          </a:custGeom>
          <a:ln w="11112">
            <a:solidFill>
              <a:srgbClr val="1F1F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0336" y="302657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440" y="12720"/>
                </a:moveTo>
                <a:lnTo>
                  <a:pt x="25440" y="5694"/>
                </a:lnTo>
                <a:lnTo>
                  <a:pt x="19744" y="0"/>
                </a:lnTo>
                <a:lnTo>
                  <a:pt x="12720" y="0"/>
                </a:lnTo>
                <a:lnTo>
                  <a:pt x="5695" y="0"/>
                </a:lnTo>
                <a:lnTo>
                  <a:pt x="0" y="5694"/>
                </a:lnTo>
                <a:lnTo>
                  <a:pt x="0" y="12720"/>
                </a:lnTo>
                <a:lnTo>
                  <a:pt x="0" y="19744"/>
                </a:lnTo>
                <a:lnTo>
                  <a:pt x="5695" y="25439"/>
                </a:lnTo>
                <a:lnTo>
                  <a:pt x="12720" y="25439"/>
                </a:lnTo>
                <a:lnTo>
                  <a:pt x="19744" y="25439"/>
                </a:lnTo>
                <a:lnTo>
                  <a:pt x="25440" y="19744"/>
                </a:lnTo>
                <a:lnTo>
                  <a:pt x="25440" y="12720"/>
                </a:lnTo>
              </a:path>
            </a:pathLst>
          </a:custGeom>
          <a:ln w="11112">
            <a:solidFill>
              <a:srgbClr val="2121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4085" y="3020217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36974" y="18489"/>
                </a:moveTo>
                <a:lnTo>
                  <a:pt x="35522" y="11293"/>
                </a:lnTo>
                <a:lnTo>
                  <a:pt x="31560" y="5416"/>
                </a:lnTo>
                <a:lnTo>
                  <a:pt x="25685" y="1453"/>
                </a:lnTo>
                <a:lnTo>
                  <a:pt x="18489" y="0"/>
                </a:lnTo>
                <a:lnTo>
                  <a:pt x="11293" y="1453"/>
                </a:lnTo>
                <a:lnTo>
                  <a:pt x="5416" y="5416"/>
                </a:lnTo>
                <a:lnTo>
                  <a:pt x="1453" y="11293"/>
                </a:lnTo>
                <a:lnTo>
                  <a:pt x="0" y="18489"/>
                </a:lnTo>
                <a:lnTo>
                  <a:pt x="1453" y="25685"/>
                </a:lnTo>
                <a:lnTo>
                  <a:pt x="5416" y="31560"/>
                </a:lnTo>
                <a:lnTo>
                  <a:pt x="11293" y="35522"/>
                </a:lnTo>
                <a:lnTo>
                  <a:pt x="18489" y="36974"/>
                </a:lnTo>
                <a:lnTo>
                  <a:pt x="25685" y="35522"/>
                </a:lnTo>
                <a:lnTo>
                  <a:pt x="31560" y="31560"/>
                </a:lnTo>
                <a:lnTo>
                  <a:pt x="35522" y="25685"/>
                </a:lnTo>
                <a:lnTo>
                  <a:pt x="36974" y="18489"/>
                </a:lnTo>
              </a:path>
            </a:pathLst>
          </a:custGeom>
          <a:ln w="11112">
            <a:solidFill>
              <a:srgbClr val="2323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0103" y="30255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8488" y="9241"/>
                </a:moveTo>
                <a:lnTo>
                  <a:pt x="18488" y="4137"/>
                </a:lnTo>
                <a:lnTo>
                  <a:pt x="14347" y="0"/>
                </a:lnTo>
                <a:lnTo>
                  <a:pt x="9241" y="0"/>
                </a:lnTo>
                <a:lnTo>
                  <a:pt x="4137" y="0"/>
                </a:lnTo>
                <a:lnTo>
                  <a:pt x="0" y="4137"/>
                </a:lnTo>
                <a:lnTo>
                  <a:pt x="0" y="9241"/>
                </a:lnTo>
                <a:lnTo>
                  <a:pt x="0" y="14347"/>
                </a:lnTo>
                <a:lnTo>
                  <a:pt x="4137" y="18484"/>
                </a:lnTo>
                <a:lnTo>
                  <a:pt x="9241" y="18484"/>
                </a:lnTo>
                <a:lnTo>
                  <a:pt x="14347" y="18484"/>
                </a:lnTo>
                <a:lnTo>
                  <a:pt x="18488" y="14347"/>
                </a:lnTo>
                <a:lnTo>
                  <a:pt x="18488" y="9241"/>
                </a:lnTo>
              </a:path>
            </a:pathLst>
          </a:custGeom>
          <a:ln w="11112">
            <a:solidFill>
              <a:srgbClr val="656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2633" y="302790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38" y="6066"/>
                </a:moveTo>
                <a:lnTo>
                  <a:pt x="12138" y="2719"/>
                </a:lnTo>
                <a:lnTo>
                  <a:pt x="9415" y="0"/>
                </a:lnTo>
                <a:lnTo>
                  <a:pt x="6066" y="0"/>
                </a:lnTo>
                <a:lnTo>
                  <a:pt x="2717" y="0"/>
                </a:lnTo>
                <a:lnTo>
                  <a:pt x="0" y="2719"/>
                </a:lnTo>
                <a:lnTo>
                  <a:pt x="0" y="6066"/>
                </a:lnTo>
                <a:lnTo>
                  <a:pt x="0" y="9415"/>
                </a:lnTo>
                <a:lnTo>
                  <a:pt x="2717" y="12139"/>
                </a:lnTo>
                <a:lnTo>
                  <a:pt x="6066" y="12139"/>
                </a:lnTo>
                <a:lnTo>
                  <a:pt x="9415" y="12139"/>
                </a:lnTo>
                <a:lnTo>
                  <a:pt x="12138" y="9415"/>
                </a:lnTo>
                <a:lnTo>
                  <a:pt x="12138" y="6066"/>
                </a:lnTo>
              </a:path>
            </a:pathLst>
          </a:custGeom>
          <a:ln w="11112">
            <a:solidFill>
              <a:srgbClr val="7E7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5163" y="3030293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5789" y="2891"/>
                </a:moveTo>
                <a:lnTo>
                  <a:pt x="5789" y="1294"/>
                </a:lnTo>
                <a:lnTo>
                  <a:pt x="4489" y="0"/>
                </a:lnTo>
                <a:lnTo>
                  <a:pt x="2891" y="0"/>
                </a:lnTo>
                <a:lnTo>
                  <a:pt x="1295" y="0"/>
                </a:lnTo>
                <a:lnTo>
                  <a:pt x="0" y="1294"/>
                </a:lnTo>
                <a:lnTo>
                  <a:pt x="0" y="2891"/>
                </a:lnTo>
                <a:lnTo>
                  <a:pt x="0" y="4489"/>
                </a:lnTo>
                <a:lnTo>
                  <a:pt x="1295" y="5788"/>
                </a:lnTo>
                <a:lnTo>
                  <a:pt x="2891" y="5788"/>
                </a:lnTo>
                <a:lnTo>
                  <a:pt x="4489" y="5788"/>
                </a:lnTo>
                <a:lnTo>
                  <a:pt x="5789" y="4489"/>
                </a:lnTo>
                <a:lnTo>
                  <a:pt x="5789" y="2891"/>
                </a:lnTo>
              </a:path>
            </a:pathLst>
          </a:custGeom>
          <a:ln w="11112">
            <a:solidFill>
              <a:srgbClr val="969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7133" y="3032118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278"/>
                </a:moveTo>
                <a:lnTo>
                  <a:pt x="0" y="431"/>
                </a:lnTo>
                <a:lnTo>
                  <a:pt x="123" y="561"/>
                </a:lnTo>
                <a:lnTo>
                  <a:pt x="278" y="561"/>
                </a:lnTo>
                <a:lnTo>
                  <a:pt x="431" y="561"/>
                </a:lnTo>
                <a:lnTo>
                  <a:pt x="560" y="431"/>
                </a:lnTo>
                <a:lnTo>
                  <a:pt x="560" y="278"/>
                </a:lnTo>
                <a:lnTo>
                  <a:pt x="560" y="124"/>
                </a:lnTo>
                <a:lnTo>
                  <a:pt x="431" y="0"/>
                </a:lnTo>
                <a:lnTo>
                  <a:pt x="278" y="0"/>
                </a:lnTo>
                <a:lnTo>
                  <a:pt x="123" y="0"/>
                </a:lnTo>
                <a:lnTo>
                  <a:pt x="0" y="278"/>
                </a:lnTo>
              </a:path>
            </a:pathLst>
          </a:custGeom>
          <a:ln w="11112">
            <a:solidFill>
              <a:srgbClr val="AFA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3312" y="3028155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3453"/>
                </a:moveTo>
                <a:lnTo>
                  <a:pt x="0" y="5358"/>
                </a:lnTo>
                <a:lnTo>
                  <a:pt x="1548" y="6911"/>
                </a:lnTo>
                <a:lnTo>
                  <a:pt x="3453" y="6911"/>
                </a:lnTo>
                <a:lnTo>
                  <a:pt x="5358" y="6911"/>
                </a:lnTo>
                <a:lnTo>
                  <a:pt x="6910" y="5358"/>
                </a:lnTo>
                <a:lnTo>
                  <a:pt x="6910" y="3453"/>
                </a:lnTo>
                <a:lnTo>
                  <a:pt x="6910" y="1548"/>
                </a:lnTo>
                <a:lnTo>
                  <a:pt x="5358" y="0"/>
                </a:lnTo>
                <a:lnTo>
                  <a:pt x="3453" y="0"/>
                </a:lnTo>
                <a:lnTo>
                  <a:pt x="1548" y="0"/>
                </a:lnTo>
                <a:lnTo>
                  <a:pt x="0" y="1548"/>
                </a:lnTo>
                <a:lnTo>
                  <a:pt x="0" y="3453"/>
                </a:lnTo>
              </a:path>
            </a:pathLst>
          </a:custGeom>
          <a:ln w="11112">
            <a:solidFill>
              <a:srgbClr val="C7C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9770" y="3024474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47"/>
                </a:lnTo>
                <a:lnTo>
                  <a:pt x="0" y="9852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52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E0E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66891" y="2936624"/>
            <a:ext cx="41192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latin typeface="Arial"/>
                <a:cs typeface="Arial"/>
              </a:rPr>
              <a:t>Agglomerative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60" dirty="0">
                <a:latin typeface="Arial"/>
                <a:cs typeface="Arial"/>
              </a:rPr>
              <a:t>more </a:t>
            </a:r>
            <a:r>
              <a:rPr sz="1000" spc="-40" dirty="0">
                <a:latin typeface="Arial"/>
                <a:cs typeface="Arial"/>
              </a:rPr>
              <a:t>popular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40" dirty="0">
                <a:latin typeface="Arial"/>
                <a:cs typeface="Arial"/>
              </a:rPr>
              <a:t>simpler </a:t>
            </a:r>
            <a:r>
              <a:rPr sz="1000" spc="-25" dirty="0">
                <a:latin typeface="Arial"/>
                <a:cs typeface="Arial"/>
              </a:rPr>
              <a:t>than </a:t>
            </a:r>
            <a:r>
              <a:rPr sz="1000" spc="-45" dirty="0">
                <a:latin typeface="Arial"/>
                <a:cs typeface="Arial"/>
              </a:rPr>
              <a:t>divisive </a:t>
            </a:r>
            <a:r>
              <a:rPr sz="1000" spc="10" dirty="0">
                <a:latin typeface="Arial"/>
                <a:cs typeface="Arial"/>
              </a:rPr>
              <a:t>(but </a:t>
            </a:r>
            <a:r>
              <a:rPr sz="1000" spc="-85" dirty="0">
                <a:latin typeface="Arial"/>
                <a:cs typeface="Arial"/>
              </a:rPr>
              <a:t>less</a:t>
            </a:r>
            <a:r>
              <a:rPr sz="1000" spc="-40" dirty="0">
                <a:latin typeface="Arial"/>
                <a:cs typeface="Arial"/>
              </a:rPr>
              <a:t> accurarate)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0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1C1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35963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CC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71926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15" dirty="0"/>
              <a:t>21</a:t>
            </a:fld>
            <a:r>
              <a:rPr spc="-15" dirty="0"/>
              <a:t> </a:t>
            </a:r>
            <a:r>
              <a:rPr spc="125" dirty="0"/>
              <a:t>/</a:t>
            </a:r>
            <a:r>
              <a:rPr spc="10" dirty="0"/>
              <a:t> </a:t>
            </a:r>
            <a:r>
              <a:rPr spc="-15" dirty="0"/>
              <a:t>24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14" y="60259"/>
            <a:ext cx="16998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latin typeface="Arial"/>
                <a:cs typeface="Arial"/>
              </a:rPr>
              <a:t>Similarity </a:t>
            </a:r>
            <a:r>
              <a:rPr sz="1400" spc="-75" dirty="0">
                <a:latin typeface="Arial"/>
                <a:cs typeface="Arial"/>
              </a:rPr>
              <a:t>is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Subjective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9571" y="59869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4">
                <a:moveTo>
                  <a:pt x="50844" y="25412"/>
                </a:moveTo>
                <a:lnTo>
                  <a:pt x="48846" y="15521"/>
                </a:lnTo>
                <a:lnTo>
                  <a:pt x="43396" y="7443"/>
                </a:lnTo>
                <a:lnTo>
                  <a:pt x="35314" y="1997"/>
                </a:lnTo>
                <a:lnTo>
                  <a:pt x="25419" y="0"/>
                </a:lnTo>
                <a:lnTo>
                  <a:pt x="15524" y="1997"/>
                </a:lnTo>
                <a:lnTo>
                  <a:pt x="7445" y="7443"/>
                </a:lnTo>
                <a:lnTo>
                  <a:pt x="1997" y="15521"/>
                </a:lnTo>
                <a:lnTo>
                  <a:pt x="0" y="25412"/>
                </a:lnTo>
                <a:lnTo>
                  <a:pt x="1997" y="35311"/>
                </a:lnTo>
                <a:lnTo>
                  <a:pt x="7445" y="43392"/>
                </a:lnTo>
                <a:lnTo>
                  <a:pt x="15524" y="48840"/>
                </a:lnTo>
                <a:lnTo>
                  <a:pt x="25419" y="50838"/>
                </a:lnTo>
                <a:lnTo>
                  <a:pt x="35314" y="48840"/>
                </a:lnTo>
                <a:lnTo>
                  <a:pt x="43396" y="43392"/>
                </a:lnTo>
                <a:lnTo>
                  <a:pt x="48846" y="35311"/>
                </a:lnTo>
                <a:lnTo>
                  <a:pt x="50844" y="25412"/>
                </a:lnTo>
              </a:path>
            </a:pathLst>
          </a:custGeom>
          <a:ln w="11112">
            <a:solidFill>
              <a:srgbClr val="19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265" y="601268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4">
                <a:moveTo>
                  <a:pt x="44489" y="22250"/>
                </a:moveTo>
                <a:lnTo>
                  <a:pt x="42740" y="13587"/>
                </a:lnTo>
                <a:lnTo>
                  <a:pt x="37973" y="6515"/>
                </a:lnTo>
                <a:lnTo>
                  <a:pt x="30901" y="1747"/>
                </a:lnTo>
                <a:lnTo>
                  <a:pt x="22244" y="0"/>
                </a:lnTo>
                <a:lnTo>
                  <a:pt x="13586" y="1747"/>
                </a:lnTo>
                <a:lnTo>
                  <a:pt x="6516" y="6515"/>
                </a:lnTo>
                <a:lnTo>
                  <a:pt x="1748" y="13587"/>
                </a:lnTo>
                <a:lnTo>
                  <a:pt x="0" y="22250"/>
                </a:lnTo>
                <a:lnTo>
                  <a:pt x="1748" y="30906"/>
                </a:lnTo>
                <a:lnTo>
                  <a:pt x="6516" y="37974"/>
                </a:lnTo>
                <a:lnTo>
                  <a:pt x="13586" y="42740"/>
                </a:lnTo>
                <a:lnTo>
                  <a:pt x="22244" y="44488"/>
                </a:lnTo>
                <a:lnTo>
                  <a:pt x="30901" y="42740"/>
                </a:lnTo>
                <a:lnTo>
                  <a:pt x="37973" y="37974"/>
                </a:lnTo>
                <a:lnTo>
                  <a:pt x="42740" y="30906"/>
                </a:lnTo>
                <a:lnTo>
                  <a:pt x="44489" y="22250"/>
                </a:lnTo>
              </a:path>
            </a:pathLst>
          </a:custGeom>
          <a:ln w="11112">
            <a:solidFill>
              <a:srgbClr val="1B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4953" y="603846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4">
                <a:moveTo>
                  <a:pt x="38139" y="19075"/>
                </a:moveTo>
                <a:lnTo>
                  <a:pt x="36640" y="11647"/>
                </a:lnTo>
                <a:lnTo>
                  <a:pt x="32554" y="5584"/>
                </a:lnTo>
                <a:lnTo>
                  <a:pt x="26493" y="1498"/>
                </a:lnTo>
                <a:lnTo>
                  <a:pt x="19070" y="0"/>
                </a:lnTo>
                <a:lnTo>
                  <a:pt x="11647" y="1498"/>
                </a:lnTo>
                <a:lnTo>
                  <a:pt x="5585" y="5584"/>
                </a:lnTo>
                <a:lnTo>
                  <a:pt x="1498" y="11647"/>
                </a:lnTo>
                <a:lnTo>
                  <a:pt x="0" y="19075"/>
                </a:lnTo>
                <a:lnTo>
                  <a:pt x="1498" y="26497"/>
                </a:lnTo>
                <a:lnTo>
                  <a:pt x="5585" y="32561"/>
                </a:lnTo>
                <a:lnTo>
                  <a:pt x="11647" y="36650"/>
                </a:lnTo>
                <a:lnTo>
                  <a:pt x="19070" y="38150"/>
                </a:lnTo>
                <a:lnTo>
                  <a:pt x="26493" y="36650"/>
                </a:lnTo>
                <a:lnTo>
                  <a:pt x="32554" y="32561"/>
                </a:lnTo>
                <a:lnTo>
                  <a:pt x="36640" y="26497"/>
                </a:lnTo>
                <a:lnTo>
                  <a:pt x="38139" y="19075"/>
                </a:lnTo>
              </a:path>
            </a:pathLst>
          </a:custGeom>
          <a:ln w="11112">
            <a:solidFill>
              <a:srgbClr val="1D1D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7642" y="606437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4">
                <a:moveTo>
                  <a:pt x="31794" y="15887"/>
                </a:moveTo>
                <a:lnTo>
                  <a:pt x="31794" y="7112"/>
                </a:lnTo>
                <a:lnTo>
                  <a:pt x="24676" y="0"/>
                </a:lnTo>
                <a:lnTo>
                  <a:pt x="15900" y="0"/>
                </a:lnTo>
                <a:lnTo>
                  <a:pt x="7124" y="0"/>
                </a:lnTo>
                <a:lnTo>
                  <a:pt x="0" y="7112"/>
                </a:lnTo>
                <a:lnTo>
                  <a:pt x="0" y="15887"/>
                </a:lnTo>
                <a:lnTo>
                  <a:pt x="0" y="24663"/>
                </a:lnTo>
                <a:lnTo>
                  <a:pt x="7124" y="31788"/>
                </a:lnTo>
                <a:lnTo>
                  <a:pt x="15900" y="31788"/>
                </a:lnTo>
                <a:lnTo>
                  <a:pt x="24676" y="31788"/>
                </a:lnTo>
                <a:lnTo>
                  <a:pt x="31794" y="24663"/>
                </a:lnTo>
                <a:lnTo>
                  <a:pt x="31794" y="15887"/>
                </a:lnTo>
              </a:path>
            </a:pathLst>
          </a:custGeom>
          <a:ln w="11112">
            <a:solidFill>
              <a:srgbClr val="1F1F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0336" y="609015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4">
                <a:moveTo>
                  <a:pt x="25440" y="12725"/>
                </a:moveTo>
                <a:lnTo>
                  <a:pt x="25440" y="5702"/>
                </a:lnTo>
                <a:lnTo>
                  <a:pt x="19744" y="0"/>
                </a:lnTo>
                <a:lnTo>
                  <a:pt x="12720" y="0"/>
                </a:lnTo>
                <a:lnTo>
                  <a:pt x="5695" y="0"/>
                </a:lnTo>
                <a:lnTo>
                  <a:pt x="0" y="5702"/>
                </a:lnTo>
                <a:lnTo>
                  <a:pt x="0" y="12725"/>
                </a:lnTo>
                <a:lnTo>
                  <a:pt x="0" y="19748"/>
                </a:lnTo>
                <a:lnTo>
                  <a:pt x="5695" y="25438"/>
                </a:lnTo>
                <a:lnTo>
                  <a:pt x="12720" y="25438"/>
                </a:lnTo>
                <a:lnTo>
                  <a:pt x="19744" y="25438"/>
                </a:lnTo>
                <a:lnTo>
                  <a:pt x="25440" y="19748"/>
                </a:lnTo>
                <a:lnTo>
                  <a:pt x="25440" y="12725"/>
                </a:lnTo>
              </a:path>
            </a:pathLst>
          </a:custGeom>
          <a:ln w="11112">
            <a:solidFill>
              <a:srgbClr val="2121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4085" y="602653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36974" y="18491"/>
                </a:moveTo>
                <a:lnTo>
                  <a:pt x="35522" y="11294"/>
                </a:lnTo>
                <a:lnTo>
                  <a:pt x="31560" y="5416"/>
                </a:lnTo>
                <a:lnTo>
                  <a:pt x="25685" y="1453"/>
                </a:lnTo>
                <a:lnTo>
                  <a:pt x="18489" y="0"/>
                </a:lnTo>
                <a:lnTo>
                  <a:pt x="11293" y="1453"/>
                </a:lnTo>
                <a:lnTo>
                  <a:pt x="5416" y="5416"/>
                </a:lnTo>
                <a:lnTo>
                  <a:pt x="1453" y="11294"/>
                </a:lnTo>
                <a:lnTo>
                  <a:pt x="0" y="18491"/>
                </a:lnTo>
                <a:lnTo>
                  <a:pt x="1453" y="25688"/>
                </a:lnTo>
                <a:lnTo>
                  <a:pt x="5416" y="31565"/>
                </a:lnTo>
                <a:lnTo>
                  <a:pt x="11293" y="35529"/>
                </a:lnTo>
                <a:lnTo>
                  <a:pt x="18489" y="36982"/>
                </a:lnTo>
                <a:lnTo>
                  <a:pt x="25685" y="35529"/>
                </a:lnTo>
                <a:lnTo>
                  <a:pt x="31560" y="31565"/>
                </a:lnTo>
                <a:lnTo>
                  <a:pt x="35522" y="25688"/>
                </a:lnTo>
                <a:lnTo>
                  <a:pt x="36974" y="18491"/>
                </a:lnTo>
              </a:path>
            </a:pathLst>
          </a:custGeom>
          <a:ln w="11112">
            <a:solidFill>
              <a:srgbClr val="2323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0103" y="60796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8488" y="9245"/>
                </a:moveTo>
                <a:lnTo>
                  <a:pt x="18488" y="4140"/>
                </a:lnTo>
                <a:lnTo>
                  <a:pt x="14347" y="0"/>
                </a:lnTo>
                <a:lnTo>
                  <a:pt x="9241" y="0"/>
                </a:lnTo>
                <a:lnTo>
                  <a:pt x="4137" y="0"/>
                </a:lnTo>
                <a:lnTo>
                  <a:pt x="0" y="4140"/>
                </a:lnTo>
                <a:lnTo>
                  <a:pt x="0" y="9245"/>
                </a:lnTo>
                <a:lnTo>
                  <a:pt x="0" y="14351"/>
                </a:lnTo>
                <a:lnTo>
                  <a:pt x="4137" y="18478"/>
                </a:lnTo>
                <a:lnTo>
                  <a:pt x="9241" y="18478"/>
                </a:lnTo>
                <a:lnTo>
                  <a:pt x="14347" y="18478"/>
                </a:lnTo>
                <a:lnTo>
                  <a:pt x="18488" y="14351"/>
                </a:lnTo>
                <a:lnTo>
                  <a:pt x="18488" y="9245"/>
                </a:lnTo>
              </a:path>
            </a:pathLst>
          </a:custGeom>
          <a:ln w="11112">
            <a:solidFill>
              <a:srgbClr val="656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2633" y="61034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38" y="6070"/>
                </a:moveTo>
                <a:lnTo>
                  <a:pt x="12138" y="2717"/>
                </a:lnTo>
                <a:lnTo>
                  <a:pt x="9415" y="0"/>
                </a:lnTo>
                <a:lnTo>
                  <a:pt x="6066" y="0"/>
                </a:lnTo>
                <a:lnTo>
                  <a:pt x="2717" y="0"/>
                </a:lnTo>
                <a:lnTo>
                  <a:pt x="0" y="2717"/>
                </a:lnTo>
                <a:lnTo>
                  <a:pt x="0" y="6070"/>
                </a:lnTo>
                <a:lnTo>
                  <a:pt x="0" y="9410"/>
                </a:lnTo>
                <a:lnTo>
                  <a:pt x="2717" y="12141"/>
                </a:lnTo>
                <a:lnTo>
                  <a:pt x="6066" y="12141"/>
                </a:lnTo>
                <a:lnTo>
                  <a:pt x="9415" y="12141"/>
                </a:lnTo>
                <a:lnTo>
                  <a:pt x="12138" y="9410"/>
                </a:lnTo>
                <a:lnTo>
                  <a:pt x="12138" y="6070"/>
                </a:lnTo>
              </a:path>
            </a:pathLst>
          </a:custGeom>
          <a:ln w="11112">
            <a:solidFill>
              <a:srgbClr val="7E7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5163" y="612736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5789" y="2895"/>
                </a:moveTo>
                <a:lnTo>
                  <a:pt x="5789" y="1295"/>
                </a:lnTo>
                <a:lnTo>
                  <a:pt x="4489" y="0"/>
                </a:lnTo>
                <a:lnTo>
                  <a:pt x="2891" y="0"/>
                </a:lnTo>
                <a:lnTo>
                  <a:pt x="1295" y="0"/>
                </a:lnTo>
                <a:lnTo>
                  <a:pt x="0" y="1295"/>
                </a:lnTo>
                <a:lnTo>
                  <a:pt x="0" y="2895"/>
                </a:lnTo>
                <a:lnTo>
                  <a:pt x="0" y="4483"/>
                </a:lnTo>
                <a:lnTo>
                  <a:pt x="1295" y="5791"/>
                </a:lnTo>
                <a:lnTo>
                  <a:pt x="2891" y="5791"/>
                </a:lnTo>
                <a:lnTo>
                  <a:pt x="4489" y="5791"/>
                </a:lnTo>
                <a:lnTo>
                  <a:pt x="5789" y="4483"/>
                </a:lnTo>
                <a:lnTo>
                  <a:pt x="5789" y="2895"/>
                </a:lnTo>
              </a:path>
            </a:pathLst>
          </a:custGeom>
          <a:ln w="11112">
            <a:solidFill>
              <a:srgbClr val="969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133" y="614565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266"/>
                </a:moveTo>
                <a:lnTo>
                  <a:pt x="0" y="431"/>
                </a:lnTo>
                <a:lnTo>
                  <a:pt x="123" y="558"/>
                </a:lnTo>
                <a:lnTo>
                  <a:pt x="278" y="558"/>
                </a:lnTo>
                <a:lnTo>
                  <a:pt x="431" y="558"/>
                </a:lnTo>
                <a:lnTo>
                  <a:pt x="560" y="431"/>
                </a:lnTo>
                <a:lnTo>
                  <a:pt x="560" y="266"/>
                </a:lnTo>
                <a:lnTo>
                  <a:pt x="560" y="114"/>
                </a:lnTo>
                <a:lnTo>
                  <a:pt x="431" y="0"/>
                </a:lnTo>
                <a:lnTo>
                  <a:pt x="278" y="0"/>
                </a:lnTo>
                <a:lnTo>
                  <a:pt x="123" y="0"/>
                </a:lnTo>
                <a:lnTo>
                  <a:pt x="0" y="266"/>
                </a:lnTo>
              </a:path>
            </a:pathLst>
          </a:custGeom>
          <a:ln w="11112">
            <a:solidFill>
              <a:srgbClr val="AFA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3312" y="610590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0" y="3454"/>
                </a:moveTo>
                <a:lnTo>
                  <a:pt x="0" y="5359"/>
                </a:lnTo>
                <a:lnTo>
                  <a:pt x="1548" y="6921"/>
                </a:lnTo>
                <a:lnTo>
                  <a:pt x="3453" y="6921"/>
                </a:lnTo>
                <a:lnTo>
                  <a:pt x="5358" y="6921"/>
                </a:lnTo>
                <a:lnTo>
                  <a:pt x="6910" y="5359"/>
                </a:lnTo>
                <a:lnTo>
                  <a:pt x="6910" y="3454"/>
                </a:lnTo>
                <a:lnTo>
                  <a:pt x="6910" y="1549"/>
                </a:lnTo>
                <a:lnTo>
                  <a:pt x="5358" y="0"/>
                </a:lnTo>
                <a:lnTo>
                  <a:pt x="3453" y="0"/>
                </a:lnTo>
                <a:lnTo>
                  <a:pt x="1548" y="0"/>
                </a:lnTo>
                <a:lnTo>
                  <a:pt x="0" y="1549"/>
                </a:lnTo>
                <a:lnTo>
                  <a:pt x="0" y="3454"/>
                </a:lnTo>
              </a:path>
            </a:pathLst>
          </a:custGeom>
          <a:ln w="11112">
            <a:solidFill>
              <a:srgbClr val="C7C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9770" y="60692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44"/>
                </a:lnTo>
                <a:lnTo>
                  <a:pt x="0" y="9842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E0E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6891" y="519066"/>
            <a:ext cx="17284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Arial"/>
                <a:cs typeface="Arial"/>
              </a:rPr>
              <a:t>Similarity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25" dirty="0">
                <a:latin typeface="Arial"/>
                <a:cs typeface="Arial"/>
              </a:rPr>
              <a:t>often </a:t>
            </a:r>
            <a:r>
              <a:rPr sz="1000" spc="-50" dirty="0">
                <a:latin typeface="Arial"/>
                <a:cs typeface="Arial"/>
              </a:rPr>
              <a:t>hard </a:t>
            </a:r>
            <a:r>
              <a:rPr sz="1000" spc="10" dirty="0">
                <a:latin typeface="Arial"/>
                <a:cs typeface="Arial"/>
              </a:rPr>
              <a:t>to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define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8521" y="738657"/>
            <a:ext cx="3199765" cy="2205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9571" y="307533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0844" y="25424"/>
                </a:moveTo>
                <a:lnTo>
                  <a:pt x="48846" y="15529"/>
                </a:lnTo>
                <a:lnTo>
                  <a:pt x="43396" y="7447"/>
                </a:lnTo>
                <a:lnTo>
                  <a:pt x="35314" y="1998"/>
                </a:lnTo>
                <a:lnTo>
                  <a:pt x="25419" y="0"/>
                </a:lnTo>
                <a:lnTo>
                  <a:pt x="15524" y="1998"/>
                </a:lnTo>
                <a:lnTo>
                  <a:pt x="7445" y="7447"/>
                </a:lnTo>
                <a:lnTo>
                  <a:pt x="1997" y="15529"/>
                </a:lnTo>
                <a:lnTo>
                  <a:pt x="0" y="25424"/>
                </a:lnTo>
                <a:lnTo>
                  <a:pt x="1997" y="35319"/>
                </a:lnTo>
                <a:lnTo>
                  <a:pt x="7445" y="43399"/>
                </a:lnTo>
                <a:lnTo>
                  <a:pt x="15524" y="48846"/>
                </a:lnTo>
                <a:lnTo>
                  <a:pt x="25419" y="50844"/>
                </a:lnTo>
                <a:lnTo>
                  <a:pt x="35314" y="48846"/>
                </a:lnTo>
                <a:lnTo>
                  <a:pt x="43396" y="43399"/>
                </a:lnTo>
                <a:lnTo>
                  <a:pt x="48846" y="35319"/>
                </a:lnTo>
                <a:lnTo>
                  <a:pt x="50844" y="25424"/>
                </a:lnTo>
              </a:path>
            </a:pathLst>
          </a:custGeom>
          <a:ln w="11112">
            <a:solidFill>
              <a:srgbClr val="19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2265" y="3077918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44489" y="22244"/>
                </a:moveTo>
                <a:lnTo>
                  <a:pt x="42740" y="13586"/>
                </a:lnTo>
                <a:lnTo>
                  <a:pt x="37973" y="6516"/>
                </a:lnTo>
                <a:lnTo>
                  <a:pt x="30901" y="1748"/>
                </a:lnTo>
                <a:lnTo>
                  <a:pt x="22244" y="0"/>
                </a:lnTo>
                <a:lnTo>
                  <a:pt x="13586" y="1748"/>
                </a:lnTo>
                <a:lnTo>
                  <a:pt x="6516" y="6516"/>
                </a:lnTo>
                <a:lnTo>
                  <a:pt x="1748" y="13586"/>
                </a:lnTo>
                <a:lnTo>
                  <a:pt x="0" y="22244"/>
                </a:lnTo>
                <a:lnTo>
                  <a:pt x="1748" y="30902"/>
                </a:lnTo>
                <a:lnTo>
                  <a:pt x="6516" y="37975"/>
                </a:lnTo>
                <a:lnTo>
                  <a:pt x="13586" y="42745"/>
                </a:lnTo>
                <a:lnTo>
                  <a:pt x="22244" y="44494"/>
                </a:lnTo>
                <a:lnTo>
                  <a:pt x="30901" y="42745"/>
                </a:lnTo>
                <a:lnTo>
                  <a:pt x="37973" y="37975"/>
                </a:lnTo>
                <a:lnTo>
                  <a:pt x="42740" y="30902"/>
                </a:lnTo>
                <a:lnTo>
                  <a:pt x="44489" y="22244"/>
                </a:lnTo>
              </a:path>
            </a:pathLst>
          </a:custGeom>
          <a:ln w="11112">
            <a:solidFill>
              <a:srgbClr val="1B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4953" y="3080503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38139" y="19070"/>
                </a:moveTo>
                <a:lnTo>
                  <a:pt x="36640" y="11647"/>
                </a:lnTo>
                <a:lnTo>
                  <a:pt x="32554" y="5585"/>
                </a:lnTo>
                <a:lnTo>
                  <a:pt x="26493" y="1498"/>
                </a:lnTo>
                <a:lnTo>
                  <a:pt x="19070" y="0"/>
                </a:lnTo>
                <a:lnTo>
                  <a:pt x="11647" y="1498"/>
                </a:lnTo>
                <a:lnTo>
                  <a:pt x="5585" y="5585"/>
                </a:lnTo>
                <a:lnTo>
                  <a:pt x="1498" y="11647"/>
                </a:lnTo>
                <a:lnTo>
                  <a:pt x="0" y="19070"/>
                </a:lnTo>
                <a:lnTo>
                  <a:pt x="1498" y="26493"/>
                </a:lnTo>
                <a:lnTo>
                  <a:pt x="5585" y="32554"/>
                </a:lnTo>
                <a:lnTo>
                  <a:pt x="11647" y="36640"/>
                </a:lnTo>
                <a:lnTo>
                  <a:pt x="19070" y="38139"/>
                </a:lnTo>
                <a:lnTo>
                  <a:pt x="26493" y="36640"/>
                </a:lnTo>
                <a:lnTo>
                  <a:pt x="32554" y="32554"/>
                </a:lnTo>
                <a:lnTo>
                  <a:pt x="36640" y="26493"/>
                </a:lnTo>
                <a:lnTo>
                  <a:pt x="38139" y="19070"/>
                </a:lnTo>
              </a:path>
            </a:pathLst>
          </a:custGeom>
          <a:ln w="11112">
            <a:solidFill>
              <a:srgbClr val="1D1D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7642" y="3083087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1794" y="15895"/>
                </a:moveTo>
                <a:lnTo>
                  <a:pt x="31794" y="7119"/>
                </a:lnTo>
                <a:lnTo>
                  <a:pt x="24676" y="0"/>
                </a:lnTo>
                <a:lnTo>
                  <a:pt x="15900" y="0"/>
                </a:lnTo>
                <a:lnTo>
                  <a:pt x="7124" y="0"/>
                </a:lnTo>
                <a:lnTo>
                  <a:pt x="0" y="7119"/>
                </a:lnTo>
                <a:lnTo>
                  <a:pt x="0" y="15895"/>
                </a:lnTo>
                <a:lnTo>
                  <a:pt x="0" y="24671"/>
                </a:lnTo>
                <a:lnTo>
                  <a:pt x="7124" y="31789"/>
                </a:lnTo>
                <a:lnTo>
                  <a:pt x="15900" y="31789"/>
                </a:lnTo>
                <a:lnTo>
                  <a:pt x="24676" y="31789"/>
                </a:lnTo>
                <a:lnTo>
                  <a:pt x="31794" y="24671"/>
                </a:lnTo>
                <a:lnTo>
                  <a:pt x="31794" y="15895"/>
                </a:lnTo>
              </a:path>
            </a:pathLst>
          </a:custGeom>
          <a:ln w="11112">
            <a:solidFill>
              <a:srgbClr val="1F1F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0336" y="3085672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440" y="12720"/>
                </a:moveTo>
                <a:lnTo>
                  <a:pt x="25440" y="5695"/>
                </a:lnTo>
                <a:lnTo>
                  <a:pt x="19744" y="0"/>
                </a:lnTo>
                <a:lnTo>
                  <a:pt x="12720" y="0"/>
                </a:lnTo>
                <a:lnTo>
                  <a:pt x="5695" y="0"/>
                </a:lnTo>
                <a:lnTo>
                  <a:pt x="0" y="5695"/>
                </a:lnTo>
                <a:lnTo>
                  <a:pt x="0" y="12720"/>
                </a:lnTo>
                <a:lnTo>
                  <a:pt x="0" y="19744"/>
                </a:lnTo>
                <a:lnTo>
                  <a:pt x="5695" y="25440"/>
                </a:lnTo>
                <a:lnTo>
                  <a:pt x="12720" y="25440"/>
                </a:lnTo>
                <a:lnTo>
                  <a:pt x="19744" y="25440"/>
                </a:lnTo>
                <a:lnTo>
                  <a:pt x="25440" y="19744"/>
                </a:lnTo>
                <a:lnTo>
                  <a:pt x="25440" y="12720"/>
                </a:lnTo>
              </a:path>
            </a:pathLst>
          </a:custGeom>
          <a:ln w="11112">
            <a:solidFill>
              <a:srgbClr val="2121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4085" y="3079311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36974" y="18489"/>
                </a:moveTo>
                <a:lnTo>
                  <a:pt x="35522" y="11293"/>
                </a:lnTo>
                <a:lnTo>
                  <a:pt x="31560" y="5416"/>
                </a:lnTo>
                <a:lnTo>
                  <a:pt x="25685" y="1453"/>
                </a:lnTo>
                <a:lnTo>
                  <a:pt x="18489" y="0"/>
                </a:lnTo>
                <a:lnTo>
                  <a:pt x="11293" y="1453"/>
                </a:lnTo>
                <a:lnTo>
                  <a:pt x="5416" y="5416"/>
                </a:lnTo>
                <a:lnTo>
                  <a:pt x="1453" y="11293"/>
                </a:lnTo>
                <a:lnTo>
                  <a:pt x="0" y="18489"/>
                </a:lnTo>
                <a:lnTo>
                  <a:pt x="1453" y="25685"/>
                </a:lnTo>
                <a:lnTo>
                  <a:pt x="5416" y="31560"/>
                </a:lnTo>
                <a:lnTo>
                  <a:pt x="11293" y="35522"/>
                </a:lnTo>
                <a:lnTo>
                  <a:pt x="18489" y="36974"/>
                </a:lnTo>
                <a:lnTo>
                  <a:pt x="25685" y="35522"/>
                </a:lnTo>
                <a:lnTo>
                  <a:pt x="31560" y="31560"/>
                </a:lnTo>
                <a:lnTo>
                  <a:pt x="35522" y="25685"/>
                </a:lnTo>
                <a:lnTo>
                  <a:pt x="36974" y="18489"/>
                </a:lnTo>
              </a:path>
            </a:pathLst>
          </a:custGeom>
          <a:ln w="11112">
            <a:solidFill>
              <a:srgbClr val="2323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0103" y="308461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8488" y="9243"/>
                </a:moveTo>
                <a:lnTo>
                  <a:pt x="18488" y="4137"/>
                </a:lnTo>
                <a:lnTo>
                  <a:pt x="14347" y="0"/>
                </a:lnTo>
                <a:lnTo>
                  <a:pt x="9241" y="0"/>
                </a:lnTo>
                <a:lnTo>
                  <a:pt x="4137" y="0"/>
                </a:lnTo>
                <a:lnTo>
                  <a:pt x="0" y="4137"/>
                </a:lnTo>
                <a:lnTo>
                  <a:pt x="0" y="9243"/>
                </a:lnTo>
                <a:lnTo>
                  <a:pt x="0" y="14347"/>
                </a:lnTo>
                <a:lnTo>
                  <a:pt x="4137" y="18484"/>
                </a:lnTo>
                <a:lnTo>
                  <a:pt x="9241" y="18484"/>
                </a:lnTo>
                <a:lnTo>
                  <a:pt x="14347" y="18484"/>
                </a:lnTo>
                <a:lnTo>
                  <a:pt x="18488" y="14347"/>
                </a:lnTo>
                <a:lnTo>
                  <a:pt x="18488" y="9243"/>
                </a:lnTo>
              </a:path>
            </a:pathLst>
          </a:custGeom>
          <a:ln w="11112">
            <a:solidFill>
              <a:srgbClr val="656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2633" y="308700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38" y="6068"/>
                </a:moveTo>
                <a:lnTo>
                  <a:pt x="12138" y="2719"/>
                </a:lnTo>
                <a:lnTo>
                  <a:pt x="9415" y="0"/>
                </a:lnTo>
                <a:lnTo>
                  <a:pt x="6066" y="0"/>
                </a:lnTo>
                <a:lnTo>
                  <a:pt x="2717" y="0"/>
                </a:lnTo>
                <a:lnTo>
                  <a:pt x="0" y="2719"/>
                </a:lnTo>
                <a:lnTo>
                  <a:pt x="0" y="6068"/>
                </a:lnTo>
                <a:lnTo>
                  <a:pt x="0" y="9415"/>
                </a:lnTo>
                <a:lnTo>
                  <a:pt x="2717" y="12134"/>
                </a:lnTo>
                <a:lnTo>
                  <a:pt x="6066" y="12134"/>
                </a:lnTo>
                <a:lnTo>
                  <a:pt x="9415" y="12134"/>
                </a:lnTo>
                <a:lnTo>
                  <a:pt x="12138" y="9415"/>
                </a:lnTo>
                <a:lnTo>
                  <a:pt x="12138" y="6068"/>
                </a:lnTo>
              </a:path>
            </a:pathLst>
          </a:custGeom>
          <a:ln w="11112">
            <a:solidFill>
              <a:srgbClr val="7E7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5163" y="308938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5789" y="2891"/>
                </a:moveTo>
                <a:lnTo>
                  <a:pt x="5789" y="1295"/>
                </a:lnTo>
                <a:lnTo>
                  <a:pt x="4489" y="0"/>
                </a:lnTo>
                <a:lnTo>
                  <a:pt x="2891" y="0"/>
                </a:lnTo>
                <a:lnTo>
                  <a:pt x="1295" y="0"/>
                </a:lnTo>
                <a:lnTo>
                  <a:pt x="0" y="1295"/>
                </a:lnTo>
                <a:lnTo>
                  <a:pt x="0" y="2891"/>
                </a:lnTo>
                <a:lnTo>
                  <a:pt x="0" y="4489"/>
                </a:lnTo>
                <a:lnTo>
                  <a:pt x="1295" y="5784"/>
                </a:lnTo>
                <a:lnTo>
                  <a:pt x="2891" y="5784"/>
                </a:lnTo>
                <a:lnTo>
                  <a:pt x="4489" y="5784"/>
                </a:lnTo>
                <a:lnTo>
                  <a:pt x="5789" y="4489"/>
                </a:lnTo>
                <a:lnTo>
                  <a:pt x="5789" y="2891"/>
                </a:lnTo>
              </a:path>
            </a:pathLst>
          </a:custGeom>
          <a:ln w="11112">
            <a:solidFill>
              <a:srgbClr val="969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7133" y="3091209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281"/>
                </a:moveTo>
                <a:lnTo>
                  <a:pt x="0" y="435"/>
                </a:lnTo>
                <a:lnTo>
                  <a:pt x="123" y="565"/>
                </a:lnTo>
                <a:lnTo>
                  <a:pt x="278" y="565"/>
                </a:lnTo>
                <a:lnTo>
                  <a:pt x="431" y="565"/>
                </a:lnTo>
                <a:lnTo>
                  <a:pt x="560" y="435"/>
                </a:lnTo>
                <a:lnTo>
                  <a:pt x="560" y="281"/>
                </a:lnTo>
                <a:lnTo>
                  <a:pt x="560" y="128"/>
                </a:lnTo>
                <a:lnTo>
                  <a:pt x="431" y="0"/>
                </a:lnTo>
                <a:lnTo>
                  <a:pt x="278" y="0"/>
                </a:lnTo>
                <a:lnTo>
                  <a:pt x="123" y="0"/>
                </a:lnTo>
                <a:lnTo>
                  <a:pt x="0" y="128"/>
                </a:lnTo>
                <a:lnTo>
                  <a:pt x="0" y="281"/>
                </a:lnTo>
              </a:path>
            </a:pathLst>
          </a:custGeom>
          <a:ln w="11112">
            <a:solidFill>
              <a:srgbClr val="AFA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3312" y="3087245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0" y="3456"/>
                </a:moveTo>
                <a:lnTo>
                  <a:pt x="0" y="5361"/>
                </a:lnTo>
                <a:lnTo>
                  <a:pt x="1548" y="6915"/>
                </a:lnTo>
                <a:lnTo>
                  <a:pt x="3453" y="6915"/>
                </a:lnTo>
                <a:lnTo>
                  <a:pt x="5358" y="6915"/>
                </a:lnTo>
                <a:lnTo>
                  <a:pt x="6910" y="5361"/>
                </a:lnTo>
                <a:lnTo>
                  <a:pt x="6910" y="3456"/>
                </a:lnTo>
                <a:lnTo>
                  <a:pt x="6910" y="1551"/>
                </a:lnTo>
                <a:lnTo>
                  <a:pt x="5358" y="0"/>
                </a:lnTo>
                <a:lnTo>
                  <a:pt x="3453" y="0"/>
                </a:lnTo>
                <a:lnTo>
                  <a:pt x="1548" y="0"/>
                </a:lnTo>
                <a:lnTo>
                  <a:pt x="0" y="1551"/>
                </a:lnTo>
                <a:lnTo>
                  <a:pt x="0" y="3456"/>
                </a:lnTo>
              </a:path>
            </a:pathLst>
          </a:custGeom>
          <a:ln w="11112">
            <a:solidFill>
              <a:srgbClr val="C7C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9770" y="308356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47"/>
                </a:lnTo>
                <a:lnTo>
                  <a:pt x="0" y="9852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52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E0E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66891" y="2995718"/>
            <a:ext cx="31127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Arial"/>
                <a:cs typeface="Arial"/>
              </a:rPr>
              <a:t>Different similarity criteria </a:t>
            </a:r>
            <a:r>
              <a:rPr sz="1000" spc="-60" dirty="0">
                <a:latin typeface="Arial"/>
                <a:cs typeface="Arial"/>
              </a:rPr>
              <a:t>can </a:t>
            </a:r>
            <a:r>
              <a:rPr sz="1000" spc="-55" dirty="0">
                <a:latin typeface="Arial"/>
                <a:cs typeface="Arial"/>
              </a:rPr>
              <a:t>lead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25" dirty="0">
                <a:latin typeface="Arial"/>
                <a:cs typeface="Arial"/>
              </a:rPr>
              <a:t>different</a:t>
            </a:r>
            <a:r>
              <a:rPr sz="1000" spc="12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clusterings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1C1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35963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CC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71926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19">
              <a:lnSpc>
                <a:spcPts val="575"/>
              </a:lnSpc>
            </a:pPr>
            <a:fld id="{81D60167-4931-47E6-BA6A-407CBD079E47}" type="slidenum">
              <a:rPr spc="-15" dirty="0"/>
              <a:t>3</a:t>
            </a:fld>
            <a:r>
              <a:rPr spc="-15" dirty="0"/>
              <a:t> </a:t>
            </a:r>
            <a:r>
              <a:rPr spc="125" dirty="0"/>
              <a:t>/</a:t>
            </a:r>
            <a:r>
              <a:rPr spc="10" dirty="0"/>
              <a:t> </a:t>
            </a:r>
            <a:r>
              <a:rPr spc="-15" dirty="0"/>
              <a:t>24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6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215"/>
                </a:moveTo>
                <a:lnTo>
                  <a:pt x="4608004" y="350215"/>
                </a:lnTo>
                <a:lnTo>
                  <a:pt x="4608004" y="0"/>
                </a:lnTo>
                <a:lnTo>
                  <a:pt x="0" y="0"/>
                </a:lnTo>
                <a:lnTo>
                  <a:pt x="0" y="350215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14" y="60259"/>
            <a:ext cx="14636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Types </a:t>
            </a:r>
            <a:r>
              <a:rPr spc="-20" dirty="0"/>
              <a:t>of</a:t>
            </a:r>
            <a:r>
              <a:rPr spc="-114" dirty="0"/>
              <a:t> </a:t>
            </a:r>
            <a:r>
              <a:rPr spc="-50" dirty="0"/>
              <a:t>Clustering</a:t>
            </a:r>
          </a:p>
        </p:txBody>
      </p:sp>
      <p:sp>
        <p:nvSpPr>
          <p:cNvPr id="4" name="object 4"/>
          <p:cNvSpPr/>
          <p:nvPr/>
        </p:nvSpPr>
        <p:spPr>
          <a:xfrm>
            <a:off x="203145" y="482859"/>
            <a:ext cx="108421" cy="103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0530" y="473883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3726" y="680834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40669" y="20332"/>
                </a:moveTo>
                <a:lnTo>
                  <a:pt x="39071" y="12419"/>
                </a:lnTo>
                <a:lnTo>
                  <a:pt x="34713" y="5956"/>
                </a:lnTo>
                <a:lnTo>
                  <a:pt x="28250" y="1598"/>
                </a:lnTo>
                <a:lnTo>
                  <a:pt x="20335" y="0"/>
                </a:lnTo>
                <a:lnTo>
                  <a:pt x="12419" y="1598"/>
                </a:lnTo>
                <a:lnTo>
                  <a:pt x="5955" y="5956"/>
                </a:lnTo>
                <a:lnTo>
                  <a:pt x="1597" y="12419"/>
                </a:lnTo>
                <a:lnTo>
                  <a:pt x="0" y="20332"/>
                </a:lnTo>
                <a:lnTo>
                  <a:pt x="1597" y="28253"/>
                </a:lnTo>
                <a:lnTo>
                  <a:pt x="5955" y="34720"/>
                </a:lnTo>
                <a:lnTo>
                  <a:pt x="12419" y="39079"/>
                </a:lnTo>
                <a:lnTo>
                  <a:pt x="20335" y="40678"/>
                </a:lnTo>
                <a:lnTo>
                  <a:pt x="28250" y="39079"/>
                </a:lnTo>
                <a:lnTo>
                  <a:pt x="34713" y="34720"/>
                </a:lnTo>
                <a:lnTo>
                  <a:pt x="39071" y="28253"/>
                </a:lnTo>
                <a:lnTo>
                  <a:pt x="40669" y="20332"/>
                </a:lnTo>
              </a:path>
            </a:pathLst>
          </a:custGeom>
          <a:ln w="11112">
            <a:solidFill>
              <a:srgbClr val="19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6514" y="68353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324" y="17157"/>
                </a:moveTo>
                <a:lnTo>
                  <a:pt x="34324" y="7683"/>
                </a:lnTo>
                <a:lnTo>
                  <a:pt x="26635" y="0"/>
                </a:lnTo>
                <a:lnTo>
                  <a:pt x="17160" y="0"/>
                </a:lnTo>
                <a:lnTo>
                  <a:pt x="7684" y="0"/>
                </a:lnTo>
                <a:lnTo>
                  <a:pt x="0" y="7683"/>
                </a:lnTo>
                <a:lnTo>
                  <a:pt x="0" y="17157"/>
                </a:lnTo>
                <a:lnTo>
                  <a:pt x="0" y="26631"/>
                </a:lnTo>
                <a:lnTo>
                  <a:pt x="7684" y="34315"/>
                </a:lnTo>
                <a:lnTo>
                  <a:pt x="17160" y="34315"/>
                </a:lnTo>
                <a:lnTo>
                  <a:pt x="26635" y="34315"/>
                </a:lnTo>
                <a:lnTo>
                  <a:pt x="34324" y="26631"/>
                </a:lnTo>
                <a:lnTo>
                  <a:pt x="34324" y="17157"/>
                </a:lnTo>
              </a:path>
            </a:pathLst>
          </a:custGeom>
          <a:ln w="11112">
            <a:solidFill>
              <a:srgbClr val="1B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306" y="68623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7970" y="13982"/>
                </a:moveTo>
                <a:lnTo>
                  <a:pt x="27970" y="6261"/>
                </a:lnTo>
                <a:lnTo>
                  <a:pt x="21709" y="0"/>
                </a:lnTo>
                <a:lnTo>
                  <a:pt x="13985" y="0"/>
                </a:lnTo>
                <a:lnTo>
                  <a:pt x="6261" y="0"/>
                </a:lnTo>
                <a:lnTo>
                  <a:pt x="0" y="6261"/>
                </a:lnTo>
                <a:lnTo>
                  <a:pt x="0" y="13982"/>
                </a:lnTo>
                <a:lnTo>
                  <a:pt x="0" y="21717"/>
                </a:lnTo>
                <a:lnTo>
                  <a:pt x="6261" y="27978"/>
                </a:lnTo>
                <a:lnTo>
                  <a:pt x="13985" y="27978"/>
                </a:lnTo>
                <a:lnTo>
                  <a:pt x="21709" y="27978"/>
                </a:lnTo>
                <a:lnTo>
                  <a:pt x="27970" y="21717"/>
                </a:lnTo>
                <a:lnTo>
                  <a:pt x="27970" y="13982"/>
                </a:lnTo>
              </a:path>
            </a:pathLst>
          </a:custGeom>
          <a:ln w="11112">
            <a:solidFill>
              <a:srgbClr val="1D1D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2095" y="688936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21624" y="10807"/>
                </a:moveTo>
                <a:lnTo>
                  <a:pt x="21624" y="4838"/>
                </a:lnTo>
                <a:lnTo>
                  <a:pt x="16783" y="0"/>
                </a:lnTo>
                <a:lnTo>
                  <a:pt x="10814" y="0"/>
                </a:lnTo>
                <a:lnTo>
                  <a:pt x="4846" y="0"/>
                </a:lnTo>
                <a:lnTo>
                  <a:pt x="0" y="4838"/>
                </a:lnTo>
                <a:lnTo>
                  <a:pt x="0" y="10807"/>
                </a:lnTo>
                <a:lnTo>
                  <a:pt x="0" y="16776"/>
                </a:lnTo>
                <a:lnTo>
                  <a:pt x="4846" y="21628"/>
                </a:lnTo>
                <a:lnTo>
                  <a:pt x="10814" y="21628"/>
                </a:lnTo>
                <a:lnTo>
                  <a:pt x="16783" y="21628"/>
                </a:lnTo>
                <a:lnTo>
                  <a:pt x="21624" y="16776"/>
                </a:lnTo>
                <a:lnTo>
                  <a:pt x="21624" y="10807"/>
                </a:lnTo>
              </a:path>
            </a:pathLst>
          </a:custGeom>
          <a:ln w="11112">
            <a:solidFill>
              <a:srgbClr val="1F1F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4888" y="69162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269" y="7645"/>
                </a:moveTo>
                <a:lnTo>
                  <a:pt x="15269" y="3429"/>
                </a:lnTo>
                <a:lnTo>
                  <a:pt x="11851" y="0"/>
                </a:lnTo>
                <a:lnTo>
                  <a:pt x="7635" y="0"/>
                </a:lnTo>
                <a:lnTo>
                  <a:pt x="3417" y="0"/>
                </a:lnTo>
                <a:lnTo>
                  <a:pt x="0" y="3429"/>
                </a:lnTo>
                <a:lnTo>
                  <a:pt x="0" y="7645"/>
                </a:lnTo>
                <a:lnTo>
                  <a:pt x="0" y="11861"/>
                </a:lnTo>
                <a:lnTo>
                  <a:pt x="3417" y="15278"/>
                </a:lnTo>
                <a:lnTo>
                  <a:pt x="7635" y="15278"/>
                </a:lnTo>
                <a:lnTo>
                  <a:pt x="11851" y="15278"/>
                </a:lnTo>
                <a:lnTo>
                  <a:pt x="15269" y="11861"/>
                </a:lnTo>
                <a:lnTo>
                  <a:pt x="15269" y="7645"/>
                </a:lnTo>
              </a:path>
            </a:pathLst>
          </a:custGeom>
          <a:ln w="11112">
            <a:solidFill>
              <a:srgbClr val="2121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7347" y="6840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582" y="14782"/>
                </a:moveTo>
                <a:lnTo>
                  <a:pt x="29582" y="6616"/>
                </a:lnTo>
                <a:lnTo>
                  <a:pt x="22959" y="0"/>
                </a:lnTo>
                <a:lnTo>
                  <a:pt x="14794" y="0"/>
                </a:lnTo>
                <a:lnTo>
                  <a:pt x="6628" y="0"/>
                </a:lnTo>
                <a:lnTo>
                  <a:pt x="0" y="6616"/>
                </a:lnTo>
                <a:lnTo>
                  <a:pt x="0" y="14782"/>
                </a:lnTo>
                <a:lnTo>
                  <a:pt x="0" y="22948"/>
                </a:lnTo>
                <a:lnTo>
                  <a:pt x="6628" y="29578"/>
                </a:lnTo>
                <a:lnTo>
                  <a:pt x="14794" y="29578"/>
                </a:lnTo>
                <a:lnTo>
                  <a:pt x="22959" y="29578"/>
                </a:lnTo>
                <a:lnTo>
                  <a:pt x="29582" y="22948"/>
                </a:lnTo>
                <a:lnTo>
                  <a:pt x="29582" y="14782"/>
                </a:lnTo>
              </a:path>
            </a:pathLst>
          </a:custGeom>
          <a:ln w="11112">
            <a:solidFill>
              <a:srgbClr val="2323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2179" y="688238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14794" y="7391"/>
                </a:moveTo>
                <a:lnTo>
                  <a:pt x="14794" y="3302"/>
                </a:lnTo>
                <a:lnTo>
                  <a:pt x="11479" y="0"/>
                </a:lnTo>
                <a:lnTo>
                  <a:pt x="7396" y="0"/>
                </a:lnTo>
                <a:lnTo>
                  <a:pt x="3313" y="0"/>
                </a:lnTo>
                <a:lnTo>
                  <a:pt x="0" y="3302"/>
                </a:lnTo>
                <a:lnTo>
                  <a:pt x="0" y="7391"/>
                </a:lnTo>
                <a:lnTo>
                  <a:pt x="0" y="11468"/>
                </a:lnTo>
                <a:lnTo>
                  <a:pt x="3313" y="14782"/>
                </a:lnTo>
                <a:lnTo>
                  <a:pt x="7396" y="14782"/>
                </a:lnTo>
                <a:lnTo>
                  <a:pt x="11479" y="14782"/>
                </a:lnTo>
                <a:lnTo>
                  <a:pt x="14794" y="11468"/>
                </a:lnTo>
                <a:lnTo>
                  <a:pt x="14794" y="7391"/>
                </a:lnTo>
              </a:path>
            </a:pathLst>
          </a:custGeom>
          <a:ln w="11112">
            <a:solidFill>
              <a:srgbClr val="656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4844" y="690778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90">
                <a:moveTo>
                  <a:pt x="8437" y="4216"/>
                </a:moveTo>
                <a:lnTo>
                  <a:pt x="8437" y="1892"/>
                </a:lnTo>
                <a:lnTo>
                  <a:pt x="6548" y="0"/>
                </a:lnTo>
                <a:lnTo>
                  <a:pt x="4221" y="0"/>
                </a:lnTo>
                <a:lnTo>
                  <a:pt x="1894" y="0"/>
                </a:lnTo>
                <a:lnTo>
                  <a:pt x="0" y="1892"/>
                </a:lnTo>
                <a:lnTo>
                  <a:pt x="0" y="4216"/>
                </a:lnTo>
                <a:lnTo>
                  <a:pt x="0" y="6540"/>
                </a:lnTo>
                <a:lnTo>
                  <a:pt x="1894" y="8432"/>
                </a:lnTo>
                <a:lnTo>
                  <a:pt x="4221" y="8432"/>
                </a:lnTo>
                <a:lnTo>
                  <a:pt x="6548" y="8432"/>
                </a:lnTo>
                <a:lnTo>
                  <a:pt x="8437" y="6540"/>
                </a:lnTo>
                <a:lnTo>
                  <a:pt x="8437" y="4216"/>
                </a:lnTo>
              </a:path>
            </a:pathLst>
          </a:custGeom>
          <a:ln w="11112">
            <a:solidFill>
              <a:srgbClr val="7E7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7507" y="693318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40">
                <a:moveTo>
                  <a:pt x="2089" y="1041"/>
                </a:moveTo>
                <a:lnTo>
                  <a:pt x="2089" y="469"/>
                </a:lnTo>
                <a:lnTo>
                  <a:pt x="1617" y="0"/>
                </a:lnTo>
                <a:lnTo>
                  <a:pt x="1042" y="0"/>
                </a:lnTo>
                <a:lnTo>
                  <a:pt x="467" y="0"/>
                </a:lnTo>
                <a:lnTo>
                  <a:pt x="0" y="469"/>
                </a:lnTo>
                <a:lnTo>
                  <a:pt x="0" y="1041"/>
                </a:lnTo>
                <a:lnTo>
                  <a:pt x="0" y="1612"/>
                </a:lnTo>
                <a:lnTo>
                  <a:pt x="467" y="2095"/>
                </a:lnTo>
                <a:lnTo>
                  <a:pt x="1042" y="2095"/>
                </a:lnTo>
                <a:lnTo>
                  <a:pt x="1617" y="2095"/>
                </a:lnTo>
                <a:lnTo>
                  <a:pt x="2089" y="1612"/>
                </a:lnTo>
                <a:lnTo>
                  <a:pt x="2089" y="1041"/>
                </a:lnTo>
              </a:path>
            </a:pathLst>
          </a:custGeom>
          <a:ln w="11112">
            <a:solidFill>
              <a:srgbClr val="969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5910" y="691603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2120"/>
                </a:moveTo>
                <a:lnTo>
                  <a:pt x="0" y="3302"/>
                </a:lnTo>
                <a:lnTo>
                  <a:pt x="952" y="4254"/>
                </a:lnTo>
                <a:lnTo>
                  <a:pt x="2127" y="4254"/>
                </a:lnTo>
                <a:lnTo>
                  <a:pt x="3303" y="4254"/>
                </a:lnTo>
                <a:lnTo>
                  <a:pt x="4260" y="3302"/>
                </a:lnTo>
                <a:lnTo>
                  <a:pt x="4260" y="2120"/>
                </a:lnTo>
                <a:lnTo>
                  <a:pt x="4260" y="952"/>
                </a:lnTo>
                <a:lnTo>
                  <a:pt x="3303" y="0"/>
                </a:lnTo>
                <a:lnTo>
                  <a:pt x="2127" y="0"/>
                </a:lnTo>
                <a:lnTo>
                  <a:pt x="952" y="0"/>
                </a:lnTo>
                <a:lnTo>
                  <a:pt x="0" y="952"/>
                </a:lnTo>
                <a:lnTo>
                  <a:pt x="0" y="2120"/>
                </a:lnTo>
              </a:path>
            </a:pathLst>
          </a:custGeom>
          <a:ln w="11112">
            <a:solidFill>
              <a:srgbClr val="AFA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2218" y="68779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0" y="5308"/>
                </a:moveTo>
                <a:lnTo>
                  <a:pt x="0" y="8229"/>
                </a:lnTo>
                <a:lnTo>
                  <a:pt x="2381" y="10604"/>
                </a:lnTo>
                <a:lnTo>
                  <a:pt x="5308" y="10604"/>
                </a:lnTo>
                <a:lnTo>
                  <a:pt x="8235" y="10604"/>
                </a:lnTo>
                <a:lnTo>
                  <a:pt x="10612" y="8229"/>
                </a:lnTo>
                <a:lnTo>
                  <a:pt x="10612" y="5308"/>
                </a:lnTo>
                <a:lnTo>
                  <a:pt x="10612" y="2374"/>
                </a:lnTo>
                <a:lnTo>
                  <a:pt x="8235" y="0"/>
                </a:lnTo>
                <a:lnTo>
                  <a:pt x="5308" y="0"/>
                </a:lnTo>
                <a:lnTo>
                  <a:pt x="2381" y="0"/>
                </a:lnTo>
                <a:lnTo>
                  <a:pt x="0" y="2374"/>
                </a:lnTo>
                <a:lnTo>
                  <a:pt x="0" y="5308"/>
                </a:lnTo>
              </a:path>
            </a:pathLst>
          </a:custGeom>
          <a:ln w="11112">
            <a:solidFill>
              <a:srgbClr val="C7C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0666" y="68611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1" y="0"/>
                </a:moveTo>
                <a:lnTo>
                  <a:pt x="2847" y="0"/>
                </a:lnTo>
                <a:lnTo>
                  <a:pt x="0" y="2844"/>
                </a:lnTo>
                <a:lnTo>
                  <a:pt x="0" y="9842"/>
                </a:lnTo>
                <a:lnTo>
                  <a:pt x="2847" y="12700"/>
                </a:lnTo>
                <a:lnTo>
                  <a:pt x="9851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1" y="0"/>
                </a:lnTo>
                <a:close/>
              </a:path>
            </a:pathLst>
          </a:custGeom>
          <a:solidFill>
            <a:srgbClr val="E0E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6891" y="412660"/>
            <a:ext cx="3942715" cy="3524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000" spc="25" dirty="0">
                <a:latin typeface="Arial"/>
                <a:cs typeface="Arial"/>
              </a:rPr>
              <a:t>Flat </a:t>
            </a:r>
            <a:r>
              <a:rPr sz="1000" spc="-5" dirty="0">
                <a:latin typeface="Arial"/>
                <a:cs typeface="Arial"/>
              </a:rPr>
              <a:t>or </a:t>
            </a:r>
            <a:r>
              <a:rPr sz="1000" spc="20" dirty="0">
                <a:latin typeface="Arial"/>
                <a:cs typeface="Arial"/>
              </a:rPr>
              <a:t>Partitional </a:t>
            </a:r>
            <a:r>
              <a:rPr sz="1000" spc="5" dirty="0">
                <a:latin typeface="Arial"/>
                <a:cs typeface="Arial"/>
              </a:rPr>
              <a:t>clustering </a:t>
            </a:r>
            <a:r>
              <a:rPr sz="1000" spc="35" dirty="0">
                <a:latin typeface="Arial"/>
                <a:cs typeface="Arial"/>
              </a:rPr>
              <a:t>(</a:t>
            </a:r>
            <a:r>
              <a:rPr sz="1000" i="1" spc="35" dirty="0">
                <a:latin typeface="Arial"/>
                <a:cs typeface="Arial"/>
              </a:rPr>
              <a:t>K </a:t>
            </a:r>
            <a:r>
              <a:rPr sz="1000" spc="-60" dirty="0">
                <a:latin typeface="Arial"/>
                <a:cs typeface="Arial"/>
              </a:rPr>
              <a:t>-means, </a:t>
            </a:r>
            <a:r>
              <a:rPr sz="1000" spc="-75" dirty="0">
                <a:latin typeface="Arial"/>
                <a:cs typeface="Arial"/>
              </a:rPr>
              <a:t>Gaussian </a:t>
            </a:r>
            <a:r>
              <a:rPr sz="1000" spc="-20" dirty="0">
                <a:latin typeface="Arial"/>
                <a:cs typeface="Arial"/>
              </a:rPr>
              <a:t>mixture </a:t>
            </a:r>
            <a:r>
              <a:rPr sz="1000" spc="-50" dirty="0">
                <a:latin typeface="Arial"/>
                <a:cs typeface="Arial"/>
              </a:rPr>
              <a:t>models,</a:t>
            </a:r>
            <a:r>
              <a:rPr sz="1000" spc="8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etc.)</a:t>
            </a:r>
            <a:endParaRPr sz="10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135"/>
              </a:spcBef>
            </a:pPr>
            <a:r>
              <a:rPr sz="900" spc="-10" dirty="0">
                <a:latin typeface="Arial"/>
                <a:cs typeface="Arial"/>
              </a:rPr>
              <a:t>Partitions </a:t>
            </a:r>
            <a:r>
              <a:rPr sz="900" spc="-55" dirty="0">
                <a:latin typeface="Arial"/>
                <a:cs typeface="Arial"/>
              </a:rPr>
              <a:t>are </a:t>
            </a:r>
            <a:r>
              <a:rPr sz="900" spc="-30" dirty="0">
                <a:solidFill>
                  <a:srgbClr val="0000FF"/>
                </a:solidFill>
                <a:latin typeface="Arial"/>
                <a:cs typeface="Arial"/>
              </a:rPr>
              <a:t>independent </a:t>
            </a:r>
            <a:r>
              <a:rPr sz="900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900" spc="-55" dirty="0">
                <a:solidFill>
                  <a:srgbClr val="0000FF"/>
                </a:solidFill>
                <a:latin typeface="Arial"/>
                <a:cs typeface="Arial"/>
              </a:rPr>
              <a:t>each</a:t>
            </a:r>
            <a:r>
              <a:rPr sz="9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Arial"/>
                <a:cs typeface="Arial"/>
              </a:rPr>
              <a:t>other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38450" y="815975"/>
            <a:ext cx="762465" cy="545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3145" y="1654548"/>
            <a:ext cx="108421" cy="103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530" y="1645573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3726" y="1852523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40669" y="20332"/>
                </a:moveTo>
                <a:lnTo>
                  <a:pt x="39071" y="12419"/>
                </a:lnTo>
                <a:lnTo>
                  <a:pt x="34713" y="5956"/>
                </a:lnTo>
                <a:lnTo>
                  <a:pt x="28250" y="1598"/>
                </a:lnTo>
                <a:lnTo>
                  <a:pt x="20335" y="0"/>
                </a:lnTo>
                <a:lnTo>
                  <a:pt x="12419" y="1598"/>
                </a:lnTo>
                <a:lnTo>
                  <a:pt x="5955" y="5956"/>
                </a:lnTo>
                <a:lnTo>
                  <a:pt x="1597" y="12419"/>
                </a:lnTo>
                <a:lnTo>
                  <a:pt x="0" y="20332"/>
                </a:lnTo>
                <a:lnTo>
                  <a:pt x="1597" y="28253"/>
                </a:lnTo>
                <a:lnTo>
                  <a:pt x="5955" y="34720"/>
                </a:lnTo>
                <a:lnTo>
                  <a:pt x="12419" y="39079"/>
                </a:lnTo>
                <a:lnTo>
                  <a:pt x="20335" y="40678"/>
                </a:lnTo>
                <a:lnTo>
                  <a:pt x="28250" y="39079"/>
                </a:lnTo>
                <a:lnTo>
                  <a:pt x="34713" y="34720"/>
                </a:lnTo>
                <a:lnTo>
                  <a:pt x="39071" y="28253"/>
                </a:lnTo>
                <a:lnTo>
                  <a:pt x="40669" y="20332"/>
                </a:lnTo>
              </a:path>
            </a:pathLst>
          </a:custGeom>
          <a:ln w="11112">
            <a:solidFill>
              <a:srgbClr val="19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6514" y="185522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324" y="17157"/>
                </a:moveTo>
                <a:lnTo>
                  <a:pt x="34324" y="7683"/>
                </a:lnTo>
                <a:lnTo>
                  <a:pt x="26635" y="0"/>
                </a:lnTo>
                <a:lnTo>
                  <a:pt x="17160" y="0"/>
                </a:lnTo>
                <a:lnTo>
                  <a:pt x="7684" y="0"/>
                </a:lnTo>
                <a:lnTo>
                  <a:pt x="0" y="7683"/>
                </a:lnTo>
                <a:lnTo>
                  <a:pt x="0" y="17157"/>
                </a:lnTo>
                <a:lnTo>
                  <a:pt x="0" y="26631"/>
                </a:lnTo>
                <a:lnTo>
                  <a:pt x="7684" y="34315"/>
                </a:lnTo>
                <a:lnTo>
                  <a:pt x="17160" y="34315"/>
                </a:lnTo>
                <a:lnTo>
                  <a:pt x="26635" y="34315"/>
                </a:lnTo>
                <a:lnTo>
                  <a:pt x="34324" y="26631"/>
                </a:lnTo>
                <a:lnTo>
                  <a:pt x="34324" y="17157"/>
                </a:lnTo>
              </a:path>
            </a:pathLst>
          </a:custGeom>
          <a:ln w="11112">
            <a:solidFill>
              <a:srgbClr val="1B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9306" y="1857921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7970" y="13982"/>
                </a:moveTo>
                <a:lnTo>
                  <a:pt x="27970" y="6261"/>
                </a:lnTo>
                <a:lnTo>
                  <a:pt x="21709" y="0"/>
                </a:lnTo>
                <a:lnTo>
                  <a:pt x="13985" y="0"/>
                </a:lnTo>
                <a:lnTo>
                  <a:pt x="6261" y="0"/>
                </a:lnTo>
                <a:lnTo>
                  <a:pt x="0" y="6261"/>
                </a:lnTo>
                <a:lnTo>
                  <a:pt x="0" y="13982"/>
                </a:lnTo>
                <a:lnTo>
                  <a:pt x="0" y="21717"/>
                </a:lnTo>
                <a:lnTo>
                  <a:pt x="6261" y="27978"/>
                </a:lnTo>
                <a:lnTo>
                  <a:pt x="13985" y="27978"/>
                </a:lnTo>
                <a:lnTo>
                  <a:pt x="21709" y="27978"/>
                </a:lnTo>
                <a:lnTo>
                  <a:pt x="27970" y="21717"/>
                </a:lnTo>
                <a:lnTo>
                  <a:pt x="27970" y="13982"/>
                </a:lnTo>
              </a:path>
            </a:pathLst>
          </a:custGeom>
          <a:ln w="11112">
            <a:solidFill>
              <a:srgbClr val="1D1D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2095" y="1860626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21624" y="10807"/>
                </a:moveTo>
                <a:lnTo>
                  <a:pt x="21624" y="4838"/>
                </a:lnTo>
                <a:lnTo>
                  <a:pt x="16783" y="0"/>
                </a:lnTo>
                <a:lnTo>
                  <a:pt x="10814" y="0"/>
                </a:lnTo>
                <a:lnTo>
                  <a:pt x="4846" y="0"/>
                </a:lnTo>
                <a:lnTo>
                  <a:pt x="0" y="4838"/>
                </a:lnTo>
                <a:lnTo>
                  <a:pt x="0" y="10807"/>
                </a:lnTo>
                <a:lnTo>
                  <a:pt x="0" y="16776"/>
                </a:lnTo>
                <a:lnTo>
                  <a:pt x="4846" y="21628"/>
                </a:lnTo>
                <a:lnTo>
                  <a:pt x="10814" y="21628"/>
                </a:lnTo>
                <a:lnTo>
                  <a:pt x="16783" y="21628"/>
                </a:lnTo>
                <a:lnTo>
                  <a:pt x="21624" y="16776"/>
                </a:lnTo>
                <a:lnTo>
                  <a:pt x="21624" y="10807"/>
                </a:lnTo>
              </a:path>
            </a:pathLst>
          </a:custGeom>
          <a:ln w="11112">
            <a:solidFill>
              <a:srgbClr val="1F1F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4888" y="1863318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269" y="7645"/>
                </a:moveTo>
                <a:lnTo>
                  <a:pt x="15269" y="3429"/>
                </a:lnTo>
                <a:lnTo>
                  <a:pt x="11851" y="0"/>
                </a:lnTo>
                <a:lnTo>
                  <a:pt x="7635" y="0"/>
                </a:lnTo>
                <a:lnTo>
                  <a:pt x="3417" y="0"/>
                </a:lnTo>
                <a:lnTo>
                  <a:pt x="0" y="3429"/>
                </a:lnTo>
                <a:lnTo>
                  <a:pt x="0" y="7645"/>
                </a:lnTo>
                <a:lnTo>
                  <a:pt x="0" y="11861"/>
                </a:lnTo>
                <a:lnTo>
                  <a:pt x="3417" y="15278"/>
                </a:lnTo>
                <a:lnTo>
                  <a:pt x="7635" y="15278"/>
                </a:lnTo>
                <a:lnTo>
                  <a:pt x="11851" y="15278"/>
                </a:lnTo>
                <a:lnTo>
                  <a:pt x="15269" y="11861"/>
                </a:lnTo>
                <a:lnTo>
                  <a:pt x="15269" y="7645"/>
                </a:lnTo>
              </a:path>
            </a:pathLst>
          </a:custGeom>
          <a:ln w="11112">
            <a:solidFill>
              <a:srgbClr val="2121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7347" y="185569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582" y="14782"/>
                </a:moveTo>
                <a:lnTo>
                  <a:pt x="29582" y="6616"/>
                </a:lnTo>
                <a:lnTo>
                  <a:pt x="22959" y="0"/>
                </a:lnTo>
                <a:lnTo>
                  <a:pt x="14794" y="0"/>
                </a:lnTo>
                <a:lnTo>
                  <a:pt x="6628" y="0"/>
                </a:lnTo>
                <a:lnTo>
                  <a:pt x="0" y="6616"/>
                </a:lnTo>
                <a:lnTo>
                  <a:pt x="0" y="14782"/>
                </a:lnTo>
                <a:lnTo>
                  <a:pt x="0" y="22948"/>
                </a:lnTo>
                <a:lnTo>
                  <a:pt x="6628" y="29578"/>
                </a:lnTo>
                <a:lnTo>
                  <a:pt x="14794" y="29578"/>
                </a:lnTo>
                <a:lnTo>
                  <a:pt x="22959" y="29578"/>
                </a:lnTo>
                <a:lnTo>
                  <a:pt x="29582" y="22948"/>
                </a:lnTo>
                <a:lnTo>
                  <a:pt x="29582" y="14782"/>
                </a:lnTo>
              </a:path>
            </a:pathLst>
          </a:custGeom>
          <a:ln w="11112">
            <a:solidFill>
              <a:srgbClr val="2323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2179" y="1859927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4794" y="7391"/>
                </a:moveTo>
                <a:lnTo>
                  <a:pt x="14794" y="3302"/>
                </a:lnTo>
                <a:lnTo>
                  <a:pt x="11479" y="0"/>
                </a:lnTo>
                <a:lnTo>
                  <a:pt x="7396" y="0"/>
                </a:lnTo>
                <a:lnTo>
                  <a:pt x="3313" y="0"/>
                </a:lnTo>
                <a:lnTo>
                  <a:pt x="0" y="3302"/>
                </a:lnTo>
                <a:lnTo>
                  <a:pt x="0" y="7391"/>
                </a:lnTo>
                <a:lnTo>
                  <a:pt x="0" y="11468"/>
                </a:lnTo>
                <a:lnTo>
                  <a:pt x="3313" y="14782"/>
                </a:lnTo>
                <a:lnTo>
                  <a:pt x="7396" y="14782"/>
                </a:lnTo>
                <a:lnTo>
                  <a:pt x="11479" y="14782"/>
                </a:lnTo>
                <a:lnTo>
                  <a:pt x="14794" y="11468"/>
                </a:lnTo>
                <a:lnTo>
                  <a:pt x="14794" y="7391"/>
                </a:lnTo>
              </a:path>
            </a:pathLst>
          </a:custGeom>
          <a:ln w="11112">
            <a:solidFill>
              <a:srgbClr val="656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4844" y="1862467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8437" y="4216"/>
                </a:moveTo>
                <a:lnTo>
                  <a:pt x="8437" y="1892"/>
                </a:lnTo>
                <a:lnTo>
                  <a:pt x="6548" y="0"/>
                </a:lnTo>
                <a:lnTo>
                  <a:pt x="4221" y="0"/>
                </a:lnTo>
                <a:lnTo>
                  <a:pt x="1894" y="0"/>
                </a:lnTo>
                <a:lnTo>
                  <a:pt x="0" y="1892"/>
                </a:lnTo>
                <a:lnTo>
                  <a:pt x="0" y="4216"/>
                </a:lnTo>
                <a:lnTo>
                  <a:pt x="0" y="6540"/>
                </a:lnTo>
                <a:lnTo>
                  <a:pt x="1894" y="8432"/>
                </a:lnTo>
                <a:lnTo>
                  <a:pt x="4221" y="8432"/>
                </a:lnTo>
                <a:lnTo>
                  <a:pt x="6548" y="8432"/>
                </a:lnTo>
                <a:lnTo>
                  <a:pt x="8437" y="6540"/>
                </a:lnTo>
                <a:lnTo>
                  <a:pt x="8437" y="4216"/>
                </a:lnTo>
              </a:path>
            </a:pathLst>
          </a:custGeom>
          <a:ln w="11112">
            <a:solidFill>
              <a:srgbClr val="7E7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7507" y="1865007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089" y="1041"/>
                </a:moveTo>
                <a:lnTo>
                  <a:pt x="2089" y="469"/>
                </a:lnTo>
                <a:lnTo>
                  <a:pt x="1617" y="0"/>
                </a:lnTo>
                <a:lnTo>
                  <a:pt x="1042" y="0"/>
                </a:lnTo>
                <a:lnTo>
                  <a:pt x="467" y="0"/>
                </a:lnTo>
                <a:lnTo>
                  <a:pt x="0" y="469"/>
                </a:lnTo>
                <a:lnTo>
                  <a:pt x="0" y="1041"/>
                </a:lnTo>
                <a:lnTo>
                  <a:pt x="0" y="1612"/>
                </a:lnTo>
                <a:lnTo>
                  <a:pt x="467" y="2095"/>
                </a:lnTo>
                <a:lnTo>
                  <a:pt x="1042" y="2095"/>
                </a:lnTo>
                <a:lnTo>
                  <a:pt x="1617" y="2095"/>
                </a:lnTo>
                <a:lnTo>
                  <a:pt x="2089" y="1612"/>
                </a:lnTo>
                <a:lnTo>
                  <a:pt x="2089" y="1041"/>
                </a:lnTo>
              </a:path>
            </a:pathLst>
          </a:custGeom>
          <a:ln w="11112">
            <a:solidFill>
              <a:srgbClr val="969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5910" y="1863293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2120"/>
                </a:moveTo>
                <a:lnTo>
                  <a:pt x="0" y="3302"/>
                </a:lnTo>
                <a:lnTo>
                  <a:pt x="952" y="4254"/>
                </a:lnTo>
                <a:lnTo>
                  <a:pt x="2127" y="4254"/>
                </a:lnTo>
                <a:lnTo>
                  <a:pt x="3303" y="4254"/>
                </a:lnTo>
                <a:lnTo>
                  <a:pt x="4260" y="3302"/>
                </a:lnTo>
                <a:lnTo>
                  <a:pt x="4260" y="2120"/>
                </a:lnTo>
                <a:lnTo>
                  <a:pt x="4260" y="952"/>
                </a:lnTo>
                <a:lnTo>
                  <a:pt x="3303" y="0"/>
                </a:lnTo>
                <a:lnTo>
                  <a:pt x="2127" y="0"/>
                </a:lnTo>
                <a:lnTo>
                  <a:pt x="952" y="0"/>
                </a:lnTo>
                <a:lnTo>
                  <a:pt x="0" y="952"/>
                </a:lnTo>
                <a:lnTo>
                  <a:pt x="0" y="2120"/>
                </a:lnTo>
              </a:path>
            </a:pathLst>
          </a:custGeom>
          <a:ln w="11112">
            <a:solidFill>
              <a:srgbClr val="AFA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2218" y="185948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0" y="5308"/>
                </a:moveTo>
                <a:lnTo>
                  <a:pt x="0" y="8229"/>
                </a:lnTo>
                <a:lnTo>
                  <a:pt x="2381" y="10604"/>
                </a:lnTo>
                <a:lnTo>
                  <a:pt x="5308" y="10604"/>
                </a:lnTo>
                <a:lnTo>
                  <a:pt x="8235" y="10604"/>
                </a:lnTo>
                <a:lnTo>
                  <a:pt x="10612" y="8229"/>
                </a:lnTo>
                <a:lnTo>
                  <a:pt x="10612" y="5308"/>
                </a:lnTo>
                <a:lnTo>
                  <a:pt x="10612" y="2374"/>
                </a:lnTo>
                <a:lnTo>
                  <a:pt x="8235" y="0"/>
                </a:lnTo>
                <a:lnTo>
                  <a:pt x="5308" y="0"/>
                </a:lnTo>
                <a:lnTo>
                  <a:pt x="2381" y="0"/>
                </a:lnTo>
                <a:lnTo>
                  <a:pt x="0" y="2374"/>
                </a:lnTo>
                <a:lnTo>
                  <a:pt x="0" y="5308"/>
                </a:lnTo>
              </a:path>
            </a:pathLst>
          </a:custGeom>
          <a:ln w="11112">
            <a:solidFill>
              <a:srgbClr val="C7C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0666" y="185780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1" y="0"/>
                </a:moveTo>
                <a:lnTo>
                  <a:pt x="2847" y="0"/>
                </a:lnTo>
                <a:lnTo>
                  <a:pt x="0" y="2844"/>
                </a:lnTo>
                <a:lnTo>
                  <a:pt x="0" y="9842"/>
                </a:lnTo>
                <a:lnTo>
                  <a:pt x="2847" y="12700"/>
                </a:lnTo>
                <a:lnTo>
                  <a:pt x="9851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1" y="0"/>
                </a:lnTo>
                <a:close/>
              </a:path>
            </a:pathLst>
          </a:custGeom>
          <a:solidFill>
            <a:srgbClr val="E0E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3726" y="1991741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40669" y="20345"/>
                </a:moveTo>
                <a:lnTo>
                  <a:pt x="39071" y="12424"/>
                </a:lnTo>
                <a:lnTo>
                  <a:pt x="34713" y="5957"/>
                </a:lnTo>
                <a:lnTo>
                  <a:pt x="28250" y="1598"/>
                </a:lnTo>
                <a:lnTo>
                  <a:pt x="20335" y="0"/>
                </a:lnTo>
                <a:lnTo>
                  <a:pt x="12419" y="1598"/>
                </a:lnTo>
                <a:lnTo>
                  <a:pt x="5955" y="5957"/>
                </a:lnTo>
                <a:lnTo>
                  <a:pt x="1597" y="12424"/>
                </a:lnTo>
                <a:lnTo>
                  <a:pt x="0" y="20345"/>
                </a:lnTo>
                <a:lnTo>
                  <a:pt x="1597" y="28258"/>
                </a:lnTo>
                <a:lnTo>
                  <a:pt x="5955" y="34721"/>
                </a:lnTo>
                <a:lnTo>
                  <a:pt x="12419" y="39079"/>
                </a:lnTo>
                <a:lnTo>
                  <a:pt x="20335" y="40678"/>
                </a:lnTo>
                <a:lnTo>
                  <a:pt x="28250" y="39079"/>
                </a:lnTo>
                <a:lnTo>
                  <a:pt x="34713" y="34721"/>
                </a:lnTo>
                <a:lnTo>
                  <a:pt x="39071" y="28258"/>
                </a:lnTo>
                <a:lnTo>
                  <a:pt x="40669" y="20345"/>
                </a:lnTo>
              </a:path>
            </a:pathLst>
          </a:custGeom>
          <a:ln w="11112">
            <a:solidFill>
              <a:srgbClr val="19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6514" y="1994433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324" y="17170"/>
                </a:moveTo>
                <a:lnTo>
                  <a:pt x="34324" y="7696"/>
                </a:lnTo>
                <a:lnTo>
                  <a:pt x="26635" y="0"/>
                </a:lnTo>
                <a:lnTo>
                  <a:pt x="17160" y="0"/>
                </a:lnTo>
                <a:lnTo>
                  <a:pt x="7684" y="0"/>
                </a:lnTo>
                <a:lnTo>
                  <a:pt x="0" y="7696"/>
                </a:lnTo>
                <a:lnTo>
                  <a:pt x="0" y="17170"/>
                </a:lnTo>
                <a:lnTo>
                  <a:pt x="0" y="26644"/>
                </a:lnTo>
                <a:lnTo>
                  <a:pt x="7684" y="34328"/>
                </a:lnTo>
                <a:lnTo>
                  <a:pt x="17160" y="34328"/>
                </a:lnTo>
                <a:lnTo>
                  <a:pt x="26635" y="34328"/>
                </a:lnTo>
                <a:lnTo>
                  <a:pt x="34324" y="26644"/>
                </a:lnTo>
                <a:lnTo>
                  <a:pt x="34324" y="17170"/>
                </a:lnTo>
              </a:path>
            </a:pathLst>
          </a:custGeom>
          <a:ln w="11112">
            <a:solidFill>
              <a:srgbClr val="1B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9306" y="199713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7970" y="13995"/>
                </a:moveTo>
                <a:lnTo>
                  <a:pt x="27970" y="6261"/>
                </a:lnTo>
                <a:lnTo>
                  <a:pt x="21709" y="0"/>
                </a:lnTo>
                <a:lnTo>
                  <a:pt x="13985" y="0"/>
                </a:lnTo>
                <a:lnTo>
                  <a:pt x="6261" y="0"/>
                </a:lnTo>
                <a:lnTo>
                  <a:pt x="0" y="6261"/>
                </a:lnTo>
                <a:lnTo>
                  <a:pt x="0" y="13995"/>
                </a:lnTo>
                <a:lnTo>
                  <a:pt x="0" y="21717"/>
                </a:lnTo>
                <a:lnTo>
                  <a:pt x="6261" y="27978"/>
                </a:lnTo>
                <a:lnTo>
                  <a:pt x="13985" y="27978"/>
                </a:lnTo>
                <a:lnTo>
                  <a:pt x="21709" y="27978"/>
                </a:lnTo>
                <a:lnTo>
                  <a:pt x="27970" y="21717"/>
                </a:lnTo>
                <a:lnTo>
                  <a:pt x="27970" y="13995"/>
                </a:lnTo>
              </a:path>
            </a:pathLst>
          </a:custGeom>
          <a:ln w="11112">
            <a:solidFill>
              <a:srgbClr val="1D1D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2095" y="1999843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21624" y="10807"/>
                </a:moveTo>
                <a:lnTo>
                  <a:pt x="21624" y="4838"/>
                </a:lnTo>
                <a:lnTo>
                  <a:pt x="16783" y="0"/>
                </a:lnTo>
                <a:lnTo>
                  <a:pt x="10814" y="0"/>
                </a:lnTo>
                <a:lnTo>
                  <a:pt x="4846" y="0"/>
                </a:lnTo>
                <a:lnTo>
                  <a:pt x="0" y="4838"/>
                </a:lnTo>
                <a:lnTo>
                  <a:pt x="0" y="10807"/>
                </a:lnTo>
                <a:lnTo>
                  <a:pt x="0" y="16776"/>
                </a:lnTo>
                <a:lnTo>
                  <a:pt x="4846" y="21628"/>
                </a:lnTo>
                <a:lnTo>
                  <a:pt x="10814" y="21628"/>
                </a:lnTo>
                <a:lnTo>
                  <a:pt x="16783" y="21628"/>
                </a:lnTo>
                <a:lnTo>
                  <a:pt x="21624" y="16776"/>
                </a:lnTo>
                <a:lnTo>
                  <a:pt x="21624" y="10807"/>
                </a:lnTo>
              </a:path>
            </a:pathLst>
          </a:custGeom>
          <a:ln w="11112">
            <a:solidFill>
              <a:srgbClr val="1F1F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4888" y="2002536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269" y="7645"/>
                </a:moveTo>
                <a:lnTo>
                  <a:pt x="15269" y="3429"/>
                </a:lnTo>
                <a:lnTo>
                  <a:pt x="11851" y="0"/>
                </a:lnTo>
                <a:lnTo>
                  <a:pt x="7635" y="0"/>
                </a:lnTo>
                <a:lnTo>
                  <a:pt x="3417" y="0"/>
                </a:lnTo>
                <a:lnTo>
                  <a:pt x="0" y="3429"/>
                </a:lnTo>
                <a:lnTo>
                  <a:pt x="0" y="7645"/>
                </a:lnTo>
                <a:lnTo>
                  <a:pt x="0" y="11861"/>
                </a:lnTo>
                <a:lnTo>
                  <a:pt x="3417" y="15278"/>
                </a:lnTo>
                <a:lnTo>
                  <a:pt x="7635" y="15278"/>
                </a:lnTo>
                <a:lnTo>
                  <a:pt x="11851" y="15278"/>
                </a:lnTo>
                <a:lnTo>
                  <a:pt x="15269" y="11861"/>
                </a:lnTo>
                <a:lnTo>
                  <a:pt x="15269" y="7645"/>
                </a:lnTo>
              </a:path>
            </a:pathLst>
          </a:custGeom>
          <a:ln w="11112">
            <a:solidFill>
              <a:srgbClr val="2121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7347" y="199491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582" y="14782"/>
                </a:moveTo>
                <a:lnTo>
                  <a:pt x="29582" y="6616"/>
                </a:lnTo>
                <a:lnTo>
                  <a:pt x="22959" y="0"/>
                </a:lnTo>
                <a:lnTo>
                  <a:pt x="14794" y="0"/>
                </a:lnTo>
                <a:lnTo>
                  <a:pt x="6628" y="0"/>
                </a:lnTo>
                <a:lnTo>
                  <a:pt x="0" y="6616"/>
                </a:lnTo>
                <a:lnTo>
                  <a:pt x="0" y="14782"/>
                </a:lnTo>
                <a:lnTo>
                  <a:pt x="0" y="22948"/>
                </a:lnTo>
                <a:lnTo>
                  <a:pt x="6628" y="29578"/>
                </a:lnTo>
                <a:lnTo>
                  <a:pt x="14794" y="29578"/>
                </a:lnTo>
                <a:lnTo>
                  <a:pt x="22959" y="29578"/>
                </a:lnTo>
                <a:lnTo>
                  <a:pt x="29582" y="22948"/>
                </a:lnTo>
                <a:lnTo>
                  <a:pt x="29582" y="14782"/>
                </a:lnTo>
              </a:path>
            </a:pathLst>
          </a:custGeom>
          <a:ln w="11112">
            <a:solidFill>
              <a:srgbClr val="2323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2179" y="1999145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4794" y="7391"/>
                </a:moveTo>
                <a:lnTo>
                  <a:pt x="14794" y="3302"/>
                </a:lnTo>
                <a:lnTo>
                  <a:pt x="11479" y="0"/>
                </a:lnTo>
                <a:lnTo>
                  <a:pt x="7396" y="0"/>
                </a:lnTo>
                <a:lnTo>
                  <a:pt x="3313" y="0"/>
                </a:lnTo>
                <a:lnTo>
                  <a:pt x="0" y="3302"/>
                </a:lnTo>
                <a:lnTo>
                  <a:pt x="0" y="7391"/>
                </a:lnTo>
                <a:lnTo>
                  <a:pt x="0" y="11468"/>
                </a:lnTo>
                <a:lnTo>
                  <a:pt x="3313" y="14782"/>
                </a:lnTo>
                <a:lnTo>
                  <a:pt x="7396" y="14782"/>
                </a:lnTo>
                <a:lnTo>
                  <a:pt x="11479" y="14782"/>
                </a:lnTo>
                <a:lnTo>
                  <a:pt x="14794" y="11468"/>
                </a:lnTo>
                <a:lnTo>
                  <a:pt x="14794" y="7391"/>
                </a:lnTo>
              </a:path>
            </a:pathLst>
          </a:custGeom>
          <a:ln w="11112">
            <a:solidFill>
              <a:srgbClr val="656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4844" y="2001685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8437" y="4216"/>
                </a:moveTo>
                <a:lnTo>
                  <a:pt x="8437" y="1892"/>
                </a:lnTo>
                <a:lnTo>
                  <a:pt x="6548" y="0"/>
                </a:lnTo>
                <a:lnTo>
                  <a:pt x="4221" y="0"/>
                </a:lnTo>
                <a:lnTo>
                  <a:pt x="1894" y="0"/>
                </a:lnTo>
                <a:lnTo>
                  <a:pt x="0" y="1892"/>
                </a:lnTo>
                <a:lnTo>
                  <a:pt x="0" y="4216"/>
                </a:lnTo>
                <a:lnTo>
                  <a:pt x="0" y="6540"/>
                </a:lnTo>
                <a:lnTo>
                  <a:pt x="1894" y="8432"/>
                </a:lnTo>
                <a:lnTo>
                  <a:pt x="4221" y="8432"/>
                </a:lnTo>
                <a:lnTo>
                  <a:pt x="6548" y="8432"/>
                </a:lnTo>
                <a:lnTo>
                  <a:pt x="8437" y="6540"/>
                </a:lnTo>
                <a:lnTo>
                  <a:pt x="8437" y="4216"/>
                </a:lnTo>
              </a:path>
            </a:pathLst>
          </a:custGeom>
          <a:ln w="11112">
            <a:solidFill>
              <a:srgbClr val="7E7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7507" y="2004225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089" y="1041"/>
                </a:moveTo>
                <a:lnTo>
                  <a:pt x="2089" y="469"/>
                </a:lnTo>
                <a:lnTo>
                  <a:pt x="1617" y="0"/>
                </a:lnTo>
                <a:lnTo>
                  <a:pt x="1042" y="0"/>
                </a:lnTo>
                <a:lnTo>
                  <a:pt x="467" y="0"/>
                </a:lnTo>
                <a:lnTo>
                  <a:pt x="0" y="469"/>
                </a:lnTo>
                <a:lnTo>
                  <a:pt x="0" y="1041"/>
                </a:lnTo>
                <a:lnTo>
                  <a:pt x="0" y="1625"/>
                </a:lnTo>
                <a:lnTo>
                  <a:pt x="467" y="2082"/>
                </a:lnTo>
                <a:lnTo>
                  <a:pt x="1042" y="2082"/>
                </a:lnTo>
                <a:lnTo>
                  <a:pt x="1617" y="2082"/>
                </a:lnTo>
                <a:lnTo>
                  <a:pt x="2089" y="1625"/>
                </a:lnTo>
                <a:lnTo>
                  <a:pt x="2089" y="1041"/>
                </a:lnTo>
              </a:path>
            </a:pathLst>
          </a:custGeom>
          <a:ln w="11112">
            <a:solidFill>
              <a:srgbClr val="969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5910" y="2002510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2120"/>
                </a:moveTo>
                <a:lnTo>
                  <a:pt x="0" y="3302"/>
                </a:lnTo>
                <a:lnTo>
                  <a:pt x="952" y="4254"/>
                </a:lnTo>
                <a:lnTo>
                  <a:pt x="2127" y="4254"/>
                </a:lnTo>
                <a:lnTo>
                  <a:pt x="3303" y="4254"/>
                </a:lnTo>
                <a:lnTo>
                  <a:pt x="4260" y="3302"/>
                </a:lnTo>
                <a:lnTo>
                  <a:pt x="4260" y="2120"/>
                </a:lnTo>
                <a:lnTo>
                  <a:pt x="4260" y="952"/>
                </a:lnTo>
                <a:lnTo>
                  <a:pt x="3303" y="0"/>
                </a:lnTo>
                <a:lnTo>
                  <a:pt x="2127" y="0"/>
                </a:lnTo>
                <a:lnTo>
                  <a:pt x="952" y="0"/>
                </a:lnTo>
                <a:lnTo>
                  <a:pt x="0" y="952"/>
                </a:lnTo>
                <a:lnTo>
                  <a:pt x="0" y="2120"/>
                </a:lnTo>
              </a:path>
            </a:pathLst>
          </a:custGeom>
          <a:ln w="11112">
            <a:solidFill>
              <a:srgbClr val="AFA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2218" y="199870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0" y="5308"/>
                </a:moveTo>
                <a:lnTo>
                  <a:pt x="0" y="8229"/>
                </a:lnTo>
                <a:lnTo>
                  <a:pt x="2381" y="10604"/>
                </a:lnTo>
                <a:lnTo>
                  <a:pt x="5308" y="10604"/>
                </a:lnTo>
                <a:lnTo>
                  <a:pt x="8235" y="10604"/>
                </a:lnTo>
                <a:lnTo>
                  <a:pt x="10612" y="8229"/>
                </a:lnTo>
                <a:lnTo>
                  <a:pt x="10612" y="5308"/>
                </a:lnTo>
                <a:lnTo>
                  <a:pt x="10612" y="2374"/>
                </a:lnTo>
                <a:lnTo>
                  <a:pt x="8235" y="0"/>
                </a:lnTo>
                <a:lnTo>
                  <a:pt x="5308" y="0"/>
                </a:lnTo>
                <a:lnTo>
                  <a:pt x="2381" y="0"/>
                </a:lnTo>
                <a:lnTo>
                  <a:pt x="0" y="2374"/>
                </a:lnTo>
                <a:lnTo>
                  <a:pt x="0" y="5308"/>
                </a:lnTo>
              </a:path>
            </a:pathLst>
          </a:custGeom>
          <a:ln w="11112">
            <a:solidFill>
              <a:srgbClr val="C7C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0666" y="1997024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1" y="0"/>
                </a:moveTo>
                <a:lnTo>
                  <a:pt x="2847" y="0"/>
                </a:lnTo>
                <a:lnTo>
                  <a:pt x="0" y="2844"/>
                </a:lnTo>
                <a:lnTo>
                  <a:pt x="0" y="9842"/>
                </a:lnTo>
                <a:lnTo>
                  <a:pt x="2847" y="12700"/>
                </a:lnTo>
                <a:lnTo>
                  <a:pt x="9851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1" y="0"/>
                </a:lnTo>
                <a:close/>
              </a:path>
            </a:pathLst>
          </a:custGeom>
          <a:solidFill>
            <a:srgbClr val="E0E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3726" y="2130958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40669" y="20332"/>
                </a:moveTo>
                <a:lnTo>
                  <a:pt x="39071" y="12419"/>
                </a:lnTo>
                <a:lnTo>
                  <a:pt x="34713" y="5956"/>
                </a:lnTo>
                <a:lnTo>
                  <a:pt x="28250" y="1598"/>
                </a:lnTo>
                <a:lnTo>
                  <a:pt x="20335" y="0"/>
                </a:lnTo>
                <a:lnTo>
                  <a:pt x="12419" y="1598"/>
                </a:lnTo>
                <a:lnTo>
                  <a:pt x="5955" y="5956"/>
                </a:lnTo>
                <a:lnTo>
                  <a:pt x="1597" y="12419"/>
                </a:lnTo>
                <a:lnTo>
                  <a:pt x="0" y="20332"/>
                </a:lnTo>
                <a:lnTo>
                  <a:pt x="1597" y="28253"/>
                </a:lnTo>
                <a:lnTo>
                  <a:pt x="5955" y="34720"/>
                </a:lnTo>
                <a:lnTo>
                  <a:pt x="12419" y="39079"/>
                </a:lnTo>
                <a:lnTo>
                  <a:pt x="20335" y="40678"/>
                </a:lnTo>
                <a:lnTo>
                  <a:pt x="28250" y="39079"/>
                </a:lnTo>
                <a:lnTo>
                  <a:pt x="34713" y="34720"/>
                </a:lnTo>
                <a:lnTo>
                  <a:pt x="39071" y="28253"/>
                </a:lnTo>
                <a:lnTo>
                  <a:pt x="40669" y="20332"/>
                </a:lnTo>
              </a:path>
            </a:pathLst>
          </a:custGeom>
          <a:ln w="11112">
            <a:solidFill>
              <a:srgbClr val="19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6514" y="2133663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324" y="17157"/>
                </a:moveTo>
                <a:lnTo>
                  <a:pt x="34324" y="7683"/>
                </a:lnTo>
                <a:lnTo>
                  <a:pt x="26635" y="0"/>
                </a:lnTo>
                <a:lnTo>
                  <a:pt x="17160" y="0"/>
                </a:lnTo>
                <a:lnTo>
                  <a:pt x="7684" y="0"/>
                </a:lnTo>
                <a:lnTo>
                  <a:pt x="0" y="7683"/>
                </a:lnTo>
                <a:lnTo>
                  <a:pt x="0" y="17157"/>
                </a:lnTo>
                <a:lnTo>
                  <a:pt x="0" y="26631"/>
                </a:lnTo>
                <a:lnTo>
                  <a:pt x="7684" y="34315"/>
                </a:lnTo>
                <a:lnTo>
                  <a:pt x="17160" y="34315"/>
                </a:lnTo>
                <a:lnTo>
                  <a:pt x="26635" y="34315"/>
                </a:lnTo>
                <a:lnTo>
                  <a:pt x="34324" y="26631"/>
                </a:lnTo>
                <a:lnTo>
                  <a:pt x="34324" y="17157"/>
                </a:lnTo>
              </a:path>
            </a:pathLst>
          </a:custGeom>
          <a:ln w="11112">
            <a:solidFill>
              <a:srgbClr val="1B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29306" y="213635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7970" y="13995"/>
                </a:moveTo>
                <a:lnTo>
                  <a:pt x="27970" y="6261"/>
                </a:lnTo>
                <a:lnTo>
                  <a:pt x="21709" y="0"/>
                </a:lnTo>
                <a:lnTo>
                  <a:pt x="13985" y="0"/>
                </a:lnTo>
                <a:lnTo>
                  <a:pt x="6261" y="0"/>
                </a:lnTo>
                <a:lnTo>
                  <a:pt x="0" y="6261"/>
                </a:lnTo>
                <a:lnTo>
                  <a:pt x="0" y="13995"/>
                </a:lnTo>
                <a:lnTo>
                  <a:pt x="0" y="21717"/>
                </a:lnTo>
                <a:lnTo>
                  <a:pt x="6261" y="27978"/>
                </a:lnTo>
                <a:lnTo>
                  <a:pt x="13985" y="27978"/>
                </a:lnTo>
                <a:lnTo>
                  <a:pt x="21709" y="27978"/>
                </a:lnTo>
                <a:lnTo>
                  <a:pt x="27970" y="21717"/>
                </a:lnTo>
                <a:lnTo>
                  <a:pt x="27970" y="13995"/>
                </a:lnTo>
              </a:path>
            </a:pathLst>
          </a:custGeom>
          <a:ln w="11112">
            <a:solidFill>
              <a:srgbClr val="1D1D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2095" y="2139061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21624" y="10807"/>
                </a:moveTo>
                <a:lnTo>
                  <a:pt x="21624" y="4838"/>
                </a:lnTo>
                <a:lnTo>
                  <a:pt x="16783" y="0"/>
                </a:lnTo>
                <a:lnTo>
                  <a:pt x="10814" y="0"/>
                </a:lnTo>
                <a:lnTo>
                  <a:pt x="4846" y="0"/>
                </a:lnTo>
                <a:lnTo>
                  <a:pt x="0" y="4838"/>
                </a:lnTo>
                <a:lnTo>
                  <a:pt x="0" y="10807"/>
                </a:lnTo>
                <a:lnTo>
                  <a:pt x="0" y="16776"/>
                </a:lnTo>
                <a:lnTo>
                  <a:pt x="4846" y="21615"/>
                </a:lnTo>
                <a:lnTo>
                  <a:pt x="10814" y="21615"/>
                </a:lnTo>
                <a:lnTo>
                  <a:pt x="16783" y="21615"/>
                </a:lnTo>
                <a:lnTo>
                  <a:pt x="21624" y="16776"/>
                </a:lnTo>
                <a:lnTo>
                  <a:pt x="21624" y="10807"/>
                </a:lnTo>
              </a:path>
            </a:pathLst>
          </a:custGeom>
          <a:ln w="11112">
            <a:solidFill>
              <a:srgbClr val="1F1F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4888" y="2141753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269" y="7645"/>
                </a:moveTo>
                <a:lnTo>
                  <a:pt x="15269" y="3429"/>
                </a:lnTo>
                <a:lnTo>
                  <a:pt x="11851" y="0"/>
                </a:lnTo>
                <a:lnTo>
                  <a:pt x="7635" y="0"/>
                </a:lnTo>
                <a:lnTo>
                  <a:pt x="3417" y="0"/>
                </a:lnTo>
                <a:lnTo>
                  <a:pt x="0" y="3429"/>
                </a:lnTo>
                <a:lnTo>
                  <a:pt x="0" y="7645"/>
                </a:lnTo>
                <a:lnTo>
                  <a:pt x="0" y="11861"/>
                </a:lnTo>
                <a:lnTo>
                  <a:pt x="3417" y="15278"/>
                </a:lnTo>
                <a:lnTo>
                  <a:pt x="7635" y="15278"/>
                </a:lnTo>
                <a:lnTo>
                  <a:pt x="11851" y="15278"/>
                </a:lnTo>
                <a:lnTo>
                  <a:pt x="15269" y="11861"/>
                </a:lnTo>
                <a:lnTo>
                  <a:pt x="15269" y="7645"/>
                </a:lnTo>
              </a:path>
            </a:pathLst>
          </a:custGeom>
          <a:ln w="11112">
            <a:solidFill>
              <a:srgbClr val="2121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7347" y="21341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582" y="14782"/>
                </a:moveTo>
                <a:lnTo>
                  <a:pt x="29582" y="6616"/>
                </a:lnTo>
                <a:lnTo>
                  <a:pt x="22959" y="0"/>
                </a:lnTo>
                <a:lnTo>
                  <a:pt x="14794" y="0"/>
                </a:lnTo>
                <a:lnTo>
                  <a:pt x="6628" y="0"/>
                </a:lnTo>
                <a:lnTo>
                  <a:pt x="0" y="6616"/>
                </a:lnTo>
                <a:lnTo>
                  <a:pt x="0" y="14782"/>
                </a:lnTo>
                <a:lnTo>
                  <a:pt x="0" y="22948"/>
                </a:lnTo>
                <a:lnTo>
                  <a:pt x="6628" y="29578"/>
                </a:lnTo>
                <a:lnTo>
                  <a:pt x="14794" y="29578"/>
                </a:lnTo>
                <a:lnTo>
                  <a:pt x="22959" y="29578"/>
                </a:lnTo>
                <a:lnTo>
                  <a:pt x="29582" y="22948"/>
                </a:lnTo>
                <a:lnTo>
                  <a:pt x="29582" y="14782"/>
                </a:lnTo>
              </a:path>
            </a:pathLst>
          </a:custGeom>
          <a:ln w="11112">
            <a:solidFill>
              <a:srgbClr val="2323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2179" y="2138362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4794" y="7391"/>
                </a:moveTo>
                <a:lnTo>
                  <a:pt x="14794" y="3302"/>
                </a:lnTo>
                <a:lnTo>
                  <a:pt x="11479" y="0"/>
                </a:lnTo>
                <a:lnTo>
                  <a:pt x="7396" y="0"/>
                </a:lnTo>
                <a:lnTo>
                  <a:pt x="3313" y="0"/>
                </a:lnTo>
                <a:lnTo>
                  <a:pt x="0" y="3302"/>
                </a:lnTo>
                <a:lnTo>
                  <a:pt x="0" y="7391"/>
                </a:lnTo>
                <a:lnTo>
                  <a:pt x="0" y="11468"/>
                </a:lnTo>
                <a:lnTo>
                  <a:pt x="3313" y="14782"/>
                </a:lnTo>
                <a:lnTo>
                  <a:pt x="7396" y="14782"/>
                </a:lnTo>
                <a:lnTo>
                  <a:pt x="11479" y="14782"/>
                </a:lnTo>
                <a:lnTo>
                  <a:pt x="14794" y="11468"/>
                </a:lnTo>
                <a:lnTo>
                  <a:pt x="14794" y="7391"/>
                </a:lnTo>
              </a:path>
            </a:pathLst>
          </a:custGeom>
          <a:ln w="11112">
            <a:solidFill>
              <a:srgbClr val="656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4844" y="2140902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8437" y="4216"/>
                </a:moveTo>
                <a:lnTo>
                  <a:pt x="8437" y="1892"/>
                </a:lnTo>
                <a:lnTo>
                  <a:pt x="6548" y="0"/>
                </a:lnTo>
                <a:lnTo>
                  <a:pt x="4221" y="0"/>
                </a:lnTo>
                <a:lnTo>
                  <a:pt x="1894" y="0"/>
                </a:lnTo>
                <a:lnTo>
                  <a:pt x="0" y="1892"/>
                </a:lnTo>
                <a:lnTo>
                  <a:pt x="0" y="4216"/>
                </a:lnTo>
                <a:lnTo>
                  <a:pt x="0" y="6540"/>
                </a:lnTo>
                <a:lnTo>
                  <a:pt x="1894" y="8432"/>
                </a:lnTo>
                <a:lnTo>
                  <a:pt x="4221" y="8432"/>
                </a:lnTo>
                <a:lnTo>
                  <a:pt x="6548" y="8432"/>
                </a:lnTo>
                <a:lnTo>
                  <a:pt x="8437" y="6540"/>
                </a:lnTo>
                <a:lnTo>
                  <a:pt x="8437" y="4216"/>
                </a:lnTo>
              </a:path>
            </a:pathLst>
          </a:custGeom>
          <a:ln w="11112">
            <a:solidFill>
              <a:srgbClr val="7E7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7507" y="2143442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089" y="1041"/>
                </a:moveTo>
                <a:lnTo>
                  <a:pt x="2089" y="469"/>
                </a:lnTo>
                <a:lnTo>
                  <a:pt x="1617" y="0"/>
                </a:lnTo>
                <a:lnTo>
                  <a:pt x="1042" y="0"/>
                </a:lnTo>
                <a:lnTo>
                  <a:pt x="467" y="0"/>
                </a:lnTo>
                <a:lnTo>
                  <a:pt x="0" y="469"/>
                </a:lnTo>
                <a:lnTo>
                  <a:pt x="0" y="1041"/>
                </a:lnTo>
                <a:lnTo>
                  <a:pt x="0" y="1625"/>
                </a:lnTo>
                <a:lnTo>
                  <a:pt x="467" y="2082"/>
                </a:lnTo>
                <a:lnTo>
                  <a:pt x="1042" y="2082"/>
                </a:lnTo>
                <a:lnTo>
                  <a:pt x="1617" y="2082"/>
                </a:lnTo>
                <a:lnTo>
                  <a:pt x="2089" y="1625"/>
                </a:lnTo>
                <a:lnTo>
                  <a:pt x="2089" y="1041"/>
                </a:lnTo>
              </a:path>
            </a:pathLst>
          </a:custGeom>
          <a:ln w="11112">
            <a:solidFill>
              <a:srgbClr val="9696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5910" y="2141715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2133"/>
                </a:moveTo>
                <a:lnTo>
                  <a:pt x="0" y="3314"/>
                </a:lnTo>
                <a:lnTo>
                  <a:pt x="952" y="4267"/>
                </a:lnTo>
                <a:lnTo>
                  <a:pt x="2127" y="4267"/>
                </a:lnTo>
                <a:lnTo>
                  <a:pt x="3303" y="4267"/>
                </a:lnTo>
                <a:lnTo>
                  <a:pt x="4260" y="3314"/>
                </a:lnTo>
                <a:lnTo>
                  <a:pt x="4260" y="2133"/>
                </a:lnTo>
                <a:lnTo>
                  <a:pt x="4260" y="965"/>
                </a:lnTo>
                <a:lnTo>
                  <a:pt x="3303" y="0"/>
                </a:lnTo>
                <a:lnTo>
                  <a:pt x="2127" y="0"/>
                </a:lnTo>
                <a:lnTo>
                  <a:pt x="952" y="0"/>
                </a:lnTo>
                <a:lnTo>
                  <a:pt x="0" y="965"/>
                </a:lnTo>
                <a:lnTo>
                  <a:pt x="0" y="2133"/>
                </a:lnTo>
              </a:path>
            </a:pathLst>
          </a:custGeom>
          <a:ln w="11112">
            <a:solidFill>
              <a:srgbClr val="AFA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2218" y="213791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0" y="5295"/>
                </a:moveTo>
                <a:lnTo>
                  <a:pt x="0" y="8229"/>
                </a:lnTo>
                <a:lnTo>
                  <a:pt x="2381" y="10604"/>
                </a:lnTo>
                <a:lnTo>
                  <a:pt x="5308" y="10604"/>
                </a:lnTo>
                <a:lnTo>
                  <a:pt x="8235" y="10604"/>
                </a:lnTo>
                <a:lnTo>
                  <a:pt x="10612" y="8229"/>
                </a:lnTo>
                <a:lnTo>
                  <a:pt x="10612" y="5295"/>
                </a:lnTo>
                <a:lnTo>
                  <a:pt x="10612" y="2374"/>
                </a:lnTo>
                <a:lnTo>
                  <a:pt x="8235" y="0"/>
                </a:lnTo>
                <a:lnTo>
                  <a:pt x="5308" y="0"/>
                </a:lnTo>
                <a:lnTo>
                  <a:pt x="2381" y="0"/>
                </a:lnTo>
                <a:lnTo>
                  <a:pt x="0" y="2374"/>
                </a:lnTo>
                <a:lnTo>
                  <a:pt x="0" y="5295"/>
                </a:lnTo>
              </a:path>
            </a:pathLst>
          </a:custGeom>
          <a:ln w="11112">
            <a:solidFill>
              <a:srgbClr val="C7C7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0666" y="213624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1" y="0"/>
                </a:moveTo>
                <a:lnTo>
                  <a:pt x="2847" y="0"/>
                </a:lnTo>
                <a:lnTo>
                  <a:pt x="0" y="2844"/>
                </a:lnTo>
                <a:lnTo>
                  <a:pt x="0" y="9855"/>
                </a:lnTo>
                <a:lnTo>
                  <a:pt x="2847" y="12700"/>
                </a:lnTo>
                <a:lnTo>
                  <a:pt x="9851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1" y="0"/>
                </a:lnTo>
                <a:close/>
              </a:path>
            </a:pathLst>
          </a:custGeom>
          <a:solidFill>
            <a:srgbClr val="E0E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66891" y="1584349"/>
            <a:ext cx="3996054" cy="76962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000" spc="5" dirty="0">
                <a:latin typeface="Arial"/>
                <a:cs typeface="Arial"/>
              </a:rPr>
              <a:t>Hierarchical clustering </a:t>
            </a:r>
            <a:r>
              <a:rPr sz="1000" spc="-25" dirty="0">
                <a:latin typeface="Arial"/>
                <a:cs typeface="Arial"/>
              </a:rPr>
              <a:t>(e.g., </a:t>
            </a:r>
            <a:r>
              <a:rPr sz="1000" spc="-45" dirty="0">
                <a:latin typeface="Arial"/>
                <a:cs typeface="Arial"/>
              </a:rPr>
              <a:t>agglomerative </a:t>
            </a:r>
            <a:r>
              <a:rPr sz="1000" spc="-30" dirty="0">
                <a:latin typeface="Arial"/>
                <a:cs typeface="Arial"/>
              </a:rPr>
              <a:t>clustering, </a:t>
            </a:r>
            <a:r>
              <a:rPr sz="1000" spc="-45" dirty="0">
                <a:latin typeface="Arial"/>
                <a:cs typeface="Arial"/>
              </a:rPr>
              <a:t>divisive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clustering)</a:t>
            </a:r>
            <a:endParaRPr sz="1000" dirty="0">
              <a:latin typeface="Arial"/>
              <a:cs typeface="Arial"/>
            </a:endParaRPr>
          </a:p>
          <a:p>
            <a:pPr marL="265430" marR="499109">
              <a:lnSpc>
                <a:spcPct val="101499"/>
              </a:lnSpc>
              <a:spcBef>
                <a:spcPts val="120"/>
              </a:spcBef>
            </a:pPr>
            <a:r>
              <a:rPr sz="900" spc="-10" dirty="0">
                <a:latin typeface="Arial"/>
                <a:cs typeface="Arial"/>
              </a:rPr>
              <a:t>Partitions </a:t>
            </a:r>
            <a:r>
              <a:rPr sz="900" spc="-45" dirty="0">
                <a:latin typeface="Arial"/>
                <a:cs typeface="Arial"/>
              </a:rPr>
              <a:t>can </a:t>
            </a:r>
            <a:r>
              <a:rPr sz="900" spc="-50" dirty="0">
                <a:latin typeface="Arial"/>
                <a:cs typeface="Arial"/>
              </a:rPr>
              <a:t>be </a:t>
            </a:r>
            <a:r>
              <a:rPr sz="900" spc="-35" dirty="0">
                <a:latin typeface="Arial"/>
                <a:cs typeface="Arial"/>
              </a:rPr>
              <a:t>visualized using </a:t>
            </a:r>
            <a:r>
              <a:rPr sz="900" spc="-60" dirty="0">
                <a:latin typeface="Arial"/>
                <a:cs typeface="Arial"/>
              </a:rPr>
              <a:t>a </a:t>
            </a:r>
            <a:r>
              <a:rPr sz="900" spc="-25" dirty="0">
                <a:latin typeface="Arial"/>
                <a:cs typeface="Arial"/>
              </a:rPr>
              <a:t>tree </a:t>
            </a:r>
            <a:r>
              <a:rPr sz="900" spc="-10" dirty="0">
                <a:latin typeface="Arial"/>
                <a:cs typeface="Arial"/>
              </a:rPr>
              <a:t>structure </a:t>
            </a:r>
            <a:r>
              <a:rPr sz="900" spc="-5" dirty="0">
                <a:latin typeface="Arial"/>
                <a:cs typeface="Arial"/>
              </a:rPr>
              <a:t>(a </a:t>
            </a:r>
            <a:r>
              <a:rPr sz="900" spc="-25" dirty="0">
                <a:latin typeface="Arial"/>
                <a:cs typeface="Arial"/>
              </a:rPr>
              <a:t>dendrogram)  </a:t>
            </a:r>
            <a:r>
              <a:rPr sz="900" spc="-50" dirty="0">
                <a:latin typeface="Arial"/>
                <a:cs typeface="Arial"/>
              </a:rPr>
              <a:t>Does </a:t>
            </a:r>
            <a:r>
              <a:rPr sz="900" spc="5" dirty="0">
                <a:latin typeface="Arial"/>
                <a:cs typeface="Arial"/>
              </a:rPr>
              <a:t>not </a:t>
            </a:r>
            <a:r>
              <a:rPr sz="900" spc="-60" dirty="0">
                <a:latin typeface="Arial"/>
                <a:cs typeface="Arial"/>
              </a:rPr>
              <a:t>need </a:t>
            </a:r>
            <a:r>
              <a:rPr sz="900" spc="-15" dirty="0">
                <a:latin typeface="Arial"/>
                <a:cs typeface="Arial"/>
              </a:rPr>
              <a:t>the </a:t>
            </a:r>
            <a:r>
              <a:rPr sz="900" spc="-25" dirty="0">
                <a:latin typeface="Arial"/>
                <a:cs typeface="Arial"/>
              </a:rPr>
              <a:t>number </a:t>
            </a:r>
            <a:r>
              <a:rPr sz="900" spc="-5" dirty="0">
                <a:latin typeface="Arial"/>
                <a:cs typeface="Arial"/>
              </a:rPr>
              <a:t>of </a:t>
            </a:r>
            <a:r>
              <a:rPr sz="900" spc="-35" dirty="0">
                <a:latin typeface="Arial"/>
                <a:cs typeface="Arial"/>
              </a:rPr>
              <a:t>clusters </a:t>
            </a:r>
            <a:r>
              <a:rPr sz="900" spc="-80" dirty="0">
                <a:latin typeface="Arial"/>
                <a:cs typeface="Arial"/>
              </a:rPr>
              <a:t>as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input</a:t>
            </a:r>
          </a:p>
          <a:p>
            <a:pPr marL="265430" marR="333375">
              <a:lnSpc>
                <a:spcPct val="101400"/>
              </a:lnSpc>
            </a:pPr>
            <a:r>
              <a:rPr sz="900" spc="-45" dirty="0">
                <a:latin typeface="Arial"/>
                <a:cs typeface="Arial"/>
              </a:rPr>
              <a:t>Possible </a:t>
            </a:r>
            <a:r>
              <a:rPr sz="900" spc="20" dirty="0">
                <a:latin typeface="Arial"/>
                <a:cs typeface="Arial"/>
              </a:rPr>
              <a:t>to </a:t>
            </a:r>
            <a:r>
              <a:rPr sz="900" spc="-35" dirty="0">
                <a:latin typeface="Arial"/>
                <a:cs typeface="Arial"/>
              </a:rPr>
              <a:t>view </a:t>
            </a:r>
            <a:r>
              <a:rPr sz="900" spc="-10" dirty="0">
                <a:latin typeface="Arial"/>
                <a:cs typeface="Arial"/>
              </a:rPr>
              <a:t>partitions </a:t>
            </a:r>
            <a:r>
              <a:rPr sz="900" spc="10" dirty="0">
                <a:latin typeface="Arial"/>
                <a:cs typeface="Arial"/>
              </a:rPr>
              <a:t>at </a:t>
            </a:r>
            <a:r>
              <a:rPr sz="900" spc="-10" dirty="0">
                <a:solidFill>
                  <a:srgbClr val="0000FF"/>
                </a:solidFill>
                <a:latin typeface="Arial"/>
                <a:cs typeface="Arial"/>
              </a:rPr>
              <a:t>different </a:t>
            </a:r>
            <a:r>
              <a:rPr sz="900" spc="-50" dirty="0">
                <a:solidFill>
                  <a:srgbClr val="0000FF"/>
                </a:solidFill>
                <a:latin typeface="Arial"/>
                <a:cs typeface="Arial"/>
              </a:rPr>
              <a:t>levels </a:t>
            </a:r>
            <a:r>
              <a:rPr sz="900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900" spc="-25" dirty="0">
                <a:solidFill>
                  <a:srgbClr val="0000FF"/>
                </a:solidFill>
                <a:latin typeface="Arial"/>
                <a:cs typeface="Arial"/>
              </a:rPr>
              <a:t>granularities </a:t>
            </a:r>
            <a:r>
              <a:rPr sz="900" spc="-35" dirty="0">
                <a:latin typeface="Arial"/>
                <a:cs typeface="Arial"/>
              </a:rPr>
              <a:t>using </a:t>
            </a:r>
            <a:r>
              <a:rPr sz="900" spc="-10" dirty="0">
                <a:latin typeface="Arial"/>
                <a:cs typeface="Arial"/>
              </a:rPr>
              <a:t>different</a:t>
            </a:r>
            <a:r>
              <a:rPr sz="900" spc="85" dirty="0">
                <a:latin typeface="Arial"/>
                <a:cs typeface="Arial"/>
              </a:rPr>
              <a:t> </a:t>
            </a:r>
            <a:r>
              <a:rPr sz="900" i="1" spc="40" dirty="0">
                <a:latin typeface="Arial"/>
                <a:cs typeface="Arial"/>
              </a:rPr>
              <a:t>K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408840" y="2457861"/>
            <a:ext cx="2058682" cy="7789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1C1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35963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CC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71926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19">
              <a:lnSpc>
                <a:spcPts val="575"/>
              </a:lnSpc>
            </a:pPr>
            <a:fld id="{81D60167-4931-47E6-BA6A-407CBD079E47}" type="slidenum">
              <a:rPr spc="-15" dirty="0"/>
              <a:t>4</a:t>
            </a:fld>
            <a:r>
              <a:rPr spc="-15" dirty="0"/>
              <a:t> </a:t>
            </a:r>
            <a:r>
              <a:rPr spc="125" dirty="0"/>
              <a:t>/</a:t>
            </a:r>
            <a:r>
              <a:rPr spc="10" dirty="0"/>
              <a:t> </a:t>
            </a:r>
            <a:r>
              <a:rPr spc="-15" dirty="0"/>
              <a:t>24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>
            <a:spLocks/>
          </p:cNvSpPr>
          <p:nvPr/>
        </p:nvSpPr>
        <p:spPr>
          <a:xfrm>
            <a:off x="95314" y="60259"/>
            <a:ext cx="4419536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n-MY" sz="1600" spc="-10"/>
              <a:t>Flat </a:t>
            </a:r>
            <a:r>
              <a:rPr lang="en-MY" sz="1600" spc="-45"/>
              <a:t>Clustering: </a:t>
            </a:r>
            <a:r>
              <a:rPr lang="en-MY" sz="1600" i="1" spc="30">
                <a:latin typeface="Times New Roman"/>
                <a:cs typeface="Times New Roman"/>
              </a:rPr>
              <a:t>K </a:t>
            </a:r>
            <a:r>
              <a:rPr lang="en-MY" sz="1600" spc="-90"/>
              <a:t>-means </a:t>
            </a:r>
            <a:r>
              <a:rPr lang="en-MY" sz="1600" spc="-30"/>
              <a:t>algorithm </a:t>
            </a:r>
            <a:r>
              <a:rPr lang="en-MY" sz="1600" spc="-25"/>
              <a:t>(Lloyd,</a:t>
            </a:r>
            <a:r>
              <a:rPr lang="en-MY" sz="1600" spc="-130"/>
              <a:t> </a:t>
            </a:r>
            <a:r>
              <a:rPr lang="en-MY" sz="1600" spc="-50"/>
              <a:t>1957)</a:t>
            </a:r>
            <a:endParaRPr lang="en-MY" sz="1600" spc="-50" dirty="0"/>
          </a:p>
        </p:txBody>
      </p:sp>
      <p:pic>
        <p:nvPicPr>
          <p:cNvPr id="3" name="Picture 5" descr="K means clustering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3450" y="434975"/>
            <a:ext cx="2819400" cy="28030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9566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14" y="60259"/>
            <a:ext cx="29978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30" dirty="0">
                <a:latin typeface="Times New Roman"/>
                <a:cs typeface="Times New Roman"/>
              </a:rPr>
              <a:t>K </a:t>
            </a:r>
            <a:r>
              <a:rPr sz="1400" spc="-80" dirty="0">
                <a:latin typeface="Arial"/>
                <a:cs typeface="Arial"/>
              </a:rPr>
              <a:t>-means: </a:t>
            </a:r>
            <a:r>
              <a:rPr sz="1400" spc="-15" dirty="0">
                <a:latin typeface="Arial"/>
                <a:cs typeface="Arial"/>
              </a:rPr>
              <a:t>Initialization </a:t>
            </a:r>
            <a:r>
              <a:rPr sz="1400" spc="-90" dirty="0">
                <a:latin typeface="Arial"/>
                <a:cs typeface="Arial"/>
              </a:rPr>
              <a:t>(assume </a:t>
            </a:r>
            <a:r>
              <a:rPr sz="1400" i="1" spc="30" dirty="0">
                <a:latin typeface="Times New Roman"/>
                <a:cs typeface="Times New Roman"/>
              </a:rPr>
              <a:t>K </a:t>
            </a:r>
            <a:r>
              <a:rPr sz="1400" spc="270" dirty="0">
                <a:latin typeface="Arial"/>
                <a:cs typeface="Arial"/>
              </a:rPr>
              <a:t>=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1995" y="579040"/>
            <a:ext cx="2501265" cy="2513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1C1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5963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CC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926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19">
              <a:lnSpc>
                <a:spcPts val="575"/>
              </a:lnSpc>
            </a:pPr>
            <a:fld id="{81D60167-4931-47E6-BA6A-407CBD079E47}" type="slidenum">
              <a:rPr spc="-15" dirty="0"/>
              <a:t>6</a:t>
            </a:fld>
            <a:r>
              <a:rPr spc="-15" dirty="0"/>
              <a:t> </a:t>
            </a:r>
            <a:r>
              <a:rPr spc="125" dirty="0"/>
              <a:t>/</a:t>
            </a:r>
            <a:r>
              <a:rPr spc="10" dirty="0"/>
              <a:t> </a:t>
            </a:r>
            <a:r>
              <a:rPr spc="-15" dirty="0"/>
              <a:t>24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14" y="60259"/>
            <a:ext cx="28625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30" dirty="0">
                <a:latin typeface="Times New Roman"/>
                <a:cs typeface="Times New Roman"/>
              </a:rPr>
              <a:t>K </a:t>
            </a:r>
            <a:r>
              <a:rPr sz="1400" spc="-90" dirty="0">
                <a:latin typeface="Arial"/>
                <a:cs typeface="Arial"/>
              </a:rPr>
              <a:t>-means </a:t>
            </a:r>
            <a:r>
              <a:rPr sz="1400" spc="-15" dirty="0">
                <a:latin typeface="Arial"/>
                <a:cs typeface="Arial"/>
              </a:rPr>
              <a:t>iteration </a:t>
            </a:r>
            <a:r>
              <a:rPr sz="1400" spc="-40" dirty="0">
                <a:latin typeface="Arial"/>
                <a:cs typeface="Arial"/>
              </a:rPr>
              <a:t>1: </a:t>
            </a:r>
            <a:r>
              <a:rPr sz="1400" spc="-65" dirty="0">
                <a:latin typeface="Arial"/>
                <a:cs typeface="Arial"/>
              </a:rPr>
              <a:t>Assigning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points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0395" y="579649"/>
            <a:ext cx="2505062" cy="2514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1C1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5963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CC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926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19">
              <a:lnSpc>
                <a:spcPts val="575"/>
              </a:lnSpc>
            </a:pPr>
            <a:fld id="{81D60167-4931-47E6-BA6A-407CBD079E47}" type="slidenum">
              <a:rPr spc="-15" dirty="0"/>
              <a:t>7</a:t>
            </a:fld>
            <a:r>
              <a:rPr spc="-15" dirty="0"/>
              <a:t> </a:t>
            </a:r>
            <a:r>
              <a:rPr spc="125" dirty="0"/>
              <a:t>/</a:t>
            </a:r>
            <a:r>
              <a:rPr spc="10" dirty="0"/>
              <a:t> </a:t>
            </a:r>
            <a:r>
              <a:rPr spc="-15" dirty="0"/>
              <a:t>24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14" y="60259"/>
            <a:ext cx="40474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30" dirty="0">
                <a:latin typeface="Times New Roman"/>
                <a:cs typeface="Times New Roman"/>
              </a:rPr>
              <a:t>K </a:t>
            </a:r>
            <a:r>
              <a:rPr sz="1400" spc="-90" dirty="0">
                <a:latin typeface="Arial"/>
                <a:cs typeface="Arial"/>
              </a:rPr>
              <a:t>-means </a:t>
            </a:r>
            <a:r>
              <a:rPr sz="1400" spc="-15" dirty="0">
                <a:latin typeface="Arial"/>
                <a:cs typeface="Arial"/>
              </a:rPr>
              <a:t>iteration </a:t>
            </a:r>
            <a:r>
              <a:rPr sz="1400" spc="-40" dirty="0">
                <a:latin typeface="Arial"/>
                <a:cs typeface="Arial"/>
              </a:rPr>
              <a:t>1: </a:t>
            </a:r>
            <a:r>
              <a:rPr sz="1400" spc="-55" dirty="0">
                <a:latin typeface="Arial"/>
                <a:cs typeface="Arial"/>
              </a:rPr>
              <a:t>Recomputing </a:t>
            </a:r>
            <a:r>
              <a:rPr sz="1400" spc="-35" dirty="0">
                <a:latin typeface="Arial"/>
                <a:cs typeface="Arial"/>
              </a:rPr>
              <a:t>the </a:t>
            </a:r>
            <a:r>
              <a:rPr sz="1400" spc="-45" dirty="0">
                <a:latin typeface="Arial"/>
                <a:cs typeface="Arial"/>
              </a:rPr>
              <a:t>cluster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centers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9971" y="602458"/>
            <a:ext cx="2486025" cy="2505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1C1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5963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CC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926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15" dirty="0"/>
              <a:t>8</a:t>
            </a:fld>
            <a:r>
              <a:rPr spc="-15" dirty="0"/>
              <a:t> </a:t>
            </a:r>
            <a:r>
              <a:rPr spc="125" dirty="0"/>
              <a:t>/</a:t>
            </a:r>
            <a:r>
              <a:rPr spc="10" dirty="0"/>
              <a:t> </a:t>
            </a:r>
            <a:r>
              <a:rPr spc="-15" dirty="0"/>
              <a:t>24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14" y="60259"/>
            <a:ext cx="28625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30" dirty="0">
                <a:latin typeface="Times New Roman"/>
                <a:cs typeface="Times New Roman"/>
              </a:rPr>
              <a:t>K </a:t>
            </a:r>
            <a:r>
              <a:rPr sz="1400" spc="-90" dirty="0">
                <a:latin typeface="Arial"/>
                <a:cs typeface="Arial"/>
              </a:rPr>
              <a:t>-means </a:t>
            </a:r>
            <a:r>
              <a:rPr sz="1400" spc="-15" dirty="0">
                <a:latin typeface="Arial"/>
                <a:cs typeface="Arial"/>
              </a:rPr>
              <a:t>iteration </a:t>
            </a:r>
            <a:r>
              <a:rPr sz="1400" spc="-40" dirty="0">
                <a:latin typeface="Arial"/>
                <a:cs typeface="Arial"/>
              </a:rPr>
              <a:t>2: </a:t>
            </a:r>
            <a:r>
              <a:rPr sz="1400" spc="-65" dirty="0">
                <a:latin typeface="Arial"/>
                <a:cs typeface="Arial"/>
              </a:rPr>
              <a:t>Assigning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points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5196" y="582888"/>
            <a:ext cx="2488541" cy="2513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1C1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5963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CCC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926" y="341063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077" y="0"/>
                </a:lnTo>
              </a:path>
            </a:pathLst>
          </a:custGeom>
          <a:ln w="91440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575"/>
              </a:lnSpc>
            </a:pPr>
            <a:fld id="{81D60167-4931-47E6-BA6A-407CBD079E47}" type="slidenum">
              <a:rPr spc="-15" dirty="0"/>
              <a:t>9</a:t>
            </a:fld>
            <a:r>
              <a:rPr spc="-15" dirty="0"/>
              <a:t> </a:t>
            </a:r>
            <a:r>
              <a:rPr spc="125" dirty="0"/>
              <a:t>/</a:t>
            </a:r>
            <a:r>
              <a:rPr spc="10" dirty="0"/>
              <a:t> </a:t>
            </a:r>
            <a:r>
              <a:rPr spc="-15" dirty="0"/>
              <a:t>24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806</Words>
  <Application>Microsoft Macintosh PowerPoint</Application>
  <PresentationFormat>Custom</PresentationFormat>
  <Paragraphs>111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Clustering: K-means and Hierarchical Clustering</vt:lpstr>
      <vt:lpstr>Clustering</vt:lpstr>
      <vt:lpstr>PowerPoint Presentation</vt:lpstr>
      <vt:lpstr>Types of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 -means: Initialization issues</vt:lpstr>
      <vt:lpstr>K -means: Limitations</vt:lpstr>
      <vt:lpstr>PowerPoint Presentation</vt:lpstr>
      <vt:lpstr>Hierarchical Clustering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Clustering: K-means and Hierarchical Clustering</dc:title>
  <dc:creator>Piyush Rai</dc:creator>
  <cp:keywords>()</cp:keywords>
  <cp:lastModifiedBy>Author</cp:lastModifiedBy>
  <cp:revision>7</cp:revision>
  <dcterms:created xsi:type="dcterms:W3CDTF">2019-04-15T05:37:57Z</dcterms:created>
  <dcterms:modified xsi:type="dcterms:W3CDTF">2020-05-26T02:56:07Z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2011-10-04T00:00:00Z</vt:filetime>
  </property>
  <property fmtid="{D5CDD505-2E9C-101B-9397-08002B2CF9AE}" pid="3" name="Creator">
    <vt:lpwstr>LaTeX with beamer class version 3.07</vt:lpwstr>
  </property>
  <property fmtid="{D5CDD505-2E9C-101B-9397-08002B2CF9AE}" pid="4" name="LastSaved">
    <vt:filetime>2019-04-15T00:00:00Z</vt:filetime>
  </property>
</Properties>
</file>