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8" r:id="rId3"/>
    <p:sldId id="301" r:id="rId4"/>
    <p:sldId id="298" r:id="rId5"/>
    <p:sldId id="299" r:id="rId6"/>
    <p:sldId id="302" r:id="rId7"/>
    <p:sldId id="303" r:id="rId8"/>
    <p:sldId id="300" r:id="rId9"/>
    <p:sldId id="287" r:id="rId10"/>
    <p:sldId id="286" r:id="rId11"/>
    <p:sldId id="281" r:id="rId12"/>
    <p:sldId id="282" r:id="rId13"/>
    <p:sldId id="280" r:id="rId14"/>
    <p:sldId id="284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20" r:id="rId23"/>
    <p:sldId id="323" r:id="rId24"/>
    <p:sldId id="304" r:id="rId25"/>
    <p:sldId id="305" r:id="rId26"/>
    <p:sldId id="306" r:id="rId27"/>
    <p:sldId id="307" r:id="rId28"/>
    <p:sldId id="311" r:id="rId29"/>
    <p:sldId id="312" r:id="rId30"/>
    <p:sldId id="313" r:id="rId31"/>
    <p:sldId id="314" r:id="rId32"/>
    <p:sldId id="318" r:id="rId33"/>
    <p:sldId id="319" r:id="rId34"/>
    <p:sldId id="316" r:id="rId35"/>
  </p:sldIdLst>
  <p:sldSz cx="9144000" cy="6858000" type="screen4x3"/>
  <p:notesSz cx="6858000" cy="9947275"/>
  <p:embeddedFontLs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Palatino Linotype" pitchFamily="18" charset="0"/>
      <p:regular r:id="rId42"/>
      <p:bold r:id="rId43"/>
      <p:italic r:id="rId44"/>
      <p:boldItalic r:id="rId45"/>
    </p:embeddedFont>
    <p:embeddedFont>
      <p:font typeface="Tahoma" pitchFamily="3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AB5BB1-6015-42B2-B764-92ED78405E4A}">
  <a:tblStyle styleId="{02AB5BB1-6015-42B2-B764-92ED78405E4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599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7E42A-9E65-44B8-B467-AEBAEA77F899}" type="datetimeFigureOut">
              <a:rPr lang="en-MY" smtClean="0"/>
              <a:t>27/2/2020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8311-4F16-4E2A-B420-134D2C223E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4002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1" y="4724956"/>
            <a:ext cx="5486399" cy="447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7647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1" y="4724956"/>
            <a:ext cx="5486399" cy="44762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5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6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pink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8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wmf"/><Relationship Id="rId11" Type="http://schemas.openxmlformats.org/officeDocument/2006/relationships/image" Target="../media/image13.png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457200" y="3581400"/>
            <a:ext cx="81534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</a:t>
            </a:r>
            <a:r>
              <a:rPr lang="en-MY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ï</a:t>
            </a:r>
            <a: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 Bayes</a:t>
            </a:r>
            <a:b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en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51799" cy="973499"/>
          </a:xfrm>
        </p:spPr>
        <p:txBody>
          <a:bodyPr/>
          <a:lstStyle/>
          <a:p>
            <a:r>
              <a:rPr lang="en-US" altLang="en-US" b="0" dirty="0"/>
              <a:t>Probabilistic Classification Principle</a:t>
            </a:r>
            <a:endParaRPr lang="en-MY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1219200"/>
            <a:ext cx="10134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533400" indent="-533400" defTabSz="1042988"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Tahoma" pitchFamily="34" charset="0"/>
              </a:rPr>
              <a:t>Establishing a probabilistic model for classification</a:t>
            </a:r>
          </a:p>
          <a:p>
            <a:pPr marL="979488" lvl="1" indent="-457200" defTabSz="1042988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800" b="1" dirty="0">
                <a:solidFill>
                  <a:srgbClr val="FF0000"/>
                </a:solidFill>
                <a:latin typeface="Tahoma" pitchFamily="34" charset="0"/>
              </a:rPr>
              <a:t>Discriminative (informative) model</a:t>
            </a:r>
          </a:p>
          <a:p>
            <a:pPr marL="979488" lvl="1" indent="-457200" defTabSz="1042988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altLang="en-US" sz="1800" dirty="0">
              <a:latin typeface="Tahoma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6111875"/>
            <a:ext cx="2619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5425" y="2793999"/>
            <a:ext cx="5794375" cy="2311402"/>
            <a:chOff x="3278188" y="3332349"/>
            <a:chExt cx="6351587" cy="3238314"/>
          </a:xfrm>
        </p:grpSpPr>
        <p:sp>
          <p:nvSpPr>
            <p:cNvPr id="12" name="TextBox 10"/>
            <p:cNvSpPr txBox="1"/>
            <p:nvPr/>
          </p:nvSpPr>
          <p:spPr>
            <a:xfrm>
              <a:off x="3289300" y="4008585"/>
              <a:ext cx="4114800" cy="1815996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GB" sz="2800" dirty="0"/>
            </a:p>
            <a:p>
              <a:pPr algn="ctr" eaLnBrk="1" hangingPunct="1">
                <a:defRPr/>
              </a:pPr>
              <a:r>
                <a:rPr lang="en-GB" sz="2800" b="1" dirty="0"/>
                <a:t>Discriminative </a:t>
              </a:r>
            </a:p>
            <a:p>
              <a:pPr algn="ctr" eaLnBrk="1" hangingPunct="1">
                <a:defRPr/>
              </a:pPr>
              <a:r>
                <a:rPr lang="en-GB" sz="2800" b="1" dirty="0"/>
                <a:t>Probabilistic Classifier</a:t>
              </a:r>
            </a:p>
            <a:p>
              <a:pPr algn="ctr" eaLnBrk="1" hangingPunct="1">
                <a:defRPr/>
              </a:pPr>
              <a:endParaRPr lang="en-US" sz="2800" dirty="0"/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608388" y="5838031"/>
              <a:ext cx="457200" cy="715963"/>
              <a:chOff x="3822700" y="5838031"/>
              <a:chExt cx="457200" cy="715963"/>
            </a:xfrm>
          </p:grpSpPr>
          <p:sp>
            <p:nvSpPr>
              <p:cNvPr id="28" name="Up Arrow 27"/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defTabSz="1042988" eaLnBrk="1" hangingPunct="1"/>
                <a:endParaRPr lang="en-US" altLang="en-US"/>
              </a:p>
            </p:txBody>
          </p:sp>
          <p:pic>
            <p:nvPicPr>
              <p:cNvPr id="29" name="Picture 2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2700" y="6066631"/>
                <a:ext cx="395288" cy="487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4598988" y="5838031"/>
              <a:ext cx="792163" cy="716757"/>
              <a:chOff x="4127500" y="5838031"/>
              <a:chExt cx="792163" cy="716757"/>
            </a:xfrm>
          </p:grpSpPr>
          <p:sp>
            <p:nvSpPr>
              <p:cNvPr id="26" name="Up Arrow 25"/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defTabSz="1042988" eaLnBrk="1" hangingPunct="1"/>
                <a:endParaRPr lang="en-US" altLang="en-US"/>
              </a:p>
            </p:txBody>
          </p:sp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625" y="6065838"/>
                <a:ext cx="427038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6718300" y="5838031"/>
              <a:ext cx="2911475" cy="732632"/>
              <a:chOff x="4127500" y="5838031"/>
              <a:chExt cx="2911475" cy="732632"/>
            </a:xfrm>
          </p:grpSpPr>
          <p:sp>
            <p:nvSpPr>
              <p:cNvPr id="24" name="Up Arrow 23"/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defTabSz="1042988" eaLnBrk="1" hangingPunct="1"/>
                <a:endParaRPr lang="en-US" altLang="en-US"/>
              </a:p>
            </p:txBody>
          </p:sp>
          <p:pic>
            <p:nvPicPr>
              <p:cNvPr id="25" name="Picture 2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3525" y="6051550"/>
                <a:ext cx="4254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" name="Up Arrow 15"/>
            <p:cNvSpPr>
              <a:spLocks noChangeArrowheads="1"/>
            </p:cNvSpPr>
            <p:nvPr/>
          </p:nvSpPr>
          <p:spPr bwMode="auto">
            <a:xfrm>
              <a:off x="37465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1042988" eaLnBrk="1" hangingPunct="1"/>
              <a:endParaRPr lang="en-US" altLang="en-US"/>
            </a:p>
          </p:txBody>
        </p:sp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188" y="3332349"/>
              <a:ext cx="936625" cy="39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" name="Up Arrow 17"/>
            <p:cNvSpPr>
              <a:spLocks noChangeArrowheads="1"/>
            </p:cNvSpPr>
            <p:nvPr/>
          </p:nvSpPr>
          <p:spPr bwMode="auto">
            <a:xfrm>
              <a:off x="47371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1042988" eaLnBrk="1" hangingPunct="1"/>
              <a:endParaRPr lang="en-US" altLang="en-US"/>
            </a:p>
          </p:txBody>
        </p:sp>
        <p:sp>
          <p:nvSpPr>
            <p:cNvPr id="19" name="Up Arrow 18"/>
            <p:cNvSpPr>
              <a:spLocks noChangeArrowheads="1"/>
            </p:cNvSpPr>
            <p:nvPr/>
          </p:nvSpPr>
          <p:spPr bwMode="auto">
            <a:xfrm>
              <a:off x="66421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defTabSz="1042988" eaLnBrk="1" hangingPunct="1"/>
              <a:endParaRPr lang="en-US" altLang="en-US"/>
            </a:p>
          </p:txBody>
        </p:sp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575" y="3337112"/>
              <a:ext cx="947738" cy="388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463" y="3341874"/>
              <a:ext cx="957262" cy="384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5985676"/>
              <a:ext cx="838200" cy="23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3704431"/>
              <a:ext cx="838200" cy="233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495800" y="2945146"/>
            <a:ext cx="433546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altLang="en-US" sz="2200" dirty="0"/>
              <a:t>To train a discriminative classifier regardless its probabilistic or non-probabilistic nature</a:t>
            </a:r>
            <a:r>
              <a:rPr lang="en-GB" altLang="en-US" sz="2200" b="1" dirty="0"/>
              <a:t>, </a:t>
            </a:r>
            <a:r>
              <a:rPr lang="en-GB" altLang="en-US" sz="2200" dirty="0">
                <a:solidFill>
                  <a:srgbClr val="FF0000"/>
                </a:solidFill>
              </a:rPr>
              <a:t>all training examples of different classes must be jointly used to build up a single discriminative classifier.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/>
              <a:t>Directly assume some functional form for P(Y|X)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/>
              <a:t>Estimate parameters of P(Y|X) directly from training data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979497"/>
            <a:ext cx="6043612" cy="395287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97440"/>
            <a:ext cx="1350962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7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46074" y="150813"/>
            <a:ext cx="8778875" cy="638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r>
              <a:rPr lang="en-US" dirty="0"/>
              <a:t>Generative Model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29063"/>
            <a:ext cx="4541838" cy="292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20725"/>
            <a:ext cx="3576638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1787525" y="5060950"/>
            <a:ext cx="2708275" cy="1416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84538" y="5302250"/>
            <a:ext cx="1450974" cy="117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81125" y="3402013"/>
            <a:ext cx="3354387" cy="30749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06725" y="1658938"/>
            <a:ext cx="1870075" cy="48180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38238" y="1743075"/>
            <a:ext cx="3738562" cy="4733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788988"/>
            <a:ext cx="4041775" cy="475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3346450" y="4729163"/>
            <a:ext cx="1389062" cy="1671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57763" y="1493838"/>
            <a:ext cx="1690688" cy="4983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57763" y="1706563"/>
            <a:ext cx="3722688" cy="4770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57763" y="2738438"/>
            <a:ext cx="1852612" cy="3738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76800" y="2974975"/>
            <a:ext cx="3562351" cy="3502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76800" y="4605338"/>
            <a:ext cx="1657351" cy="1871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76800" y="4667250"/>
            <a:ext cx="2600326" cy="1733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57763" y="4978400"/>
            <a:ext cx="3752850" cy="149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87800" y="2073275"/>
            <a:ext cx="1495425" cy="177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8399" tIns="49199" rIns="98399" bIns="49199">
            <a:spAutoFit/>
          </a:bodyPr>
          <a:lstStyle>
            <a:lvl1pPr marL="306388" indent="-3063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200">
                <a:solidFill>
                  <a:srgbClr val="FF0000"/>
                </a:solidFill>
                <a:latin typeface="Calibri" pitchFamily="34" charset="0"/>
              </a:rPr>
              <a:t>Color</a:t>
            </a:r>
          </a:p>
          <a:p>
            <a:pPr eaLnBrk="1" hangingPunct="1">
              <a:buFont typeface="Arial" charset="0"/>
              <a:buChar char="•"/>
            </a:pPr>
            <a:r>
              <a:rPr lang="en-US" sz="2200">
                <a:solidFill>
                  <a:srgbClr val="FF0000"/>
                </a:solidFill>
                <a:latin typeface="Calibri" pitchFamily="34" charset="0"/>
              </a:rPr>
              <a:t>Size</a:t>
            </a:r>
          </a:p>
          <a:p>
            <a:pPr eaLnBrk="1" hangingPunct="1">
              <a:buFont typeface="Arial" charset="0"/>
              <a:buChar char="•"/>
            </a:pPr>
            <a:r>
              <a:rPr lang="en-US" sz="2200">
                <a:solidFill>
                  <a:srgbClr val="FF0000"/>
                </a:solidFill>
                <a:latin typeface="Calibri" pitchFamily="34" charset="0"/>
              </a:rPr>
              <a:t>Texture</a:t>
            </a:r>
          </a:p>
          <a:p>
            <a:pPr eaLnBrk="1" hangingPunct="1">
              <a:buFont typeface="Arial" charset="0"/>
              <a:buChar char="•"/>
            </a:pPr>
            <a:r>
              <a:rPr lang="en-US" sz="2200">
                <a:solidFill>
                  <a:srgbClr val="FF0000"/>
                </a:solidFill>
                <a:latin typeface="Calibri" pitchFamily="34" charset="0"/>
              </a:rPr>
              <a:t>Weight</a:t>
            </a:r>
          </a:p>
          <a:p>
            <a:pPr eaLnBrk="1" hangingPunct="1">
              <a:buFont typeface="Arial" charset="0"/>
              <a:buChar char="•"/>
            </a:pPr>
            <a:r>
              <a:rPr lang="en-US" sz="2200">
                <a:solidFill>
                  <a:srgbClr val="FF0000"/>
                </a:solidFill>
                <a:latin typeface="Calibri" pitchFamily="34" charset="0"/>
              </a:rPr>
              <a:t>…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18" y="311150"/>
            <a:ext cx="4187825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2886075" y="4978400"/>
            <a:ext cx="2071688" cy="142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7350" y="403225"/>
            <a:ext cx="8778875" cy="6746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r>
              <a:rPr lang="en-US"/>
              <a:t>Discriminative Model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363" y="1743075"/>
            <a:ext cx="8778875" cy="49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zh-CN"/>
              <a:t>Logistic Regression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4894262"/>
            <a:ext cx="1495425" cy="177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8399" tIns="49199" rIns="98399" bIns="49199">
            <a:spAutoFit/>
          </a:bodyPr>
          <a:lstStyle>
            <a:lvl1pPr marL="306388" indent="-3063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200">
                <a:solidFill>
                  <a:srgbClr val="FF0000"/>
                </a:solidFill>
                <a:latin typeface="Calibri" pitchFamily="34" charset="0"/>
              </a:rPr>
              <a:t>Color</a:t>
            </a:r>
          </a:p>
          <a:p>
            <a:pPr eaLnBrk="1" hangingPunct="1">
              <a:buFont typeface="Arial" charset="0"/>
              <a:buChar char="•"/>
            </a:pPr>
            <a:r>
              <a:rPr lang="en-US" sz="2200">
                <a:solidFill>
                  <a:srgbClr val="FF0000"/>
                </a:solidFill>
                <a:latin typeface="Calibri" pitchFamily="34" charset="0"/>
              </a:rPr>
              <a:t>Size</a:t>
            </a:r>
          </a:p>
          <a:p>
            <a:pPr eaLnBrk="1" hangingPunct="1">
              <a:buFont typeface="Arial" charset="0"/>
              <a:buChar char="•"/>
            </a:pPr>
            <a:r>
              <a:rPr lang="en-US" sz="2200">
                <a:solidFill>
                  <a:srgbClr val="FF0000"/>
                </a:solidFill>
                <a:latin typeface="Calibri" pitchFamily="34" charset="0"/>
              </a:rPr>
              <a:t>Texture</a:t>
            </a:r>
          </a:p>
          <a:p>
            <a:pPr eaLnBrk="1" hangingPunct="1">
              <a:buFont typeface="Arial" charset="0"/>
              <a:buChar char="•"/>
            </a:pPr>
            <a:r>
              <a:rPr lang="en-US" sz="2200">
                <a:solidFill>
                  <a:srgbClr val="FF0000"/>
                </a:solidFill>
                <a:latin typeface="Calibri" pitchFamily="34" charset="0"/>
              </a:rPr>
              <a:t>Weight</a:t>
            </a:r>
          </a:p>
          <a:p>
            <a:pPr eaLnBrk="1" hangingPunct="1">
              <a:buFont typeface="Arial" charset="0"/>
              <a:buChar char="•"/>
            </a:pPr>
            <a:r>
              <a:rPr lang="en-US" sz="2200">
                <a:solidFill>
                  <a:srgbClr val="FF0000"/>
                </a:solidFill>
                <a:latin typeface="Calibri" pitchFamily="34" charset="0"/>
              </a:rPr>
              <a:t>…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6" y="1330325"/>
            <a:ext cx="4359275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679950"/>
            <a:ext cx="20002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8047038" y="4148138"/>
            <a:ext cx="242887" cy="1908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4797425"/>
            <a:ext cx="253365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5575300" y="4148138"/>
            <a:ext cx="1008063" cy="1908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3513138"/>
            <a:ext cx="4410074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8" y="2251869"/>
            <a:ext cx="4132263" cy="11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2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4755" y="166688"/>
            <a:ext cx="8778875" cy="747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Bayes Formula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86" y="166688"/>
            <a:ext cx="23368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60" y="1219200"/>
            <a:ext cx="393462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39671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3048000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probability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4967092"/>
            <a:ext cx="6402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Normalizing constant – the likelihood of the evidence under any circumstances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2410" y="366575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 probability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5528" y="2740223"/>
            <a:ext cx="4990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Likelihood of seeing the evidence if the hypothesis is correct</a:t>
            </a:r>
            <a:endParaRPr lang="en-MY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62200" y="3334340"/>
            <a:ext cx="0" cy="4183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81600" y="4445144"/>
            <a:ext cx="0" cy="4183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0" y="3068384"/>
            <a:ext cx="0" cy="4183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6172200" y="3819644"/>
            <a:ext cx="13021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Theorem – Additional Info</a:t>
            </a:r>
            <a:endParaRPr lang="en-MY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8775" y="1327150"/>
            <a:ext cx="9115425" cy="5568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01650" indent="-501650">
              <a:lnSpc>
                <a:spcPct val="110000"/>
              </a:lnSpc>
            </a:pPr>
            <a:endParaRPr lang="en-US"/>
          </a:p>
          <a:p>
            <a:pPr marL="501650" indent="-501650">
              <a:lnSpc>
                <a:spcPct val="110000"/>
              </a:lnSpc>
              <a:buFont typeface="Arial" charset="0"/>
              <a:buNone/>
            </a:pPr>
            <a:r>
              <a:rPr lang="en-US" sz="3000"/>
              <a:t>    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0663" y="1327150"/>
            <a:ext cx="9244012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78" tIns="49139" rIns="98278" bIns="49139"/>
          <a:lstStyle/>
          <a:p>
            <a:pPr marL="501650" indent="-501650" defTabSz="982663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ahoma" pitchFamily="34" charset="0"/>
              </a:rPr>
              <a:t>Prior, conditional and joint probability for random variables</a:t>
            </a:r>
          </a:p>
          <a:p>
            <a:pPr marL="922338" lvl="1" indent="-430213" defTabSz="98266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ahoma" pitchFamily="34" charset="0"/>
              </a:rPr>
              <a:t>Prior probability: </a:t>
            </a:r>
          </a:p>
          <a:p>
            <a:pPr marL="922338" lvl="1" indent="-430213" defTabSz="98266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ahoma" pitchFamily="34" charset="0"/>
              </a:rPr>
              <a:t>Conditional probability: </a:t>
            </a:r>
          </a:p>
          <a:p>
            <a:pPr marL="922338" lvl="1" indent="-430213" defTabSz="98266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ahoma" pitchFamily="34" charset="0"/>
              </a:rPr>
              <a:t>Joint probability: </a:t>
            </a:r>
          </a:p>
          <a:p>
            <a:pPr marL="922338" lvl="1" indent="-430213" defTabSz="98266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ahoma" pitchFamily="34" charset="0"/>
              </a:rPr>
              <a:t>Relationship:</a:t>
            </a:r>
          </a:p>
          <a:p>
            <a:pPr marL="922338" lvl="1" indent="-430213" defTabSz="98266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ahoma" pitchFamily="34" charset="0"/>
              </a:rPr>
              <a:t>Independence: </a:t>
            </a:r>
            <a:endParaRPr lang="en-US" sz="2800" dirty="0">
              <a:latin typeface="Tahoma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76625" y="2422525"/>
          <a:ext cx="8064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3" imgW="368140" imgH="177723" progId="Equation.3">
                  <p:embed/>
                </p:oleObj>
              </mc:Choice>
              <mc:Fallback>
                <p:oleObj name="Equation" r:id="rId3" imgW="368140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422525"/>
                        <a:ext cx="8064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46588" y="2878138"/>
          <a:ext cx="22590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Equation" r:id="rId5" imgW="1091726" imgH="177723" progId="Equation.3">
                  <p:embed/>
                </p:oleObj>
              </mc:Choice>
              <mc:Fallback>
                <p:oleObj name="Equation" r:id="rId5" imgW="1091726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2878138"/>
                        <a:ext cx="225901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86200" y="3359150"/>
          <a:ext cx="31781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7" imgW="1536033" imgH="177723" progId="Equation.3">
                  <p:embed/>
                </p:oleObj>
              </mc:Choice>
              <mc:Fallback>
                <p:oleObj name="Equation" r:id="rId7" imgW="1536033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359150"/>
                        <a:ext cx="31781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276600" y="3816350"/>
          <a:ext cx="48879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9" imgW="2361175" imgH="177723" progId="Equation.3">
                  <p:embed/>
                </p:oleObj>
              </mc:Choice>
              <mc:Fallback>
                <p:oleObj name="Equation" r:id="rId9" imgW="2361175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6350"/>
                        <a:ext cx="48879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200400" y="4267200"/>
          <a:ext cx="65674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11" imgW="3175000" imgH="177800" progId="Equation.3">
                  <p:embed/>
                </p:oleObj>
              </mc:Choice>
              <mc:Fallback>
                <p:oleObj name="Equation" r:id="rId11" imgW="3175000" imgH="177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656748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5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  <a:endParaRPr lang="en-MY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8775" y="1327150"/>
            <a:ext cx="9115425" cy="5568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01650" indent="-501650">
              <a:lnSpc>
                <a:spcPct val="110000"/>
              </a:lnSpc>
            </a:pPr>
            <a:endParaRPr lang="en-US"/>
          </a:p>
          <a:p>
            <a:pPr marL="501650" indent="-501650">
              <a:lnSpc>
                <a:spcPct val="110000"/>
              </a:lnSpc>
              <a:buFont typeface="Arial" charset="0"/>
              <a:buNone/>
            </a:pPr>
            <a:r>
              <a:rPr lang="en-US" sz="3000"/>
              <a:t>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774" y="1600200"/>
            <a:ext cx="84254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endParaRPr lang="en-US" sz="2400" kern="0" dirty="0"/>
          </a:p>
          <a:p>
            <a:pPr algn="just">
              <a:defRPr/>
            </a:pPr>
            <a:r>
              <a:rPr lang="en-US" sz="2400" dirty="0"/>
              <a:t>Bayes theorem deals with </a:t>
            </a:r>
            <a:r>
              <a:rPr lang="en-US" sz="2400" b="1" i="1" dirty="0"/>
              <a:t>sequential events, </a:t>
            </a:r>
            <a:r>
              <a:rPr lang="en-US" sz="2400" i="1" dirty="0"/>
              <a:t>whereby </a:t>
            </a:r>
            <a:r>
              <a:rPr lang="en-US" sz="2400" b="1" i="1" dirty="0"/>
              <a:t>new </a:t>
            </a:r>
            <a:r>
              <a:rPr lang="en-US" sz="2400" dirty="0"/>
              <a:t>additional information is obtained for a subsequent event, and that new information is used to revise the probability of the initial event. </a:t>
            </a:r>
          </a:p>
          <a:p>
            <a:pPr algn="just">
              <a:defRPr/>
            </a:pPr>
            <a:endParaRPr lang="en-US" sz="2400" dirty="0"/>
          </a:p>
          <a:p>
            <a:pPr>
              <a:defRPr/>
            </a:pPr>
            <a:r>
              <a:rPr lang="en-US" sz="2400" b="1" i="1" dirty="0">
                <a:solidFill>
                  <a:srgbClr val="0000FF"/>
                </a:solidFill>
              </a:rPr>
              <a:t>Prior probability  </a:t>
            </a:r>
            <a:r>
              <a:rPr lang="en-US" sz="2400" i="1" dirty="0"/>
              <a:t>- </a:t>
            </a:r>
            <a:r>
              <a:rPr lang="en-US" sz="2400" dirty="0"/>
              <a:t>is an initial probability value originally obtained before any additional information is obtained.</a:t>
            </a:r>
            <a:endParaRPr lang="en-US" sz="2400" i="1" dirty="0"/>
          </a:p>
          <a:p>
            <a:pPr algn="just">
              <a:defRPr/>
            </a:pPr>
            <a:endParaRPr lang="en-US" sz="2400" i="1" dirty="0"/>
          </a:p>
          <a:p>
            <a:pPr>
              <a:defRPr/>
            </a:pPr>
            <a:r>
              <a:rPr lang="en-US" sz="2400" b="1" i="1" dirty="0">
                <a:solidFill>
                  <a:srgbClr val="0000FF"/>
                </a:solidFill>
              </a:rPr>
              <a:t>Posterior probability </a:t>
            </a:r>
            <a:r>
              <a:rPr lang="en-US" sz="2400" i="1" dirty="0"/>
              <a:t>- </a:t>
            </a:r>
            <a:r>
              <a:rPr lang="en-US" sz="2400" dirty="0"/>
              <a:t>is a probability value that has been revised by using additional information that is later obtained.</a:t>
            </a:r>
            <a:endParaRPr lang="en-US" sz="2400" kern="0" dirty="0"/>
          </a:p>
          <a:p>
            <a:pPr algn="just">
              <a:defRPr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649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 – Example #1</a:t>
            </a:r>
            <a:endParaRPr lang="en-MY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8775" y="1327150"/>
            <a:ext cx="9115425" cy="5568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01650" indent="-501650">
              <a:lnSpc>
                <a:spcPct val="110000"/>
              </a:lnSpc>
            </a:pPr>
            <a:endParaRPr lang="en-US"/>
          </a:p>
          <a:p>
            <a:pPr marL="501650" indent="-501650">
              <a:lnSpc>
                <a:spcPct val="110000"/>
              </a:lnSpc>
              <a:buFont typeface="Arial" charset="0"/>
              <a:buNone/>
            </a:pPr>
            <a:r>
              <a:rPr lang="en-US" sz="3000"/>
              <a:t>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734" y="1828800"/>
            <a:ext cx="84225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An organization randomly selects an adult for a survey about credit card usage. Use subjective probabilities to estimate the following.</a:t>
            </a:r>
          </a:p>
          <a:p>
            <a:pPr>
              <a:defRPr/>
            </a:pPr>
            <a:endParaRPr lang="en-US" sz="2000" dirty="0"/>
          </a:p>
          <a:p>
            <a:pPr marL="457200" indent="-457200">
              <a:buFontTx/>
              <a:buAutoNum type="alphaLcPeriod"/>
              <a:defRPr/>
            </a:pPr>
            <a:r>
              <a:rPr lang="en-US" sz="2000" dirty="0"/>
              <a:t>What is the probability that the selected subject is a male?</a:t>
            </a:r>
          </a:p>
          <a:p>
            <a:pPr marL="457200" indent="-457200">
              <a:buFontTx/>
              <a:buAutoNum type="alphaLcPeriod"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b. After selecting a subject, it is later learned that this person was smoking a cigar during the interview. What is the probability that the selected subject is a male?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c. Which of the preceding two results is a prior probability? Which is a posterior probability?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300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 - Example</a:t>
            </a:r>
            <a:endParaRPr lang="en-MY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8775" y="1327150"/>
            <a:ext cx="9115425" cy="5568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01650" indent="-501650">
              <a:lnSpc>
                <a:spcPct val="110000"/>
              </a:lnSpc>
            </a:pPr>
            <a:endParaRPr lang="en-US"/>
          </a:p>
          <a:p>
            <a:pPr marL="501650" indent="-501650">
              <a:lnSpc>
                <a:spcPct val="110000"/>
              </a:lnSpc>
              <a:buFont typeface="Arial" charset="0"/>
              <a:buNone/>
            </a:pPr>
            <a:r>
              <a:rPr lang="en-US" sz="3000"/>
              <a:t>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752600"/>
            <a:ext cx="8001000" cy="4246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Roughly half of all population are males, so we estimate the probability of</a:t>
            </a:r>
          </a:p>
          <a:p>
            <a:pPr>
              <a:defRPr/>
            </a:pPr>
            <a:r>
              <a:rPr lang="en-US" sz="1800" dirty="0"/>
              <a:t>selecting a male subject to be 0.5. Denoting a male by M, we can express this probability as follows: </a:t>
            </a:r>
            <a:r>
              <a:rPr lang="en-US" sz="1800" b="1" i="1" dirty="0"/>
              <a:t>P(M) = 0.5.</a:t>
            </a:r>
          </a:p>
          <a:p>
            <a:pPr>
              <a:defRPr/>
            </a:pPr>
            <a:endParaRPr lang="en-US" sz="1800" i="1" dirty="0"/>
          </a:p>
          <a:p>
            <a:pPr>
              <a:defRPr/>
            </a:pPr>
            <a:r>
              <a:rPr lang="en-US" sz="1800" dirty="0"/>
              <a:t>b. Although some women smoke cigars, the vast majority of cigar smokers are males. A reasonable guess is that 85% of cigar smokers are males. Based on this additional subsequent information that the survey respondent was smoking a cigar, we estimate the probability of this person being a male as 0.85. Denoting a male by M and denoting a cigar smoker by C, we can express this result as follows: </a:t>
            </a:r>
            <a:r>
              <a:rPr lang="en-US" sz="1800" b="1" i="1" dirty="0"/>
              <a:t>P(M | C) = 0.85</a:t>
            </a:r>
            <a:r>
              <a:rPr lang="en-US" sz="1800" i="1" dirty="0"/>
              <a:t>.</a:t>
            </a:r>
          </a:p>
          <a:p>
            <a:pPr>
              <a:defRPr/>
            </a:pPr>
            <a:endParaRPr lang="en-US" sz="1800" i="1" dirty="0"/>
          </a:p>
          <a:p>
            <a:pPr>
              <a:defRPr/>
            </a:pPr>
            <a:r>
              <a:rPr lang="en-US" sz="1800" dirty="0"/>
              <a:t>c. In part (a), the value of 0.5 is the initial probability, so we refer to it as the prior probability. Because the probability of 0.85 in part (b) is a revised probability based on the additional information that the survey subject was smoking a cigar, this value of 0.85 is referred to a posterior probability.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7748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 – Example #2 </a:t>
            </a:r>
            <a:endParaRPr lang="en-MY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8775" y="1327150"/>
            <a:ext cx="9115425" cy="5568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01650" indent="-501650">
              <a:lnSpc>
                <a:spcPct val="110000"/>
              </a:lnSpc>
            </a:pPr>
            <a:endParaRPr lang="en-US"/>
          </a:p>
          <a:p>
            <a:pPr marL="501650" indent="-501650">
              <a:lnSpc>
                <a:spcPct val="110000"/>
              </a:lnSpc>
              <a:buFont typeface="Arial" charset="0"/>
              <a:buNone/>
            </a:pPr>
            <a:r>
              <a:rPr lang="en-US" sz="3000"/>
              <a:t>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870" y="1524000"/>
            <a:ext cx="85205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Now assume that in District A, 51% of the adults are males. One adult is randomly selected for a survey involving credit card usage.</a:t>
            </a:r>
          </a:p>
          <a:p>
            <a:pPr>
              <a:defRPr/>
            </a:pPr>
            <a:endParaRPr lang="en-US" sz="2400" dirty="0"/>
          </a:p>
          <a:p>
            <a:pPr marL="342900" indent="-342900">
              <a:buFontTx/>
              <a:buAutoNum type="alphaLcPeriod"/>
              <a:defRPr/>
            </a:pPr>
            <a:r>
              <a:rPr lang="en-US" sz="2400" dirty="0"/>
              <a:t>Find the prior probability that the selected person is a male.</a:t>
            </a:r>
          </a:p>
          <a:p>
            <a:pPr marL="342900" indent="-342900">
              <a:buFontTx/>
              <a:buAutoNum type="alphaLcPeriod"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b. It is later learned that the selected survey subject was smoking a cigar. Also, 9.5% of males smoke cigars, whereas 1.7% of females smoke cigars.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Use this additional information to find the </a:t>
            </a:r>
            <a:r>
              <a:rPr lang="en-US" sz="2400" b="1" dirty="0"/>
              <a:t>probability that the selected subject is a male.</a:t>
            </a:r>
          </a:p>
        </p:txBody>
      </p:sp>
    </p:spTree>
    <p:extLst>
      <p:ext uri="{BB962C8B-B14F-4D97-AF65-F5344CB8AC3E}">
        <p14:creationId xmlns:p14="http://schemas.microsoft.com/office/powerpoint/2010/main" val="25207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 - Example</a:t>
            </a:r>
            <a:endParaRPr lang="en-MY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8775" y="1327150"/>
            <a:ext cx="9115425" cy="5568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01650" indent="-501650">
              <a:lnSpc>
                <a:spcPct val="110000"/>
              </a:lnSpc>
            </a:pPr>
            <a:endParaRPr lang="en-US"/>
          </a:p>
          <a:p>
            <a:pPr marL="501650" indent="-501650">
              <a:lnSpc>
                <a:spcPct val="110000"/>
              </a:lnSpc>
              <a:buFont typeface="Arial" charset="0"/>
              <a:buNone/>
            </a:pPr>
            <a:r>
              <a:rPr lang="en-US" sz="3000"/>
              <a:t>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722" y="1676400"/>
            <a:ext cx="84455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Let's use the following notation:</a:t>
            </a:r>
          </a:p>
          <a:p>
            <a:pPr>
              <a:defRPr/>
            </a:pPr>
            <a:r>
              <a:rPr lang="en-US" sz="2000" dirty="0"/>
              <a:t>M = male 		M’ = female (or not male)</a:t>
            </a:r>
          </a:p>
          <a:p>
            <a:pPr>
              <a:defRPr/>
            </a:pPr>
            <a:r>
              <a:rPr lang="en-US" sz="2000" dirty="0"/>
              <a:t>C = cigar smoker 		C’= not a cigar smoker.</a:t>
            </a:r>
          </a:p>
          <a:p>
            <a:pPr>
              <a:defRPr/>
            </a:pPr>
            <a:endParaRPr lang="en-US" sz="2000" dirty="0"/>
          </a:p>
          <a:p>
            <a:pPr marL="342900" indent="-342900">
              <a:buFontTx/>
              <a:buAutoNum type="alphaLcPeriod"/>
              <a:defRPr/>
            </a:pPr>
            <a:r>
              <a:rPr lang="en-US" sz="2000" dirty="0"/>
              <a:t>The probability of randomly selecting an adult and getting a male is given by </a:t>
            </a:r>
            <a:r>
              <a:rPr lang="en-US" sz="2000" b="1" i="1" dirty="0"/>
              <a:t>P(M) = 0.51.</a:t>
            </a:r>
          </a:p>
          <a:p>
            <a:pPr marL="342900" indent="-342900">
              <a:buFontTx/>
              <a:buAutoNum type="alphaLcPeriod"/>
              <a:defRPr/>
            </a:pPr>
            <a:endParaRPr lang="en-US" sz="2000" i="1" dirty="0"/>
          </a:p>
          <a:p>
            <a:pPr>
              <a:defRPr/>
            </a:pPr>
            <a:r>
              <a:rPr lang="en-US" sz="2000" dirty="0"/>
              <a:t>b. Based on the additional given information, we have the following: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i="1" dirty="0"/>
              <a:t>P(M) = 0.51 </a:t>
            </a:r>
            <a:r>
              <a:rPr lang="en-US" sz="2000" i="1" dirty="0"/>
              <a:t>because 51% of the adults are males</a:t>
            </a:r>
          </a:p>
          <a:p>
            <a:pPr>
              <a:defRPr/>
            </a:pPr>
            <a:r>
              <a:rPr lang="en-US" sz="2000" b="1" i="1" dirty="0"/>
              <a:t>P(M’) = 0.49 </a:t>
            </a:r>
            <a:r>
              <a:rPr lang="en-US" sz="2000" i="1" dirty="0"/>
              <a:t>because 49% of the adults are females (not males)</a:t>
            </a:r>
          </a:p>
          <a:p>
            <a:pPr>
              <a:defRPr/>
            </a:pPr>
            <a:r>
              <a:rPr lang="en-US" sz="2000" b="1" i="1" dirty="0"/>
              <a:t>P(C|M) = 0.095 </a:t>
            </a:r>
            <a:r>
              <a:rPr lang="en-US" sz="2000" i="1" dirty="0"/>
              <a:t>because 9.5% of the males smoke cigars </a:t>
            </a:r>
          </a:p>
          <a:p>
            <a:pPr>
              <a:defRPr/>
            </a:pPr>
            <a:r>
              <a:rPr lang="en-US" sz="2000" b="1" i="1" dirty="0"/>
              <a:t>P(C|M’) = 0.017. </a:t>
            </a:r>
            <a:r>
              <a:rPr lang="en-US" sz="2000" i="1" dirty="0"/>
              <a:t>because 1.7% of the females smoke cigars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3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51799" cy="973499"/>
          </a:xfrm>
        </p:spPr>
        <p:txBody>
          <a:bodyPr/>
          <a:lstStyle/>
          <a:p>
            <a:r>
              <a:rPr lang="en-US" dirty="0"/>
              <a:t>Prostate Cancer dataset – One field/class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72055"/>
              </p:ext>
            </p:extLst>
          </p:nvPr>
        </p:nvGraphicFramePr>
        <p:xfrm>
          <a:off x="4953000" y="1905000"/>
          <a:ext cx="3700462" cy="4440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0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02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15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81000" y="2362200"/>
            <a:ext cx="40190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en-US" sz="3600" dirty="0">
                <a:latin typeface="Times New Roman" pitchFamily="18" charset="0"/>
              </a:rPr>
              <a:t>It’s useful to know:  </a:t>
            </a:r>
          </a:p>
          <a:p>
            <a:r>
              <a:rPr lang="en-GB" altLang="en-US" sz="3600" dirty="0">
                <a:latin typeface="Times New Roman" pitchFamily="18" charset="0"/>
              </a:rPr>
              <a:t>    P(cancer = Y)</a:t>
            </a:r>
          </a:p>
        </p:txBody>
      </p:sp>
    </p:spTree>
    <p:extLst>
      <p:ext uri="{BB962C8B-B14F-4D97-AF65-F5344CB8AC3E}">
        <p14:creationId xmlns:p14="http://schemas.microsoft.com/office/powerpoint/2010/main" val="3326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 - Example</a:t>
            </a:r>
            <a:endParaRPr lang="en-MY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8775" y="1327150"/>
            <a:ext cx="9115425" cy="5568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01650" indent="-501650">
              <a:lnSpc>
                <a:spcPct val="110000"/>
              </a:lnSpc>
            </a:pPr>
            <a:endParaRPr lang="en-US"/>
          </a:p>
          <a:p>
            <a:pPr marL="501650" indent="-501650">
              <a:lnSpc>
                <a:spcPct val="110000"/>
              </a:lnSpc>
              <a:buFont typeface="Arial" charset="0"/>
              <a:buNone/>
            </a:pPr>
            <a:r>
              <a:rPr lang="en-US" sz="3000"/>
              <a:t>   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791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724400"/>
            <a:ext cx="8077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 dirty="0"/>
              <a:t>Initially we knew that the survey subject smoked a cigar, there is a 0.51 probability that the survey subject is male, however, after learning that the subject smoked a cigar, we revised the probability to 0.853. </a:t>
            </a:r>
          </a:p>
        </p:txBody>
      </p:sp>
    </p:spTree>
    <p:extLst>
      <p:ext uri="{BB962C8B-B14F-4D97-AF65-F5344CB8AC3E}">
        <p14:creationId xmlns:p14="http://schemas.microsoft.com/office/powerpoint/2010/main" val="15642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#Checkpoint</a:t>
            </a:r>
            <a:endParaRPr lang="en-MY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8775" y="1327150"/>
            <a:ext cx="9115425" cy="5568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01650" indent="-501650">
              <a:lnSpc>
                <a:spcPct val="110000"/>
              </a:lnSpc>
            </a:pPr>
            <a:endParaRPr lang="en-US"/>
          </a:p>
          <a:p>
            <a:pPr marL="501650" indent="-501650">
              <a:lnSpc>
                <a:spcPct val="110000"/>
              </a:lnSpc>
              <a:buFont typeface="Arial" charset="0"/>
              <a:buNone/>
            </a:pPr>
            <a:r>
              <a:rPr lang="en-US" sz="3000"/>
              <a:t>    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3837" y="1676400"/>
            <a:ext cx="858043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/>
              <a:t>Given: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100" dirty="0"/>
              <a:t>A doctor knows that meningitis (M) causes stiff neck (S) 50% of the time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100" dirty="0"/>
              <a:t>Prior probability of any patient having meningitis is 1/50,000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100" dirty="0"/>
              <a:t>Prior probability of any patient having stiff neck is 1/20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1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/>
              <a:t> </a:t>
            </a:r>
            <a:r>
              <a:rPr lang="en-US" dirty="0"/>
              <a:t>If a patient has stiff neck, what’s the probability he/she has meningitis?</a:t>
            </a:r>
            <a:endParaRPr lang="en-US" sz="21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16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#Checkpoint</a:t>
            </a:r>
            <a:endParaRPr lang="en-MY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8775" y="1327150"/>
            <a:ext cx="9115425" cy="5568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01650" indent="-501650">
              <a:lnSpc>
                <a:spcPct val="110000"/>
              </a:lnSpc>
            </a:pPr>
            <a:endParaRPr lang="en-US"/>
          </a:p>
          <a:p>
            <a:pPr marL="501650" indent="-501650">
              <a:lnSpc>
                <a:spcPct val="110000"/>
              </a:lnSpc>
              <a:buFont typeface="Arial" charset="0"/>
              <a:buNone/>
            </a:pPr>
            <a:r>
              <a:rPr lang="en-US" sz="300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ms-MY" sz="2400" dirty="0"/>
              <a:t>There is a school with 60% boys and 40% girls. The girls wear trousers or skirts in equal numbers; all the boys wear trousers. An observer sees a student wearing trousers. What is the probability this student is a girl?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055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#Checkpoint</a:t>
            </a:r>
            <a:endParaRPr lang="en-MY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8775" y="1327150"/>
            <a:ext cx="9115425" cy="5568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01650" indent="-501650">
              <a:lnSpc>
                <a:spcPct val="110000"/>
              </a:lnSpc>
            </a:pPr>
            <a:endParaRPr lang="en-US"/>
          </a:p>
          <a:p>
            <a:pPr marL="501650" indent="-501650">
              <a:lnSpc>
                <a:spcPct val="110000"/>
              </a:lnSpc>
              <a:buFont typeface="Arial" charset="0"/>
              <a:buNone/>
            </a:pPr>
            <a:r>
              <a:rPr lang="en-US" sz="300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004" y="1676400"/>
            <a:ext cx="85783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While watching a game of football in a cafe, you observe someone who is clearly supporting Manchester United in the game.</a:t>
            </a:r>
            <a:r>
              <a:rPr lang="en-MY" sz="2400" dirty="0"/>
              <a:t> </a:t>
            </a:r>
            <a:r>
              <a:rPr lang="en-US" sz="2400" b="1" dirty="0"/>
              <a:t>What is the probability that they were actually born within 25 miles of Manchester? </a:t>
            </a:r>
            <a:r>
              <a:rPr lang="en-US" sz="2400" dirty="0"/>
              <a:t>Assume that:</a:t>
            </a:r>
          </a:p>
          <a:p>
            <a:pPr lvl="0"/>
            <a:endParaRPr lang="en-MY" sz="2400" dirty="0"/>
          </a:p>
          <a:p>
            <a:r>
              <a:rPr lang="en-US" sz="2400" dirty="0"/>
              <a:t>• the probability that a randomly selected person is born within 25 miles of Manchester is 1/20;</a:t>
            </a:r>
          </a:p>
          <a:p>
            <a:endParaRPr lang="en-MY" sz="2400" dirty="0"/>
          </a:p>
          <a:p>
            <a:r>
              <a:rPr lang="en-US" sz="2400" dirty="0"/>
              <a:t>• the chance that a person born within 25 miles of Manchester actually supports United is 7/10;</a:t>
            </a:r>
          </a:p>
          <a:p>
            <a:endParaRPr lang="en-MY" sz="2400" dirty="0"/>
          </a:p>
          <a:p>
            <a:r>
              <a:rPr lang="en-US" sz="2400" dirty="0"/>
              <a:t>• the probability that a person not born within 25 miles of Manchester supports United with probability 1/10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7316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51799" cy="973499"/>
          </a:xfrm>
        </p:spPr>
        <p:txBody>
          <a:bodyPr/>
          <a:lstStyle/>
          <a:p>
            <a:r>
              <a:rPr lang="en-US" dirty="0"/>
              <a:t>Naïve Bayes with Many Fields</a:t>
            </a:r>
            <a:endParaRPr lang="en-MY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9pPr>
          </a:lstStyle>
          <a:p>
            <a:fld id="{46C2514E-3F2F-4354-8E6F-100EEA24E3F8}" type="slidenum">
              <a:rPr lang="en-US" sz="1000" smtClean="0">
                <a:latin typeface="Arial" charset="0"/>
              </a:rPr>
              <a:pPr/>
              <a:t>24</a:t>
            </a:fld>
            <a:endParaRPr lang="en-US" sz="1000"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12541"/>
              </p:ext>
            </p:extLst>
          </p:nvPr>
        </p:nvGraphicFramePr>
        <p:xfrm>
          <a:off x="3201079" y="1752600"/>
          <a:ext cx="5910264" cy="4440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7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7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7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75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315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52400" y="1752600"/>
            <a:ext cx="305404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en-US" sz="2000" dirty="0">
                <a:latin typeface="Times New Roman" pitchFamily="18" charset="0"/>
              </a:rPr>
              <a:t>New patient:</a:t>
            </a:r>
          </a:p>
          <a:p>
            <a:r>
              <a:rPr lang="en-GB" altLang="en-US" sz="2000" dirty="0">
                <a:latin typeface="Times New Roman" pitchFamily="18" charset="0"/>
              </a:rPr>
              <a:t>P34=M,  P61=M,  BMI = H</a:t>
            </a:r>
          </a:p>
          <a:p>
            <a:endParaRPr lang="en-GB" altLang="en-US" sz="2000" dirty="0">
              <a:latin typeface="Times New Roman" pitchFamily="18" charset="0"/>
            </a:endParaRPr>
          </a:p>
          <a:p>
            <a:r>
              <a:rPr lang="en-GB" altLang="en-US" sz="2000" dirty="0">
                <a:latin typeface="Times New Roman" pitchFamily="18" charset="0"/>
              </a:rPr>
              <a:t>Best guess at cancer field ?</a:t>
            </a:r>
          </a:p>
        </p:txBody>
      </p:sp>
    </p:spTree>
    <p:extLst>
      <p:ext uri="{BB962C8B-B14F-4D97-AF65-F5344CB8AC3E}">
        <p14:creationId xmlns:p14="http://schemas.microsoft.com/office/powerpoint/2010/main" val="17640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51799" cy="973499"/>
          </a:xfrm>
        </p:spPr>
        <p:txBody>
          <a:bodyPr/>
          <a:lstStyle/>
          <a:p>
            <a:r>
              <a:rPr lang="en-US" dirty="0"/>
              <a:t>Naïve Bayes with Many Fields</a:t>
            </a:r>
            <a:endParaRPr lang="en-MY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9pPr>
          </a:lstStyle>
          <a:p>
            <a:fld id="{46C2514E-3F2F-4354-8E6F-100EEA24E3F8}" type="slidenum">
              <a:rPr lang="en-US" sz="1000" smtClean="0">
                <a:latin typeface="Arial" charset="0"/>
              </a:rPr>
              <a:pPr/>
              <a:t>25</a:t>
            </a:fld>
            <a:endParaRPr lang="en-US" sz="1000">
              <a:latin typeface="Arial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05466" y="1447800"/>
            <a:ext cx="6939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en-US" sz="2000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GB" altLang="en-US" sz="2000" dirty="0">
                <a:solidFill>
                  <a:srgbClr val="FF0000"/>
                </a:solidFill>
                <a:latin typeface="Times New Roman" pitchFamily="18" charset="0"/>
              </a:rPr>
              <a:t>(p34=M | Y) </a:t>
            </a:r>
            <a:r>
              <a:rPr lang="en-GB" altLang="en-US" sz="2000" dirty="0">
                <a:latin typeface="Times New Roman" pitchFamily="18" charset="0"/>
              </a:rPr>
              <a:t>× </a:t>
            </a:r>
            <a:r>
              <a:rPr lang="en-GB" altLang="en-US" sz="2000" i="1" dirty="0">
                <a:latin typeface="Times New Roman" pitchFamily="18" charset="0"/>
              </a:rPr>
              <a:t>P</a:t>
            </a:r>
            <a:r>
              <a:rPr lang="en-GB" altLang="en-US" sz="2000" dirty="0">
                <a:latin typeface="Times New Roman" pitchFamily="18" charset="0"/>
              </a:rPr>
              <a:t>(p61=M | Y) × </a:t>
            </a:r>
            <a:r>
              <a:rPr lang="en-GB" altLang="en-US" sz="2000" i="1" dirty="0">
                <a:latin typeface="Times New Roman" pitchFamily="18" charset="0"/>
              </a:rPr>
              <a:t>P</a:t>
            </a:r>
            <a:r>
              <a:rPr lang="en-GB" altLang="en-US" sz="2000" dirty="0">
                <a:latin typeface="Times New Roman" pitchFamily="18" charset="0"/>
              </a:rPr>
              <a:t>(BMI=H |Y)  ×  </a:t>
            </a:r>
            <a:r>
              <a:rPr lang="en-GB" altLang="en-US" sz="2000" i="1" dirty="0">
                <a:latin typeface="Times New Roman" pitchFamily="18" charset="0"/>
              </a:rPr>
              <a:t>P</a:t>
            </a:r>
            <a:r>
              <a:rPr lang="en-GB" altLang="en-US" sz="2000" dirty="0">
                <a:latin typeface="Times New Roman" pitchFamily="18" charset="0"/>
              </a:rPr>
              <a:t>(cancer = Y)</a:t>
            </a:r>
          </a:p>
          <a:p>
            <a:r>
              <a:rPr lang="en-GB" altLang="en-US" sz="2000" i="1" dirty="0">
                <a:latin typeface="Times New Roman" pitchFamily="18" charset="0"/>
              </a:rPr>
              <a:t>P</a:t>
            </a:r>
            <a:r>
              <a:rPr lang="en-GB" altLang="en-US" sz="2000" dirty="0">
                <a:latin typeface="Times New Roman" pitchFamily="18" charset="0"/>
              </a:rPr>
              <a:t>(p34=M | N) × </a:t>
            </a:r>
            <a:r>
              <a:rPr lang="en-GB" altLang="en-US" sz="2000" i="1" dirty="0">
                <a:latin typeface="Times New Roman" pitchFamily="18" charset="0"/>
              </a:rPr>
              <a:t>P</a:t>
            </a:r>
            <a:r>
              <a:rPr lang="en-GB" altLang="en-US" sz="2000" dirty="0">
                <a:latin typeface="Times New Roman" pitchFamily="18" charset="0"/>
              </a:rPr>
              <a:t>(p61=M | N) × </a:t>
            </a:r>
            <a:r>
              <a:rPr lang="en-GB" altLang="en-US" sz="2000" i="1" dirty="0">
                <a:latin typeface="Times New Roman" pitchFamily="18" charset="0"/>
              </a:rPr>
              <a:t>P</a:t>
            </a:r>
            <a:r>
              <a:rPr lang="en-GB" altLang="en-US" sz="2000" dirty="0">
                <a:latin typeface="Times New Roman" pitchFamily="18" charset="0"/>
              </a:rPr>
              <a:t>(BMI=H |N)  ×  </a:t>
            </a:r>
            <a:r>
              <a:rPr lang="en-GB" altLang="en-US" sz="2000" i="1" dirty="0">
                <a:latin typeface="Times New Roman" pitchFamily="18" charset="0"/>
              </a:rPr>
              <a:t>P</a:t>
            </a:r>
            <a:r>
              <a:rPr lang="en-GB" altLang="en-US" sz="2000" dirty="0">
                <a:latin typeface="Times New Roman" pitchFamily="18" charset="0"/>
              </a:rPr>
              <a:t>(cancer = N)</a:t>
            </a:r>
            <a:endParaRPr lang="en-GB" altLang="en-US" sz="2000" i="1" dirty="0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2127"/>
              </p:ext>
            </p:extLst>
          </p:nvPr>
        </p:nvGraphicFramePr>
        <p:xfrm>
          <a:off x="609600" y="2270126"/>
          <a:ext cx="5910264" cy="4435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7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7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7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75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3162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6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51799" cy="973499"/>
          </a:xfrm>
        </p:spPr>
        <p:txBody>
          <a:bodyPr/>
          <a:lstStyle/>
          <a:p>
            <a:r>
              <a:rPr lang="en-US" dirty="0"/>
              <a:t>Naïve Bayes with Many Fields</a:t>
            </a:r>
            <a:endParaRPr lang="en-MY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9pPr>
          </a:lstStyle>
          <a:p>
            <a:fld id="{46C2514E-3F2F-4354-8E6F-100EEA24E3F8}" type="slidenum">
              <a:rPr lang="en-US" sz="1000" smtClean="0">
                <a:latin typeface="Arial" charset="0"/>
              </a:rPr>
              <a:pPr/>
              <a:t>26</a:t>
            </a:fld>
            <a:endParaRPr lang="en-US" sz="100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63272"/>
              </p:ext>
            </p:extLst>
          </p:nvPr>
        </p:nvGraphicFramePr>
        <p:xfrm>
          <a:off x="1824036" y="1219200"/>
          <a:ext cx="5910264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7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7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7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75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526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63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5903912"/>
            <a:ext cx="82413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en-US" sz="2400" i="1" dirty="0">
                <a:latin typeface="Times New Roman" pitchFamily="18" charset="0"/>
              </a:rPr>
              <a:t>0.4                  </a:t>
            </a:r>
            <a:r>
              <a:rPr lang="en-GB" altLang="en-US" sz="2400" dirty="0">
                <a:latin typeface="Times New Roman" pitchFamily="18" charset="0"/>
              </a:rPr>
              <a:t> × </a:t>
            </a:r>
            <a:r>
              <a:rPr lang="en-GB" altLang="en-US" sz="2400" i="1" dirty="0">
                <a:latin typeface="Times New Roman" pitchFamily="18" charset="0"/>
              </a:rPr>
              <a:t>0                     </a:t>
            </a:r>
            <a:r>
              <a:rPr lang="en-GB" altLang="en-US" sz="2400" dirty="0">
                <a:latin typeface="Times New Roman" pitchFamily="18" charset="0"/>
              </a:rPr>
              <a:t>× 0.4                    ×  </a:t>
            </a:r>
            <a:r>
              <a:rPr lang="en-GB" altLang="en-US" sz="2400" i="1" dirty="0">
                <a:latin typeface="Times New Roman" pitchFamily="18" charset="0"/>
              </a:rPr>
              <a:t> 0.5 =   0</a:t>
            </a:r>
            <a:endParaRPr lang="en-GB" altLang="en-US" sz="2400" dirty="0">
              <a:latin typeface="Times New Roman" pitchFamily="18" charset="0"/>
            </a:endParaRPr>
          </a:p>
          <a:p>
            <a:r>
              <a:rPr lang="en-GB" altLang="en-US" sz="2400" i="1" dirty="0">
                <a:latin typeface="Times New Roman" pitchFamily="18" charset="0"/>
              </a:rPr>
              <a:t> 0.2                  </a:t>
            </a:r>
            <a:r>
              <a:rPr lang="en-GB" altLang="en-US" sz="2400" dirty="0">
                <a:latin typeface="Times New Roman" pitchFamily="18" charset="0"/>
              </a:rPr>
              <a:t>× </a:t>
            </a:r>
            <a:r>
              <a:rPr lang="en-GB" altLang="en-US" sz="2400" i="1" dirty="0">
                <a:latin typeface="Times New Roman" pitchFamily="18" charset="0"/>
              </a:rPr>
              <a:t>0.4                  </a:t>
            </a:r>
            <a:r>
              <a:rPr lang="en-GB" altLang="en-US" sz="2400" dirty="0">
                <a:latin typeface="Times New Roman" pitchFamily="18" charset="0"/>
              </a:rPr>
              <a:t>× </a:t>
            </a:r>
            <a:r>
              <a:rPr lang="en-GB" altLang="en-US" sz="2400" i="1" dirty="0">
                <a:latin typeface="Times New Roman" pitchFamily="18" charset="0"/>
              </a:rPr>
              <a:t>0.2                  </a:t>
            </a:r>
            <a:r>
              <a:rPr lang="en-GB" altLang="en-US" sz="2400" dirty="0">
                <a:latin typeface="Times New Roman" pitchFamily="18" charset="0"/>
              </a:rPr>
              <a:t>  ×   </a:t>
            </a:r>
            <a:r>
              <a:rPr lang="en-GB" altLang="en-US" sz="2400" i="1" dirty="0">
                <a:latin typeface="Times New Roman" pitchFamily="18" charset="0"/>
              </a:rPr>
              <a:t>0.5 =  0.008 </a:t>
            </a:r>
          </a:p>
        </p:txBody>
      </p:sp>
    </p:spTree>
    <p:extLst>
      <p:ext uri="{BB962C8B-B14F-4D97-AF65-F5344CB8AC3E}">
        <p14:creationId xmlns:p14="http://schemas.microsoft.com/office/powerpoint/2010/main" val="25522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9pPr>
          </a:lstStyle>
          <a:p>
            <a:fld id="{46C2514E-3F2F-4354-8E6F-100EEA24E3F8}" type="slidenum">
              <a:rPr lang="en-US" sz="1000" smtClean="0">
                <a:latin typeface="Arial" charset="0"/>
              </a:rPr>
              <a:pPr/>
              <a:t>27</a:t>
            </a:fld>
            <a:endParaRPr lang="en-US" sz="100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686800" cy="1219200"/>
          </a:xfrm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altLang="en-US" b="0" dirty="0">
                <a:latin typeface="Times New Roman" pitchFamily="18" charset="0"/>
                <a:cs typeface="Times New Roman" pitchFamily="18" charset="0"/>
              </a:rPr>
              <a:t>In practice, we finesse the zeroes and use logs:</a:t>
            </a:r>
            <a:br>
              <a:rPr lang="en-GB" altLang="en-US" b="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b="0" dirty="0">
                <a:latin typeface="Times New Roman" pitchFamily="18" charset="0"/>
                <a:cs typeface="Times New Roman" pitchFamily="18" charset="0"/>
              </a:rPr>
              <a:t>(note:   log(A×B×C×D×…)  = log(A)+log(B)+ …)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79734" y="3953232"/>
            <a:ext cx="82070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en-US" sz="2000" dirty="0">
                <a:latin typeface="Times New Roman" pitchFamily="18" charset="0"/>
              </a:rPr>
              <a:t>log(0.4)         </a:t>
            </a:r>
            <a:r>
              <a:rPr lang="en-GB" altLang="en-US" sz="2000" dirty="0">
                <a:solidFill>
                  <a:srgbClr val="C00000"/>
                </a:solidFill>
                <a:latin typeface="Times New Roman" pitchFamily="18" charset="0"/>
              </a:rPr>
              <a:t>+</a:t>
            </a:r>
            <a:r>
              <a:rPr lang="en-GB" altLang="en-US" sz="2000" dirty="0">
                <a:latin typeface="Times New Roman" pitchFamily="18" charset="0"/>
              </a:rPr>
              <a:t> log (</a:t>
            </a:r>
            <a:r>
              <a:rPr lang="en-GB" altLang="en-US" sz="2000" dirty="0">
                <a:solidFill>
                  <a:srgbClr val="C00000"/>
                </a:solidFill>
                <a:latin typeface="Times New Roman" pitchFamily="18" charset="0"/>
              </a:rPr>
              <a:t>0.001</a:t>
            </a:r>
            <a:r>
              <a:rPr lang="en-GB" altLang="en-US" sz="2000" dirty="0">
                <a:latin typeface="Times New Roman" pitchFamily="18" charset="0"/>
              </a:rPr>
              <a:t>)         </a:t>
            </a:r>
            <a:r>
              <a:rPr lang="en-GB" altLang="en-US" sz="2000" dirty="0">
                <a:solidFill>
                  <a:srgbClr val="C00000"/>
                </a:solidFill>
                <a:latin typeface="Times New Roman" pitchFamily="18" charset="0"/>
              </a:rPr>
              <a:t>+</a:t>
            </a:r>
            <a:r>
              <a:rPr lang="en-GB" altLang="en-US" sz="2000" dirty="0">
                <a:latin typeface="Times New Roman" pitchFamily="18" charset="0"/>
              </a:rPr>
              <a:t> log(0.4)            </a:t>
            </a:r>
            <a:r>
              <a:rPr lang="en-GB" altLang="en-US" sz="2000" dirty="0">
                <a:solidFill>
                  <a:srgbClr val="C00000"/>
                </a:solidFill>
                <a:latin typeface="Times New Roman" pitchFamily="18" charset="0"/>
              </a:rPr>
              <a:t>+</a:t>
            </a:r>
            <a:r>
              <a:rPr lang="en-GB" altLang="en-US" sz="2000" dirty="0">
                <a:latin typeface="Times New Roman" pitchFamily="18" charset="0"/>
              </a:rPr>
              <a:t> log(0.5) =   -4.09</a:t>
            </a:r>
          </a:p>
          <a:p>
            <a:r>
              <a:rPr lang="en-GB" altLang="en-US" sz="2000" dirty="0">
                <a:latin typeface="Times New Roman" pitchFamily="18" charset="0"/>
              </a:rPr>
              <a:t>log(0.2)         </a:t>
            </a:r>
            <a:r>
              <a:rPr lang="en-GB" altLang="en-US" sz="2000" dirty="0">
                <a:solidFill>
                  <a:srgbClr val="C00000"/>
                </a:solidFill>
                <a:latin typeface="Times New Roman" pitchFamily="18" charset="0"/>
              </a:rPr>
              <a:t>+</a:t>
            </a:r>
            <a:r>
              <a:rPr lang="en-GB" altLang="en-US" sz="2000" dirty="0">
                <a:latin typeface="Times New Roman" pitchFamily="18" charset="0"/>
              </a:rPr>
              <a:t> log (0.4)             </a:t>
            </a:r>
            <a:r>
              <a:rPr lang="en-GB" altLang="en-US" sz="2000" dirty="0">
                <a:solidFill>
                  <a:srgbClr val="C00000"/>
                </a:solidFill>
                <a:latin typeface="Times New Roman" pitchFamily="18" charset="0"/>
              </a:rPr>
              <a:t>+</a:t>
            </a:r>
            <a:r>
              <a:rPr lang="en-GB" altLang="en-US" sz="2000" dirty="0">
                <a:latin typeface="Times New Roman" pitchFamily="18" charset="0"/>
              </a:rPr>
              <a:t> log(0.2)            </a:t>
            </a:r>
            <a:r>
              <a:rPr lang="en-GB" altLang="en-US" sz="2000" dirty="0">
                <a:solidFill>
                  <a:srgbClr val="C00000"/>
                </a:solidFill>
                <a:latin typeface="Times New Roman" pitchFamily="18" charset="0"/>
              </a:rPr>
              <a:t>+</a:t>
            </a:r>
            <a:r>
              <a:rPr lang="en-GB" altLang="en-US" sz="2000" dirty="0">
                <a:latin typeface="Times New Roman" pitchFamily="18" charset="0"/>
              </a:rPr>
              <a:t> log(0.5) =   -2.09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7951799" cy="9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Naïve Bayes with Many Fields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342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51799" cy="973499"/>
          </a:xfrm>
        </p:spPr>
        <p:txBody>
          <a:bodyPr/>
          <a:lstStyle/>
          <a:p>
            <a:r>
              <a:rPr lang="en-US" dirty="0"/>
              <a:t>Naïve Bayes in General</a:t>
            </a:r>
            <a:endParaRPr lang="en-MY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9pPr>
          </a:lstStyle>
          <a:p>
            <a:fld id="{46C2514E-3F2F-4354-8E6F-100EEA24E3F8}" type="slidenum">
              <a:rPr lang="en-US" sz="1000" smtClean="0">
                <a:latin typeface="Arial" charset="0"/>
              </a:rPr>
              <a:pPr/>
              <a:t>28</a:t>
            </a:fld>
            <a:endParaRPr lang="en-US" sz="1000">
              <a:latin typeface="Arial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828800"/>
            <a:ext cx="8458200" cy="40444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Tx/>
              <a:buNone/>
              <a:defRPr/>
            </a:pPr>
            <a:r>
              <a:rPr lang="en-GB" altLang="en-US" sz="2000" dirty="0">
                <a:latin typeface="+mn-lt"/>
              </a:rPr>
              <a:t>Essence of Naive Bayes,   with 1 non-class field, is to calculate </a:t>
            </a:r>
            <a:r>
              <a:rPr lang="en-GB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this</a:t>
            </a:r>
            <a:r>
              <a:rPr lang="en-GB" altLang="en-US" sz="2000" dirty="0">
                <a:latin typeface="+mn-lt"/>
              </a:rPr>
              <a:t> for each class value, given some new instance with </a:t>
            </a:r>
            <a:r>
              <a:rPr lang="en-GB" altLang="en-US" sz="2000" dirty="0" smtClean="0">
                <a:latin typeface="+mn-lt"/>
              </a:rPr>
              <a:t>field </a:t>
            </a:r>
            <a:r>
              <a:rPr lang="en-GB" altLang="en-US" sz="2000" dirty="0">
                <a:latin typeface="+mn-lt"/>
              </a:rPr>
              <a:t>= F:</a:t>
            </a:r>
          </a:p>
          <a:p>
            <a:pPr>
              <a:buFontTx/>
              <a:buNone/>
              <a:defRPr/>
            </a:pPr>
            <a:endParaRPr lang="en-GB" altLang="en-US" sz="2000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GB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(class = C |  </a:t>
            </a:r>
            <a:r>
              <a:rPr lang="en-GB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Field </a:t>
            </a:r>
            <a:r>
              <a:rPr lang="en-GB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= F)</a:t>
            </a:r>
          </a:p>
          <a:p>
            <a:pPr>
              <a:buFontTx/>
              <a:buNone/>
              <a:defRPr/>
            </a:pPr>
            <a:endParaRPr lang="en-GB" altLang="en-US" sz="2000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GB" altLang="en-US" sz="2000" dirty="0">
                <a:latin typeface="+mn-lt"/>
              </a:rPr>
              <a:t>For many fields, our new instance is (e.g.) (F1, F2, ...</a:t>
            </a:r>
            <a:r>
              <a:rPr lang="en-GB" altLang="en-US" sz="2000" dirty="0" err="1">
                <a:latin typeface="+mn-lt"/>
              </a:rPr>
              <a:t>Fn</a:t>
            </a:r>
            <a:r>
              <a:rPr lang="en-GB" altLang="en-US" sz="2000" dirty="0">
                <a:latin typeface="+mn-lt"/>
              </a:rPr>
              <a:t>), and the ‘essence of Naive Bayes’ is to calculate </a:t>
            </a:r>
            <a:r>
              <a:rPr lang="en-GB" altLang="en-US" sz="2000" i="1" dirty="0">
                <a:solidFill>
                  <a:srgbClr val="C00000"/>
                </a:solidFill>
                <a:latin typeface="+mn-lt"/>
              </a:rPr>
              <a:t>this</a:t>
            </a:r>
            <a:r>
              <a:rPr lang="en-GB" altLang="en-US" sz="2000" i="1" dirty="0">
                <a:latin typeface="+mn-lt"/>
              </a:rPr>
              <a:t> </a:t>
            </a:r>
            <a:r>
              <a:rPr lang="en-GB" altLang="en-US" sz="2000" dirty="0">
                <a:latin typeface="+mn-lt"/>
              </a:rPr>
              <a:t>for each class:</a:t>
            </a:r>
          </a:p>
          <a:p>
            <a:pPr>
              <a:buFontTx/>
              <a:buNone/>
              <a:defRPr/>
            </a:pPr>
            <a:endParaRPr lang="en-GB" altLang="en-US" sz="2000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GB" altLang="en-US" sz="2000" i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GB" altLang="en-US" sz="2000" dirty="0">
                <a:solidFill>
                  <a:srgbClr val="C00000"/>
                </a:solidFill>
                <a:latin typeface="+mn-lt"/>
              </a:rPr>
              <a:t>(class = C | F1,F2,F3,...,</a:t>
            </a:r>
            <a:r>
              <a:rPr lang="en-GB" altLang="en-US" sz="2000" dirty="0" err="1">
                <a:solidFill>
                  <a:srgbClr val="C00000"/>
                </a:solidFill>
                <a:latin typeface="+mn-lt"/>
              </a:rPr>
              <a:t>Fn</a:t>
            </a:r>
            <a:r>
              <a:rPr lang="en-GB" altLang="en-US" sz="2000" dirty="0">
                <a:solidFill>
                  <a:srgbClr val="C00000"/>
                </a:solidFill>
                <a:latin typeface="+mn-lt"/>
              </a:rPr>
              <a:t>) </a:t>
            </a:r>
          </a:p>
          <a:p>
            <a:pPr>
              <a:buFontTx/>
              <a:buNone/>
              <a:defRPr/>
            </a:pPr>
            <a:endParaRPr lang="en-GB" altLang="en-US" sz="2000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GB" altLang="en-US" sz="2000" dirty="0">
                <a:latin typeface="+mn-lt"/>
              </a:rPr>
              <a:t>i.e.  What is probability of class C, given all these field values together?</a:t>
            </a:r>
          </a:p>
        </p:txBody>
      </p:sp>
    </p:spTree>
    <p:extLst>
      <p:ext uri="{BB962C8B-B14F-4D97-AF65-F5344CB8AC3E}">
        <p14:creationId xmlns:p14="http://schemas.microsoft.com/office/powerpoint/2010/main" val="31270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51799" cy="973499"/>
          </a:xfrm>
        </p:spPr>
        <p:txBody>
          <a:bodyPr/>
          <a:lstStyle/>
          <a:p>
            <a:r>
              <a:rPr lang="en-US" dirty="0"/>
              <a:t>Naïve Bayes in General</a:t>
            </a:r>
            <a:endParaRPr lang="en-MY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9pPr>
          </a:lstStyle>
          <a:p>
            <a:fld id="{46C2514E-3F2F-4354-8E6F-100EEA24E3F8}" type="slidenum">
              <a:rPr lang="en-US" sz="1000" smtClean="0">
                <a:latin typeface="Arial" charset="0"/>
              </a:rPr>
              <a:pPr/>
              <a:t>29</a:t>
            </a:fld>
            <a:endParaRPr lang="en-US" sz="1000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775" y="1327150"/>
            <a:ext cx="9244013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78" tIns="49139" rIns="98278" bIns="49139"/>
          <a:lstStyle/>
          <a:p>
            <a:pPr marL="501650" indent="-501650" defTabSz="98266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ahoma" pitchFamily="34" charset="0"/>
              </a:rPr>
              <a:t>Naïve Bayes Algorithm (for discrete input attributes)</a:t>
            </a:r>
          </a:p>
          <a:p>
            <a:pPr marL="922338" lvl="1" indent="-430213" defTabSz="98266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2"/>
                </a:solidFill>
                <a:latin typeface="Tahoma" pitchFamily="34" charset="0"/>
              </a:rPr>
              <a:t>Learning Phase</a:t>
            </a:r>
            <a:r>
              <a:rPr lang="en-US" sz="2000" dirty="0">
                <a:latin typeface="Tahoma" pitchFamily="34" charset="0"/>
              </a:rPr>
              <a:t>: Given a training set </a:t>
            </a:r>
            <a:r>
              <a:rPr lang="en-US" sz="2000" b="1" dirty="0">
                <a:latin typeface="Palatino Linotype" pitchFamily="18" charset="0"/>
              </a:rPr>
              <a:t>S</a:t>
            </a:r>
            <a:r>
              <a:rPr lang="en-US" sz="2000" dirty="0">
                <a:latin typeface="Tahoma" pitchFamily="34" charset="0"/>
              </a:rPr>
              <a:t>, </a:t>
            </a:r>
          </a:p>
          <a:p>
            <a:pPr marL="922338" lvl="1" indent="-430213" defTabSz="98266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latin typeface="Tahoma" pitchFamily="34" charset="0"/>
            </a:endParaRPr>
          </a:p>
          <a:p>
            <a:pPr marL="922338" lvl="1" indent="-430213" defTabSz="98266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latin typeface="Tahoma" pitchFamily="34" charset="0"/>
            </a:endParaRPr>
          </a:p>
          <a:p>
            <a:pPr marL="922338" lvl="1" indent="-430213" defTabSz="98266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latin typeface="Tahoma" pitchFamily="34" charset="0"/>
            </a:endParaRPr>
          </a:p>
          <a:p>
            <a:pPr marL="922338" lvl="1" indent="-430213" defTabSz="98266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latin typeface="Tahoma" pitchFamily="34" charset="0"/>
            </a:endParaRPr>
          </a:p>
          <a:p>
            <a:pPr marL="922338" lvl="1" indent="-430213" defTabSz="982663">
              <a:lnSpc>
                <a:spcPct val="130000"/>
              </a:lnSpc>
              <a:spcBef>
                <a:spcPct val="20000"/>
              </a:spcBef>
            </a:pPr>
            <a:r>
              <a:rPr lang="en-US" sz="2000" dirty="0">
                <a:latin typeface="Tahoma" pitchFamily="34" charset="0"/>
              </a:rPr>
              <a:t>     Output: conditional probability tables; for             elements</a:t>
            </a:r>
          </a:p>
          <a:p>
            <a:pPr marL="922338" lvl="1" indent="-430213" defTabSz="982663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2"/>
                </a:solidFill>
                <a:latin typeface="Tahoma" pitchFamily="34" charset="0"/>
              </a:rPr>
              <a:t>Test Phase</a:t>
            </a:r>
            <a:r>
              <a:rPr lang="en-US" sz="2000" dirty="0">
                <a:latin typeface="Tahoma" pitchFamily="34" charset="0"/>
              </a:rPr>
              <a:t>: Given an unknown instance                    , </a:t>
            </a:r>
          </a:p>
          <a:p>
            <a:pPr marL="922338" lvl="1" indent="-430213" defTabSz="982663">
              <a:lnSpc>
                <a:spcPct val="130000"/>
              </a:lnSpc>
              <a:spcBef>
                <a:spcPct val="20000"/>
              </a:spcBef>
            </a:pPr>
            <a:r>
              <a:rPr lang="en-US" sz="2000" dirty="0">
                <a:latin typeface="Tahoma" pitchFamily="34" charset="0"/>
              </a:rPr>
              <a:t>      Look up tables to assign the label </a:t>
            </a:r>
            <a:r>
              <a:rPr lang="en-US" sz="2000" i="1" dirty="0">
                <a:latin typeface="Palatino Linotype" pitchFamily="18" charset="0"/>
              </a:rPr>
              <a:t>c* </a:t>
            </a:r>
            <a:r>
              <a:rPr lang="en-US" sz="2000" dirty="0">
                <a:latin typeface="Tahoma" pitchFamily="34" charset="0"/>
              </a:rPr>
              <a:t>to </a:t>
            </a:r>
            <a:r>
              <a:rPr lang="en-US" sz="2000" b="1" dirty="0">
                <a:latin typeface="Palatino Linotype" pitchFamily="18" charset="0"/>
              </a:rPr>
              <a:t>X’</a:t>
            </a:r>
            <a:r>
              <a:rPr lang="en-US" sz="2000" dirty="0">
                <a:latin typeface="Tahoma" pitchFamily="34" charset="0"/>
              </a:rPr>
              <a:t> if</a:t>
            </a:r>
            <a:r>
              <a:rPr lang="en-US" sz="2000" dirty="0">
                <a:latin typeface="Palatino Linotype" pitchFamily="18" charset="0"/>
              </a:rPr>
              <a:t> </a:t>
            </a:r>
          </a:p>
          <a:p>
            <a:pPr marL="922338" lvl="1" indent="-430213" defTabSz="982663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latin typeface="Tahoma" pitchFamily="34" charset="0"/>
              </a:rPr>
              <a:t>    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031881"/>
              </p:ext>
            </p:extLst>
          </p:nvPr>
        </p:nvGraphicFramePr>
        <p:xfrm>
          <a:off x="673327" y="2362200"/>
          <a:ext cx="8002587" cy="146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3" imgW="4838700" imgH="1041400" progId="Equation.3">
                  <p:embed/>
                </p:oleObj>
              </mc:Choice>
              <mc:Fallback>
                <p:oleObj name="Equation" r:id="rId3" imgW="4838700" imgH="1041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27" y="2362200"/>
                        <a:ext cx="8002587" cy="146639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598973"/>
              </p:ext>
            </p:extLst>
          </p:nvPr>
        </p:nvGraphicFramePr>
        <p:xfrm>
          <a:off x="5943600" y="3962400"/>
          <a:ext cx="1031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5" imgW="672808" imgH="228501" progId="Equation.3">
                  <p:embed/>
                </p:oleObj>
              </mc:Choice>
              <mc:Fallback>
                <p:oleObj name="Equation" r:id="rId5" imgW="672808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962400"/>
                        <a:ext cx="1031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63517"/>
              </p:ext>
            </p:extLst>
          </p:nvPr>
        </p:nvGraphicFramePr>
        <p:xfrm>
          <a:off x="5965825" y="4419600"/>
          <a:ext cx="1768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7" imgW="736280" imgH="177723" progId="Equation.3">
                  <p:embed/>
                </p:oleObj>
              </mc:Choice>
              <mc:Fallback>
                <p:oleObj name="Equation" r:id="rId7" imgW="736280" imgH="17772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4419600"/>
                        <a:ext cx="17684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393941"/>
              </p:ext>
            </p:extLst>
          </p:nvPr>
        </p:nvGraphicFramePr>
        <p:xfrm>
          <a:off x="762000" y="5486400"/>
          <a:ext cx="77644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9" imgW="3657600" imgH="215900" progId="Equation.3">
                  <p:embed/>
                </p:oleObj>
              </mc:Choice>
              <mc:Fallback>
                <p:oleObj name="Equation" r:id="rId9" imgW="36576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7764462" cy="4968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5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51799" cy="973499"/>
          </a:xfrm>
        </p:spPr>
        <p:txBody>
          <a:bodyPr/>
          <a:lstStyle/>
          <a:p>
            <a:r>
              <a:rPr lang="en-US" dirty="0"/>
              <a:t>Prostate Cancer dataset - One field/class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5814"/>
              </p:ext>
            </p:extLst>
          </p:nvPr>
        </p:nvGraphicFramePr>
        <p:xfrm>
          <a:off x="4495800" y="1524000"/>
          <a:ext cx="3700462" cy="4440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0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02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15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04800" y="1676400"/>
            <a:ext cx="3505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en-US" dirty="0">
                <a:latin typeface="Times New Roman" pitchFamily="18" charset="0"/>
              </a:rPr>
              <a:t>P(C = Y) is 5/10 = 0.5</a:t>
            </a:r>
          </a:p>
          <a:p>
            <a:endParaRPr lang="en-GB" altLang="en-US" dirty="0">
              <a:latin typeface="Times New Roman" pitchFamily="18" charset="0"/>
            </a:endParaRPr>
          </a:p>
          <a:p>
            <a:r>
              <a:rPr lang="en-GB" alt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8600" y="6019800"/>
            <a:ext cx="7449475" cy="46166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400"/>
              <a:t>So, with </a:t>
            </a:r>
            <a:r>
              <a:rPr lang="en-GB" sz="2400" b="1"/>
              <a:t>no other info</a:t>
            </a:r>
            <a:r>
              <a:rPr lang="en-GB" sz="2400"/>
              <a:t> you’d expect P(cancer=Y) to be 0.5</a:t>
            </a:r>
          </a:p>
        </p:txBody>
      </p:sp>
    </p:spTree>
    <p:extLst>
      <p:ext uri="{BB962C8B-B14F-4D97-AF65-F5344CB8AC3E}">
        <p14:creationId xmlns:p14="http://schemas.microsoft.com/office/powerpoint/2010/main" val="38456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51799" cy="973499"/>
          </a:xfrm>
        </p:spPr>
        <p:txBody>
          <a:bodyPr/>
          <a:lstStyle/>
          <a:p>
            <a:r>
              <a:rPr lang="en-US" dirty="0"/>
              <a:t>Naïve Bayes - Example</a:t>
            </a:r>
            <a:endParaRPr lang="en-MY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9pPr>
          </a:lstStyle>
          <a:p>
            <a:fld id="{46C2514E-3F2F-4354-8E6F-100EEA24E3F8}" type="slidenum">
              <a:rPr lang="en-US" sz="1000" smtClean="0">
                <a:latin typeface="Arial" charset="0"/>
              </a:rPr>
              <a:pPr/>
              <a:t>30</a:t>
            </a:fld>
            <a:endParaRPr lang="en-US" sz="1000">
              <a:latin typeface="Arial" charset="0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5425"/>
            <a:ext cx="6046787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5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51799" cy="973499"/>
          </a:xfrm>
        </p:spPr>
        <p:txBody>
          <a:bodyPr/>
          <a:lstStyle/>
          <a:p>
            <a:r>
              <a:rPr lang="en-US" dirty="0"/>
              <a:t>Naïve Bayes - Example</a:t>
            </a:r>
            <a:endParaRPr lang="en-MY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9pPr>
          </a:lstStyle>
          <a:p>
            <a:fld id="{46C2514E-3F2F-4354-8E6F-100EEA24E3F8}" type="slidenum">
              <a:rPr lang="en-US" sz="1000" smtClean="0">
                <a:latin typeface="Arial" charset="0"/>
              </a:rPr>
              <a:pPr/>
              <a:t>31</a:t>
            </a:fld>
            <a:endParaRPr lang="en-US" sz="1000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775" y="1176338"/>
            <a:ext cx="92440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78" tIns="49139" rIns="98278" bIns="49139"/>
          <a:lstStyle/>
          <a:p>
            <a:pPr marL="501650" indent="-501650" defTabSz="98266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Tahoma" pitchFamily="34" charset="0"/>
              </a:rPr>
              <a:t>Learning Phase</a:t>
            </a:r>
          </a:p>
        </p:txBody>
      </p:sp>
      <p:graphicFrame>
        <p:nvGraphicFramePr>
          <p:cNvPr id="7" name="Group 128"/>
          <p:cNvGraphicFramePr>
            <a:graphicFrameLocks noGrp="1"/>
          </p:cNvGraphicFramePr>
          <p:nvPr/>
        </p:nvGraphicFramePr>
        <p:xfrm>
          <a:off x="533400" y="1928813"/>
          <a:ext cx="3702050" cy="1763624"/>
        </p:xfrm>
        <a:graphic>
          <a:graphicData uri="http://schemas.openxmlformats.org/drawingml/2006/table">
            <a:tbl>
              <a:tblPr/>
              <a:tblGrid>
                <a:gridCol w="1273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5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34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83406" marR="83406" marT="45176" marB="451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83406" marR="83406" marT="45176" marB="451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3406" marR="83406" marT="45176" marB="451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83406" marR="83406" marT="45176" marB="451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83406" marR="83406" marT="45176" marB="451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83406" marR="83406" marT="45176" marB="451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83406" marR="83406" marT="45176" marB="451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83406" marR="83406" marT="45176" marB="451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83406" marR="83406" marT="45176" marB="451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83406" marR="83406" marT="45176" marB="451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3406" marR="83406" marT="45176" marB="451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3406" marR="83406" marT="45176" marB="451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74"/>
          <p:cNvGraphicFramePr>
            <a:graphicFrameLocks noGrp="1"/>
          </p:cNvGraphicFramePr>
          <p:nvPr/>
        </p:nvGraphicFramePr>
        <p:xfrm>
          <a:off x="4391025" y="1928813"/>
          <a:ext cx="4600575" cy="2030252"/>
        </p:xfrm>
        <a:graphic>
          <a:graphicData uri="http://schemas.openxmlformats.org/drawingml/2006/table">
            <a:tbl>
              <a:tblPr/>
              <a:tblGrid>
                <a:gridCol w="1687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57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198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83391" marR="83391" marT="45164" marB="451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83391" marR="83391" marT="45164" marB="451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3391" marR="83391" marT="45164" marB="451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83391" marR="83391" marT="45164" marB="451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83391" marR="83391" marT="45164" marB="451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3391" marR="83391" marT="45164" marB="451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83391" marR="83391" marT="45164" marB="451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83391" marR="83391" marT="45164" marB="451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3391" marR="83391" marT="45164" marB="451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83391" marR="83391" marT="45164" marB="451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3391" marR="83391" marT="45164" marB="451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3391" marR="83391" marT="45164" marB="451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132"/>
          <p:cNvGraphicFramePr>
            <a:graphicFrameLocks noGrp="1"/>
          </p:cNvGraphicFramePr>
          <p:nvPr/>
        </p:nvGraphicFramePr>
        <p:xfrm>
          <a:off x="609600" y="3960813"/>
          <a:ext cx="3989388" cy="159938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9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738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83408" marR="83408" marT="45119" marB="451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3408" marR="83408" marT="45119" marB="45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83408" marR="83408" marT="45119" marB="45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83408" marR="83408" marT="45119" marB="451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3408" marR="83408" marT="45119" marB="45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83408" marR="83408" marT="45119" marB="45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83408" marR="83408" marT="45119" marB="451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83408" marR="83408" marT="45119" marB="45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83408" marR="83408" marT="45119" marB="45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137"/>
          <p:cNvGraphicFramePr>
            <a:graphicFrameLocks noGrp="1"/>
          </p:cNvGraphicFramePr>
          <p:nvPr/>
        </p:nvGraphicFramePr>
        <p:xfrm>
          <a:off x="4876800" y="4114800"/>
          <a:ext cx="3544888" cy="1359803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04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83409" marR="83409" marT="45152" marB="45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3409" marR="83409" marT="45152" marB="45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3409" marR="83409" marT="45152" marB="45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83409" marR="83409" marT="45152" marB="45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3409" marR="83409" marT="45152" marB="45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83409" marR="83409" marT="45152" marB="45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83409" marR="83409" marT="45152" marB="45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83409" marR="83409" marT="45152" marB="45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3409" marR="83409" marT="45152" marB="451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2305050" y="5765800"/>
            <a:ext cx="24987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156" tIns="43078" rIns="86156" bIns="43078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300" i="1">
                <a:latin typeface="Palatino Linotype" pitchFamily="18" charset="0"/>
              </a:rPr>
              <a:t>P</a:t>
            </a:r>
            <a:r>
              <a:rPr lang="en-GB" sz="2300">
                <a:latin typeface="Palatino Linotype" pitchFamily="18" charset="0"/>
              </a:rPr>
              <a:t>(Play</a:t>
            </a:r>
            <a:r>
              <a:rPr lang="en-GB" sz="2300" i="1">
                <a:latin typeface="Palatino Linotype" pitchFamily="18" charset="0"/>
              </a:rPr>
              <a:t>=Yes) = </a:t>
            </a:r>
            <a:r>
              <a:rPr lang="en-GB" sz="2300">
                <a:latin typeface="Palatino Linotype" pitchFamily="18" charset="0"/>
              </a:rPr>
              <a:t>9/14</a:t>
            </a:r>
          </a:p>
        </p:txBody>
      </p:sp>
      <p:sp>
        <p:nvSpPr>
          <p:cNvPr id="13" name="Text Box 120"/>
          <p:cNvSpPr txBox="1">
            <a:spLocks noChangeArrowheads="1"/>
          </p:cNvSpPr>
          <p:nvPr/>
        </p:nvSpPr>
        <p:spPr bwMode="auto">
          <a:xfrm>
            <a:off x="4911725" y="5765800"/>
            <a:ext cx="24638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156" tIns="43078" rIns="86156" bIns="43078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300" i="1">
                <a:latin typeface="Palatino Linotype" pitchFamily="18" charset="0"/>
              </a:rPr>
              <a:t>P</a:t>
            </a:r>
            <a:r>
              <a:rPr lang="en-GB" sz="2300">
                <a:latin typeface="Palatino Linotype" pitchFamily="18" charset="0"/>
              </a:rPr>
              <a:t>(Play</a:t>
            </a:r>
            <a:r>
              <a:rPr lang="en-GB" sz="2300" i="1">
                <a:latin typeface="Palatino Linotype" pitchFamily="18" charset="0"/>
              </a:rPr>
              <a:t>=No) = </a:t>
            </a:r>
            <a:r>
              <a:rPr lang="en-GB" sz="2300">
                <a:latin typeface="Palatino Linotype" pitchFamily="18" charset="0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28359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51799" cy="973499"/>
          </a:xfrm>
        </p:spPr>
        <p:txBody>
          <a:bodyPr/>
          <a:lstStyle/>
          <a:p>
            <a:r>
              <a:rPr lang="en-US" dirty="0"/>
              <a:t>Naïve Bayes – Continuous Features</a:t>
            </a:r>
            <a:endParaRPr lang="en-MY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9pPr>
          </a:lstStyle>
          <a:p>
            <a:fld id="{46C2514E-3F2F-4354-8E6F-100EEA24E3F8}" type="slidenum">
              <a:rPr lang="en-US" sz="1000" smtClean="0">
                <a:latin typeface="Arial" charset="0"/>
              </a:rPr>
              <a:pPr/>
              <a:t>32</a:t>
            </a:fld>
            <a:endParaRPr lang="en-US" sz="1000">
              <a:latin typeface="Aria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8600" y="1447800"/>
            <a:ext cx="91821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533400" indent="-5334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Tahoma" pitchFamily="34" charset="0"/>
              </a:rPr>
              <a:t>Algorithm: Continuous-valued Features</a:t>
            </a: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Tahoma" pitchFamily="34" charset="0"/>
              </a:rPr>
              <a:t>Numberless values taken by a continuous-valued feature</a:t>
            </a: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Tahoma" pitchFamily="34" charset="0"/>
              </a:rPr>
              <a:t>Conditional probability often modeled with the normal distribution</a:t>
            </a: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Tahoma" pitchFamily="34" charset="0"/>
            </a:endParaRP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Tahoma" pitchFamily="34" charset="0"/>
            </a:endParaRP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Tahoma" pitchFamily="34" charset="0"/>
            </a:endParaRP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Tahoma" pitchFamily="34" charset="0"/>
            </a:endParaRPr>
          </a:p>
          <a:p>
            <a:pPr marL="979488" lvl="1" indent="-457200" defTabSz="1042988" eaLnBrk="1" hangingPunct="1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Learning Phase</a:t>
            </a:r>
            <a:r>
              <a:rPr lang="en-US" altLang="en-US" sz="2000" dirty="0">
                <a:latin typeface="Tahoma" pitchFamily="34" charset="0"/>
              </a:rPr>
              <a:t>: </a:t>
            </a:r>
            <a:endParaRPr lang="en-GB" altLang="en-US" sz="2000" i="1" dirty="0">
              <a:latin typeface="Palatino Linotype" pitchFamily="18" charset="0"/>
              <a:cs typeface="Tahoma" pitchFamily="34" charset="0"/>
            </a:endParaRPr>
          </a:p>
          <a:p>
            <a:pPr marL="979488" lvl="1" indent="-457200" defTabSz="1042988" eaLnBrk="1" hangingPunct="1">
              <a:spcBef>
                <a:spcPct val="20000"/>
              </a:spcBef>
            </a:pPr>
            <a:r>
              <a:rPr lang="en-US" altLang="en-US" sz="2000" dirty="0">
                <a:latin typeface="Tahoma" pitchFamily="34" charset="0"/>
              </a:rPr>
              <a:t>     Output:         normal distributions and </a:t>
            </a:r>
          </a:p>
          <a:p>
            <a:pPr marL="979488" lvl="1" indent="-457200" defTabSz="1042988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Test Phase</a:t>
            </a:r>
            <a:r>
              <a:rPr lang="en-US" altLang="en-US" sz="2000" dirty="0">
                <a:latin typeface="Tahoma" pitchFamily="34" charset="0"/>
              </a:rPr>
              <a:t>: Given an unknown instance </a:t>
            </a:r>
          </a:p>
          <a:p>
            <a:pPr marL="1249363" lvl="2" indent="-265113" defTabSz="1042988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800" dirty="0">
                <a:latin typeface="Tahoma" pitchFamily="34" charset="0"/>
              </a:rPr>
              <a:t>Instead of looking-up tables, calculate conditional probabilities with all the normal distributions achieved in the learning phrase</a:t>
            </a:r>
          </a:p>
          <a:p>
            <a:pPr marL="1249363" lvl="2" indent="-265113" defTabSz="1042988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800" dirty="0">
                <a:latin typeface="Tahoma" pitchFamily="34" charset="0"/>
              </a:rPr>
              <a:t>Apply the Maximum A Posteriori rule to assign a label (the same as done for the discrete case) </a:t>
            </a:r>
          </a:p>
          <a:p>
            <a:pPr marL="1249363" lvl="2" indent="-265113" defTabSz="1042988" eaLnBrk="1" hangingPunct="1">
              <a:spcBef>
                <a:spcPct val="20000"/>
              </a:spcBef>
              <a:buFontTx/>
              <a:buChar char="•"/>
            </a:pPr>
            <a:endParaRPr lang="en-US" altLang="en-US" sz="1800" dirty="0">
              <a:latin typeface="Tahom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18871"/>
              </p:ext>
            </p:extLst>
          </p:nvPr>
        </p:nvGraphicFramePr>
        <p:xfrm>
          <a:off x="250371" y="2895600"/>
          <a:ext cx="869791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3" imgW="4520880" imgH="1015920" progId="Equation.DSMT4">
                  <p:embed/>
                </p:oleObj>
              </mc:Choice>
              <mc:Fallback>
                <p:oleObj name="Equation" r:id="rId3" imgW="4520880" imgH="10159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71" y="2895600"/>
                        <a:ext cx="8697912" cy="14478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482889"/>
              </p:ext>
            </p:extLst>
          </p:nvPr>
        </p:nvGraphicFramePr>
        <p:xfrm>
          <a:off x="3089275" y="4419600"/>
          <a:ext cx="55975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5" imgW="2133360" imgH="228600" progId="Equation.DSMT4">
                  <p:embed/>
                </p:oleObj>
              </mc:Choice>
              <mc:Fallback>
                <p:oleObj name="Equation" r:id="rId5" imgW="21333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4419600"/>
                        <a:ext cx="55975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481293"/>
              </p:ext>
            </p:extLst>
          </p:nvPr>
        </p:nvGraphicFramePr>
        <p:xfrm>
          <a:off x="5638800" y="4800600"/>
          <a:ext cx="3298825" cy="35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7" imgW="1282680" imgH="228600" progId="Equation.DSMT4">
                  <p:embed/>
                </p:oleObj>
              </mc:Choice>
              <mc:Fallback>
                <p:oleObj name="Equation" r:id="rId7" imgW="12826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00600"/>
                        <a:ext cx="3298825" cy="359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19054"/>
              </p:ext>
            </p:extLst>
          </p:nvPr>
        </p:nvGraphicFramePr>
        <p:xfrm>
          <a:off x="5867400" y="5257800"/>
          <a:ext cx="1938338" cy="27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9" imgW="736560" imgH="177480" progId="Equation.3">
                  <p:embed/>
                </p:oleObj>
              </mc:Choice>
              <mc:Fallback>
                <p:oleObj name="Equation" r:id="rId9" imgW="73656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57800"/>
                        <a:ext cx="1938338" cy="270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0516"/>
              </p:ext>
            </p:extLst>
          </p:nvPr>
        </p:nvGraphicFramePr>
        <p:xfrm>
          <a:off x="2133600" y="4855418"/>
          <a:ext cx="685800" cy="29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11" imgW="368280" imgH="164880" progId="Equation.3">
                  <p:embed/>
                </p:oleObj>
              </mc:Choice>
              <mc:Fallback>
                <p:oleObj name="Equation" r:id="rId11" imgW="368280" imgH="164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55418"/>
                        <a:ext cx="685800" cy="296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3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51799" cy="973499"/>
          </a:xfrm>
        </p:spPr>
        <p:txBody>
          <a:bodyPr/>
          <a:lstStyle/>
          <a:p>
            <a:r>
              <a:rPr lang="en-US" dirty="0"/>
              <a:t>Naïve Bayes – Continuous Features</a:t>
            </a:r>
            <a:endParaRPr lang="en-MY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9pPr>
          </a:lstStyle>
          <a:p>
            <a:fld id="{46C2514E-3F2F-4354-8E6F-100EEA24E3F8}" type="slidenum">
              <a:rPr lang="en-US" sz="1000" smtClean="0">
                <a:latin typeface="Arial" charset="0"/>
              </a:rPr>
              <a:pPr/>
              <a:t>33</a:t>
            </a:fld>
            <a:endParaRPr lang="en-US" sz="1000">
              <a:latin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" y="1143000"/>
            <a:ext cx="10134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533400" indent="-5334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Tahoma" pitchFamily="34" charset="0"/>
              </a:rPr>
              <a:t>Example: Continuous-valued Features </a:t>
            </a: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Tahoma" pitchFamily="34" charset="0"/>
              </a:rPr>
              <a:t>Temperature is naturally of continuous value.</a:t>
            </a: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latin typeface="Tahoma" pitchFamily="34" charset="0"/>
              </a:rPr>
              <a:t>     </a:t>
            </a:r>
            <a:r>
              <a:rPr lang="en-US" altLang="en-US" sz="2000" b="1" dirty="0">
                <a:latin typeface="Tahoma" pitchFamily="34" charset="0"/>
              </a:rPr>
              <a:t>Yes</a:t>
            </a:r>
            <a:r>
              <a:rPr lang="en-US" altLang="en-US" sz="2000" dirty="0">
                <a:latin typeface="Tahoma" pitchFamily="34" charset="0"/>
              </a:rPr>
              <a:t>: 25.2, 19.3, 18.5, 21.7, 20.1, 24.3, 22.8, 23.1, 19.8</a:t>
            </a: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latin typeface="Tahoma" pitchFamily="34" charset="0"/>
              </a:rPr>
              <a:t>      </a:t>
            </a:r>
            <a:r>
              <a:rPr lang="en-US" altLang="en-US" sz="2000" b="1" dirty="0">
                <a:solidFill>
                  <a:srgbClr val="FF0000"/>
                </a:solidFill>
                <a:latin typeface="Tahoma" pitchFamily="34" charset="0"/>
              </a:rPr>
              <a:t>No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: 27.3, 30.1, 17.4, 29.5, 15.1</a:t>
            </a: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Tahoma" pitchFamily="34" charset="0"/>
              </a:rPr>
              <a:t>Estimate mean and variance for each class</a:t>
            </a: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Tahoma" pitchFamily="34" charset="0"/>
            </a:endParaRP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Tahoma" pitchFamily="34" charset="0"/>
            </a:endParaRP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b="1" dirty="0">
                <a:latin typeface="Tahoma" pitchFamily="34" charset="0"/>
              </a:rPr>
              <a:t>Learning Phase</a:t>
            </a:r>
            <a:r>
              <a:rPr lang="en-US" altLang="en-US" sz="2000" dirty="0">
                <a:latin typeface="Tahoma" pitchFamily="34" charset="0"/>
              </a:rPr>
              <a:t>: output two Gaussian models for P(</a:t>
            </a:r>
            <a:r>
              <a:rPr lang="en-US" altLang="en-US" sz="2000" dirty="0" err="1">
                <a:latin typeface="Tahoma" pitchFamily="34" charset="0"/>
              </a:rPr>
              <a:t>temp|Y</a:t>
            </a:r>
            <a:r>
              <a:rPr lang="en-US" altLang="en-US" sz="2000" dirty="0">
                <a:latin typeface="Tahoma" pitchFamily="34" charset="0"/>
              </a:rPr>
              <a:t>)</a:t>
            </a: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latin typeface="Tahoma" pitchFamily="34" charset="0"/>
              </a:rPr>
              <a:t>      </a:t>
            </a: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Tahoma" pitchFamily="34" charset="0"/>
            </a:endParaRP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Tahoma" pitchFamily="34" charset="0"/>
            </a:endParaRP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Tahoma" pitchFamily="34" charset="0"/>
            </a:endParaRPr>
          </a:p>
          <a:p>
            <a:pPr marL="979488" lvl="1" indent="-457200" defTabSz="1042988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Tahoma" pitchFamily="34" charset="0"/>
            </a:endParaRPr>
          </a:p>
          <a:p>
            <a:pPr marL="1423988" lvl="2" indent="-381000" defTabSz="1042988" eaLnBrk="1" hangingPunct="1">
              <a:spcBef>
                <a:spcPct val="20000"/>
              </a:spcBef>
              <a:buFontTx/>
              <a:buChar char="•"/>
            </a:pPr>
            <a:endParaRPr lang="en-US" altLang="en-US" sz="1800" dirty="0">
              <a:latin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196170"/>
              </p:ext>
            </p:extLst>
          </p:nvPr>
        </p:nvGraphicFramePr>
        <p:xfrm>
          <a:off x="762000" y="3429000"/>
          <a:ext cx="39116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3" imgW="2133360" imgH="457200" progId="Equation.3">
                  <p:embed/>
                </p:oleObj>
              </mc:Choice>
              <mc:Fallback>
                <p:oleObj name="Equation" r:id="rId3" imgW="213336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3911600" cy="8397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803467"/>
              </p:ext>
            </p:extLst>
          </p:nvPr>
        </p:nvGraphicFramePr>
        <p:xfrm>
          <a:off x="5143500" y="3429000"/>
          <a:ext cx="28876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5" imgW="1574640" imgH="431640" progId="Equation.3">
                  <p:embed/>
                </p:oleObj>
              </mc:Choice>
              <mc:Fallback>
                <p:oleObj name="Equation" r:id="rId5" imgW="15746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429000"/>
                        <a:ext cx="288766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52975"/>
            <a:ext cx="75247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3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51799" cy="973499"/>
          </a:xfrm>
        </p:spPr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strike="noStrike" cap="none">
                <a:solidFill>
                  <a:schemeClr val="tx1"/>
                </a:solidFill>
                <a:latin typeface="Times New Roman" pitchFamily="18" charset="0"/>
                <a:ea typeface="Arial"/>
                <a:cs typeface="Arial"/>
                <a:sym typeface="Arial"/>
              </a:defRPr>
            </a:lvl9pPr>
          </a:lstStyle>
          <a:p>
            <a:fld id="{46C2514E-3F2F-4354-8E6F-100EEA24E3F8}" type="slidenum">
              <a:rPr lang="en-US" sz="1000" smtClean="0">
                <a:latin typeface="Arial" charset="0"/>
              </a:rPr>
              <a:pPr/>
              <a:t>34</a:t>
            </a:fld>
            <a:endParaRPr lang="en-US" sz="1000"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1" y="1327150"/>
            <a:ext cx="8458200" cy="4921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01650" indent="-501650"/>
            <a:endParaRPr lang="en-US" sz="2000" dirty="0">
              <a:latin typeface="+mn-lt"/>
            </a:endParaRPr>
          </a:p>
          <a:p>
            <a:pPr marL="533400" indent="-533400" eaLnBrk="1" hangingPunct="1"/>
            <a:r>
              <a:rPr lang="en-US" altLang="en-US" sz="2000" dirty="0">
                <a:latin typeface="+mn-lt"/>
              </a:rPr>
              <a:t>Probabilistic Classification Principle</a:t>
            </a:r>
          </a:p>
          <a:p>
            <a:pPr marL="990600" lvl="1" indent="-533400" eaLnBrk="1" hangingPunct="1"/>
            <a:r>
              <a:rPr lang="en-US" altLang="en-US" sz="2000" dirty="0">
                <a:latin typeface="+mn-lt"/>
              </a:rPr>
              <a:t> Discriminative vs. Generative models: learning P(</a:t>
            </a:r>
            <a:r>
              <a:rPr lang="en-US" altLang="en-US" sz="2000" dirty="0" err="1">
                <a:latin typeface="+mn-lt"/>
              </a:rPr>
              <a:t>y|x</a:t>
            </a:r>
            <a:r>
              <a:rPr lang="en-US" altLang="en-US" sz="2000" dirty="0">
                <a:latin typeface="+mn-lt"/>
              </a:rPr>
              <a:t>) vs. P(</a:t>
            </a:r>
            <a:r>
              <a:rPr lang="en-US" altLang="en-US" sz="2000" dirty="0" err="1">
                <a:latin typeface="+mn-lt"/>
              </a:rPr>
              <a:t>x|y</a:t>
            </a:r>
            <a:r>
              <a:rPr lang="en-US" altLang="en-US" sz="2000" dirty="0">
                <a:latin typeface="+mn-lt"/>
              </a:rPr>
              <a:t>)</a:t>
            </a:r>
          </a:p>
          <a:p>
            <a:pPr marL="990600" lvl="1" indent="-533400" eaLnBrk="1" hangingPunct="1"/>
            <a:r>
              <a:rPr lang="en-US" altLang="en-US" sz="2000" dirty="0">
                <a:latin typeface="+mn-lt"/>
              </a:rPr>
              <a:t> </a:t>
            </a:r>
          </a:p>
          <a:p>
            <a:pPr marL="533400" indent="-533400" eaLnBrk="1" hangingPunct="1"/>
            <a:r>
              <a:rPr lang="en-US" altLang="en-US" sz="2000" dirty="0">
                <a:latin typeface="+mn-lt"/>
              </a:rPr>
              <a:t>Naïve Bayes: the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conditional independence </a:t>
            </a:r>
            <a:r>
              <a:rPr lang="en-US" altLang="en-US" sz="2000" dirty="0">
                <a:latin typeface="+mn-lt"/>
              </a:rPr>
              <a:t>assumption</a:t>
            </a:r>
          </a:p>
          <a:p>
            <a:pPr marL="990600" lvl="1" indent="-533400" eaLnBrk="1" hangingPunct="1"/>
            <a:r>
              <a:rPr lang="en-US" altLang="en-US" sz="2000" dirty="0" smtClean="0">
                <a:latin typeface="+mn-lt"/>
              </a:rPr>
              <a:t> Working </a:t>
            </a:r>
            <a:r>
              <a:rPr lang="en-US" altLang="en-US" sz="2000" dirty="0">
                <a:latin typeface="+mn-lt"/>
              </a:rPr>
              <a:t>well sometimes for data violating the assumption!</a:t>
            </a:r>
          </a:p>
          <a:p>
            <a:pPr marL="922338" lvl="1" indent="-430213"/>
            <a:endParaRPr lang="en-US" sz="2000" dirty="0">
              <a:latin typeface="+mn-lt"/>
            </a:endParaRPr>
          </a:p>
          <a:p>
            <a:pPr marL="501650" indent="-501650"/>
            <a:r>
              <a:rPr lang="en-US" sz="2000" dirty="0">
                <a:latin typeface="+mn-lt"/>
              </a:rPr>
              <a:t>A popular generative model</a:t>
            </a:r>
          </a:p>
          <a:p>
            <a:pPr marL="922338" lvl="1" indent="-430213"/>
            <a:r>
              <a:rPr lang="en-US" sz="2000" dirty="0">
                <a:latin typeface="+mn-lt"/>
              </a:rPr>
              <a:t>Performance competitive to most of state-of-the-art classifiers even in presence of violating independence assumption</a:t>
            </a:r>
          </a:p>
          <a:p>
            <a:pPr marL="922338" lvl="1" indent="-430213"/>
            <a:r>
              <a:rPr lang="en-US" sz="2000" b="1" dirty="0">
                <a:latin typeface="+mn-lt"/>
              </a:rPr>
              <a:t>Many successful applications</a:t>
            </a:r>
            <a:r>
              <a:rPr lang="en-US" sz="2000" dirty="0">
                <a:latin typeface="+mn-lt"/>
              </a:rPr>
              <a:t>, e.g., spam mail filtering</a:t>
            </a:r>
          </a:p>
          <a:p>
            <a:pPr marL="922338" lvl="1" indent="-430213"/>
            <a:r>
              <a:rPr lang="en-GB" sz="2000" dirty="0">
                <a:latin typeface="+mn-lt"/>
              </a:rPr>
              <a:t>A good candidate of a </a:t>
            </a:r>
            <a:r>
              <a:rPr lang="en-GB" sz="2000" b="1" dirty="0">
                <a:latin typeface="+mn-lt"/>
              </a:rPr>
              <a:t>base learner </a:t>
            </a:r>
            <a:r>
              <a:rPr lang="en-GB" sz="2000" dirty="0">
                <a:latin typeface="+mn-lt"/>
              </a:rPr>
              <a:t>in ensemble learning</a:t>
            </a:r>
            <a:endParaRPr lang="en-US" sz="2000" dirty="0">
              <a:latin typeface="+mn-lt"/>
            </a:endParaRPr>
          </a:p>
          <a:p>
            <a:pPr marL="501650" indent="-501650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+mn-lt"/>
              </a:rPr>
              <a:t>     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pPr marL="922338" lvl="1" indent="-430213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+mn-lt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7452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51799" cy="973499"/>
          </a:xfrm>
        </p:spPr>
        <p:txBody>
          <a:bodyPr/>
          <a:lstStyle/>
          <a:p>
            <a:r>
              <a:rPr lang="en-US" dirty="0"/>
              <a:t>Prostate Cancer dataset - One field/class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59733"/>
              </p:ext>
            </p:extLst>
          </p:nvPr>
        </p:nvGraphicFramePr>
        <p:xfrm>
          <a:off x="5105400" y="1447800"/>
          <a:ext cx="3700462" cy="4440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0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02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15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04798" y="1514443"/>
            <a:ext cx="4419601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en-US" sz="2400" dirty="0">
                <a:latin typeface="Times New Roman" pitchFamily="18" charset="0"/>
              </a:rPr>
              <a:t>But we know that  P34 =H,</a:t>
            </a:r>
          </a:p>
          <a:p>
            <a:r>
              <a:rPr lang="en-GB" altLang="en-US" sz="2400" dirty="0">
                <a:latin typeface="Times New Roman" pitchFamily="18" charset="0"/>
              </a:rPr>
              <a:t>so actually we want:</a:t>
            </a:r>
          </a:p>
          <a:p>
            <a:r>
              <a:rPr lang="en-GB" altLang="en-US" sz="2400" dirty="0">
                <a:latin typeface="Times New Roman" pitchFamily="18" charset="0"/>
              </a:rPr>
              <a:t> </a:t>
            </a:r>
          </a:p>
          <a:p>
            <a:r>
              <a:rPr lang="en-GB" altLang="en-US" sz="2400" dirty="0">
                <a:latin typeface="Times New Roman" pitchFamily="18" charset="0"/>
              </a:rPr>
              <a:t>   </a:t>
            </a:r>
            <a:r>
              <a:rPr lang="en-GB" altLang="en-US" sz="2400" b="1" i="1" dirty="0">
                <a:latin typeface="Times New Roman" pitchFamily="18" charset="0"/>
              </a:rPr>
              <a:t>P</a:t>
            </a:r>
            <a:r>
              <a:rPr lang="en-GB" altLang="en-US" sz="2400" b="1" dirty="0">
                <a:latin typeface="Times New Roman" pitchFamily="18" charset="0"/>
              </a:rPr>
              <a:t>(</a:t>
            </a:r>
            <a:r>
              <a:rPr lang="en-GB" altLang="en-US" sz="2400" b="1" i="1" dirty="0">
                <a:latin typeface="Times New Roman" pitchFamily="18" charset="0"/>
              </a:rPr>
              <a:t>cancer=Y</a:t>
            </a:r>
            <a:r>
              <a:rPr lang="en-GB" altLang="en-US" sz="2400" b="1" dirty="0">
                <a:latin typeface="Times New Roman" pitchFamily="18" charset="0"/>
              </a:rPr>
              <a:t> | P34 = H)</a:t>
            </a:r>
          </a:p>
          <a:p>
            <a:endParaRPr lang="en-GB" altLang="en-US" sz="2400" dirty="0">
              <a:latin typeface="Times New Roman" pitchFamily="18" charset="0"/>
            </a:endParaRPr>
          </a:p>
          <a:p>
            <a:r>
              <a:rPr lang="en-GB" altLang="en-US" sz="2400" dirty="0">
                <a:latin typeface="Times New Roman" pitchFamily="18" charset="0"/>
              </a:rPr>
              <a:t>  - the probability that cancer is Y,</a:t>
            </a:r>
          </a:p>
          <a:p>
            <a:r>
              <a:rPr lang="en-GB" altLang="en-US" sz="2400" dirty="0">
                <a:latin typeface="Times New Roman" pitchFamily="18" charset="0"/>
              </a:rPr>
              <a:t> </a:t>
            </a:r>
            <a:r>
              <a:rPr lang="en-GB" altLang="en-US" sz="2400" b="1" i="1" dirty="0">
                <a:latin typeface="Times New Roman" pitchFamily="18" charset="0"/>
              </a:rPr>
              <a:t>given that</a:t>
            </a:r>
            <a:r>
              <a:rPr lang="en-GB" altLang="en-US" sz="2400" b="1" dirty="0">
                <a:latin typeface="Times New Roman" pitchFamily="18" charset="0"/>
              </a:rPr>
              <a:t>  </a:t>
            </a:r>
            <a:r>
              <a:rPr lang="en-GB" altLang="en-US" sz="2400" dirty="0">
                <a:latin typeface="Times New Roman" pitchFamily="18" charset="0"/>
              </a:rPr>
              <a:t>P34 is high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981614" y="5411857"/>
            <a:ext cx="1742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en-US" b="1" dirty="0">
                <a:latin typeface="Times New Roman" pitchFamily="18" charset="0"/>
              </a:rPr>
              <a:t>2/3 = 0.67 </a:t>
            </a:r>
          </a:p>
        </p:txBody>
      </p:sp>
    </p:spTree>
    <p:extLst>
      <p:ext uri="{BB962C8B-B14F-4D97-AF65-F5344CB8AC3E}">
        <p14:creationId xmlns:p14="http://schemas.microsoft.com/office/powerpoint/2010/main" val="3221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51799" cy="973499"/>
          </a:xfrm>
        </p:spPr>
        <p:txBody>
          <a:bodyPr/>
          <a:lstStyle/>
          <a:p>
            <a:r>
              <a:rPr lang="en-US" dirty="0"/>
              <a:t>Prostate Cancer dataset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60945"/>
              </p:ext>
            </p:extLst>
          </p:nvPr>
        </p:nvGraphicFramePr>
        <p:xfrm>
          <a:off x="5029200" y="1676400"/>
          <a:ext cx="3700462" cy="4440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0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02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15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Maybe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7200" y="1752600"/>
            <a:ext cx="4191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en-US" sz="2400" dirty="0">
                <a:latin typeface="Times New Roman" pitchFamily="18" charset="0"/>
              </a:rPr>
              <a:t>Suppose again we know that </a:t>
            </a:r>
          </a:p>
          <a:p>
            <a:r>
              <a:rPr lang="en-GB" altLang="en-US" sz="2400" dirty="0">
                <a:latin typeface="Times New Roman" pitchFamily="18" charset="0"/>
              </a:rPr>
              <a:t>P34 is High;  </a:t>
            </a:r>
          </a:p>
          <a:p>
            <a:r>
              <a:rPr lang="en-GB" altLang="en-US" sz="2400" dirty="0">
                <a:latin typeface="Times New Roman" pitchFamily="18" charset="0"/>
              </a:rPr>
              <a:t>  </a:t>
            </a:r>
          </a:p>
          <a:p>
            <a:r>
              <a:rPr lang="en-GB" altLang="en-US" sz="2400" dirty="0">
                <a:latin typeface="Times New Roman" pitchFamily="18" charset="0"/>
              </a:rPr>
              <a:t>   </a:t>
            </a:r>
            <a:r>
              <a:rPr lang="en-GB" altLang="en-US" sz="2400" i="1" dirty="0">
                <a:latin typeface="Times New Roman" pitchFamily="18" charset="0"/>
              </a:rPr>
              <a:t>P</a:t>
            </a:r>
            <a:r>
              <a:rPr lang="en-GB" altLang="en-US" sz="2400" dirty="0">
                <a:latin typeface="Times New Roman" pitchFamily="18" charset="0"/>
              </a:rPr>
              <a:t> ( c=Y | </a:t>
            </a:r>
            <a:r>
              <a:rPr lang="en-GB" altLang="en-US" sz="2400" b="1" dirty="0">
                <a:solidFill>
                  <a:srgbClr val="92D050"/>
                </a:solidFill>
                <a:latin typeface="Times New Roman" pitchFamily="18" charset="0"/>
              </a:rPr>
              <a:t>P34 = H</a:t>
            </a:r>
            <a:r>
              <a:rPr lang="en-GB" altLang="en-US" sz="2400" dirty="0">
                <a:latin typeface="Times New Roman" pitchFamily="18" charset="0"/>
              </a:rPr>
              <a:t>) = 0.5</a:t>
            </a:r>
          </a:p>
          <a:p>
            <a:r>
              <a:rPr lang="en-GB" altLang="en-US" sz="2400" dirty="0">
                <a:latin typeface="Times New Roman" pitchFamily="18" charset="0"/>
              </a:rPr>
              <a:t>   </a:t>
            </a:r>
            <a:r>
              <a:rPr lang="en-GB" altLang="en-US" sz="2400" i="1" dirty="0">
                <a:latin typeface="Times New Roman" pitchFamily="18" charset="0"/>
              </a:rPr>
              <a:t>P </a:t>
            </a:r>
            <a:r>
              <a:rPr lang="en-GB" altLang="en-US" sz="2400" dirty="0">
                <a:latin typeface="Times New Roman" pitchFamily="18" charset="0"/>
              </a:rPr>
              <a:t>( c=N | </a:t>
            </a:r>
            <a:r>
              <a:rPr lang="en-GB" altLang="en-US" sz="2400" b="1" dirty="0">
                <a:solidFill>
                  <a:srgbClr val="92D050"/>
                </a:solidFill>
                <a:latin typeface="Times New Roman" pitchFamily="18" charset="0"/>
              </a:rPr>
              <a:t>P34 = H</a:t>
            </a:r>
            <a:r>
              <a:rPr lang="en-GB" altLang="en-US" sz="2400" dirty="0">
                <a:latin typeface="Times New Roman" pitchFamily="18" charset="0"/>
              </a:rPr>
              <a:t>) = 0.25</a:t>
            </a:r>
          </a:p>
          <a:p>
            <a:r>
              <a:rPr lang="en-GB" altLang="en-US" sz="2400" dirty="0">
                <a:latin typeface="Times New Roman" pitchFamily="18" charset="0"/>
              </a:rPr>
              <a:t>   </a:t>
            </a:r>
            <a:r>
              <a:rPr lang="en-GB" altLang="en-US" sz="2400" i="1" dirty="0">
                <a:latin typeface="Times New Roman" pitchFamily="18" charset="0"/>
              </a:rPr>
              <a:t>P</a:t>
            </a:r>
            <a:r>
              <a:rPr lang="en-GB" altLang="en-US" sz="2400" dirty="0">
                <a:latin typeface="Times New Roman" pitchFamily="18" charset="0"/>
              </a:rPr>
              <a:t>(c = Maybe |  </a:t>
            </a:r>
            <a:r>
              <a:rPr lang="en-GB" altLang="en-US" sz="2400" b="1" dirty="0">
                <a:solidFill>
                  <a:srgbClr val="92D050"/>
                </a:solidFill>
                <a:latin typeface="Times New Roman" pitchFamily="18" charset="0"/>
              </a:rPr>
              <a:t>H</a:t>
            </a:r>
            <a:r>
              <a:rPr lang="en-GB" altLang="en-US" sz="2400" dirty="0">
                <a:latin typeface="Times New Roman" pitchFamily="18" charset="0"/>
              </a:rPr>
              <a:t>)  = 0.25 </a:t>
            </a:r>
          </a:p>
          <a:p>
            <a:endParaRPr lang="en-GB" altLang="en-US" sz="2400" dirty="0">
              <a:latin typeface="Times New Roman" pitchFamily="18" charset="0"/>
            </a:endParaRPr>
          </a:p>
          <a:p>
            <a:endParaRPr lang="en-GB" altLang="en-US" sz="2400" dirty="0">
              <a:latin typeface="Times New Roman" pitchFamily="18" charset="0"/>
            </a:endParaRPr>
          </a:p>
          <a:p>
            <a:r>
              <a:rPr lang="en-GB" altLang="en-US" sz="2400" dirty="0">
                <a:latin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645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51799" cy="973499"/>
          </a:xfrm>
        </p:spPr>
        <p:txBody>
          <a:bodyPr/>
          <a:lstStyle/>
          <a:p>
            <a:r>
              <a:rPr lang="en-US" dirty="0"/>
              <a:t>Naive Bayes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76946"/>
              </p:ext>
            </p:extLst>
          </p:nvPr>
        </p:nvGraphicFramePr>
        <p:xfrm>
          <a:off x="4648200" y="1752600"/>
          <a:ext cx="3700462" cy="4440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0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02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15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1650107"/>
            <a:ext cx="407355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en-US" dirty="0">
                <a:latin typeface="Times New Roman" pitchFamily="18" charset="0"/>
              </a:rPr>
              <a:t> </a:t>
            </a:r>
          </a:p>
          <a:p>
            <a:r>
              <a:rPr lang="en-GB" altLang="en-US" dirty="0">
                <a:latin typeface="Times New Roman" pitchFamily="18" charset="0"/>
              </a:rPr>
              <a:t> </a:t>
            </a:r>
          </a:p>
          <a:p>
            <a:r>
              <a:rPr lang="en-GB" altLang="en-US" dirty="0">
                <a:latin typeface="Times New Roman" pitchFamily="18" charset="0"/>
              </a:rPr>
              <a:t>  </a:t>
            </a:r>
            <a:r>
              <a:rPr lang="en-GB" altLang="en-US" i="1" dirty="0">
                <a:latin typeface="Times New Roman" pitchFamily="18" charset="0"/>
              </a:rPr>
              <a:t>P</a:t>
            </a:r>
            <a:r>
              <a:rPr lang="en-GB" altLang="en-US" dirty="0">
                <a:latin typeface="Times New Roman" pitchFamily="18" charset="0"/>
              </a:rPr>
              <a:t>(cancer = Y  |  </a:t>
            </a:r>
            <a:r>
              <a:rPr lang="en-GB" altLang="en-US" b="1" dirty="0">
                <a:solidFill>
                  <a:srgbClr val="92D050"/>
                </a:solidFill>
                <a:latin typeface="Times New Roman" pitchFamily="18" charset="0"/>
              </a:rPr>
              <a:t>P34 = H</a:t>
            </a:r>
            <a:r>
              <a:rPr lang="en-GB" altLang="en-US" dirty="0">
                <a:latin typeface="Times New Roman" pitchFamily="18" charset="0"/>
              </a:rPr>
              <a:t>)</a:t>
            </a:r>
          </a:p>
          <a:p>
            <a:endParaRPr lang="en-GB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51799" cy="973499"/>
          </a:xfrm>
        </p:spPr>
        <p:txBody>
          <a:bodyPr/>
          <a:lstStyle/>
          <a:p>
            <a:r>
              <a:rPr lang="en-US" dirty="0"/>
              <a:t>Naive Bayes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72339"/>
              </p:ext>
            </p:extLst>
          </p:nvPr>
        </p:nvGraphicFramePr>
        <p:xfrm>
          <a:off x="4343400" y="1667862"/>
          <a:ext cx="3700462" cy="4440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0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02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15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04800" y="1667862"/>
            <a:ext cx="361829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en-US" sz="2400" dirty="0">
                <a:latin typeface="Times New Roman" pitchFamily="18" charset="0"/>
              </a:rPr>
              <a:t> </a:t>
            </a:r>
          </a:p>
          <a:p>
            <a:r>
              <a:rPr lang="en-GB" altLang="en-US" sz="2400" dirty="0">
                <a:latin typeface="Times New Roman" pitchFamily="18" charset="0"/>
              </a:rPr>
              <a:t>And now we are illustrating</a:t>
            </a:r>
          </a:p>
          <a:p>
            <a:endParaRPr lang="en-GB" altLang="en-US" sz="2400" dirty="0">
              <a:latin typeface="Times New Roman" pitchFamily="18" charset="0"/>
            </a:endParaRPr>
          </a:p>
          <a:p>
            <a:endParaRPr lang="en-GB" altLang="en-US" sz="2400" dirty="0">
              <a:latin typeface="Times New Roman" pitchFamily="18" charset="0"/>
            </a:endParaRPr>
          </a:p>
          <a:p>
            <a:r>
              <a:rPr lang="en-GB" altLang="en-US" sz="2400" dirty="0">
                <a:latin typeface="Times New Roman" pitchFamily="18" charset="0"/>
              </a:rPr>
              <a:t>  </a:t>
            </a:r>
            <a:r>
              <a:rPr lang="en-GB" altLang="en-US" sz="2400" i="1" dirty="0">
                <a:latin typeface="Times New Roman" pitchFamily="18" charset="0"/>
              </a:rPr>
              <a:t>P</a:t>
            </a:r>
            <a:r>
              <a:rPr lang="en-GB" altLang="en-US" sz="2400" dirty="0">
                <a:latin typeface="Times New Roman" pitchFamily="18" charset="0"/>
              </a:rPr>
              <a:t>(P34 = H |  </a:t>
            </a:r>
            <a:r>
              <a:rPr lang="en-GB" altLang="en-US" sz="2400" b="1" dirty="0">
                <a:solidFill>
                  <a:srgbClr val="92D050"/>
                </a:solidFill>
                <a:latin typeface="Times New Roman" pitchFamily="18" charset="0"/>
              </a:rPr>
              <a:t>cancer = Y</a:t>
            </a:r>
            <a:r>
              <a:rPr lang="en-GB" altLang="en-US" sz="2400" dirty="0">
                <a:latin typeface="Times New Roman" pitchFamily="18" charset="0"/>
              </a:rPr>
              <a:t>)</a:t>
            </a:r>
          </a:p>
          <a:p>
            <a:endParaRPr lang="en-GB" altLang="en-US" sz="2400" dirty="0">
              <a:latin typeface="Times New Roman" pitchFamily="18" charset="0"/>
            </a:endParaRPr>
          </a:p>
          <a:p>
            <a:r>
              <a:rPr lang="en-GB" altLang="en-US" sz="2400" b="1" dirty="0">
                <a:latin typeface="Times New Roman" pitchFamily="18" charset="0"/>
              </a:rPr>
              <a:t>2/5 = 0.4</a:t>
            </a:r>
          </a:p>
          <a:p>
            <a:endParaRPr lang="en-GB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51799" cy="973499"/>
          </a:xfrm>
        </p:spPr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4989" y="1447800"/>
            <a:ext cx="7923212" cy="5075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defRPr/>
            </a:pPr>
            <a:r>
              <a:rPr lang="en-GB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is the essence of Naive Bayes,</a:t>
            </a:r>
            <a:r>
              <a:rPr lang="en-GB" sz="4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4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4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but:</a:t>
            </a:r>
            <a:br>
              <a:rPr lang="en-GB" sz="4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probability calculations are much trickier when there are &gt;1 fields</a:t>
            </a:r>
            <a:br>
              <a:rPr lang="en-GB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we make a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‘Naive’ </a:t>
            </a:r>
            <a:r>
              <a:rPr lang="en-GB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assumption that makes it simpler</a:t>
            </a:r>
            <a:endParaRPr lang="en-GB" sz="6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51799" cy="973499"/>
          </a:xfrm>
        </p:spPr>
        <p:txBody>
          <a:bodyPr/>
          <a:lstStyle/>
          <a:p>
            <a:r>
              <a:rPr lang="en-US" altLang="en-US" b="0" dirty="0"/>
              <a:t>Probabilistic Classification Principle</a:t>
            </a:r>
            <a:endParaRPr lang="en-MY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1219200"/>
            <a:ext cx="10134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533400" indent="-533400" defTabSz="1042988"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Tahoma" pitchFamily="34" charset="0"/>
              </a:rPr>
              <a:t>Establishing a probabilistic model for classification</a:t>
            </a:r>
          </a:p>
          <a:p>
            <a:pPr marL="979488" lvl="1" indent="-457200" defTabSz="1042988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800" b="1" dirty="0">
                <a:solidFill>
                  <a:srgbClr val="FF0000"/>
                </a:solidFill>
                <a:latin typeface="Tahoma" pitchFamily="34" charset="0"/>
              </a:rPr>
              <a:t>Generative model (must be probabilistic)</a:t>
            </a:r>
          </a:p>
          <a:p>
            <a:pPr marL="979488" lvl="1" indent="-457200" defTabSz="1042988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altLang="en-US" sz="1800" dirty="0">
              <a:latin typeface="Tahoma" pitchFamily="34" charset="0"/>
            </a:endParaRPr>
          </a:p>
        </p:txBody>
      </p:sp>
      <p:pic>
        <p:nvPicPr>
          <p:cNvPr id="63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6043612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45720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1"/>
          <p:cNvSpPr txBox="1">
            <a:spLocks noChangeArrowheads="1"/>
          </p:cNvSpPr>
          <p:nvPr/>
        </p:nvSpPr>
        <p:spPr bwMode="auto">
          <a:xfrm>
            <a:off x="5295900" y="2749331"/>
            <a:ext cx="36195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altLang="en-US" sz="2400" i="1" dirty="0">
                <a:solidFill>
                  <a:srgbClr val="FF0000"/>
                </a:solidFill>
              </a:rPr>
              <a:t>L</a:t>
            </a:r>
            <a:r>
              <a:rPr lang="en-GB" altLang="en-US" sz="2400" dirty="0">
                <a:solidFill>
                  <a:srgbClr val="FF0000"/>
                </a:solidFill>
              </a:rPr>
              <a:t> probabilistic models have to be trained independently 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 sz="2400" dirty="0" smtClean="0">
                <a:solidFill>
                  <a:srgbClr val="FF0000"/>
                </a:solidFill>
              </a:rPr>
              <a:t> Output  </a:t>
            </a:r>
            <a:r>
              <a:rPr lang="en-GB" altLang="en-US" sz="2400" i="1" dirty="0">
                <a:solidFill>
                  <a:srgbClr val="FF0000"/>
                </a:solidFill>
              </a:rPr>
              <a:t>L</a:t>
            </a:r>
            <a:r>
              <a:rPr lang="en-GB" altLang="en-US" sz="2400" dirty="0">
                <a:solidFill>
                  <a:srgbClr val="FF0000"/>
                </a:solidFill>
              </a:rPr>
              <a:t> probabilities for a given input with </a:t>
            </a:r>
            <a:r>
              <a:rPr lang="en-GB" altLang="en-US" sz="2400" i="1" dirty="0">
                <a:solidFill>
                  <a:srgbClr val="FF0000"/>
                </a:solidFill>
              </a:rPr>
              <a:t>L</a:t>
            </a:r>
            <a:r>
              <a:rPr lang="en-GB" altLang="en-US" sz="2400" dirty="0">
                <a:solidFill>
                  <a:srgbClr val="FF0000"/>
                </a:solidFill>
              </a:rPr>
              <a:t> </a:t>
            </a:r>
            <a:r>
              <a:rPr lang="en-GB" altLang="en-US" sz="2400" dirty="0" smtClean="0">
                <a:solidFill>
                  <a:srgbClr val="FF0000"/>
                </a:solidFill>
              </a:rPr>
              <a:t>models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</a:rPr>
              <a:t> </a:t>
            </a:r>
            <a:r>
              <a:rPr lang="en-GB" altLang="en-US" sz="2400" dirty="0" smtClean="0">
                <a:solidFill>
                  <a:srgbClr val="FF0000"/>
                </a:solidFill>
              </a:rPr>
              <a:t>Based on joint probability distribution</a:t>
            </a:r>
            <a:endParaRPr lang="en-GB" altLang="en-US" sz="2400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Char char="•"/>
            </a:pPr>
            <a:endParaRPr lang="en-GB" altLang="en-US" sz="2000" dirty="0"/>
          </a:p>
          <a:p>
            <a:pPr eaLnBrk="1" hangingPunct="1">
              <a:buFont typeface="Arial" charset="0"/>
              <a:buChar char="•"/>
            </a:pPr>
            <a:endParaRPr lang="en-GB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57200" y="57912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dirty="0"/>
              <a:t>Assume some functional form for P(X|Y), P(Y)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/>
              <a:t>Estimate parameters of P(X|Y), P(Y) directly from training data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/>
              <a:t>Use Bayes rule to calculate P(Y|X= x)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24" y="1311275"/>
            <a:ext cx="1397264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1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1977</Words>
  <Application>Microsoft Office PowerPoint</Application>
  <PresentationFormat>On-screen Show (4:3)</PresentationFormat>
  <Paragraphs>565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Wingdings</vt:lpstr>
      <vt:lpstr>Times New Roman</vt:lpstr>
      <vt:lpstr>Palatino Linotype</vt:lpstr>
      <vt:lpstr>Source Sans Pro</vt:lpstr>
      <vt:lpstr>Tahoma</vt:lpstr>
      <vt:lpstr>Benedick template</vt:lpstr>
      <vt:lpstr>Equation</vt:lpstr>
      <vt:lpstr>Naïve Bayes </vt:lpstr>
      <vt:lpstr>Prostate Cancer dataset – One field/class</vt:lpstr>
      <vt:lpstr>Prostate Cancer dataset - One field/class</vt:lpstr>
      <vt:lpstr>Prostate Cancer dataset - One field/class</vt:lpstr>
      <vt:lpstr>Prostate Cancer dataset</vt:lpstr>
      <vt:lpstr>Naive Bayes</vt:lpstr>
      <vt:lpstr>Naive Bayes</vt:lpstr>
      <vt:lpstr>Naive Bayes</vt:lpstr>
      <vt:lpstr>Probabilistic Classification Principle</vt:lpstr>
      <vt:lpstr>Probabilistic Classification Principle</vt:lpstr>
      <vt:lpstr>PowerPoint Presentation</vt:lpstr>
      <vt:lpstr>PowerPoint Presentation</vt:lpstr>
      <vt:lpstr>PowerPoint Presentation</vt:lpstr>
      <vt:lpstr>Bayes Theorem – Additional Info</vt:lpstr>
      <vt:lpstr>Bayes Theorem</vt:lpstr>
      <vt:lpstr>Bayes Theorem – Example #1</vt:lpstr>
      <vt:lpstr>Bayes Theorem - Example</vt:lpstr>
      <vt:lpstr>Bayes Theorem – Example #2 </vt:lpstr>
      <vt:lpstr>Bayes Theorem - Example</vt:lpstr>
      <vt:lpstr>Bayes Theorem - Example</vt:lpstr>
      <vt:lpstr>#Checkpoint</vt:lpstr>
      <vt:lpstr>#Checkpoint</vt:lpstr>
      <vt:lpstr>#Checkpoint</vt:lpstr>
      <vt:lpstr>Naïve Bayes with Many Fields</vt:lpstr>
      <vt:lpstr>Naïve Bayes with Many Fields</vt:lpstr>
      <vt:lpstr>Naïve Bayes with Many Fields</vt:lpstr>
      <vt:lpstr>In practice, we finesse the zeroes and use logs: (note:   log(A×B×C×D×…)  = log(A)+log(B)+ …)</vt:lpstr>
      <vt:lpstr>Naïve Bayes in General</vt:lpstr>
      <vt:lpstr>Naïve Bayes in General</vt:lpstr>
      <vt:lpstr>Naïve Bayes - Example</vt:lpstr>
      <vt:lpstr>Naïve Bayes - Example</vt:lpstr>
      <vt:lpstr>Naïve Bayes – Continuous Features</vt:lpstr>
      <vt:lpstr>Naïve Bayes – Continuous Features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vimala</dc:creator>
  <cp:lastModifiedBy>vimala</cp:lastModifiedBy>
  <cp:revision>152</cp:revision>
  <cp:lastPrinted>2019-03-08T03:54:41Z</cp:lastPrinted>
  <dcterms:modified xsi:type="dcterms:W3CDTF">2020-02-27T04:28:21Z</dcterms:modified>
</cp:coreProperties>
</file>