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3" r:id="rId7"/>
    <p:sldId id="261" r:id="rId8"/>
    <p:sldId id="264" r:id="rId9"/>
    <p:sldId id="265" r:id="rId10"/>
    <p:sldId id="266" r:id="rId11"/>
    <p:sldId id="267" r:id="rId12"/>
    <p:sldId id="268" r:id="rId13"/>
    <p:sldId id="269" r:id="rId14"/>
    <p:sldId id="271" r:id="rId15"/>
    <p:sldId id="273"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5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254231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166462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8429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3645786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118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900129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2313051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267248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302640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FEA78-F252-42FE-BF1D-6640D2AA69FD}"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423234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FFEA78-F252-42FE-BF1D-6640D2AA69FD}"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71351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FEA78-F252-42FE-BF1D-6640D2AA69FD}"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158583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FEA78-F252-42FE-BF1D-6640D2AA69FD}"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182533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FEA78-F252-42FE-BF1D-6640D2AA69FD}"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3009057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FFEA78-F252-42FE-BF1D-6640D2AA69FD}"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397777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FEA78-F252-42FE-BF1D-6640D2AA69FD}"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DC0DF-B6C4-4B85-ADE7-82A04CA2EE2A}" type="slidenum">
              <a:rPr lang="en-US" smtClean="0"/>
              <a:t>‹#›</a:t>
            </a:fld>
            <a:endParaRPr lang="en-US"/>
          </a:p>
        </p:txBody>
      </p:sp>
    </p:spTree>
    <p:extLst>
      <p:ext uri="{BB962C8B-B14F-4D97-AF65-F5344CB8AC3E}">
        <p14:creationId xmlns:p14="http://schemas.microsoft.com/office/powerpoint/2010/main" val="405746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FFEA78-F252-42FE-BF1D-6640D2AA69FD}" type="datetimeFigureOut">
              <a:rPr lang="en-US" smtClean="0"/>
              <a:t>9/13/2019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6DC0DF-B6C4-4B85-ADE7-82A04CA2EE2A}" type="slidenum">
              <a:rPr lang="en-US" smtClean="0"/>
              <a:t>‹#›</a:t>
            </a:fld>
            <a:endParaRPr lang="en-US"/>
          </a:p>
        </p:txBody>
      </p:sp>
    </p:spTree>
    <p:extLst>
      <p:ext uri="{BB962C8B-B14F-4D97-AF65-F5344CB8AC3E}">
        <p14:creationId xmlns:p14="http://schemas.microsoft.com/office/powerpoint/2010/main" val="1423740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Parallel &amp; Distributed Computing (WQD7008)</a:t>
            </a:r>
          </a:p>
        </p:txBody>
      </p:sp>
      <p:sp>
        <p:nvSpPr>
          <p:cNvPr id="3" name="Subtitle 2"/>
          <p:cNvSpPr>
            <a:spLocks noGrp="1"/>
          </p:cNvSpPr>
          <p:nvPr>
            <p:ph type="subTitle" idx="1"/>
          </p:nvPr>
        </p:nvSpPr>
        <p:spPr/>
        <p:txBody>
          <a:bodyPr>
            <a:noAutofit/>
          </a:bodyPr>
          <a:lstStyle/>
          <a:p>
            <a:r>
              <a:rPr lang="en-US" sz="2000" dirty="0"/>
              <a:t>Faculty of Computer Science and Information Technology</a:t>
            </a:r>
          </a:p>
          <a:p>
            <a:r>
              <a:rPr lang="en-US" sz="2000" dirty="0"/>
              <a:t>University of Malaya</a:t>
            </a:r>
          </a:p>
          <a:p>
            <a:r>
              <a:rPr lang="en-US" sz="2000" dirty="0"/>
              <a:t>Program: Master of Data Science</a:t>
            </a:r>
          </a:p>
          <a:p>
            <a:r>
              <a:rPr lang="en-US" sz="2000" dirty="0" smtClean="0"/>
              <a:t>2019/2020 </a:t>
            </a:r>
            <a:r>
              <a:rPr lang="en-US" sz="2000" dirty="0"/>
              <a:t>Semester 1</a:t>
            </a:r>
          </a:p>
          <a:p>
            <a:r>
              <a:rPr lang="en-US" sz="2000" dirty="0"/>
              <a:t>Dr. Hamid Tahaei</a:t>
            </a:r>
          </a:p>
        </p:txBody>
      </p:sp>
    </p:spTree>
    <p:extLst>
      <p:ext uri="{BB962C8B-B14F-4D97-AF65-F5344CB8AC3E}">
        <p14:creationId xmlns:p14="http://schemas.microsoft.com/office/powerpoint/2010/main" val="1374318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3081"/>
            <a:ext cx="8596668" cy="1320800"/>
          </a:xfrm>
        </p:spPr>
        <p:txBody>
          <a:bodyPr>
            <a:normAutofit/>
          </a:bodyPr>
          <a:lstStyle/>
          <a:p>
            <a:r>
              <a:rPr lang="en-US" dirty="0"/>
              <a:t/>
            </a:r>
            <a:br>
              <a:rPr lang="en-US" dirty="0"/>
            </a:br>
            <a:r>
              <a:rPr lang="en-US" b="1" dirty="0"/>
              <a:t>What is Parallel Computing? </a:t>
            </a:r>
            <a:endParaRPr lang="en-US" dirty="0"/>
          </a:p>
        </p:txBody>
      </p:sp>
      <p:sp>
        <p:nvSpPr>
          <p:cNvPr id="3" name="Content Placeholder 2"/>
          <p:cNvSpPr>
            <a:spLocks noGrp="1"/>
          </p:cNvSpPr>
          <p:nvPr>
            <p:ph idx="1"/>
          </p:nvPr>
        </p:nvSpPr>
        <p:spPr>
          <a:xfrm>
            <a:off x="677334" y="1565730"/>
            <a:ext cx="8596668" cy="3880773"/>
          </a:xfrm>
        </p:spPr>
        <p:txBody>
          <a:bodyPr/>
          <a:lstStyle/>
          <a:p>
            <a:pPr marL="0" indent="0">
              <a:buNone/>
            </a:pPr>
            <a:r>
              <a:rPr lang="en-US" dirty="0"/>
              <a:t>Traditionally, software has been written for serial computation: </a:t>
            </a:r>
          </a:p>
          <a:p>
            <a:pPr lvl="1"/>
            <a:r>
              <a:rPr lang="en-US" dirty="0"/>
              <a:t>To be run on a single computer having a single Central Processing Unit (CPU).</a:t>
            </a:r>
          </a:p>
          <a:p>
            <a:pPr lvl="1"/>
            <a:r>
              <a:rPr lang="en-US" dirty="0"/>
              <a:t>A problem is broken into a discrete series of instructions. </a:t>
            </a:r>
          </a:p>
          <a:p>
            <a:pPr lvl="1"/>
            <a:r>
              <a:rPr lang="en-US" dirty="0"/>
              <a:t>Instructions are executed one after another. </a:t>
            </a:r>
          </a:p>
          <a:p>
            <a:pPr lvl="1"/>
            <a:r>
              <a:rPr lang="en-US" dirty="0"/>
              <a:t>Only one instruction may execute at any moment in time. </a:t>
            </a:r>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160" y="3875449"/>
            <a:ext cx="6225051" cy="2609491"/>
          </a:xfrm>
          <a:prstGeom prst="rect">
            <a:avLst/>
          </a:prstGeom>
        </p:spPr>
      </p:pic>
      <p:sp>
        <p:nvSpPr>
          <p:cNvPr id="5" name="Rectangle 4"/>
          <p:cNvSpPr/>
          <p:nvPr/>
        </p:nvSpPr>
        <p:spPr>
          <a:xfrm>
            <a:off x="4261425" y="6484940"/>
            <a:ext cx="2876237" cy="369332"/>
          </a:xfrm>
          <a:prstGeom prst="rect">
            <a:avLst/>
          </a:prstGeom>
        </p:spPr>
        <p:txBody>
          <a:bodyPr wrap="none">
            <a:spAutoFit/>
          </a:bodyPr>
          <a:lstStyle/>
          <a:p>
            <a:r>
              <a:rPr lang="en-US" b="1" dirty="0">
                <a:solidFill>
                  <a:srgbClr val="000000"/>
                </a:solidFill>
                <a:latin typeface="Calibri" panose="020F0502020204030204" pitchFamily="34" charset="0"/>
              </a:rPr>
              <a:t>Figure 4</a:t>
            </a:r>
            <a:r>
              <a:rPr lang="en-US" dirty="0">
                <a:solidFill>
                  <a:srgbClr val="000000"/>
                </a:solidFill>
                <a:latin typeface="Calibri" panose="020F0502020204030204" pitchFamily="34" charset="0"/>
              </a:rPr>
              <a:t> Parallel Computing </a:t>
            </a:r>
            <a:endParaRPr lang="en-US" dirty="0"/>
          </a:p>
        </p:txBody>
      </p:sp>
    </p:spTree>
    <p:extLst>
      <p:ext uri="{BB962C8B-B14F-4D97-AF65-F5344CB8AC3E}">
        <p14:creationId xmlns:p14="http://schemas.microsoft.com/office/powerpoint/2010/main" val="4201454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048" y="280160"/>
            <a:ext cx="10515600" cy="4351338"/>
          </a:xfrm>
        </p:spPr>
        <p:txBody>
          <a:bodyPr/>
          <a:lstStyle/>
          <a:p>
            <a:pPr marL="0" indent="0">
              <a:buNone/>
            </a:pPr>
            <a:r>
              <a:rPr lang="en-US" dirty="0"/>
              <a:t>In the simplest sense, parallel computing is the simultaneous use of multiple compute resources to solve a computational problem: </a:t>
            </a:r>
          </a:p>
          <a:p>
            <a:pPr lvl="1"/>
            <a:r>
              <a:rPr lang="en-US" dirty="0"/>
              <a:t>To be run using multiple CPUs </a:t>
            </a:r>
          </a:p>
          <a:p>
            <a:pPr lvl="1"/>
            <a:r>
              <a:rPr lang="en-US" dirty="0"/>
              <a:t>A problem is broken into discrete parts that can be solved concurrently </a:t>
            </a:r>
          </a:p>
          <a:p>
            <a:pPr lvl="1"/>
            <a:r>
              <a:rPr lang="en-US" dirty="0"/>
              <a:t>Each part is further broken down to a series of instructions </a:t>
            </a:r>
          </a:p>
          <a:p>
            <a:pPr lvl="1"/>
            <a:r>
              <a:rPr lang="en-US" dirty="0"/>
              <a:t>Instructions from each part execute simultaneously on different CPUs </a:t>
            </a:r>
          </a:p>
          <a:p>
            <a:endParaRPr lang="en-US" dirty="0"/>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059" y="2713701"/>
            <a:ext cx="6506483" cy="3620005"/>
          </a:xfrm>
          <a:prstGeom prst="rect">
            <a:avLst/>
          </a:prstGeom>
        </p:spPr>
      </p:pic>
      <p:sp>
        <p:nvSpPr>
          <p:cNvPr id="7" name="Rectangle 6"/>
          <p:cNvSpPr/>
          <p:nvPr/>
        </p:nvSpPr>
        <p:spPr>
          <a:xfrm>
            <a:off x="5033113" y="6333706"/>
            <a:ext cx="2750368" cy="369332"/>
          </a:xfrm>
          <a:prstGeom prst="rect">
            <a:avLst/>
          </a:prstGeom>
        </p:spPr>
        <p:txBody>
          <a:bodyPr wrap="none">
            <a:spAutoFit/>
          </a:bodyPr>
          <a:lstStyle/>
          <a:p>
            <a:r>
              <a:rPr lang="en-US" b="1" dirty="0">
                <a:solidFill>
                  <a:srgbClr val="000000"/>
                </a:solidFill>
                <a:latin typeface="Calibri" panose="020F0502020204030204" pitchFamily="34" charset="0"/>
              </a:rPr>
              <a:t>Figure 5</a:t>
            </a:r>
            <a:r>
              <a:rPr lang="en-US" dirty="0">
                <a:solidFill>
                  <a:srgbClr val="000000"/>
                </a:solidFill>
                <a:latin typeface="Calibri" panose="020F0502020204030204" pitchFamily="34" charset="0"/>
              </a:rPr>
              <a:t> Multiple Compute </a:t>
            </a:r>
            <a:endParaRPr lang="en-US" dirty="0"/>
          </a:p>
        </p:txBody>
      </p:sp>
    </p:spTree>
    <p:extLst>
      <p:ext uri="{BB962C8B-B14F-4D97-AF65-F5344CB8AC3E}">
        <p14:creationId xmlns:p14="http://schemas.microsoft.com/office/powerpoint/2010/main" val="3453110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715" y="911224"/>
            <a:ext cx="10515600" cy="5734274"/>
          </a:xfrm>
        </p:spPr>
        <p:txBody>
          <a:bodyPr/>
          <a:lstStyle/>
          <a:p>
            <a:pPr marL="0" indent="0">
              <a:buNone/>
            </a:pPr>
            <a:r>
              <a:rPr lang="en-US" dirty="0"/>
              <a:t>The compute resources might be: </a:t>
            </a:r>
          </a:p>
          <a:p>
            <a:pPr lvl="1"/>
            <a:r>
              <a:rPr lang="en-US" dirty="0"/>
              <a:t>A single computer with multiple processors; </a:t>
            </a:r>
          </a:p>
          <a:p>
            <a:pPr lvl="1"/>
            <a:r>
              <a:rPr lang="en-US" dirty="0"/>
              <a:t>An arbitrary number of computers connected by a network; </a:t>
            </a:r>
          </a:p>
          <a:p>
            <a:pPr lvl="1"/>
            <a:r>
              <a:rPr lang="en-US" dirty="0"/>
              <a:t>A combination of both. </a:t>
            </a:r>
          </a:p>
          <a:p>
            <a:pPr marL="0" indent="0">
              <a:buNone/>
            </a:pPr>
            <a:r>
              <a:rPr lang="en-US" dirty="0"/>
              <a:t>The computational problem should be able to: </a:t>
            </a:r>
          </a:p>
          <a:p>
            <a:pPr lvl="1"/>
            <a:r>
              <a:rPr lang="en-US" dirty="0"/>
              <a:t>Be broken apart into discrete pieces of work that can be solved simultaneously; </a:t>
            </a:r>
          </a:p>
          <a:p>
            <a:pPr lvl="1"/>
            <a:r>
              <a:rPr lang="en-US" dirty="0"/>
              <a:t>Execute multiple program instructions at any moment in time; </a:t>
            </a:r>
          </a:p>
          <a:p>
            <a:pPr lvl="1"/>
            <a:r>
              <a:rPr lang="en-US" dirty="0"/>
              <a:t>Be solved in less time with multiple compute resources than with a single compute resource.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95825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6" y="-394729"/>
            <a:ext cx="10515600" cy="1325563"/>
          </a:xfrm>
        </p:spPr>
        <p:txBody>
          <a:bodyPr>
            <a:normAutofit/>
          </a:bodyPr>
          <a:lstStyle/>
          <a:p>
            <a:r>
              <a:rPr lang="en-US" dirty="0"/>
              <a:t/>
            </a:r>
            <a:br>
              <a:rPr lang="en-US" dirty="0"/>
            </a:br>
            <a:r>
              <a:rPr lang="en-US" b="1" dirty="0"/>
              <a:t>The Universe is Parallel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347" y="866439"/>
            <a:ext cx="7109138" cy="6042767"/>
          </a:xfrm>
          <a:prstGeom prst="rect">
            <a:avLst/>
          </a:prstGeom>
        </p:spPr>
      </p:pic>
      <p:sp>
        <p:nvSpPr>
          <p:cNvPr id="5" name="Rectangle 4"/>
          <p:cNvSpPr/>
          <p:nvPr/>
        </p:nvSpPr>
        <p:spPr>
          <a:xfrm>
            <a:off x="9092485" y="3435960"/>
            <a:ext cx="1492166" cy="923330"/>
          </a:xfrm>
          <a:prstGeom prst="rect">
            <a:avLst/>
          </a:prstGeom>
        </p:spPr>
        <p:txBody>
          <a:bodyPr wrap="square">
            <a:spAutoFit/>
          </a:bodyPr>
          <a:lstStyle/>
          <a:p>
            <a:r>
              <a:rPr lang="en-US" b="1" dirty="0">
                <a:solidFill>
                  <a:srgbClr val="000000"/>
                </a:solidFill>
                <a:latin typeface="Calibri" panose="020F0502020204030204" pitchFamily="34" charset="0"/>
              </a:rPr>
              <a:t>Figure 6</a:t>
            </a:r>
            <a:r>
              <a:rPr lang="en-US" dirty="0">
                <a:solidFill>
                  <a:srgbClr val="000000"/>
                </a:solidFill>
                <a:latin typeface="Calibri" panose="020F0502020204030204" pitchFamily="34" charset="0"/>
              </a:rPr>
              <a:t> Every thing Parallel  </a:t>
            </a:r>
            <a:endParaRPr lang="en-US" dirty="0"/>
          </a:p>
        </p:txBody>
      </p:sp>
    </p:spTree>
    <p:extLst>
      <p:ext uri="{BB962C8B-B14F-4D97-AF65-F5344CB8AC3E}">
        <p14:creationId xmlns:p14="http://schemas.microsoft.com/office/powerpoint/2010/main" val="2592483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202" y="105603"/>
            <a:ext cx="10515600" cy="6210792"/>
          </a:xfrm>
        </p:spPr>
        <p:txBody>
          <a:bodyPr>
            <a:normAutofit/>
          </a:bodyPr>
          <a:lstStyle/>
          <a:p>
            <a:pPr marL="0" indent="0">
              <a:buNone/>
            </a:pPr>
            <a:r>
              <a:rPr lang="en-US" sz="2200" b="1" dirty="0"/>
              <a:t>von Neumann Architecture </a:t>
            </a:r>
          </a:p>
          <a:p>
            <a:r>
              <a:rPr lang="en-US" sz="2200" dirty="0"/>
              <a:t>Named after the Hungarian mathematician John von Neumann who first authored the general requirements for an electronic computer in his 1945 papers. </a:t>
            </a:r>
          </a:p>
          <a:p>
            <a:r>
              <a:rPr lang="en-US" sz="2200" dirty="0"/>
              <a:t>Since then, virtually all computers have followed this basic design, differing from earlier computers which were programmed through "hard wiring". </a:t>
            </a:r>
          </a:p>
          <a:p>
            <a:pPr marL="0" indent="0">
              <a:buNone/>
            </a:pPr>
            <a:endParaRPr lang="en-US" sz="2200" dirty="0"/>
          </a:p>
          <a:p>
            <a:endParaRPr lang="en-US" sz="22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608" y="2417251"/>
            <a:ext cx="3836321" cy="3698076"/>
          </a:xfrm>
          <a:prstGeom prst="rect">
            <a:avLst/>
          </a:prstGeom>
        </p:spPr>
      </p:pic>
      <p:sp>
        <p:nvSpPr>
          <p:cNvPr id="6" name="Rectangle 5"/>
          <p:cNvSpPr/>
          <p:nvPr/>
        </p:nvSpPr>
        <p:spPr>
          <a:xfrm>
            <a:off x="4595549" y="6115327"/>
            <a:ext cx="3034933" cy="369332"/>
          </a:xfrm>
          <a:prstGeom prst="rect">
            <a:avLst/>
          </a:prstGeom>
        </p:spPr>
        <p:txBody>
          <a:bodyPr wrap="none">
            <a:spAutoFit/>
          </a:bodyPr>
          <a:lstStyle/>
          <a:p>
            <a:r>
              <a:rPr lang="en-US" b="1" dirty="0">
                <a:solidFill>
                  <a:srgbClr val="000000"/>
                </a:solidFill>
                <a:latin typeface="Calibri" panose="020F0502020204030204" pitchFamily="34" charset="0"/>
              </a:rPr>
              <a:t>Figure 8 </a:t>
            </a:r>
            <a:r>
              <a:rPr lang="en-US" dirty="0">
                <a:solidFill>
                  <a:srgbClr val="000000"/>
                </a:solidFill>
                <a:latin typeface="Calibri" panose="020F0502020204030204" pitchFamily="34" charset="0"/>
              </a:rPr>
              <a:t>von Neumann Model </a:t>
            </a:r>
            <a:endParaRPr lang="en-US" dirty="0"/>
          </a:p>
        </p:txBody>
      </p:sp>
      <p:sp>
        <p:nvSpPr>
          <p:cNvPr id="8" name="Rectangle 7"/>
          <p:cNvSpPr/>
          <p:nvPr/>
        </p:nvSpPr>
        <p:spPr>
          <a:xfrm>
            <a:off x="195261" y="2333836"/>
            <a:ext cx="2940676" cy="1754326"/>
          </a:xfrm>
          <a:prstGeom prst="rect">
            <a:avLst/>
          </a:prstGeom>
        </p:spPr>
        <p:txBody>
          <a:bodyPr wrap="square">
            <a:spAutoFit/>
          </a:bodyPr>
          <a:lstStyle/>
          <a:p>
            <a:r>
              <a:rPr lang="en-US" b="1" dirty="0">
                <a:solidFill>
                  <a:srgbClr val="000000"/>
                </a:solidFill>
                <a:latin typeface="Calibri" panose="020F0502020204030204" pitchFamily="34" charset="0"/>
              </a:rPr>
              <a:t>Comprised of four main components: </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Memory </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Control Unit </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Arithmetic Logic Unit </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Input/output </a:t>
            </a:r>
          </a:p>
        </p:txBody>
      </p:sp>
      <p:sp>
        <p:nvSpPr>
          <p:cNvPr id="9" name="Rectangle 8"/>
          <p:cNvSpPr/>
          <p:nvPr/>
        </p:nvSpPr>
        <p:spPr>
          <a:xfrm>
            <a:off x="195261" y="4404789"/>
            <a:ext cx="3888347" cy="2308324"/>
          </a:xfrm>
          <a:prstGeom prst="rect">
            <a:avLst/>
          </a:prstGeom>
        </p:spPr>
        <p:txBody>
          <a:bodyPr wrap="square">
            <a:spAutoFit/>
          </a:bodyPr>
          <a:lstStyle/>
          <a:p>
            <a:r>
              <a:rPr lang="en-US" b="1">
                <a:solidFill>
                  <a:srgbClr val="000000"/>
                </a:solidFill>
                <a:latin typeface="Calibri" panose="020F0502020204030204" pitchFamily="34" charset="0"/>
              </a:rPr>
              <a:t>Random </a:t>
            </a:r>
            <a:r>
              <a:rPr lang="en-US" b="1" dirty="0">
                <a:solidFill>
                  <a:srgbClr val="000000"/>
                </a:solidFill>
                <a:latin typeface="Calibri" panose="020F0502020204030204" pitchFamily="34" charset="0"/>
              </a:rPr>
              <a:t>access memory is used to store both program instructions </a:t>
            </a:r>
            <a:r>
              <a:rPr lang="en-US" b="1">
                <a:solidFill>
                  <a:srgbClr val="000000"/>
                </a:solidFill>
                <a:latin typeface="Calibri" panose="020F0502020204030204" pitchFamily="34" charset="0"/>
              </a:rPr>
              <a:t>and data(Read/write) </a:t>
            </a:r>
            <a:endParaRPr lang="en-US" b="1" dirty="0">
              <a:solidFill>
                <a:srgbClr val="000000"/>
              </a:solidFill>
              <a:latin typeface="Calibri" panose="020F0502020204030204" pitchFamily="34" charset="0"/>
            </a:endParaRP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Program instructions are coded data which tell the computer to do something. </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Data is simply information to be used by the program </a:t>
            </a:r>
          </a:p>
        </p:txBody>
      </p:sp>
      <p:sp>
        <p:nvSpPr>
          <p:cNvPr id="10" name="Rectangle 9"/>
          <p:cNvSpPr/>
          <p:nvPr/>
        </p:nvSpPr>
        <p:spPr>
          <a:xfrm>
            <a:off x="7927515" y="2973628"/>
            <a:ext cx="4127624"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Calibri" panose="020F0502020204030204" pitchFamily="34" charset="0"/>
              </a:rPr>
              <a:t>Control unit fetches instructions/data from memory, decodes the instructions and then sequentially coordinates operations to accomplish the programmed task. </a:t>
            </a:r>
          </a:p>
          <a:p>
            <a:pPr marL="285750" indent="-285750">
              <a:buFont typeface="Arial" panose="020B0604020202020204" pitchFamily="34" charset="0"/>
              <a:buChar char="•"/>
            </a:pPr>
            <a:r>
              <a:rPr lang="en-US" dirty="0">
                <a:solidFill>
                  <a:srgbClr val="000000"/>
                </a:solidFill>
                <a:latin typeface="Calibri" panose="020F0502020204030204" pitchFamily="34" charset="0"/>
              </a:rPr>
              <a:t>Arithmetic Unit performs basic arithmetic operations </a:t>
            </a:r>
          </a:p>
          <a:p>
            <a:pPr marL="285750" indent="-285750">
              <a:buFont typeface="Arial" panose="020B0604020202020204" pitchFamily="34" charset="0"/>
              <a:buChar char="•"/>
            </a:pPr>
            <a:r>
              <a:rPr lang="en-US" dirty="0">
                <a:solidFill>
                  <a:srgbClr val="000000"/>
                </a:solidFill>
                <a:latin typeface="Calibri" panose="020F0502020204030204" pitchFamily="34" charset="0"/>
              </a:rPr>
              <a:t>Input/output is the interface to the human operator. </a:t>
            </a:r>
          </a:p>
        </p:txBody>
      </p:sp>
    </p:spTree>
    <p:extLst>
      <p:ext uri="{BB962C8B-B14F-4D97-AF65-F5344CB8AC3E}">
        <p14:creationId xmlns:p14="http://schemas.microsoft.com/office/powerpoint/2010/main" val="1835453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202" y="105603"/>
            <a:ext cx="10515600" cy="6210792"/>
          </a:xfrm>
        </p:spPr>
        <p:txBody>
          <a:bodyPr>
            <a:normAutofit/>
          </a:bodyPr>
          <a:lstStyle/>
          <a:p>
            <a:pPr marL="0" indent="0">
              <a:buNone/>
            </a:pPr>
            <a:endParaRPr lang="en-US" sz="2400" b="1" dirty="0"/>
          </a:p>
          <a:p>
            <a:pPr marL="0" indent="0">
              <a:buNone/>
            </a:pPr>
            <a:r>
              <a:rPr lang="en-US" sz="2400" b="1" dirty="0"/>
              <a:t>Old von Neumann Computer</a:t>
            </a:r>
          </a:p>
          <a:p>
            <a:pPr marL="0" indent="0">
              <a:buNone/>
            </a:pPr>
            <a:endParaRPr lang="en-US" sz="2200" dirty="0"/>
          </a:p>
          <a:p>
            <a:endParaRPr lang="en-US" sz="2200" dirty="0"/>
          </a:p>
        </p:txBody>
      </p:sp>
      <p:sp>
        <p:nvSpPr>
          <p:cNvPr id="6" name="Rectangle 5"/>
          <p:cNvSpPr/>
          <p:nvPr/>
        </p:nvSpPr>
        <p:spPr>
          <a:xfrm>
            <a:off x="4595549" y="6115327"/>
            <a:ext cx="3190425" cy="369332"/>
          </a:xfrm>
          <a:prstGeom prst="rect">
            <a:avLst/>
          </a:prstGeom>
        </p:spPr>
        <p:txBody>
          <a:bodyPr wrap="none">
            <a:spAutoFit/>
          </a:bodyPr>
          <a:lstStyle/>
          <a:p>
            <a:r>
              <a:rPr lang="en-US" b="1" dirty="0">
                <a:solidFill>
                  <a:srgbClr val="000000"/>
                </a:solidFill>
                <a:latin typeface="Calibri" panose="020F0502020204030204" pitchFamily="34" charset="0"/>
              </a:rPr>
              <a:t>Figure 9 </a:t>
            </a:r>
            <a:r>
              <a:rPr lang="en-US" dirty="0">
                <a:solidFill>
                  <a:srgbClr val="000000"/>
                </a:solidFill>
                <a:latin typeface="Calibri" panose="020F0502020204030204" pitchFamily="34" charset="0"/>
              </a:rPr>
              <a:t>von Neumann Machine</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974" y="1061707"/>
            <a:ext cx="7707533" cy="5053620"/>
          </a:xfrm>
          <a:prstGeom prst="rect">
            <a:avLst/>
          </a:prstGeom>
        </p:spPr>
      </p:pic>
    </p:spTree>
    <p:extLst>
      <p:ext uri="{BB962C8B-B14F-4D97-AF65-F5344CB8AC3E}">
        <p14:creationId xmlns:p14="http://schemas.microsoft.com/office/powerpoint/2010/main" val="528597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202" y="105603"/>
            <a:ext cx="10515600" cy="6210792"/>
          </a:xfrm>
        </p:spPr>
        <p:txBody>
          <a:bodyPr>
            <a:normAutofit/>
          </a:bodyPr>
          <a:lstStyle/>
          <a:p>
            <a:pPr marL="0" indent="0">
              <a:buNone/>
            </a:pPr>
            <a:r>
              <a:rPr lang="en-US" sz="2400" b="1" dirty="0"/>
              <a:t>Flynn's Classical Taxonomy </a:t>
            </a:r>
            <a:endParaRPr lang="en-US" sz="2400" dirty="0"/>
          </a:p>
          <a:p>
            <a:r>
              <a:rPr lang="en-US" sz="2400" dirty="0"/>
              <a:t>One of the more widely used classifications, in use since 1966, is called Flynn's Taxonomy. </a:t>
            </a:r>
          </a:p>
          <a:p>
            <a:r>
              <a:rPr lang="en-US" sz="2400" dirty="0"/>
              <a:t>Flynn's taxonomy distinguishes multi-processor computer architectures according to how they can be classified along the two independent dimensions of Instruction and Data. Each of these dimensions can have only one of two possible states: Single or Multiple. </a:t>
            </a:r>
          </a:p>
          <a:p>
            <a:r>
              <a:rPr lang="en-US" sz="2400" dirty="0"/>
              <a:t>The matrix below defines the 4 possible classifications according to Flynn: </a:t>
            </a:r>
          </a:p>
          <a:p>
            <a:pPr marL="0" indent="0">
              <a:buNone/>
            </a:pPr>
            <a:endParaRPr lang="en-US" sz="2200" dirty="0"/>
          </a:p>
          <a:p>
            <a:endParaRPr lang="en-US" sz="2200" dirty="0"/>
          </a:p>
        </p:txBody>
      </p:sp>
      <p:sp>
        <p:nvSpPr>
          <p:cNvPr id="6" name="Rectangle 5"/>
          <p:cNvSpPr/>
          <p:nvPr/>
        </p:nvSpPr>
        <p:spPr>
          <a:xfrm>
            <a:off x="4595549" y="6115327"/>
            <a:ext cx="3034933" cy="369332"/>
          </a:xfrm>
          <a:prstGeom prst="rect">
            <a:avLst/>
          </a:prstGeom>
        </p:spPr>
        <p:txBody>
          <a:bodyPr wrap="none">
            <a:spAutoFit/>
          </a:bodyPr>
          <a:lstStyle/>
          <a:p>
            <a:r>
              <a:rPr lang="en-US" b="1" dirty="0">
                <a:solidFill>
                  <a:srgbClr val="000000"/>
                </a:solidFill>
                <a:latin typeface="Calibri" panose="020F0502020204030204" pitchFamily="34" charset="0"/>
              </a:rPr>
              <a:t>Figure 9 </a:t>
            </a:r>
            <a:r>
              <a:rPr lang="en-US" dirty="0">
                <a:solidFill>
                  <a:srgbClr val="000000"/>
                </a:solidFill>
                <a:latin typeface="Calibri" panose="020F0502020204030204" pitchFamily="34" charset="0"/>
              </a:rPr>
              <a:t>von Neumann Model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39" y="3507613"/>
            <a:ext cx="8903522" cy="2547329"/>
          </a:xfrm>
          <a:prstGeom prst="rect">
            <a:avLst/>
          </a:prstGeom>
        </p:spPr>
      </p:pic>
    </p:spTree>
    <p:extLst>
      <p:ext uri="{BB962C8B-B14F-4D97-AF65-F5344CB8AC3E}">
        <p14:creationId xmlns:p14="http://schemas.microsoft.com/office/powerpoint/2010/main" val="1259984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535" y="343862"/>
            <a:ext cx="8603762" cy="6514138"/>
          </a:xfrm>
        </p:spPr>
        <p:txBody>
          <a:bodyPr>
            <a:normAutofit/>
          </a:bodyPr>
          <a:lstStyle/>
          <a:p>
            <a:pPr marL="0" indent="0">
              <a:buNone/>
            </a:pPr>
            <a:r>
              <a:rPr lang="en-US" sz="2400" b="1" dirty="0"/>
              <a:t>SISD Machines (Single Instruction, Single Data)</a:t>
            </a:r>
          </a:p>
          <a:p>
            <a:endParaRPr lang="en-US" sz="2400" dirty="0"/>
          </a:p>
          <a:p>
            <a:r>
              <a:rPr lang="en-US" sz="2400" dirty="0"/>
              <a:t>A serial (non-parallel) computer </a:t>
            </a:r>
          </a:p>
          <a:p>
            <a:r>
              <a:rPr lang="en-US" sz="2400" dirty="0"/>
              <a:t>Single Instruction: Only one instruction stream is being acted on by the CPU during any one clock cycle </a:t>
            </a:r>
          </a:p>
          <a:p>
            <a:r>
              <a:rPr lang="en-US" sz="2400" dirty="0"/>
              <a:t>Single Data: Only one data stream is being used as input during any one clock cycle </a:t>
            </a:r>
          </a:p>
          <a:p>
            <a:r>
              <a:rPr lang="en-US" sz="2400" dirty="0"/>
              <a:t>Deterministic execution </a:t>
            </a:r>
          </a:p>
          <a:p>
            <a:r>
              <a:rPr lang="en-US" sz="2400" dirty="0"/>
              <a:t>This is the oldest and even today, the most common type of computer </a:t>
            </a:r>
          </a:p>
          <a:p>
            <a:pPr marL="0" indent="0">
              <a:buNone/>
            </a:pPr>
            <a:r>
              <a:rPr lang="en-US" sz="2400" dirty="0"/>
              <a:t>Examples: older generation mainframes, minicomputers and workstations; most modern day PC’s. </a:t>
            </a:r>
          </a:p>
          <a:p>
            <a:pPr marL="0" indent="0">
              <a:buNone/>
            </a:pPr>
            <a:endParaRPr lang="en-US" sz="2200" dirty="0"/>
          </a:p>
          <a:p>
            <a:endParaRPr lang="en-US" sz="2200" dirty="0"/>
          </a:p>
        </p:txBody>
      </p:sp>
      <p:sp>
        <p:nvSpPr>
          <p:cNvPr id="6" name="Rectangle 5"/>
          <p:cNvSpPr/>
          <p:nvPr/>
        </p:nvSpPr>
        <p:spPr>
          <a:xfrm>
            <a:off x="9169297" y="5475834"/>
            <a:ext cx="2485617" cy="369332"/>
          </a:xfrm>
          <a:prstGeom prst="rect">
            <a:avLst/>
          </a:prstGeom>
        </p:spPr>
        <p:txBody>
          <a:bodyPr wrap="none">
            <a:spAutoFit/>
          </a:bodyPr>
          <a:lstStyle/>
          <a:p>
            <a:r>
              <a:rPr lang="en-US" b="1" dirty="0">
                <a:solidFill>
                  <a:srgbClr val="000000"/>
                </a:solidFill>
                <a:latin typeface="Calibri" panose="020F0502020204030204" pitchFamily="34" charset="0"/>
              </a:rPr>
              <a:t>Figure 10 </a:t>
            </a:r>
            <a:r>
              <a:rPr lang="en-US" dirty="0">
                <a:solidFill>
                  <a:srgbClr val="000000"/>
                </a:solidFill>
                <a:latin typeface="Calibri" panose="020F0502020204030204" pitchFamily="34" charset="0"/>
              </a:rPr>
              <a:t>SISD Machines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964" y="1073505"/>
            <a:ext cx="2881036" cy="4314314"/>
          </a:xfrm>
          <a:prstGeom prst="rect">
            <a:avLst/>
          </a:prstGeom>
        </p:spPr>
      </p:pic>
    </p:spTree>
    <p:extLst>
      <p:ext uri="{BB962C8B-B14F-4D97-AF65-F5344CB8AC3E}">
        <p14:creationId xmlns:p14="http://schemas.microsoft.com/office/powerpoint/2010/main" val="1863612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534" y="343862"/>
            <a:ext cx="11626465" cy="6514138"/>
          </a:xfrm>
        </p:spPr>
        <p:txBody>
          <a:bodyPr>
            <a:normAutofit/>
          </a:bodyPr>
          <a:lstStyle/>
          <a:p>
            <a:pPr marL="0" indent="0">
              <a:buNone/>
            </a:pPr>
            <a:r>
              <a:rPr lang="en-US" sz="2000" b="1" dirty="0"/>
              <a:t>SIMD Machines (Single Instruction, Multiple Data)</a:t>
            </a:r>
          </a:p>
          <a:p>
            <a:r>
              <a:rPr lang="en-GB" dirty="0"/>
              <a:t>Homogenous processors </a:t>
            </a:r>
            <a:r>
              <a:rPr lang="en-US" dirty="0"/>
              <a:t>which execute in lock-step on different data items</a:t>
            </a:r>
            <a:endParaRPr lang="en-US" sz="2000" dirty="0"/>
          </a:p>
          <a:p>
            <a:r>
              <a:rPr lang="en-US" dirty="0"/>
              <a:t>All processing units execute the same instruction at any given clock cycle.</a:t>
            </a:r>
          </a:p>
          <a:p>
            <a:r>
              <a:rPr lang="en-US" dirty="0"/>
              <a:t>Multiple Data: Each processing unit can operate on a different data element </a:t>
            </a:r>
          </a:p>
          <a:p>
            <a:r>
              <a:rPr lang="en-US" dirty="0"/>
              <a:t>Best suited for specialized problems characterized by a high degree of regularity, such as graphics/image processing. </a:t>
            </a:r>
          </a:p>
          <a:p>
            <a:r>
              <a:rPr lang="en-US" dirty="0"/>
              <a:t>Synchronous (lockstep) and deterministic execution </a:t>
            </a:r>
          </a:p>
          <a:p>
            <a:r>
              <a:rPr lang="en-US" dirty="0"/>
              <a:t>Two varieties: Processor Arrays and Vector Pipelines </a:t>
            </a:r>
          </a:p>
          <a:p>
            <a:pPr marL="0" indent="0">
              <a:buNone/>
            </a:pPr>
            <a:endParaRPr lang="en-US" sz="2000" dirty="0"/>
          </a:p>
          <a:p>
            <a:endParaRPr lang="en-US" sz="2000" dirty="0"/>
          </a:p>
        </p:txBody>
      </p:sp>
      <p:sp>
        <p:nvSpPr>
          <p:cNvPr id="6" name="Rectangle 5"/>
          <p:cNvSpPr/>
          <p:nvPr/>
        </p:nvSpPr>
        <p:spPr>
          <a:xfrm>
            <a:off x="9169297" y="5475834"/>
            <a:ext cx="2576988" cy="369332"/>
          </a:xfrm>
          <a:prstGeom prst="rect">
            <a:avLst/>
          </a:prstGeom>
        </p:spPr>
        <p:txBody>
          <a:bodyPr wrap="none">
            <a:spAutoFit/>
          </a:bodyPr>
          <a:lstStyle/>
          <a:p>
            <a:r>
              <a:rPr lang="en-US" b="1" dirty="0">
                <a:solidFill>
                  <a:srgbClr val="000000"/>
                </a:solidFill>
                <a:latin typeface="Calibri" panose="020F0502020204030204" pitchFamily="34" charset="0"/>
              </a:rPr>
              <a:t>Figure 11 </a:t>
            </a:r>
            <a:r>
              <a:rPr lang="en-US" dirty="0">
                <a:solidFill>
                  <a:srgbClr val="000000"/>
                </a:solidFill>
                <a:latin typeface="Calibri" panose="020F0502020204030204" pitchFamily="34" charset="0"/>
              </a:rPr>
              <a:t>SIMD Machines</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814" y="3548711"/>
            <a:ext cx="5556769" cy="3157255"/>
          </a:xfrm>
          <a:prstGeom prst="rect">
            <a:avLst/>
          </a:prstGeom>
        </p:spPr>
      </p:pic>
    </p:spTree>
    <p:extLst>
      <p:ext uri="{BB962C8B-B14F-4D97-AF65-F5344CB8AC3E}">
        <p14:creationId xmlns:p14="http://schemas.microsoft.com/office/powerpoint/2010/main" val="94108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534" y="343862"/>
            <a:ext cx="11626465" cy="6514138"/>
          </a:xfrm>
        </p:spPr>
        <p:txBody>
          <a:bodyPr>
            <a:normAutofit/>
          </a:bodyPr>
          <a:lstStyle/>
          <a:p>
            <a:pPr marL="0" indent="0">
              <a:buNone/>
            </a:pPr>
            <a:r>
              <a:rPr lang="en-US" sz="2000" b="1" dirty="0"/>
              <a:t>MISD Machines (Multiple Instruction, Single Data)</a:t>
            </a:r>
          </a:p>
          <a:p>
            <a:r>
              <a:rPr lang="en-US" sz="2000" dirty="0"/>
              <a:t>Multiple Instruction: Each processing unit operates on the data independently via separate instruction streams. </a:t>
            </a:r>
          </a:p>
          <a:p>
            <a:r>
              <a:rPr lang="en-US" sz="2000" dirty="0"/>
              <a:t>Single Data: A single data stream is fed into multiple processing units. </a:t>
            </a:r>
          </a:p>
          <a:p>
            <a:r>
              <a:rPr lang="en-US" sz="2000" dirty="0"/>
              <a:t>Few actual examples of this class of parallel computer have ever existed. One is the experimental Carnegie-Mellon </a:t>
            </a:r>
            <a:r>
              <a:rPr lang="en-US" sz="2000" dirty="0" err="1"/>
              <a:t>C.mmp</a:t>
            </a:r>
            <a:r>
              <a:rPr lang="en-US" sz="2000" dirty="0"/>
              <a:t> computer (1971). </a:t>
            </a:r>
          </a:p>
          <a:p>
            <a:endParaRPr lang="en-US" sz="2000" dirty="0"/>
          </a:p>
          <a:p>
            <a:pPr marL="0" indent="0">
              <a:buNone/>
            </a:pPr>
            <a:endParaRPr lang="en-US" sz="2000" dirty="0"/>
          </a:p>
          <a:p>
            <a:endParaRPr lang="en-US" sz="2000" dirty="0"/>
          </a:p>
        </p:txBody>
      </p:sp>
      <p:sp>
        <p:nvSpPr>
          <p:cNvPr id="6" name="Rectangle 5"/>
          <p:cNvSpPr/>
          <p:nvPr/>
        </p:nvSpPr>
        <p:spPr>
          <a:xfrm>
            <a:off x="4663158" y="6386778"/>
            <a:ext cx="2576988" cy="369332"/>
          </a:xfrm>
          <a:prstGeom prst="rect">
            <a:avLst/>
          </a:prstGeom>
        </p:spPr>
        <p:txBody>
          <a:bodyPr wrap="none">
            <a:spAutoFit/>
          </a:bodyPr>
          <a:lstStyle/>
          <a:p>
            <a:r>
              <a:rPr lang="en-US" b="1" dirty="0">
                <a:solidFill>
                  <a:srgbClr val="000000"/>
                </a:solidFill>
                <a:latin typeface="Calibri" panose="020F0502020204030204" pitchFamily="34" charset="0"/>
              </a:rPr>
              <a:t>Figure 12 </a:t>
            </a:r>
            <a:r>
              <a:rPr lang="en-US" dirty="0">
                <a:solidFill>
                  <a:srgbClr val="000000"/>
                </a:solidFill>
                <a:latin typeface="Calibri" panose="020F0502020204030204" pitchFamily="34" charset="0"/>
              </a:rPr>
              <a:t>MISD Machines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291" y="2960967"/>
            <a:ext cx="7016721" cy="3425811"/>
          </a:xfrm>
          <a:prstGeom prst="rect">
            <a:avLst/>
          </a:prstGeom>
        </p:spPr>
      </p:pic>
    </p:spTree>
    <p:extLst>
      <p:ext uri="{BB962C8B-B14F-4D97-AF65-F5344CB8AC3E}">
        <p14:creationId xmlns:p14="http://schemas.microsoft.com/office/powerpoint/2010/main" val="238207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a:t>
            </a:r>
          </a:p>
        </p:txBody>
      </p:sp>
      <p:sp>
        <p:nvSpPr>
          <p:cNvPr id="3" name="Content Placeholder 2"/>
          <p:cNvSpPr>
            <a:spLocks noGrp="1"/>
          </p:cNvSpPr>
          <p:nvPr>
            <p:ph idx="1"/>
          </p:nvPr>
        </p:nvSpPr>
        <p:spPr/>
        <p:txBody>
          <a:bodyPr>
            <a:normAutofit/>
          </a:bodyPr>
          <a:lstStyle/>
          <a:p>
            <a:r>
              <a:rPr lang="en-US" dirty="0"/>
              <a:t>A collection of independent entities that cooperate to solve a problem that cannot be individually solved. Distributed systems have been in existence since the start of the universe.</a:t>
            </a:r>
          </a:p>
          <a:p>
            <a:r>
              <a:rPr lang="en-US" dirty="0"/>
              <a:t>With the widespread proliferation of the Internet and the emerging global village, the notion of distributed computing systems as a useful and widely deployed tool is becoming a reality.</a:t>
            </a:r>
          </a:p>
          <a:p>
            <a:r>
              <a:rPr lang="en-US" dirty="0"/>
              <a:t>A collection of computers that do not share common memory or a common physical clock, that communicate </a:t>
            </a:r>
            <a:r>
              <a:rPr lang="en-US"/>
              <a:t>by messages </a:t>
            </a:r>
            <a:r>
              <a:rPr lang="en-US" dirty="0"/>
              <a:t>passing over a communication network, and where each computer has its own memory and runs its own operating system. </a:t>
            </a:r>
          </a:p>
          <a:p>
            <a:r>
              <a:rPr lang="en-US" dirty="0"/>
              <a:t>Typically the computers are semi-autonomous and are loosely coupled while they cooperate to address a problem collectively.</a:t>
            </a:r>
          </a:p>
        </p:txBody>
      </p:sp>
    </p:spTree>
    <p:extLst>
      <p:ext uri="{BB962C8B-B14F-4D97-AF65-F5344CB8AC3E}">
        <p14:creationId xmlns:p14="http://schemas.microsoft.com/office/powerpoint/2010/main" val="3271251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534" y="343862"/>
            <a:ext cx="11626465" cy="6514138"/>
          </a:xfrm>
        </p:spPr>
        <p:txBody>
          <a:bodyPr>
            <a:normAutofit/>
          </a:bodyPr>
          <a:lstStyle/>
          <a:p>
            <a:pPr marL="0" indent="0">
              <a:buNone/>
            </a:pPr>
            <a:r>
              <a:rPr lang="en-US" b="1"/>
              <a:t>MIMD </a:t>
            </a:r>
            <a:r>
              <a:rPr lang="en-US" b="1" dirty="0"/>
              <a:t>Machines (Multiple Instruction, Multiple Data)</a:t>
            </a:r>
          </a:p>
          <a:p>
            <a:r>
              <a:rPr lang="en-US" dirty="0"/>
              <a:t>Multiple Instruction: Every processor may be executing a different instruction stream </a:t>
            </a:r>
          </a:p>
          <a:p>
            <a:r>
              <a:rPr lang="en-US" dirty="0"/>
              <a:t>Multiple Data: Every processor may be working with a different data stream </a:t>
            </a:r>
          </a:p>
          <a:p>
            <a:r>
              <a:rPr lang="en-US" dirty="0"/>
              <a:t>Execution can be synchronous or asynchronous, deterministic or non-deterministic.</a:t>
            </a:r>
          </a:p>
          <a:p>
            <a:r>
              <a:rPr lang="en-US" sz="1600" dirty="0"/>
              <a:t>There is no common clock among </a:t>
            </a:r>
            <a:r>
              <a:rPr lang="en-GB" sz="1600" dirty="0"/>
              <a:t>the system processors.</a:t>
            </a:r>
            <a:r>
              <a:rPr lang="en-US" dirty="0"/>
              <a:t> </a:t>
            </a:r>
          </a:p>
          <a:p>
            <a:r>
              <a:rPr lang="en-US" dirty="0"/>
              <a:t>Currently, the most common type of parallel computer - most modern supercomputers fall into this category. </a:t>
            </a:r>
          </a:p>
          <a:p>
            <a:pPr marL="0" indent="0">
              <a:buNone/>
            </a:pPr>
            <a:r>
              <a:rPr lang="en-US" dirty="0"/>
              <a:t> Examples: most current supercomputers, networked parallel computer clusters and "grids", multi-processor SMP computers, multi-core PCs. </a:t>
            </a:r>
          </a:p>
          <a:p>
            <a:pPr marL="0" indent="0">
              <a:buNone/>
            </a:pPr>
            <a:r>
              <a:rPr lang="en-US" dirty="0"/>
              <a:t>Note: many MIMD architectures also include SIMD execution sub-components. </a:t>
            </a:r>
          </a:p>
          <a:p>
            <a:pPr marL="0" indent="0">
              <a:buNone/>
            </a:pPr>
            <a:endParaRPr lang="en-US" sz="2000" dirty="0"/>
          </a:p>
          <a:p>
            <a:endParaRPr lang="en-US" sz="2000" dirty="0"/>
          </a:p>
          <a:p>
            <a:pPr marL="0" indent="0">
              <a:buNone/>
            </a:pPr>
            <a:endParaRPr lang="en-US" sz="2000" dirty="0"/>
          </a:p>
          <a:p>
            <a:endParaRPr lang="en-US" sz="2000" dirty="0"/>
          </a:p>
        </p:txBody>
      </p:sp>
      <p:sp>
        <p:nvSpPr>
          <p:cNvPr id="6" name="Rectangle 5"/>
          <p:cNvSpPr/>
          <p:nvPr/>
        </p:nvSpPr>
        <p:spPr>
          <a:xfrm>
            <a:off x="4663158" y="6386778"/>
            <a:ext cx="2668359" cy="369332"/>
          </a:xfrm>
          <a:prstGeom prst="rect">
            <a:avLst/>
          </a:prstGeom>
        </p:spPr>
        <p:txBody>
          <a:bodyPr wrap="none">
            <a:spAutoFit/>
          </a:bodyPr>
          <a:lstStyle/>
          <a:p>
            <a:r>
              <a:rPr lang="en-US" b="1" dirty="0">
                <a:solidFill>
                  <a:srgbClr val="000000"/>
                </a:solidFill>
                <a:latin typeface="Calibri" panose="020F0502020204030204" pitchFamily="34" charset="0"/>
              </a:rPr>
              <a:t>Figure 13 </a:t>
            </a:r>
            <a:r>
              <a:rPr lang="en-US" dirty="0">
                <a:solidFill>
                  <a:srgbClr val="000000"/>
                </a:solidFill>
                <a:latin typeface="Calibri" panose="020F0502020204030204" pitchFamily="34" charset="0"/>
              </a:rPr>
              <a:t>MMID Machines</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767" y="3935532"/>
            <a:ext cx="4237283" cy="2451246"/>
          </a:xfrm>
          <a:prstGeom prst="rect">
            <a:avLst/>
          </a:prstGeom>
        </p:spPr>
      </p:pic>
    </p:spTree>
    <p:extLst>
      <p:ext uri="{BB962C8B-B14F-4D97-AF65-F5344CB8AC3E}">
        <p14:creationId xmlns:p14="http://schemas.microsoft.com/office/powerpoint/2010/main" val="2270685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General Parallel Terminology </a:t>
            </a:r>
            <a:endParaRPr lang="en-US" dirty="0"/>
          </a:p>
        </p:txBody>
      </p:sp>
      <p:sp>
        <p:nvSpPr>
          <p:cNvPr id="3" name="Content Placeholder 2"/>
          <p:cNvSpPr>
            <a:spLocks noGrp="1"/>
          </p:cNvSpPr>
          <p:nvPr>
            <p:ph idx="1"/>
          </p:nvPr>
        </p:nvSpPr>
        <p:spPr>
          <a:xfrm>
            <a:off x="838200" y="1349106"/>
            <a:ext cx="10958848" cy="5347907"/>
          </a:xfrm>
        </p:spPr>
        <p:txBody>
          <a:bodyPr>
            <a:normAutofit/>
          </a:bodyPr>
          <a:lstStyle/>
          <a:p>
            <a:r>
              <a:rPr lang="en-US" sz="2000" b="1" dirty="0"/>
              <a:t>Supercomputing / High Performance Computing (HPC): </a:t>
            </a:r>
            <a:r>
              <a:rPr lang="en-US" sz="2000" dirty="0"/>
              <a:t>Using the world's fastest and largest computers to solve large problems. </a:t>
            </a:r>
          </a:p>
          <a:p>
            <a:r>
              <a:rPr lang="en-US" sz="2000" dirty="0"/>
              <a:t>Node: A standalone "computer in a box". Usually comprised of multiple CPUs/processors/cores. Nodes are networked together to comprise a supercomputer. </a:t>
            </a:r>
          </a:p>
          <a:p>
            <a:r>
              <a:rPr lang="en-US" sz="2000" b="1" dirty="0"/>
              <a:t>CPU / Socket / Processor / Core: </a:t>
            </a:r>
            <a:r>
              <a:rPr lang="en-US" sz="2000" dirty="0"/>
              <a:t>This varies, depending upon who you talk to. In the past, a CPU (Central Processing Unit) was a singular execution component for a computer. Then, multiple CPUs were incorporated into a node. Then, individual CPUs were subdivided into multiple "cores", each being a unique execution unit. CPUs with multiple cores are sometimes called "sockets" - vendor dependent. The result is a node with multiple CPUs, each containing multiple cores. The nomenclature is confused at times. </a:t>
            </a:r>
          </a:p>
          <a:p>
            <a:r>
              <a:rPr lang="en-US" sz="2000" b="1" dirty="0"/>
              <a:t>Task: </a:t>
            </a:r>
            <a:r>
              <a:rPr lang="en-US" sz="2000" dirty="0"/>
              <a:t>A logically discrete section of computational work. A task is typically a program or program-like set of instructions that is executed by a processor. A parallel program consists of multiple tasks running on multiple processors. </a:t>
            </a:r>
          </a:p>
          <a:p>
            <a:r>
              <a:rPr lang="en-US" sz="2000" b="1" dirty="0"/>
              <a:t>Pipelining: </a:t>
            </a:r>
            <a:r>
              <a:rPr lang="en-US" sz="2000" dirty="0"/>
              <a:t>Breaking a task into steps performed by different processor units, with inputs streaming through, much like an assembly line; a type of parallel computing. </a:t>
            </a:r>
          </a:p>
          <a:p>
            <a:endParaRPr lang="en-US" sz="1800" dirty="0"/>
          </a:p>
        </p:txBody>
      </p:sp>
    </p:spTree>
    <p:extLst>
      <p:ext uri="{BB962C8B-B14F-4D97-AF65-F5344CB8AC3E}">
        <p14:creationId xmlns:p14="http://schemas.microsoft.com/office/powerpoint/2010/main" val="2331167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048" y="618187"/>
            <a:ext cx="10958848" cy="6503830"/>
          </a:xfrm>
        </p:spPr>
        <p:txBody>
          <a:bodyPr>
            <a:normAutofit lnSpcReduction="10000"/>
          </a:bodyPr>
          <a:lstStyle/>
          <a:p>
            <a:r>
              <a:rPr lang="en-US" sz="2000" b="1" dirty="0"/>
              <a:t>Shared Memory: </a:t>
            </a:r>
            <a:r>
              <a:rPr lang="en-US" sz="2000" dirty="0"/>
              <a:t>From a strictly hardware point of view, describes a computer architecture where all processors have direct (usually bus based) access to common physical memory. In a programming sense, it describes a model where parallel tasks all have the same "picture" of memory and can directly address and access the same logical memory locations regardless of where the physical memory actually exists. </a:t>
            </a:r>
          </a:p>
          <a:p>
            <a:r>
              <a:rPr lang="en-US" sz="2000" b="1" dirty="0"/>
              <a:t>Symmetric Multi-Processor (SMP): </a:t>
            </a:r>
            <a:r>
              <a:rPr lang="en-US" sz="2000" dirty="0"/>
              <a:t>Hardware architecture where multiple processors share a single address space and access to all resources; shared memory computing. </a:t>
            </a:r>
          </a:p>
          <a:p>
            <a:r>
              <a:rPr lang="en-US" sz="2000" b="1" dirty="0"/>
              <a:t>Distributed Memory: </a:t>
            </a:r>
            <a:r>
              <a:rPr lang="en-US" sz="2000" dirty="0"/>
              <a:t>In hardware, refers to network based memory access for physical memory that is not common. As a programming model, tasks can only logically "see" local machine memory and must use communications to access memory on other machines where other tasks are executing. </a:t>
            </a:r>
          </a:p>
          <a:p>
            <a:r>
              <a:rPr lang="en-US" sz="2000" b="1" dirty="0"/>
              <a:t>Communications: </a:t>
            </a:r>
            <a:r>
              <a:rPr lang="en-US" sz="2000" dirty="0"/>
              <a:t>Parallel tasks typically need to exchange data. There are several ways this can be accomplished, such as through a shared memory bus or over a network, however the actual event of data exchange is commonly referred to as communications regardless of the method employed. </a:t>
            </a:r>
          </a:p>
          <a:p>
            <a:r>
              <a:rPr lang="en-US" sz="2000" b="1" dirty="0"/>
              <a:t>Synchronization: </a:t>
            </a:r>
            <a:r>
              <a:rPr lang="en-US" sz="2000" dirty="0"/>
              <a:t>The coordination of parallel tasks in real time, very often associated with communications. Often implemented by establishing a synchronization point within an application where a task may not proceed further until another task(s) reaches the same or logically equivalent point. Synchronization usually involves waiting by at least one task, and can therefore cause a parallel application's wall clock execution time to increase. </a:t>
            </a:r>
          </a:p>
          <a:p>
            <a:endParaRPr lang="en-US" sz="1800" dirty="0"/>
          </a:p>
        </p:txBody>
      </p:sp>
    </p:spTree>
    <p:extLst>
      <p:ext uri="{BB962C8B-B14F-4D97-AF65-F5344CB8AC3E}">
        <p14:creationId xmlns:p14="http://schemas.microsoft.com/office/powerpoint/2010/main" val="1742386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154549"/>
            <a:ext cx="10958848" cy="5589430"/>
          </a:xfrm>
        </p:spPr>
        <p:txBody>
          <a:bodyPr>
            <a:noAutofit/>
          </a:bodyPr>
          <a:lstStyle/>
          <a:p>
            <a:r>
              <a:rPr lang="en-US" sz="2000" b="1" dirty="0"/>
              <a:t>Granularity: </a:t>
            </a:r>
            <a:r>
              <a:rPr lang="en-US" sz="2000" dirty="0"/>
              <a:t>In parallel computing, granularity is a qualitative measure of the ratio of computation to communication. </a:t>
            </a:r>
          </a:p>
          <a:p>
            <a:r>
              <a:rPr lang="en-US" sz="2000" b="1" dirty="0"/>
              <a:t>Coarse: </a:t>
            </a:r>
            <a:r>
              <a:rPr lang="en-US" sz="2000" dirty="0"/>
              <a:t>Relatively large amounts of computational work are done between communication events </a:t>
            </a:r>
          </a:p>
          <a:p>
            <a:r>
              <a:rPr lang="en-US" sz="2000" b="1" dirty="0"/>
              <a:t>Fine: </a:t>
            </a:r>
            <a:r>
              <a:rPr lang="en-US" sz="2000" dirty="0"/>
              <a:t>Relatively small amounts of computational work are done between communication events </a:t>
            </a:r>
          </a:p>
          <a:p>
            <a:r>
              <a:rPr lang="en-US" sz="2000" b="1" dirty="0"/>
              <a:t>Observed Speedup: </a:t>
            </a:r>
            <a:r>
              <a:rPr lang="en-US" sz="2000" dirty="0"/>
              <a:t>Observed speedup of a code which has been parallelized, defined as: </a:t>
            </a:r>
          </a:p>
          <a:p>
            <a:pPr lvl="2"/>
            <a:r>
              <a:rPr lang="en-US" sz="1800" dirty="0"/>
              <a:t>wall-clock time of serial execution </a:t>
            </a:r>
          </a:p>
          <a:p>
            <a:pPr lvl="2"/>
            <a:r>
              <a:rPr lang="en-US" sz="1800" dirty="0"/>
              <a:t>wall-clock time of parallel execution </a:t>
            </a:r>
          </a:p>
          <a:p>
            <a:pPr marL="0" indent="0">
              <a:buNone/>
            </a:pPr>
            <a:r>
              <a:rPr lang="en-US" sz="2000" dirty="0"/>
              <a:t>One of the simplest and most widely used indicators for a parallel program's performance. </a:t>
            </a:r>
            <a:endParaRPr lang="en-US" sz="1800" dirty="0"/>
          </a:p>
          <a:p>
            <a:r>
              <a:rPr lang="en-US" sz="2000" b="1" dirty="0"/>
              <a:t>Parallel Overhead: </a:t>
            </a:r>
            <a:r>
              <a:rPr lang="en-US" sz="2000" dirty="0"/>
              <a:t>The amount of time required to coordinate parallel tasks, as opposed to doing useful work. Parallel overhead can include factors such as: </a:t>
            </a:r>
          </a:p>
          <a:p>
            <a:pPr lvl="1"/>
            <a:r>
              <a:rPr lang="en-US" sz="1800" dirty="0"/>
              <a:t>Task start-up time </a:t>
            </a:r>
          </a:p>
          <a:p>
            <a:pPr lvl="1"/>
            <a:r>
              <a:rPr lang="en-US" sz="1800" dirty="0"/>
              <a:t>Synchronizations </a:t>
            </a:r>
          </a:p>
          <a:p>
            <a:pPr lvl="1"/>
            <a:r>
              <a:rPr lang="en-US" sz="1800" dirty="0"/>
              <a:t>Data communications </a:t>
            </a:r>
          </a:p>
          <a:p>
            <a:pPr lvl="1"/>
            <a:r>
              <a:rPr lang="en-US" sz="1800" dirty="0"/>
              <a:t>Software overhead imposed by parallel compilers, libraries, tools, operating system, etc. </a:t>
            </a:r>
          </a:p>
          <a:p>
            <a:pPr lvl="1"/>
            <a:r>
              <a:rPr lang="en-US" sz="1800" dirty="0"/>
              <a:t>Task termination time </a:t>
            </a:r>
          </a:p>
        </p:txBody>
      </p:sp>
    </p:spTree>
    <p:extLst>
      <p:ext uri="{BB962C8B-B14F-4D97-AF65-F5344CB8AC3E}">
        <p14:creationId xmlns:p14="http://schemas.microsoft.com/office/powerpoint/2010/main" val="2144913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96" y="1068946"/>
            <a:ext cx="10958848" cy="5035640"/>
          </a:xfrm>
        </p:spPr>
        <p:txBody>
          <a:bodyPr>
            <a:noAutofit/>
          </a:bodyPr>
          <a:lstStyle/>
          <a:p>
            <a:r>
              <a:rPr lang="en-US" sz="2000" b="1" dirty="0"/>
              <a:t>Massively Parallel: </a:t>
            </a:r>
            <a:r>
              <a:rPr lang="en-US" sz="2000" dirty="0"/>
              <a:t>Refers to the hardware that comprises a given parallel system - having many processors. The meaning of "many" keeps increasing, but currently, the largest parallel computers can be comprised of processors numbering in the hundreds of thousands. </a:t>
            </a:r>
          </a:p>
          <a:p>
            <a:r>
              <a:rPr lang="en-US" sz="2000" b="1" dirty="0"/>
              <a:t>Embarrassingly Parallel: </a:t>
            </a:r>
            <a:r>
              <a:rPr lang="en-US" sz="2000" dirty="0"/>
              <a:t>Solving many similar, but independent tasks simultaneously; little to no need for coordination between the tasks. </a:t>
            </a:r>
          </a:p>
          <a:p>
            <a:r>
              <a:rPr lang="en-US" sz="2000" b="1" dirty="0"/>
              <a:t>Scalability: </a:t>
            </a:r>
            <a:r>
              <a:rPr lang="en-US" sz="2000" dirty="0"/>
              <a:t>Refers to a parallel system's (hardware and/or software) ability to demonstrate a proportionate increase in parallel speedup with the addition of more processors. Factors that contribute</a:t>
            </a:r>
          </a:p>
          <a:p>
            <a:pPr lvl="1"/>
            <a:r>
              <a:rPr lang="en-US" sz="1600" dirty="0"/>
              <a:t>Hardware - particularly memory-</a:t>
            </a:r>
            <a:r>
              <a:rPr lang="en-US" sz="1600" dirty="0" err="1"/>
              <a:t>cpu</a:t>
            </a:r>
            <a:r>
              <a:rPr lang="en-US" sz="1600" dirty="0"/>
              <a:t> bandwidths and network communications. </a:t>
            </a:r>
          </a:p>
          <a:p>
            <a:pPr lvl="1"/>
            <a:r>
              <a:rPr lang="en-US" sz="1600" dirty="0"/>
              <a:t>Application algorithm. </a:t>
            </a:r>
          </a:p>
          <a:p>
            <a:pPr lvl="1"/>
            <a:r>
              <a:rPr lang="en-US" sz="1600" dirty="0"/>
              <a:t>Parallel overhead related. </a:t>
            </a:r>
          </a:p>
          <a:p>
            <a:pPr marL="457200" lvl="1" indent="0">
              <a:buNone/>
            </a:pPr>
            <a:endParaRPr lang="en-US" sz="1600" dirty="0"/>
          </a:p>
        </p:txBody>
      </p:sp>
    </p:spTree>
    <p:extLst>
      <p:ext uri="{BB962C8B-B14F-4D97-AF65-F5344CB8AC3E}">
        <p14:creationId xmlns:p14="http://schemas.microsoft.com/office/powerpoint/2010/main" val="1550132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Performance attributes </a:t>
            </a:r>
            <a:endParaRPr lang="en-US" dirty="0"/>
          </a:p>
        </p:txBody>
      </p:sp>
      <p:sp>
        <p:nvSpPr>
          <p:cNvPr id="3" name="Content Placeholder 2"/>
          <p:cNvSpPr>
            <a:spLocks noGrp="1"/>
          </p:cNvSpPr>
          <p:nvPr>
            <p:ph idx="1"/>
          </p:nvPr>
        </p:nvSpPr>
        <p:spPr>
          <a:xfrm>
            <a:off x="838200" y="1403797"/>
            <a:ext cx="10515600" cy="4773166"/>
          </a:xfrm>
        </p:spPr>
        <p:txBody>
          <a:bodyPr>
            <a:noAutofit/>
          </a:bodyPr>
          <a:lstStyle/>
          <a:p>
            <a:r>
              <a:rPr lang="en-US" sz="2000" dirty="0"/>
              <a:t>Performance of a system depends upon </a:t>
            </a:r>
          </a:p>
          <a:p>
            <a:pPr lvl="1"/>
            <a:r>
              <a:rPr lang="en-US" sz="2000" dirty="0" err="1"/>
              <a:t>i</a:t>
            </a:r>
            <a:r>
              <a:rPr lang="en-US" sz="2000" dirty="0"/>
              <a:t>. Hardware technology, ii. Architectural features, iii. Efficient resource management, iv. Algorithm design, v. Data structures, vi. Language efficiency, vii. Programmer skill, viii. Compiler technology </a:t>
            </a:r>
          </a:p>
          <a:p>
            <a:r>
              <a:rPr lang="en-US" sz="2000" dirty="0"/>
              <a:t>Performance of computer system we would describe how quickly a given system can execute a program or programs. Thus we are interested in knowing the turnaround time. Turnaround time depends on: </a:t>
            </a:r>
          </a:p>
          <a:p>
            <a:pPr lvl="1"/>
            <a:r>
              <a:rPr lang="en-US" sz="2000" dirty="0" err="1"/>
              <a:t>i</a:t>
            </a:r>
            <a:r>
              <a:rPr lang="en-US" sz="2000" dirty="0"/>
              <a:t>. Disk and memory accesses, ii. Input and out put, iii. Compilation time, iv. Operating system overhead, v. </a:t>
            </a:r>
            <a:r>
              <a:rPr lang="en-US" sz="2000" dirty="0" err="1"/>
              <a:t>Cpu</a:t>
            </a:r>
            <a:r>
              <a:rPr lang="en-US" sz="2000" dirty="0"/>
              <a:t> time </a:t>
            </a:r>
          </a:p>
          <a:p>
            <a:r>
              <a:rPr lang="en-US" sz="2000" dirty="0"/>
              <a:t>An ideal performance of a computer system means a perfect match between the machine capability and program behavior. </a:t>
            </a:r>
          </a:p>
          <a:p>
            <a:r>
              <a:rPr lang="en-US" sz="2000" dirty="0"/>
              <a:t>The machine capability can be improved by using better hardware technology and efficient resource management. </a:t>
            </a:r>
          </a:p>
          <a:p>
            <a:endParaRPr lang="en-US" sz="2000" dirty="0"/>
          </a:p>
        </p:txBody>
      </p:sp>
    </p:spTree>
    <p:extLst>
      <p:ext uri="{BB962C8B-B14F-4D97-AF65-F5344CB8AC3E}">
        <p14:creationId xmlns:p14="http://schemas.microsoft.com/office/powerpoint/2010/main" val="3400464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128789"/>
            <a:ext cx="10515600" cy="6542467"/>
          </a:xfrm>
        </p:spPr>
        <p:txBody>
          <a:bodyPr>
            <a:noAutofit/>
          </a:bodyPr>
          <a:lstStyle/>
          <a:p>
            <a:r>
              <a:rPr lang="en-US" sz="2000" dirty="0"/>
              <a:t>But as far as program behavior is concerned it depends on code used, compiler used and other run time conditions. Also a machine performance may vary from program to program. </a:t>
            </a:r>
          </a:p>
          <a:p>
            <a:r>
              <a:rPr lang="en-US" sz="2000" dirty="0"/>
              <a:t>Because there are too many programs and it is impractical to test a CPU's speed on all of them, benchmarks were developed. Computer architects have come up with a variety of metrics to describe the computer performance. </a:t>
            </a:r>
          </a:p>
          <a:p>
            <a:pPr lvl="1"/>
            <a:r>
              <a:rPr lang="en-US" sz="2000" dirty="0"/>
              <a:t>Clock rate and CPI / IPC</a:t>
            </a:r>
          </a:p>
          <a:p>
            <a:pPr lvl="1"/>
            <a:r>
              <a:rPr lang="en-US" sz="2000" dirty="0"/>
              <a:t>MIPS: </a:t>
            </a:r>
          </a:p>
          <a:p>
            <a:pPr lvl="1"/>
            <a:r>
              <a:rPr lang="en-US" sz="2000" dirty="0"/>
              <a:t>MFLOPS (“megaflops”') </a:t>
            </a:r>
          </a:p>
          <a:p>
            <a:pPr lvl="1"/>
            <a:r>
              <a:rPr lang="en-US" sz="2000" dirty="0"/>
              <a:t>Throughput rate </a:t>
            </a:r>
          </a:p>
          <a:p>
            <a:pPr lvl="1"/>
            <a:r>
              <a:rPr lang="en-US" sz="2000" dirty="0"/>
              <a:t>Speed or Throughput (W/</a:t>
            </a:r>
            <a:r>
              <a:rPr lang="en-US" sz="2000" dirty="0" err="1"/>
              <a:t>Tn</a:t>
            </a:r>
            <a:r>
              <a:rPr lang="en-US" sz="2000" dirty="0"/>
              <a:t>) </a:t>
            </a:r>
          </a:p>
          <a:p>
            <a:pPr lvl="1"/>
            <a:r>
              <a:rPr lang="en-US" sz="2000" dirty="0"/>
              <a:t>Speedup (Sn = T1/</a:t>
            </a:r>
            <a:r>
              <a:rPr lang="en-US" sz="2000" dirty="0" err="1"/>
              <a:t>Tn</a:t>
            </a:r>
            <a:r>
              <a:rPr lang="en-US" sz="2000" dirty="0"/>
              <a:t>) </a:t>
            </a:r>
          </a:p>
          <a:p>
            <a:pPr lvl="1"/>
            <a:r>
              <a:rPr lang="en-US" sz="2000" dirty="0"/>
              <a:t>Efficiency (</a:t>
            </a:r>
            <a:r>
              <a:rPr lang="en-US" sz="2000" dirty="0" err="1"/>
              <a:t>En</a:t>
            </a:r>
            <a:r>
              <a:rPr lang="en-US" sz="2000" dirty="0"/>
              <a:t> = Sn/n) </a:t>
            </a:r>
          </a:p>
          <a:p>
            <a:pPr lvl="1"/>
            <a:r>
              <a:rPr lang="en-US" sz="2000" dirty="0"/>
              <a:t>Degree of Parallelism (DOP) </a:t>
            </a:r>
          </a:p>
          <a:p>
            <a:pPr lvl="1"/>
            <a:r>
              <a:rPr lang="en-US" sz="2000" dirty="0"/>
              <a:t>Scalability </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1037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Applications of distributed computing and newer challenges</a:t>
            </a:r>
            <a:endParaRPr lang="en-US" sz="3200" dirty="0"/>
          </a:p>
        </p:txBody>
      </p:sp>
      <p:sp>
        <p:nvSpPr>
          <p:cNvPr id="3" name="Content Placeholder 2"/>
          <p:cNvSpPr>
            <a:spLocks noGrp="1"/>
          </p:cNvSpPr>
          <p:nvPr>
            <p:ph idx="1"/>
          </p:nvPr>
        </p:nvSpPr>
        <p:spPr/>
        <p:txBody>
          <a:bodyPr>
            <a:normAutofit/>
          </a:bodyPr>
          <a:lstStyle/>
          <a:p>
            <a:r>
              <a:rPr lang="en-US" dirty="0"/>
              <a:t>Mobile systems</a:t>
            </a:r>
          </a:p>
          <a:p>
            <a:r>
              <a:rPr lang="en-US" dirty="0"/>
              <a:t>Sensor networks</a:t>
            </a:r>
          </a:p>
          <a:p>
            <a:r>
              <a:rPr lang="en-US" dirty="0"/>
              <a:t>Ubiquitous or pervasive computing</a:t>
            </a:r>
          </a:p>
          <a:p>
            <a:r>
              <a:rPr lang="en-US" dirty="0"/>
              <a:t>Peer-to-peer computing</a:t>
            </a:r>
          </a:p>
          <a:p>
            <a:r>
              <a:rPr lang="en-US" dirty="0"/>
              <a:t>Publish-subscribe, content distribution, and multimedia</a:t>
            </a:r>
          </a:p>
          <a:p>
            <a:r>
              <a:rPr lang="en-US" dirty="0"/>
              <a:t>Distributed agents</a:t>
            </a:r>
          </a:p>
          <a:p>
            <a:r>
              <a:rPr lang="en-US" dirty="0"/>
              <a:t>Distributed data mining</a:t>
            </a:r>
          </a:p>
          <a:p>
            <a:r>
              <a:rPr lang="en-US" dirty="0"/>
              <a:t>Grid computing</a:t>
            </a:r>
          </a:p>
          <a:p>
            <a:r>
              <a:rPr lang="en-US" dirty="0"/>
              <a:t>Security in distributed systems</a:t>
            </a:r>
          </a:p>
        </p:txBody>
      </p:sp>
    </p:spTree>
    <p:extLst>
      <p:ext uri="{BB962C8B-B14F-4D97-AF65-F5344CB8AC3E}">
        <p14:creationId xmlns:p14="http://schemas.microsoft.com/office/powerpoint/2010/main" val="37992714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a:t>
            </a:r>
          </a:p>
        </p:txBody>
      </p:sp>
      <p:sp>
        <p:nvSpPr>
          <p:cNvPr id="3" name="Content Placeholder 2"/>
          <p:cNvSpPr>
            <a:spLocks noGrp="1"/>
          </p:cNvSpPr>
          <p:nvPr>
            <p:ph idx="1"/>
          </p:nvPr>
        </p:nvSpPr>
        <p:spPr>
          <a:xfrm>
            <a:off x="838200" y="1416676"/>
            <a:ext cx="10515600" cy="4760287"/>
          </a:xfrm>
        </p:spPr>
        <p:txBody>
          <a:bodyPr>
            <a:normAutofit fontScale="92500" lnSpcReduction="10000"/>
          </a:bodyPr>
          <a:lstStyle/>
          <a:p>
            <a:r>
              <a:rPr lang="en-US" sz="2400" dirty="0"/>
              <a:t>Cloud Computing is a style of computing in which dynamically scalable and often virtualized resources are provided over the Internet.</a:t>
            </a:r>
          </a:p>
          <a:p>
            <a:r>
              <a:rPr lang="en-US" sz="2400" dirty="0"/>
              <a:t>Users need not have knowledge of, expertise in, or control over the technology infrastructure in the “cloud” that support them.</a:t>
            </a:r>
          </a:p>
          <a:p>
            <a:r>
              <a:rPr lang="en-US" sz="2400" dirty="0"/>
              <a:t>Compared to: Grid Computing (cluster of networked, loosely coupled computers).</a:t>
            </a:r>
          </a:p>
          <a:p>
            <a:r>
              <a:rPr lang="en-US" sz="2400" dirty="0"/>
              <a:t>Utility Computing (packaging of computing resources as a metered service). It is a service provisioning model in which a service provider makes </a:t>
            </a:r>
            <a:r>
              <a:rPr lang="en-US" sz="2400" b="1" dirty="0"/>
              <a:t>computing</a:t>
            </a:r>
            <a:r>
              <a:rPr lang="en-US" sz="2400" dirty="0"/>
              <a:t> resources and infrastructure management available to the customer as needed, and charges them for specific usage rather than a flat rate.</a:t>
            </a:r>
          </a:p>
          <a:p>
            <a:r>
              <a:rPr lang="en-US" sz="2400" dirty="0"/>
              <a:t>Autonomic Computing (computer systems capable of self-management). It Refers to the self-managing characteristics of distributed computing resources.</a:t>
            </a:r>
          </a:p>
        </p:txBody>
      </p:sp>
    </p:spTree>
    <p:extLst>
      <p:ext uri="{BB962C8B-B14F-4D97-AF65-F5344CB8AC3E}">
        <p14:creationId xmlns:p14="http://schemas.microsoft.com/office/powerpoint/2010/main" val="2945482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5627" y="1690688"/>
            <a:ext cx="6420746" cy="4267796"/>
          </a:xfrm>
        </p:spPr>
      </p:pic>
      <p:sp>
        <p:nvSpPr>
          <p:cNvPr id="8" name="Rectangle 7"/>
          <p:cNvSpPr/>
          <p:nvPr/>
        </p:nvSpPr>
        <p:spPr>
          <a:xfrm>
            <a:off x="4761820" y="6051927"/>
            <a:ext cx="3514745" cy="369332"/>
          </a:xfrm>
          <a:prstGeom prst="rect">
            <a:avLst/>
          </a:prstGeom>
        </p:spPr>
        <p:txBody>
          <a:bodyPr wrap="none">
            <a:spAutoFit/>
          </a:bodyPr>
          <a:lstStyle/>
          <a:p>
            <a:r>
              <a:rPr lang="en-US" b="1" dirty="0">
                <a:solidFill>
                  <a:srgbClr val="000000"/>
                </a:solidFill>
                <a:latin typeface="Calibri" panose="020F0502020204030204" pitchFamily="34" charset="0"/>
              </a:rPr>
              <a:t>Figure 14 </a:t>
            </a:r>
            <a:r>
              <a:rPr lang="en-US" dirty="0">
                <a:solidFill>
                  <a:srgbClr val="000000"/>
                </a:solidFill>
                <a:latin typeface="Calibri" panose="020F0502020204030204" pitchFamily="34" charset="0"/>
              </a:rPr>
              <a:t>Cloud Computing schema</a:t>
            </a:r>
            <a:endParaRPr lang="en-US" dirty="0"/>
          </a:p>
        </p:txBody>
      </p:sp>
    </p:spTree>
    <p:extLst>
      <p:ext uri="{BB962C8B-B14F-4D97-AF65-F5344CB8AC3E}">
        <p14:creationId xmlns:p14="http://schemas.microsoft.com/office/powerpoint/2010/main" val="8386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r>
              <a:rPr lang="en-US" dirty="0"/>
              <a:t>A collection of independent computers that appears to the users of the system as a single coherent computer.</a:t>
            </a:r>
          </a:p>
          <a:p>
            <a:r>
              <a:rPr lang="en-US" dirty="0"/>
              <a:t>A term that describes a wide range of computers, from weakly coupled systems such as wide-area networks, to strongly coupled systems such as local area networks, to very strongly coupled systems such as multiprocessor systems.</a:t>
            </a:r>
          </a:p>
          <a:p>
            <a:r>
              <a:rPr lang="en-US" dirty="0"/>
              <a:t>A distributed system can be characterized as a collection of mostly autonomous processors communicating over a communication network and having the following features:</a:t>
            </a:r>
          </a:p>
          <a:p>
            <a:pPr lvl="1"/>
            <a:r>
              <a:rPr lang="en-US" b="1" dirty="0"/>
              <a:t>No common physical clock</a:t>
            </a:r>
          </a:p>
          <a:p>
            <a:pPr lvl="1"/>
            <a:r>
              <a:rPr lang="en-US" b="1" dirty="0"/>
              <a:t>No shared memory</a:t>
            </a:r>
          </a:p>
          <a:p>
            <a:pPr lvl="1"/>
            <a:r>
              <a:rPr lang="en-US" b="1" dirty="0"/>
              <a:t>Geographical separation</a:t>
            </a:r>
          </a:p>
          <a:p>
            <a:pPr lvl="1"/>
            <a:r>
              <a:rPr lang="en-US" b="1" dirty="0"/>
              <a:t>Autonomy and heterogeneity (Independent from each other with different variety)</a:t>
            </a:r>
            <a:endParaRPr lang="en-US" dirty="0"/>
          </a:p>
        </p:txBody>
      </p:sp>
    </p:spTree>
    <p:extLst>
      <p:ext uri="{BB962C8B-B14F-4D97-AF65-F5344CB8AC3E}">
        <p14:creationId xmlns:p14="http://schemas.microsoft.com/office/powerpoint/2010/main" val="1701153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567" y="1429555"/>
            <a:ext cx="6966256" cy="4530993"/>
          </a:xfrm>
        </p:spPr>
      </p:pic>
      <p:sp>
        <p:nvSpPr>
          <p:cNvPr id="8" name="Rectangle 7"/>
          <p:cNvSpPr/>
          <p:nvPr/>
        </p:nvSpPr>
        <p:spPr>
          <a:xfrm>
            <a:off x="2471191" y="5960548"/>
            <a:ext cx="3231462" cy="369332"/>
          </a:xfrm>
          <a:prstGeom prst="rect">
            <a:avLst/>
          </a:prstGeom>
        </p:spPr>
        <p:txBody>
          <a:bodyPr wrap="none">
            <a:spAutoFit/>
          </a:bodyPr>
          <a:lstStyle/>
          <a:p>
            <a:r>
              <a:rPr lang="en-US" b="1" dirty="0">
                <a:solidFill>
                  <a:srgbClr val="000000"/>
                </a:solidFill>
                <a:latin typeface="Calibri" panose="020F0502020204030204" pitchFamily="34" charset="0"/>
              </a:rPr>
              <a:t>Figure 15 </a:t>
            </a:r>
            <a:r>
              <a:rPr lang="en-US" dirty="0">
                <a:solidFill>
                  <a:srgbClr val="000000"/>
                </a:solidFill>
                <a:latin typeface="Calibri" panose="020F0502020204030204" pitchFamily="34" charset="0"/>
              </a:rPr>
              <a:t>Cloud Computing view</a:t>
            </a:r>
            <a:endParaRPr lang="en-US" dirty="0"/>
          </a:p>
        </p:txBody>
      </p:sp>
      <p:sp>
        <p:nvSpPr>
          <p:cNvPr id="5" name="Rectangle 4"/>
          <p:cNvSpPr/>
          <p:nvPr/>
        </p:nvSpPr>
        <p:spPr>
          <a:xfrm>
            <a:off x="7586870" y="1930400"/>
            <a:ext cx="2695978" cy="2585323"/>
          </a:xfrm>
          <a:prstGeom prst="rect">
            <a:avLst/>
          </a:prstGeom>
        </p:spPr>
        <p:txBody>
          <a:bodyPr wrap="square">
            <a:spAutoFit/>
          </a:bodyPr>
          <a:lstStyle/>
          <a:p>
            <a:r>
              <a:rPr lang="en-US" dirty="0">
                <a:latin typeface="Arial" panose="020B0604020202020204" pitchFamily="34" charset="0"/>
              </a:rPr>
              <a:t>A means to increase computing capacity or add computing capabilities at any time</a:t>
            </a:r>
          </a:p>
          <a:p>
            <a:r>
              <a:rPr lang="en-US" dirty="0">
                <a:latin typeface="Arial" panose="020B0604020202020204" pitchFamily="34" charset="0"/>
              </a:rPr>
              <a:t>without investing in new infrastructure, training new personnel, or licensing new</a:t>
            </a:r>
          </a:p>
          <a:p>
            <a:r>
              <a:rPr lang="en-US" dirty="0">
                <a:latin typeface="Arial" panose="020B0604020202020204" pitchFamily="34" charset="0"/>
              </a:rPr>
              <a:t>software</a:t>
            </a:r>
            <a:endParaRPr lang="en-US" dirty="0"/>
          </a:p>
        </p:txBody>
      </p:sp>
    </p:spTree>
    <p:extLst>
      <p:ext uri="{BB962C8B-B14F-4D97-AF65-F5344CB8AC3E}">
        <p14:creationId xmlns:p14="http://schemas.microsoft.com/office/powerpoint/2010/main" val="1537996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074" y="1446451"/>
            <a:ext cx="7123943" cy="4466599"/>
          </a:xfrm>
        </p:spPr>
      </p:pic>
      <p:sp>
        <p:nvSpPr>
          <p:cNvPr id="8" name="Rectangle 7"/>
          <p:cNvSpPr/>
          <p:nvPr/>
        </p:nvSpPr>
        <p:spPr>
          <a:xfrm>
            <a:off x="2615926" y="5876061"/>
            <a:ext cx="4286238" cy="369332"/>
          </a:xfrm>
          <a:prstGeom prst="rect">
            <a:avLst/>
          </a:prstGeom>
        </p:spPr>
        <p:txBody>
          <a:bodyPr wrap="none">
            <a:spAutoFit/>
          </a:bodyPr>
          <a:lstStyle/>
          <a:p>
            <a:r>
              <a:rPr lang="en-US" b="1" dirty="0">
                <a:solidFill>
                  <a:srgbClr val="000000"/>
                </a:solidFill>
                <a:latin typeface="Calibri" panose="020F0502020204030204" pitchFamily="34" charset="0"/>
              </a:rPr>
              <a:t>Figure 16 </a:t>
            </a:r>
            <a:r>
              <a:rPr lang="en-US" dirty="0">
                <a:solidFill>
                  <a:srgbClr val="000000"/>
                </a:solidFill>
                <a:latin typeface="Calibri" panose="020F0502020204030204" pitchFamily="34" charset="0"/>
              </a:rPr>
              <a:t>Cloud Computing underlying view</a:t>
            </a:r>
            <a:endParaRPr lang="en-US" dirty="0"/>
          </a:p>
        </p:txBody>
      </p:sp>
      <p:sp>
        <p:nvSpPr>
          <p:cNvPr id="5" name="Rectangle 4"/>
          <p:cNvSpPr/>
          <p:nvPr/>
        </p:nvSpPr>
        <p:spPr>
          <a:xfrm>
            <a:off x="8023539" y="3310418"/>
            <a:ext cx="3541028" cy="369332"/>
          </a:xfrm>
          <a:prstGeom prst="rect">
            <a:avLst/>
          </a:prstGeom>
        </p:spPr>
        <p:txBody>
          <a:bodyPr wrap="square">
            <a:spAutoFit/>
          </a:bodyPr>
          <a:lstStyle/>
          <a:p>
            <a:r>
              <a:rPr lang="en-US" dirty="0">
                <a:latin typeface="Arial" panose="020B0604020202020204" pitchFamily="34" charset="0"/>
              </a:rPr>
              <a:t>Distribution models and services.</a:t>
            </a:r>
            <a:endParaRPr lang="en-US" dirty="0"/>
          </a:p>
        </p:txBody>
      </p:sp>
    </p:spTree>
    <p:extLst>
      <p:ext uri="{BB962C8B-B14F-4D97-AF65-F5344CB8AC3E}">
        <p14:creationId xmlns:p14="http://schemas.microsoft.com/office/powerpoint/2010/main" val="3706146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a:t>
            </a:r>
            <a:endParaRPr lang="en-US" dirty="0"/>
          </a:p>
        </p:txBody>
      </p:sp>
      <p:sp>
        <p:nvSpPr>
          <p:cNvPr id="3" name="Content Placeholder 2"/>
          <p:cNvSpPr>
            <a:spLocks noGrp="1"/>
          </p:cNvSpPr>
          <p:nvPr>
            <p:ph idx="1"/>
          </p:nvPr>
        </p:nvSpPr>
        <p:spPr>
          <a:xfrm>
            <a:off x="316725" y="1579093"/>
            <a:ext cx="11171229" cy="5452772"/>
          </a:xfrm>
        </p:spPr>
        <p:txBody>
          <a:bodyPr>
            <a:noAutofit/>
          </a:bodyPr>
          <a:lstStyle/>
          <a:p>
            <a:pPr marL="0" indent="0">
              <a:buNone/>
            </a:pPr>
            <a:r>
              <a:rPr lang="en-US" dirty="0"/>
              <a:t>What are the differences between a parallel system and a distributed system?  (How parallel and distributed computing is distinguished).</a:t>
            </a:r>
          </a:p>
          <a:p>
            <a:pPr marL="0" indent="0">
              <a:buNone/>
            </a:pPr>
            <a:endParaRPr lang="en-US" dirty="0"/>
          </a:p>
          <a:p>
            <a:pPr marL="0" indent="0">
              <a:buNone/>
            </a:pPr>
            <a:r>
              <a:rPr lang="en-US" dirty="0"/>
              <a:t>Reference:</a:t>
            </a:r>
          </a:p>
          <a:p>
            <a:pPr lvl="0"/>
            <a:r>
              <a:rPr lang="en-GB" dirty="0" err="1"/>
              <a:t>Dongarra</a:t>
            </a:r>
            <a:r>
              <a:rPr lang="en-GB" dirty="0"/>
              <a:t>, J and Hwang, K., Distributed and Cloud Computing: From Parallel Processing to the Internet of Things, 1st Edition, Morgan Kaufmann, 2013.</a:t>
            </a:r>
            <a:endParaRPr lang="en-US" dirty="0"/>
          </a:p>
          <a:p>
            <a:pPr lvl="0"/>
            <a:r>
              <a:rPr lang="en-GB" dirty="0" err="1"/>
              <a:t>Colouries</a:t>
            </a:r>
            <a:r>
              <a:rPr lang="en-GB" dirty="0"/>
              <a:t>, G., </a:t>
            </a:r>
            <a:r>
              <a:rPr lang="en-GB" dirty="0" err="1"/>
              <a:t>Dollimore</a:t>
            </a:r>
            <a:r>
              <a:rPr lang="en-GB" dirty="0"/>
              <a:t>, J., </a:t>
            </a:r>
            <a:r>
              <a:rPr lang="en-GB" dirty="0" err="1"/>
              <a:t>Kindberg</a:t>
            </a:r>
            <a:r>
              <a:rPr lang="en-GB" dirty="0"/>
              <a:t>, T and Blair, G., Distributed Systems: Concepts and Design, 5th Edition, Addison-Wesley, 2012.</a:t>
            </a:r>
            <a:endParaRPr lang="en-US" dirty="0"/>
          </a:p>
          <a:p>
            <a:pPr lvl="0"/>
            <a:r>
              <a:rPr lang="en-GB" dirty="0"/>
              <a:t>Tanenbaum A.S. and van Steen M., Distributed Systems: Principles and Paradigms, 2nd Edition, Prentice Hall, 2007.</a:t>
            </a:r>
            <a:endParaRPr lang="en-US" dirty="0"/>
          </a:p>
          <a:p>
            <a:r>
              <a:rPr lang="en-GB" dirty="0"/>
              <a:t>Lin, C. and Snyder, L., Principles of Parallel Programming, 1st Edition, Addison-Wesley, 2009.</a:t>
            </a:r>
          </a:p>
          <a:p>
            <a:r>
              <a:rPr lang="en-US" dirty="0"/>
              <a:t>Michel </a:t>
            </a:r>
            <a:r>
              <a:rPr lang="en-US" dirty="0" err="1"/>
              <a:t>Raynal</a:t>
            </a:r>
            <a:r>
              <a:rPr lang="en-US" dirty="0"/>
              <a:t>: "Parallel Computing vs. Distributed Computing: A Great Confusion?", Proc. Euro-Par 2015, doi:10.1007/978-3-319-27308-2_4</a:t>
            </a:r>
          </a:p>
        </p:txBody>
      </p:sp>
    </p:spTree>
    <p:extLst>
      <p:ext uri="{BB962C8B-B14F-4D97-AF65-F5344CB8AC3E}">
        <p14:creationId xmlns:p14="http://schemas.microsoft.com/office/powerpoint/2010/main" val="468831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4427" y="1949433"/>
            <a:ext cx="5544722" cy="3287123"/>
          </a:xfrm>
        </p:spPr>
      </p:pic>
      <p:sp>
        <p:nvSpPr>
          <p:cNvPr id="5" name="Rectangle 4"/>
          <p:cNvSpPr/>
          <p:nvPr/>
        </p:nvSpPr>
        <p:spPr>
          <a:xfrm>
            <a:off x="1807779" y="5447498"/>
            <a:ext cx="8576441" cy="369332"/>
          </a:xfrm>
          <a:prstGeom prst="rect">
            <a:avLst/>
          </a:prstGeom>
        </p:spPr>
        <p:txBody>
          <a:bodyPr wrap="square">
            <a:spAutoFit/>
          </a:bodyPr>
          <a:lstStyle/>
          <a:p>
            <a:r>
              <a:rPr lang="en-US" b="1" dirty="0">
                <a:latin typeface="infmtcr"/>
              </a:rPr>
              <a:t>Figure 1. </a:t>
            </a:r>
            <a:r>
              <a:rPr lang="en-US" dirty="0">
                <a:latin typeface="infmtcr"/>
              </a:rPr>
              <a:t>A distributed system connects processors by a communication network.</a:t>
            </a:r>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745" y="3125569"/>
            <a:ext cx="1943371" cy="581106"/>
          </a:xfrm>
          <a:prstGeom prst="rect">
            <a:avLst/>
          </a:prstGeom>
        </p:spPr>
      </p:pic>
    </p:spTree>
    <p:extLst>
      <p:ext uri="{BB962C8B-B14F-4D97-AF65-F5344CB8AC3E}">
        <p14:creationId xmlns:p14="http://schemas.microsoft.com/office/powerpoint/2010/main" val="2893900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15559" y="5666174"/>
            <a:ext cx="8576441" cy="369332"/>
          </a:xfrm>
          <a:prstGeom prst="rect">
            <a:avLst/>
          </a:prstGeom>
        </p:spPr>
        <p:txBody>
          <a:bodyPr wrap="square">
            <a:spAutoFit/>
          </a:bodyPr>
          <a:lstStyle/>
          <a:p>
            <a:r>
              <a:rPr lang="en-US" b="1" dirty="0">
                <a:latin typeface="infmtcr"/>
              </a:rPr>
              <a:t>Figure 2. </a:t>
            </a:r>
            <a:r>
              <a:rPr lang="en-US" dirty="0">
                <a:latin typeface="infmtcr"/>
              </a:rPr>
              <a:t>Interaction of the software component of each processor.</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29" y="1410629"/>
            <a:ext cx="7911437" cy="4242932"/>
          </a:xfrm>
          <a:prstGeom prst="rect">
            <a:avLst/>
          </a:prstGeom>
        </p:spPr>
      </p:pic>
      <p:sp>
        <p:nvSpPr>
          <p:cNvPr id="8" name="Rectangle 7"/>
          <p:cNvSpPr/>
          <p:nvPr/>
        </p:nvSpPr>
        <p:spPr>
          <a:xfrm>
            <a:off x="332501" y="228763"/>
            <a:ext cx="6096000" cy="369332"/>
          </a:xfrm>
          <a:prstGeom prst="rect">
            <a:avLst/>
          </a:prstGeom>
        </p:spPr>
        <p:txBody>
          <a:bodyPr>
            <a:spAutoFit/>
          </a:bodyPr>
          <a:lstStyle/>
          <a:p>
            <a:r>
              <a:rPr lang="en-US" dirty="0">
                <a:latin typeface="intirr"/>
              </a:rPr>
              <a:t>The distributed software is also termed as </a:t>
            </a:r>
            <a:r>
              <a:rPr lang="en-US" i="1" dirty="0">
                <a:latin typeface="intiri"/>
              </a:rPr>
              <a:t>middleware</a:t>
            </a:r>
            <a:r>
              <a:rPr lang="en-US" dirty="0">
                <a:latin typeface="intirr"/>
              </a:rPr>
              <a:t>.</a:t>
            </a:r>
            <a:endParaRPr lang="en-US" dirty="0"/>
          </a:p>
        </p:txBody>
      </p:sp>
      <p:sp>
        <p:nvSpPr>
          <p:cNvPr id="9" name="Rectangle 8"/>
          <p:cNvSpPr/>
          <p:nvPr/>
        </p:nvSpPr>
        <p:spPr>
          <a:xfrm>
            <a:off x="332501" y="610708"/>
            <a:ext cx="10743330" cy="646331"/>
          </a:xfrm>
          <a:prstGeom prst="rect">
            <a:avLst/>
          </a:prstGeom>
        </p:spPr>
        <p:txBody>
          <a:bodyPr wrap="square">
            <a:spAutoFit/>
          </a:bodyPr>
          <a:lstStyle/>
          <a:p>
            <a:r>
              <a:rPr lang="en-US" dirty="0">
                <a:latin typeface="intirr"/>
              </a:rPr>
              <a:t>A </a:t>
            </a:r>
            <a:r>
              <a:rPr lang="en-US" i="1" dirty="0">
                <a:latin typeface="intiri"/>
              </a:rPr>
              <a:t>distributed execution </a:t>
            </a:r>
            <a:r>
              <a:rPr lang="en-US" dirty="0">
                <a:latin typeface="intirr"/>
              </a:rPr>
              <a:t>is the execution of processes across the</a:t>
            </a:r>
          </a:p>
          <a:p>
            <a:r>
              <a:rPr lang="en-US" dirty="0">
                <a:latin typeface="intirr"/>
              </a:rPr>
              <a:t>distributed system to collaboratively achieve a common goal.</a:t>
            </a:r>
            <a:endParaRPr lang="en-US" dirty="0"/>
          </a:p>
        </p:txBody>
      </p:sp>
      <p:sp>
        <p:nvSpPr>
          <p:cNvPr id="10" name="Rectangle 9"/>
          <p:cNvSpPr/>
          <p:nvPr/>
        </p:nvSpPr>
        <p:spPr>
          <a:xfrm>
            <a:off x="332501" y="1573249"/>
            <a:ext cx="3531161" cy="646331"/>
          </a:xfrm>
          <a:prstGeom prst="rect">
            <a:avLst/>
          </a:prstGeom>
        </p:spPr>
        <p:txBody>
          <a:bodyPr wrap="square">
            <a:spAutoFit/>
          </a:bodyPr>
          <a:lstStyle/>
          <a:p>
            <a:r>
              <a:rPr lang="en-US" dirty="0">
                <a:latin typeface="intirr"/>
              </a:rPr>
              <a:t>An execution is also sometimes termed a </a:t>
            </a:r>
            <a:r>
              <a:rPr lang="en-US" i="1" dirty="0">
                <a:latin typeface="intiri"/>
              </a:rPr>
              <a:t>computation </a:t>
            </a:r>
            <a:r>
              <a:rPr lang="en-US" dirty="0">
                <a:latin typeface="intirr"/>
              </a:rPr>
              <a:t>or a </a:t>
            </a:r>
            <a:r>
              <a:rPr lang="en-US" i="1" dirty="0">
                <a:latin typeface="intiri"/>
              </a:rPr>
              <a:t>run.</a:t>
            </a:r>
            <a:endParaRPr lang="en-US" dirty="0"/>
          </a:p>
        </p:txBody>
      </p:sp>
      <p:sp>
        <p:nvSpPr>
          <p:cNvPr id="11" name="Rectangle 10"/>
          <p:cNvSpPr/>
          <p:nvPr/>
        </p:nvSpPr>
        <p:spPr>
          <a:xfrm>
            <a:off x="9248106" y="2986757"/>
            <a:ext cx="2710999" cy="369332"/>
          </a:xfrm>
          <a:prstGeom prst="rect">
            <a:avLst/>
          </a:prstGeom>
        </p:spPr>
        <p:txBody>
          <a:bodyPr wrap="none">
            <a:spAutoFit/>
          </a:bodyPr>
          <a:lstStyle/>
          <a:p>
            <a:r>
              <a:rPr lang="en-US" i="1" dirty="0">
                <a:latin typeface="intiri"/>
              </a:rPr>
              <a:t>http</a:t>
            </a:r>
            <a:r>
              <a:rPr lang="en-US" dirty="0">
                <a:latin typeface="intirr"/>
              </a:rPr>
              <a:t>, </a:t>
            </a:r>
            <a:r>
              <a:rPr lang="en-US" i="1" dirty="0">
                <a:latin typeface="intiri"/>
              </a:rPr>
              <a:t>mail</a:t>
            </a:r>
            <a:r>
              <a:rPr lang="en-US" dirty="0">
                <a:latin typeface="intirr"/>
              </a:rPr>
              <a:t>, </a:t>
            </a:r>
            <a:r>
              <a:rPr lang="en-US" i="1" dirty="0">
                <a:latin typeface="intiri"/>
              </a:rPr>
              <a:t>ftp</a:t>
            </a:r>
            <a:r>
              <a:rPr lang="en-US" dirty="0">
                <a:latin typeface="intirr"/>
              </a:rPr>
              <a:t>, and </a:t>
            </a:r>
            <a:r>
              <a:rPr lang="en-US" i="1" dirty="0">
                <a:latin typeface="intiri"/>
              </a:rPr>
              <a:t>telnet</a:t>
            </a:r>
            <a:r>
              <a:rPr lang="en-US" dirty="0">
                <a:latin typeface="intirr"/>
              </a:rPr>
              <a:t>.</a:t>
            </a:r>
            <a:endParaRPr lang="en-US" dirty="0"/>
          </a:p>
        </p:txBody>
      </p:sp>
      <p:sp>
        <p:nvSpPr>
          <p:cNvPr id="12" name="Rectangle 11"/>
          <p:cNvSpPr/>
          <p:nvPr/>
        </p:nvSpPr>
        <p:spPr>
          <a:xfrm>
            <a:off x="332501" y="2986756"/>
            <a:ext cx="3124889" cy="1754326"/>
          </a:xfrm>
          <a:prstGeom prst="rect">
            <a:avLst/>
          </a:prstGeom>
        </p:spPr>
        <p:txBody>
          <a:bodyPr wrap="square">
            <a:spAutoFit/>
          </a:bodyPr>
          <a:lstStyle/>
          <a:p>
            <a:r>
              <a:rPr lang="en-US" dirty="0">
                <a:solidFill>
                  <a:srgbClr val="000000"/>
                </a:solidFill>
                <a:latin typeface="intirr"/>
              </a:rPr>
              <a:t>The message-passing interface (MPI) developed in the research community is an example of an interface for various communication functions.</a:t>
            </a:r>
            <a:endParaRPr lang="en-US" dirty="0"/>
          </a:p>
        </p:txBody>
      </p:sp>
    </p:spTree>
    <p:extLst>
      <p:ext uri="{BB962C8B-B14F-4D97-AF65-F5344CB8AC3E}">
        <p14:creationId xmlns:p14="http://schemas.microsoft.com/office/powerpoint/2010/main" val="4044487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Distributed Computing</a:t>
            </a:r>
          </a:p>
        </p:txBody>
      </p:sp>
      <p:sp>
        <p:nvSpPr>
          <p:cNvPr id="3" name="Content Placeholder 2"/>
          <p:cNvSpPr>
            <a:spLocks noGrp="1"/>
          </p:cNvSpPr>
          <p:nvPr>
            <p:ph idx="1"/>
          </p:nvPr>
        </p:nvSpPr>
        <p:spPr/>
        <p:txBody>
          <a:bodyPr>
            <a:normAutofit/>
          </a:bodyPr>
          <a:lstStyle/>
          <a:p>
            <a:r>
              <a:rPr lang="en-US" b="1" dirty="0"/>
              <a:t>Inherently distributed computations</a:t>
            </a:r>
          </a:p>
          <a:p>
            <a:pPr lvl="1"/>
            <a:r>
              <a:rPr lang="en-US" dirty="0"/>
              <a:t>In many applications such as money transfer in banking, or reaching consensus among parties that are geographically distant, the computation is inherently distributed.</a:t>
            </a:r>
          </a:p>
          <a:p>
            <a:r>
              <a:rPr lang="en-US" b="1" dirty="0"/>
              <a:t>Resource sharing</a:t>
            </a:r>
          </a:p>
          <a:p>
            <a:pPr lvl="1"/>
            <a:r>
              <a:rPr lang="en-US" dirty="0"/>
              <a:t>Resources such as peripherals, complete data sets in databases, special libraries, and </a:t>
            </a:r>
            <a:r>
              <a:rPr lang="en-US" dirty="0" err="1"/>
              <a:t>etc</a:t>
            </a:r>
            <a:r>
              <a:rPr lang="en-US" dirty="0"/>
              <a:t> cannot be fully replicated at all the sites because it is often neither practical nor cost-effective. Further, they cannot be placed at a single site because access to that site might prove to be a bottleneck. Therefore, such resources are typically distributed across the system.</a:t>
            </a:r>
          </a:p>
        </p:txBody>
      </p:sp>
    </p:spTree>
    <p:extLst>
      <p:ext uri="{BB962C8B-B14F-4D97-AF65-F5344CB8AC3E}">
        <p14:creationId xmlns:p14="http://schemas.microsoft.com/office/powerpoint/2010/main" val="3320806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6445876"/>
          </a:xfrm>
        </p:spPr>
        <p:txBody>
          <a:bodyPr>
            <a:normAutofit/>
          </a:bodyPr>
          <a:lstStyle/>
          <a:p>
            <a:r>
              <a:rPr lang="en-US" b="1" dirty="0"/>
              <a:t>Access to geographically remote data and resources</a:t>
            </a:r>
          </a:p>
          <a:p>
            <a:pPr lvl="1"/>
            <a:r>
              <a:rPr lang="en-US" dirty="0"/>
              <a:t>In many scenarios, the data cannot be replicated at every site participating in the distributed execution because it may be too large or too sensitive to be replicated.</a:t>
            </a:r>
          </a:p>
          <a:p>
            <a:pPr lvl="2"/>
            <a:r>
              <a:rPr lang="en-US" dirty="0"/>
              <a:t>payroll data within a multinational corporation (too large and too sensitive to be replicated at every branch office/site)</a:t>
            </a:r>
          </a:p>
          <a:p>
            <a:pPr lvl="1"/>
            <a:r>
              <a:rPr lang="en-US" dirty="0"/>
              <a:t>therefore stored at a central server which can be queried by branch offices.</a:t>
            </a:r>
          </a:p>
          <a:p>
            <a:pPr lvl="1"/>
            <a:r>
              <a:rPr lang="en-US" dirty="0"/>
              <a:t>special resources such as supercomputers exist only in certain locations, and to access such supercomputers, users need to log in remotely.</a:t>
            </a:r>
          </a:p>
          <a:p>
            <a:r>
              <a:rPr lang="en-US" b="1" dirty="0"/>
              <a:t>Enhanced reliability</a:t>
            </a:r>
          </a:p>
          <a:p>
            <a:pPr lvl="1"/>
            <a:r>
              <a:rPr lang="en-US" dirty="0"/>
              <a:t>Availability.</a:t>
            </a:r>
          </a:p>
          <a:p>
            <a:pPr lvl="1"/>
            <a:r>
              <a:rPr lang="en-US" dirty="0"/>
              <a:t>Integrity.</a:t>
            </a:r>
          </a:p>
          <a:p>
            <a:pPr lvl="1"/>
            <a:r>
              <a:rPr lang="en-US" dirty="0"/>
              <a:t>fault-tolerance.</a:t>
            </a:r>
          </a:p>
          <a:p>
            <a:r>
              <a:rPr lang="en-US" b="1" dirty="0"/>
              <a:t>Increased performance/cost ratio</a:t>
            </a:r>
          </a:p>
          <a:p>
            <a:r>
              <a:rPr lang="en-US" b="1" dirty="0"/>
              <a:t>Scalability</a:t>
            </a:r>
          </a:p>
          <a:p>
            <a:r>
              <a:rPr lang="en-US" b="1" dirty="0"/>
              <a:t>Modularity and incremental expandability</a:t>
            </a:r>
          </a:p>
          <a:p>
            <a:pPr lvl="1"/>
            <a:r>
              <a:rPr lang="en-US" dirty="0"/>
              <a:t>Heterogeneous processors may be easily added into the system without affecting the performance.</a:t>
            </a:r>
          </a:p>
          <a:p>
            <a:pPr lvl="1"/>
            <a:r>
              <a:rPr lang="en-US" dirty="0"/>
              <a:t>Existing processors may be easily replaced by other processors.</a:t>
            </a:r>
          </a:p>
        </p:txBody>
      </p:sp>
    </p:spTree>
    <p:extLst>
      <p:ext uri="{BB962C8B-B14F-4D97-AF65-F5344CB8AC3E}">
        <p14:creationId xmlns:p14="http://schemas.microsoft.com/office/powerpoint/2010/main" val="3799976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Systems</a:t>
            </a:r>
          </a:p>
        </p:txBody>
      </p:sp>
      <p:sp>
        <p:nvSpPr>
          <p:cNvPr id="3" name="Content Placeholder 2"/>
          <p:cNvSpPr>
            <a:spLocks noGrp="1"/>
          </p:cNvSpPr>
          <p:nvPr>
            <p:ph idx="1"/>
          </p:nvPr>
        </p:nvSpPr>
        <p:spPr>
          <a:xfrm>
            <a:off x="838200" y="1403797"/>
            <a:ext cx="10515600" cy="5344734"/>
          </a:xfrm>
        </p:spPr>
        <p:txBody>
          <a:bodyPr>
            <a:normAutofit fontScale="62500" lnSpcReduction="20000"/>
          </a:bodyPr>
          <a:lstStyle/>
          <a:p>
            <a:pPr marL="0" indent="0">
              <a:buNone/>
            </a:pPr>
            <a:r>
              <a:rPr lang="en-US" sz="2900" dirty="0"/>
              <a:t>A parallel system may be broadly classified as belonging to one of three types:</a:t>
            </a:r>
          </a:p>
          <a:p>
            <a:pPr lvl="1">
              <a:lnSpc>
                <a:spcPct val="110000"/>
              </a:lnSpc>
            </a:pPr>
            <a:r>
              <a:rPr lang="en-US" sz="2600" dirty="0"/>
              <a:t>A multiprocessor system is a parallel system in which the multiple processors have direct access to shared memory which forms a common address space.</a:t>
            </a:r>
          </a:p>
          <a:p>
            <a:pPr lvl="1">
              <a:lnSpc>
                <a:spcPct val="110000"/>
              </a:lnSpc>
            </a:pPr>
            <a:r>
              <a:rPr lang="en-US" sz="2600" dirty="0"/>
              <a:t>A multiprocessor system usually corresponds to a uniform memory access (UMA) architecture in which the access latency, i.e., waiting time, to complete an access to any memory location from any processor is the same.</a:t>
            </a:r>
          </a:p>
          <a:p>
            <a:pPr lvl="1">
              <a:lnSpc>
                <a:spcPct val="110000"/>
              </a:lnSpc>
            </a:pPr>
            <a:r>
              <a:rPr lang="en-US" sz="2600" dirty="0"/>
              <a:t>processors are in very close physical proximity and are connected by an interconnection network although the use of message-passing primitives such as those provided by the MPI, is also possible (using emulation on the shared memory).</a:t>
            </a:r>
          </a:p>
          <a:p>
            <a:pPr lvl="1">
              <a:lnSpc>
                <a:spcPct val="110000"/>
              </a:lnSpc>
            </a:pPr>
            <a:r>
              <a:rPr lang="en-US" sz="2600" dirty="0"/>
              <a:t>Inter-process communication across processors is traditionally through read and write operations on the shared memory.</a:t>
            </a:r>
          </a:p>
          <a:p>
            <a:pPr lvl="1">
              <a:lnSpc>
                <a:spcPct val="110000"/>
              </a:lnSpc>
            </a:pPr>
            <a:r>
              <a:rPr lang="en-US" sz="2600" dirty="0"/>
              <a:t>All the processors usually run the same operating system, and both the hardware and software are very tightly coupled. </a:t>
            </a:r>
          </a:p>
          <a:p>
            <a:pPr lvl="1">
              <a:lnSpc>
                <a:spcPct val="110000"/>
              </a:lnSpc>
            </a:pPr>
            <a:r>
              <a:rPr lang="en-US" sz="2600" dirty="0"/>
              <a:t>The processors are usually of the same type.</a:t>
            </a:r>
          </a:p>
          <a:p>
            <a:pPr lvl="1">
              <a:lnSpc>
                <a:spcPct val="110000"/>
              </a:lnSpc>
            </a:pPr>
            <a:r>
              <a:rPr lang="en-US" sz="2600" dirty="0"/>
              <a:t>The interconnection network to access the memory may be a bus-based or switch-based , although for greater efficiency, it is usually a multistage switch with a symmetric and regular design.</a:t>
            </a:r>
          </a:p>
          <a:p>
            <a:pPr lvl="1">
              <a:lnSpc>
                <a:spcPct val="110000"/>
              </a:lnSpc>
            </a:pPr>
            <a:r>
              <a:rPr lang="en-US" sz="2600" dirty="0"/>
              <a:t>Popular interconnection networks: the Omega network, Butterfly network, the Clos Network and the shuffle-exchange networks.</a:t>
            </a:r>
          </a:p>
        </p:txBody>
      </p:sp>
    </p:spTree>
    <p:extLst>
      <p:ext uri="{BB962C8B-B14F-4D97-AF65-F5344CB8AC3E}">
        <p14:creationId xmlns:p14="http://schemas.microsoft.com/office/powerpoint/2010/main" val="1333009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984" y="995662"/>
            <a:ext cx="8030091" cy="3833916"/>
          </a:xfrm>
          <a:prstGeom prst="rect">
            <a:avLst/>
          </a:prstGeom>
        </p:spPr>
      </p:pic>
      <p:sp>
        <p:nvSpPr>
          <p:cNvPr id="3" name="Rectangle 2"/>
          <p:cNvSpPr/>
          <p:nvPr/>
        </p:nvSpPr>
        <p:spPr>
          <a:xfrm>
            <a:off x="1605566" y="5153163"/>
            <a:ext cx="10191482" cy="923330"/>
          </a:xfrm>
          <a:prstGeom prst="rect">
            <a:avLst/>
          </a:prstGeom>
        </p:spPr>
        <p:txBody>
          <a:bodyPr wrap="square">
            <a:spAutoFit/>
          </a:bodyPr>
          <a:lstStyle/>
          <a:p>
            <a:r>
              <a:rPr lang="en-US" b="1" dirty="0">
                <a:latin typeface="infmtb"/>
              </a:rPr>
              <a:t>Figure 3 </a:t>
            </a:r>
            <a:r>
              <a:rPr lang="en-US" dirty="0">
                <a:latin typeface="infmtcr"/>
              </a:rPr>
              <a:t>Two standard architectures for parallel systems. (a) Uniform memory access (UMA) multiprocessor system. (b) Non-uniform memory access (NUMA) multiprocessor. In both architectures, the processors may locally cache data from memory.</a:t>
            </a:r>
            <a:endParaRPr lang="en-US" dirty="0"/>
          </a:p>
        </p:txBody>
      </p:sp>
    </p:spTree>
    <p:extLst>
      <p:ext uri="{BB962C8B-B14F-4D97-AF65-F5344CB8AC3E}">
        <p14:creationId xmlns:p14="http://schemas.microsoft.com/office/powerpoint/2010/main" val="2826365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Integral</Template>
  <TotalTime>1247</TotalTime>
  <Words>2955</Words>
  <Application>Microsoft Office PowerPoint</Application>
  <PresentationFormat>Widescreen</PresentationFormat>
  <Paragraphs>222</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infmtb</vt:lpstr>
      <vt:lpstr>infmtcr</vt:lpstr>
      <vt:lpstr>intiri</vt:lpstr>
      <vt:lpstr>intirr</vt:lpstr>
      <vt:lpstr>Trebuchet MS</vt:lpstr>
      <vt:lpstr>Wingdings</vt:lpstr>
      <vt:lpstr>Wingdings 3</vt:lpstr>
      <vt:lpstr>Facet</vt:lpstr>
      <vt:lpstr>Parallel &amp; Distributed Computing (WQD7008)</vt:lpstr>
      <vt:lpstr>Distributed System</vt:lpstr>
      <vt:lpstr>PowerPoint Presentation</vt:lpstr>
      <vt:lpstr>PowerPoint Presentation</vt:lpstr>
      <vt:lpstr>PowerPoint Presentation</vt:lpstr>
      <vt:lpstr>Motivation for Distributed Computing</vt:lpstr>
      <vt:lpstr>PowerPoint Presentation</vt:lpstr>
      <vt:lpstr>Parallel Systems</vt:lpstr>
      <vt:lpstr>PowerPoint Presentation</vt:lpstr>
      <vt:lpstr> What is Parallel Computing? </vt:lpstr>
      <vt:lpstr>PowerPoint Presentation</vt:lpstr>
      <vt:lpstr>PowerPoint Presentation</vt:lpstr>
      <vt:lpstr> The Universe is Parallel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Parallel Terminology </vt:lpstr>
      <vt:lpstr>PowerPoint Presentation</vt:lpstr>
      <vt:lpstr>PowerPoint Presentation</vt:lpstr>
      <vt:lpstr>PowerPoint Presentation</vt:lpstr>
      <vt:lpstr>Performance attributes </vt:lpstr>
      <vt:lpstr>PowerPoint Presentation</vt:lpstr>
      <vt:lpstr>Applications of distributed computing and newer challenges</vt:lpstr>
      <vt:lpstr>Cloud Computing</vt:lpstr>
      <vt:lpstr>Cloud Computing</vt:lpstr>
      <vt:lpstr>Cloud Computing</vt:lpstr>
      <vt:lpstr>Cloud Computing</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 (WQD7008)</dc:title>
  <dc:creator>hamid tahaei</dc:creator>
  <cp:lastModifiedBy>pensyarah</cp:lastModifiedBy>
  <cp:revision>122</cp:revision>
  <dcterms:created xsi:type="dcterms:W3CDTF">2018-09-13T14:15:21Z</dcterms:created>
  <dcterms:modified xsi:type="dcterms:W3CDTF">2019-09-13T11:22:30Z</dcterms:modified>
</cp:coreProperties>
</file>