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56" r:id="rId2"/>
    <p:sldId id="273" r:id="rId3"/>
    <p:sldId id="274" r:id="rId4"/>
    <p:sldId id="275" r:id="rId5"/>
    <p:sldId id="259" r:id="rId6"/>
    <p:sldId id="260" r:id="rId7"/>
    <p:sldId id="277" r:id="rId8"/>
    <p:sldId id="278" r:id="rId9"/>
    <p:sldId id="261" r:id="rId10"/>
    <p:sldId id="269" r:id="rId11"/>
    <p:sldId id="280" r:id="rId12"/>
    <p:sldId id="281" r:id="rId13"/>
    <p:sldId id="282" r:id="rId14"/>
    <p:sldId id="284" r:id="rId15"/>
    <p:sldId id="283" r:id="rId16"/>
    <p:sldId id="272" r:id="rId17"/>
    <p:sldId id="276" r:id="rId18"/>
    <p:sldId id="279" r:id="rId19"/>
    <p:sldId id="263" r:id="rId20"/>
    <p:sldId id="264" r:id="rId21"/>
    <p:sldId id="265" r:id="rId22"/>
    <p:sldId id="267" r:id="rId23"/>
    <p:sldId id="266" r:id="rId24"/>
    <p:sldId id="285" r:id="rId25"/>
    <p:sldId id="287" r:id="rId26"/>
    <p:sldId id="286" r:id="rId27"/>
    <p:sldId id="270"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858" y="66"/>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145390-30D2-44EA-9956-C1B3DC00CBDE}"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6A2DE9-CA39-4173-BD06-E39C92B97B45}" type="slidenum">
              <a:rPr lang="en-US" smtClean="0"/>
              <a:t>‹#›</a:t>
            </a:fld>
            <a:endParaRPr lang="en-US"/>
          </a:p>
        </p:txBody>
      </p:sp>
    </p:spTree>
    <p:extLst>
      <p:ext uri="{BB962C8B-B14F-4D97-AF65-F5344CB8AC3E}">
        <p14:creationId xmlns:p14="http://schemas.microsoft.com/office/powerpoint/2010/main" val="172663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fivethirtyeight.com/features/the-real-story-of-2016/"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Structured data has been out there since the early 1900s but what made text mining and text analytics so special is that leveraging the information from unstructured data (Natural Language Processing). Once we are able to convert this unstructured text into semi-structured or structured data it will be available to apply all the data mining algorithms ex. Statistical and machine learning algorithms.</a:t>
            </a:r>
          </a:p>
          <a:p>
            <a:endParaRPr lang="en-US" dirty="0"/>
          </a:p>
          <a:p>
            <a:r>
              <a:rPr lang="en-US" dirty="0"/>
              <a:t>Even Donald Trump was able to leverage the data and convert it to information which helped him to win the US presidential elections, well basically he didn’t do it his subordinates did. There is a very good article out there </a:t>
            </a:r>
            <a:r>
              <a:rPr lang="en-US" b="1" dirty="0">
                <a:hlinkClick r:id="rId3"/>
              </a:rPr>
              <a:t>http://fivethirtyeight.com/features/the-real-story-of-2016/</a:t>
            </a:r>
            <a:r>
              <a:rPr lang="en-US" dirty="0"/>
              <a:t> you can go through it.</a:t>
            </a:r>
          </a:p>
        </p:txBody>
      </p:sp>
      <p:sp>
        <p:nvSpPr>
          <p:cNvPr id="4" name="Slide Number Placeholder 3"/>
          <p:cNvSpPr>
            <a:spLocks noGrp="1"/>
          </p:cNvSpPr>
          <p:nvPr>
            <p:ph type="sldNum" sz="quarter" idx="10"/>
          </p:nvPr>
        </p:nvSpPr>
        <p:spPr/>
        <p:txBody>
          <a:bodyPr/>
          <a:lstStyle/>
          <a:p>
            <a:fld id="{556A2DE9-CA39-4173-BD06-E39C92B97B45}" type="slidenum">
              <a:rPr lang="en-US" smtClean="0"/>
              <a:t>5</a:t>
            </a:fld>
            <a:endParaRPr lang="en-US"/>
          </a:p>
        </p:txBody>
      </p:sp>
    </p:spTree>
    <p:extLst>
      <p:ext uri="{BB962C8B-B14F-4D97-AF65-F5344CB8AC3E}">
        <p14:creationId xmlns:p14="http://schemas.microsoft.com/office/powerpoint/2010/main" val="1470394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702652-3DB3-4D70-BAD2-26DC9CA9BC70}" type="datetime1">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207F3E-D126-4566-BC3E-691A55DA1B72}" type="slidenum">
              <a:rPr lang="en-US" smtClean="0"/>
              <a:t>‹#›</a:t>
            </a:fld>
            <a:endParaRPr lang="en-US"/>
          </a:p>
        </p:txBody>
      </p:sp>
    </p:spTree>
    <p:extLst>
      <p:ext uri="{BB962C8B-B14F-4D97-AF65-F5344CB8AC3E}">
        <p14:creationId xmlns:p14="http://schemas.microsoft.com/office/powerpoint/2010/main" val="2903865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BA65F1-0047-4DE3-8E00-9282B3BC1B9B}" type="datetime1">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207F3E-D126-4566-BC3E-691A55DA1B72}" type="slidenum">
              <a:rPr lang="en-US" smtClean="0"/>
              <a:t>‹#›</a:t>
            </a:fld>
            <a:endParaRPr lang="en-US"/>
          </a:p>
        </p:txBody>
      </p:sp>
    </p:spTree>
    <p:extLst>
      <p:ext uri="{BB962C8B-B14F-4D97-AF65-F5344CB8AC3E}">
        <p14:creationId xmlns:p14="http://schemas.microsoft.com/office/powerpoint/2010/main" val="1098160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A6AFC8-1EBE-4CAB-A853-F4D4476AFFB2}" type="datetime1">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207F3E-D126-4566-BC3E-691A55DA1B72}" type="slidenum">
              <a:rPr lang="en-US" smtClean="0"/>
              <a:t>‹#›</a:t>
            </a:fld>
            <a:endParaRPr lang="en-US"/>
          </a:p>
        </p:txBody>
      </p:sp>
    </p:spTree>
    <p:extLst>
      <p:ext uri="{BB962C8B-B14F-4D97-AF65-F5344CB8AC3E}">
        <p14:creationId xmlns:p14="http://schemas.microsoft.com/office/powerpoint/2010/main" val="74954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48DC5E-F5D6-414C-949B-BC2E95A39CEF}" type="datetime1">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207F3E-D126-4566-BC3E-691A55DA1B72}" type="slidenum">
              <a:rPr lang="en-US" smtClean="0"/>
              <a:t>‹#›</a:t>
            </a:fld>
            <a:endParaRPr lang="en-US"/>
          </a:p>
        </p:txBody>
      </p:sp>
    </p:spTree>
    <p:extLst>
      <p:ext uri="{BB962C8B-B14F-4D97-AF65-F5344CB8AC3E}">
        <p14:creationId xmlns:p14="http://schemas.microsoft.com/office/powerpoint/2010/main" val="1395448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DA6B65-FA56-40EF-922E-251A488DF274}" type="datetime1">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207F3E-D126-4566-BC3E-691A55DA1B72}" type="slidenum">
              <a:rPr lang="en-US" smtClean="0"/>
              <a:t>‹#›</a:t>
            </a:fld>
            <a:endParaRPr lang="en-US"/>
          </a:p>
        </p:txBody>
      </p:sp>
    </p:spTree>
    <p:extLst>
      <p:ext uri="{BB962C8B-B14F-4D97-AF65-F5344CB8AC3E}">
        <p14:creationId xmlns:p14="http://schemas.microsoft.com/office/powerpoint/2010/main" val="614261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C6D87E-A123-4D3F-B8B3-48ED7E4A7D64}" type="datetime1">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207F3E-D126-4566-BC3E-691A55DA1B72}" type="slidenum">
              <a:rPr lang="en-US" smtClean="0"/>
              <a:t>‹#›</a:t>
            </a:fld>
            <a:endParaRPr lang="en-US"/>
          </a:p>
        </p:txBody>
      </p:sp>
    </p:spTree>
    <p:extLst>
      <p:ext uri="{BB962C8B-B14F-4D97-AF65-F5344CB8AC3E}">
        <p14:creationId xmlns:p14="http://schemas.microsoft.com/office/powerpoint/2010/main" val="1701227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86666B-F1E9-47F4-8EA3-C9060E00B079}" type="datetime1">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207F3E-D126-4566-BC3E-691A55DA1B72}" type="slidenum">
              <a:rPr lang="en-US" smtClean="0"/>
              <a:t>‹#›</a:t>
            </a:fld>
            <a:endParaRPr lang="en-US"/>
          </a:p>
        </p:txBody>
      </p:sp>
    </p:spTree>
    <p:extLst>
      <p:ext uri="{BB962C8B-B14F-4D97-AF65-F5344CB8AC3E}">
        <p14:creationId xmlns:p14="http://schemas.microsoft.com/office/powerpoint/2010/main" val="1436887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4C1197-3C4F-4A4A-8191-A5E8F2F2E963}" type="datetime1">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207F3E-D126-4566-BC3E-691A55DA1B72}" type="slidenum">
              <a:rPr lang="en-US" smtClean="0"/>
              <a:t>‹#›</a:t>
            </a:fld>
            <a:endParaRPr lang="en-US"/>
          </a:p>
        </p:txBody>
      </p:sp>
    </p:spTree>
    <p:extLst>
      <p:ext uri="{BB962C8B-B14F-4D97-AF65-F5344CB8AC3E}">
        <p14:creationId xmlns:p14="http://schemas.microsoft.com/office/powerpoint/2010/main" val="852796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B40972-C833-415A-8A22-45730848E1CC}" type="datetime1">
              <a:rPr lang="en-US" smtClean="0"/>
              <a:t>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207F3E-D126-4566-BC3E-691A55DA1B72}" type="slidenum">
              <a:rPr lang="en-US" smtClean="0"/>
              <a:t>‹#›</a:t>
            </a:fld>
            <a:endParaRPr lang="en-US"/>
          </a:p>
        </p:txBody>
      </p:sp>
    </p:spTree>
    <p:extLst>
      <p:ext uri="{BB962C8B-B14F-4D97-AF65-F5344CB8AC3E}">
        <p14:creationId xmlns:p14="http://schemas.microsoft.com/office/powerpoint/2010/main" val="219881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E7AD1B4-6E12-4087-9C26-006F7E796439}" type="datetime1">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207F3E-D126-4566-BC3E-691A55DA1B72}" type="slidenum">
              <a:rPr lang="en-US" smtClean="0"/>
              <a:t>‹#›</a:t>
            </a:fld>
            <a:endParaRPr lang="en-US"/>
          </a:p>
        </p:txBody>
      </p:sp>
    </p:spTree>
    <p:extLst>
      <p:ext uri="{BB962C8B-B14F-4D97-AF65-F5344CB8AC3E}">
        <p14:creationId xmlns:p14="http://schemas.microsoft.com/office/powerpoint/2010/main" val="2460083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A8EF13-17FF-4FE3-BED4-8E45EC35B30C}" type="datetime1">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207F3E-D126-4566-BC3E-691A55DA1B72}" type="slidenum">
              <a:rPr lang="en-US" smtClean="0"/>
              <a:t>‹#›</a:t>
            </a:fld>
            <a:endParaRPr lang="en-US"/>
          </a:p>
        </p:txBody>
      </p:sp>
    </p:spTree>
    <p:extLst>
      <p:ext uri="{BB962C8B-B14F-4D97-AF65-F5344CB8AC3E}">
        <p14:creationId xmlns:p14="http://schemas.microsoft.com/office/powerpoint/2010/main" val="412314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5D94E-12BA-46A1-9CE4-F015353905ED}" type="datetime1">
              <a:rPr lang="en-US" smtClean="0"/>
              <a:t>12/2/2019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207F3E-D126-4566-BC3E-691A55DA1B72}" type="slidenum">
              <a:rPr lang="en-US" smtClean="0"/>
              <a:t>‹#›</a:t>
            </a:fld>
            <a:endParaRPr lang="en-US"/>
          </a:p>
        </p:txBody>
      </p:sp>
    </p:spTree>
    <p:extLst>
      <p:ext uri="{BB962C8B-B14F-4D97-AF65-F5344CB8AC3E}">
        <p14:creationId xmlns:p14="http://schemas.microsoft.com/office/powerpoint/2010/main" val="3234920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sentiment140.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predictiveanalyticstoday.com/text-analytics/#content-anchor" TargetMode="External"/><Relationship Id="rId2" Type="http://schemas.openxmlformats.org/officeDocument/2006/relationships/hyperlink" Target="https://www.sas.com/content/dam/SAS/en_ca/User%20Group%20Presentations/Toronto-Data-Mining-Forum/zhong_text_analytics.pdf" TargetMode="External"/><Relationship Id="rId1" Type="http://schemas.openxmlformats.org/officeDocument/2006/relationships/slideLayout" Target="../slideLayouts/slideLayout2.xml"/><Relationship Id="rId4" Type="http://schemas.openxmlformats.org/officeDocument/2006/relationships/hyperlink" Target="https://www.ibmbigdatahub.com/blog/why-analyzing-text-so-har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datamation.com/big-data/structured-vs-unstructured-data.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00748" y="530942"/>
            <a:ext cx="7919883" cy="5939911"/>
          </a:xfrm>
          <a:prstGeom prst="rect">
            <a:avLst/>
          </a:prstGeom>
        </p:spPr>
      </p:pic>
      <p:sp>
        <p:nvSpPr>
          <p:cNvPr id="2" name="Title 1"/>
          <p:cNvSpPr>
            <a:spLocks noGrp="1"/>
          </p:cNvSpPr>
          <p:nvPr>
            <p:ph type="ctrTitle"/>
          </p:nvPr>
        </p:nvSpPr>
        <p:spPr>
          <a:xfrm>
            <a:off x="3790336" y="3103651"/>
            <a:ext cx="4350774" cy="794491"/>
          </a:xfrm>
          <a:solidFill>
            <a:srgbClr val="FF0000"/>
          </a:solidFill>
        </p:spPr>
        <p:txBody>
          <a:bodyPr>
            <a:noAutofit/>
          </a:bodyPr>
          <a:lstStyle/>
          <a:p>
            <a:r>
              <a:rPr lang="en-US" sz="5400" b="1" dirty="0" smtClean="0">
                <a:solidFill>
                  <a:srgbClr val="FFFF00"/>
                </a:solidFill>
                <a:latin typeface="Franklin Gothic Medium" panose="020B0603020102020204" pitchFamily="34" charset="0"/>
                <a:cs typeface="Arial" panose="020B0604020202020204" pitchFamily="34" charset="0"/>
              </a:rPr>
              <a:t>Text Analytics</a:t>
            </a:r>
            <a:endParaRPr lang="en-US" sz="5400" b="1" dirty="0">
              <a:solidFill>
                <a:srgbClr val="FFFF00"/>
              </a:solidFill>
              <a:latin typeface="Franklin Gothic Medium" panose="020B0603020102020204" pitchFamily="34" charset="0"/>
              <a:cs typeface="Arial" panose="020B0604020202020204" pitchFamily="34" charset="0"/>
            </a:endParaRPr>
          </a:p>
        </p:txBody>
      </p:sp>
    </p:spTree>
    <p:extLst>
      <p:ext uri="{BB962C8B-B14F-4D97-AF65-F5344CB8AC3E}">
        <p14:creationId xmlns:p14="http://schemas.microsoft.com/office/powerpoint/2010/main" val="2024122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39786" y="176828"/>
            <a:ext cx="5157787" cy="617282"/>
          </a:xfrm>
          <a:solidFill>
            <a:schemeClr val="accent2">
              <a:lumMod val="60000"/>
              <a:lumOff val="40000"/>
            </a:schemeClr>
          </a:solidFill>
        </p:spPr>
        <p:txBody>
          <a:bodyPr>
            <a:normAutofit lnSpcReduction="10000"/>
          </a:bodyPr>
          <a:lstStyle/>
          <a:p>
            <a:pPr algn="ctr"/>
            <a:r>
              <a:rPr lang="en-US" sz="4000" dirty="0"/>
              <a:t>Text mining </a:t>
            </a:r>
          </a:p>
        </p:txBody>
      </p:sp>
      <p:sp>
        <p:nvSpPr>
          <p:cNvPr id="6" name="Content Placeholder 5"/>
          <p:cNvSpPr>
            <a:spLocks noGrp="1"/>
          </p:cNvSpPr>
          <p:nvPr>
            <p:ph sz="half" idx="2"/>
          </p:nvPr>
        </p:nvSpPr>
        <p:spPr>
          <a:xfrm>
            <a:off x="839785" y="946968"/>
            <a:ext cx="5157787" cy="5800417"/>
          </a:xfrm>
        </p:spPr>
        <p:txBody>
          <a:bodyPr>
            <a:normAutofit fontScale="92500" lnSpcReduction="10000"/>
          </a:bodyPr>
          <a:lstStyle/>
          <a:p>
            <a:pPr algn="just"/>
            <a:r>
              <a:rPr lang="en-US" sz="2400" dirty="0" smtClean="0"/>
              <a:t>is </a:t>
            </a:r>
            <a:r>
              <a:rPr lang="en-US" sz="2400" dirty="0"/>
              <a:t>basically cleaning up </a:t>
            </a:r>
            <a:r>
              <a:rPr lang="en-US" sz="2400" dirty="0" smtClean="0"/>
              <a:t>of </a:t>
            </a:r>
            <a:r>
              <a:rPr lang="en-US" sz="2400" dirty="0"/>
              <a:t>data to be available for text </a:t>
            </a:r>
            <a:r>
              <a:rPr lang="en-US" sz="2400" dirty="0" smtClean="0"/>
              <a:t>analytics.</a:t>
            </a:r>
            <a:r>
              <a:rPr lang="en-US" sz="2400" dirty="0"/>
              <a:t>	</a:t>
            </a:r>
            <a:endParaRPr lang="en-US" sz="2400" dirty="0" smtClean="0"/>
          </a:p>
          <a:p>
            <a:pPr algn="just"/>
            <a:r>
              <a:rPr lang="en-US" sz="2400" dirty="0"/>
              <a:t>a tool that helps in getting the data cleaned up</a:t>
            </a:r>
            <a:r>
              <a:rPr lang="en-US" sz="2400" dirty="0" smtClean="0"/>
              <a:t>.</a:t>
            </a:r>
          </a:p>
          <a:p>
            <a:pPr algn="just"/>
            <a:r>
              <a:rPr lang="en-US" sz="2400" dirty="0"/>
              <a:t>similar to </a:t>
            </a:r>
            <a:r>
              <a:rPr lang="en-US" sz="2400" dirty="0" smtClean="0"/>
              <a:t>ETL (</a:t>
            </a:r>
            <a:r>
              <a:rPr lang="en-US" sz="2400" dirty="0"/>
              <a:t>Extract Transform Load), which means to be able to insert data into database these steps are carried </a:t>
            </a:r>
            <a:r>
              <a:rPr lang="en-US" sz="2400" dirty="0" smtClean="0"/>
              <a:t>out.</a:t>
            </a:r>
          </a:p>
          <a:p>
            <a:pPr algn="just"/>
            <a:r>
              <a:rPr lang="en-US" sz="2400" dirty="0"/>
              <a:t>Python and R are the most famous text mining tools out there for text </a:t>
            </a:r>
            <a:r>
              <a:rPr lang="en-US" sz="2400" dirty="0" smtClean="0"/>
              <a:t>mining.</a:t>
            </a:r>
          </a:p>
          <a:p>
            <a:pPr algn="just"/>
            <a:r>
              <a:rPr lang="en-US" sz="2400" dirty="0" smtClean="0"/>
              <a:t>Examples:</a:t>
            </a:r>
          </a:p>
          <a:p>
            <a:pPr lvl="1" algn="just"/>
            <a:r>
              <a:rPr lang="en-US" sz="2000" dirty="0"/>
              <a:t>text categorization</a:t>
            </a:r>
          </a:p>
          <a:p>
            <a:pPr lvl="1" algn="just"/>
            <a:r>
              <a:rPr lang="en-US" sz="2000" dirty="0"/>
              <a:t>text clustering</a:t>
            </a:r>
          </a:p>
          <a:p>
            <a:pPr lvl="1" algn="just"/>
            <a:r>
              <a:rPr lang="en-US" sz="2000" dirty="0"/>
              <a:t>concept/entity extraction</a:t>
            </a:r>
          </a:p>
          <a:p>
            <a:pPr lvl="1" algn="just"/>
            <a:r>
              <a:rPr lang="en-US" sz="2000" dirty="0"/>
              <a:t>sentiment analysis</a:t>
            </a:r>
          </a:p>
          <a:p>
            <a:pPr lvl="1" algn="just"/>
            <a:r>
              <a:rPr lang="en-US" sz="2000" dirty="0"/>
              <a:t>document summarization</a:t>
            </a:r>
          </a:p>
          <a:p>
            <a:pPr lvl="1" algn="just"/>
            <a:r>
              <a:rPr lang="en-US" sz="2000" dirty="0"/>
              <a:t>production of granular taxonomies</a:t>
            </a:r>
          </a:p>
          <a:p>
            <a:pPr lvl="1" algn="just"/>
            <a:r>
              <a:rPr lang="en-US" sz="2000" dirty="0"/>
              <a:t>Entity relation modeling</a:t>
            </a:r>
          </a:p>
        </p:txBody>
      </p:sp>
      <p:sp>
        <p:nvSpPr>
          <p:cNvPr id="7" name="Text Placeholder 6"/>
          <p:cNvSpPr>
            <a:spLocks noGrp="1"/>
          </p:cNvSpPr>
          <p:nvPr>
            <p:ph type="body" sz="quarter" idx="3"/>
          </p:nvPr>
        </p:nvSpPr>
        <p:spPr>
          <a:xfrm>
            <a:off x="6328669" y="176828"/>
            <a:ext cx="5183188" cy="632030"/>
          </a:xfrm>
          <a:solidFill>
            <a:schemeClr val="accent4">
              <a:lumMod val="60000"/>
              <a:lumOff val="40000"/>
            </a:schemeClr>
          </a:solidFill>
        </p:spPr>
        <p:txBody>
          <a:bodyPr>
            <a:normAutofit/>
          </a:bodyPr>
          <a:lstStyle/>
          <a:p>
            <a:pPr algn="ctr"/>
            <a:r>
              <a:rPr lang="en-US" sz="3600" dirty="0"/>
              <a:t>Text Analytics </a:t>
            </a:r>
          </a:p>
        </p:txBody>
      </p:sp>
      <p:sp>
        <p:nvSpPr>
          <p:cNvPr id="8" name="Content Placeholder 7"/>
          <p:cNvSpPr>
            <a:spLocks noGrp="1"/>
          </p:cNvSpPr>
          <p:nvPr>
            <p:ph sz="quarter" idx="4"/>
          </p:nvPr>
        </p:nvSpPr>
        <p:spPr>
          <a:xfrm>
            <a:off x="6135224" y="933176"/>
            <a:ext cx="5845381" cy="5579191"/>
          </a:xfrm>
        </p:spPr>
        <p:txBody>
          <a:bodyPr>
            <a:normAutofit fontScale="92500" lnSpcReduction="20000"/>
          </a:bodyPr>
          <a:lstStyle/>
          <a:p>
            <a:pPr algn="just"/>
            <a:r>
              <a:rPr lang="en-US" sz="2400" dirty="0" smtClean="0"/>
              <a:t>is </a:t>
            </a:r>
            <a:r>
              <a:rPr lang="en-US" sz="2400" dirty="0"/>
              <a:t>applying of statistical and machine learning techniques to be able to predict /prescribe or infer any information from the text-mined data</a:t>
            </a:r>
            <a:r>
              <a:rPr lang="en-US" sz="2400" dirty="0" smtClean="0"/>
              <a:t>.</a:t>
            </a:r>
          </a:p>
          <a:p>
            <a:pPr algn="just"/>
            <a:r>
              <a:rPr lang="en-US" sz="2400" dirty="0"/>
              <a:t>is the process </a:t>
            </a:r>
            <a:r>
              <a:rPr lang="en-US" sz="2400" dirty="0" smtClean="0"/>
              <a:t>of </a:t>
            </a:r>
            <a:r>
              <a:rPr lang="en-US" sz="2400" dirty="0"/>
              <a:t>applying the </a:t>
            </a:r>
            <a:r>
              <a:rPr lang="en-US" sz="2400" dirty="0" smtClean="0"/>
              <a:t>algorithms.</a:t>
            </a:r>
          </a:p>
          <a:p>
            <a:pPr algn="just"/>
            <a:r>
              <a:rPr lang="en-US" sz="2400" dirty="0"/>
              <a:t>this data is used to add values to the business, example creating word clouds, bi-grams frequency charts, N-grams in some </a:t>
            </a:r>
            <a:r>
              <a:rPr lang="en-US" sz="2400" dirty="0" smtClean="0"/>
              <a:t>cases.</a:t>
            </a:r>
          </a:p>
          <a:p>
            <a:pPr algn="just"/>
            <a:r>
              <a:rPr lang="en-US" sz="2400" dirty="0"/>
              <a:t>python and </a:t>
            </a:r>
            <a:r>
              <a:rPr lang="en-US" sz="2400" dirty="0" smtClean="0"/>
              <a:t>R, including others e.g., Power </a:t>
            </a:r>
            <a:r>
              <a:rPr lang="en-US" sz="2400" dirty="0"/>
              <a:t>BI, Azure, KNIME, etc</a:t>
            </a:r>
            <a:r>
              <a:rPr lang="en-US" sz="2400" dirty="0" smtClean="0"/>
              <a:t>.</a:t>
            </a:r>
          </a:p>
          <a:p>
            <a:pPr algn="just"/>
            <a:r>
              <a:rPr lang="en-US" sz="2400" dirty="0" smtClean="0"/>
              <a:t>Examples:</a:t>
            </a:r>
          </a:p>
          <a:p>
            <a:pPr lvl="1"/>
            <a:r>
              <a:rPr lang="en-US" dirty="0"/>
              <a:t>Association analysis</a:t>
            </a:r>
          </a:p>
          <a:p>
            <a:pPr lvl="1"/>
            <a:r>
              <a:rPr lang="en-US" dirty="0"/>
              <a:t>visualization</a:t>
            </a:r>
          </a:p>
          <a:p>
            <a:pPr lvl="1"/>
            <a:r>
              <a:rPr lang="en-US" dirty="0"/>
              <a:t>predictive analytics</a:t>
            </a:r>
          </a:p>
          <a:p>
            <a:pPr lvl="1"/>
            <a:r>
              <a:rPr lang="en-US" dirty="0"/>
              <a:t>information retrieval</a:t>
            </a:r>
          </a:p>
          <a:p>
            <a:pPr lvl="1"/>
            <a:r>
              <a:rPr lang="en-US" dirty="0"/>
              <a:t>lexical analysis</a:t>
            </a:r>
          </a:p>
          <a:p>
            <a:pPr lvl="1"/>
            <a:r>
              <a:rPr lang="en-US" dirty="0"/>
              <a:t>pattern recognition</a:t>
            </a:r>
          </a:p>
          <a:p>
            <a:pPr lvl="1"/>
            <a:r>
              <a:rPr lang="en-US" dirty="0"/>
              <a:t>tagging/annotation</a:t>
            </a:r>
          </a:p>
          <a:p>
            <a:pPr algn="just"/>
            <a:endParaRPr lang="en-US" sz="2400" dirty="0"/>
          </a:p>
        </p:txBody>
      </p:sp>
      <p:sp>
        <p:nvSpPr>
          <p:cNvPr id="9" name="Rectangle 8"/>
          <p:cNvSpPr/>
          <p:nvPr/>
        </p:nvSpPr>
        <p:spPr>
          <a:xfrm rot="20533067">
            <a:off x="-8524" y="2673532"/>
            <a:ext cx="1129668" cy="338554"/>
          </a:xfrm>
          <a:prstGeom prst="rect">
            <a:avLst/>
          </a:prstGeom>
          <a:noFill/>
        </p:spPr>
        <p:txBody>
          <a:bodyPr wrap="none" lIns="91440" tIns="45720" rIns="91440" bIns="45720">
            <a:spAutoFit/>
          </a:bodyPr>
          <a:lstStyle/>
          <a:p>
            <a:pPr algn="ctr"/>
            <a:r>
              <a:rPr lang="en-US" sz="1600" b="0" cap="none" spc="0" dirty="0" smtClean="0">
                <a:ln w="0"/>
                <a:solidFill>
                  <a:schemeClr val="tx1"/>
                </a:solidFill>
                <a:effectLst>
                  <a:outerShdw blurRad="38100" dist="19050" dir="2700000" algn="tl" rotWithShape="0">
                    <a:schemeClr val="dk1">
                      <a:alpha val="40000"/>
                    </a:schemeClr>
                  </a:outerShdw>
                </a:effectLst>
              </a:rPr>
              <a:t>Framework</a:t>
            </a: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rot="20525001">
            <a:off x="91607" y="3494987"/>
            <a:ext cx="974819" cy="338554"/>
          </a:xfrm>
          <a:prstGeom prst="rect">
            <a:avLst/>
          </a:prstGeom>
        </p:spPr>
        <p:txBody>
          <a:bodyPr wrap="none">
            <a:spAutoFit/>
          </a:bodyPr>
          <a:lstStyle/>
          <a:p>
            <a:pPr lvl="0" algn="ctr"/>
            <a:r>
              <a:rPr lang="en-US" sz="1600" dirty="0" smtClean="0">
                <a:ln w="0"/>
                <a:solidFill>
                  <a:prstClr val="black"/>
                </a:solidFill>
                <a:effectLst>
                  <a:outerShdw blurRad="38100" dist="19050" dir="2700000" algn="tl" rotWithShape="0">
                    <a:prstClr val="black">
                      <a:alpha val="40000"/>
                    </a:prstClr>
                  </a:outerShdw>
                </a:effectLst>
              </a:rPr>
              <a:t>Language</a:t>
            </a:r>
            <a:endParaRPr lang="en-US" sz="1600" dirty="0">
              <a:ln w="0"/>
              <a:solidFill>
                <a:prstClr val="black"/>
              </a:solidFill>
              <a:effectLst>
                <a:outerShdw blurRad="38100" dist="19050" dir="2700000" algn="tl" rotWithShape="0">
                  <a:prstClr val="black">
                    <a:alpha val="40000"/>
                  </a:prstClr>
                </a:outerShdw>
              </a:effectLst>
            </a:endParaRPr>
          </a:p>
        </p:txBody>
      </p:sp>
      <p:sp>
        <p:nvSpPr>
          <p:cNvPr id="11" name="Rectangle 10"/>
          <p:cNvSpPr/>
          <p:nvPr/>
        </p:nvSpPr>
        <p:spPr>
          <a:xfrm rot="20576154">
            <a:off x="141685" y="1905298"/>
            <a:ext cx="874663" cy="338554"/>
          </a:xfrm>
          <a:prstGeom prst="rect">
            <a:avLst/>
          </a:prstGeom>
        </p:spPr>
        <p:txBody>
          <a:bodyPr wrap="none">
            <a:spAutoFit/>
          </a:bodyPr>
          <a:lstStyle/>
          <a:p>
            <a:pPr lvl="0" algn="ctr"/>
            <a:r>
              <a:rPr lang="en-US" sz="1600" dirty="0" smtClean="0">
                <a:ln w="0"/>
                <a:solidFill>
                  <a:prstClr val="black"/>
                </a:solidFill>
                <a:effectLst>
                  <a:outerShdw blurRad="38100" dist="19050" dir="2700000" algn="tl" rotWithShape="0">
                    <a:prstClr val="black">
                      <a:alpha val="40000"/>
                    </a:prstClr>
                  </a:outerShdw>
                </a:effectLst>
              </a:rPr>
              <a:t>Concept</a:t>
            </a:r>
            <a:endParaRPr lang="en-US" sz="1600" dirty="0">
              <a:ln w="0"/>
              <a:solidFill>
                <a:prstClr val="black"/>
              </a:solidFill>
              <a:effectLst>
                <a:outerShdw blurRad="38100" dist="19050" dir="2700000" algn="tl" rotWithShape="0">
                  <a:prstClr val="black">
                    <a:alpha val="40000"/>
                  </a:prstClr>
                </a:outerShdw>
              </a:effectLst>
            </a:endParaRPr>
          </a:p>
        </p:txBody>
      </p:sp>
      <p:sp>
        <p:nvSpPr>
          <p:cNvPr id="12" name="Rectangle 11"/>
          <p:cNvSpPr/>
          <p:nvPr/>
        </p:nvSpPr>
        <p:spPr>
          <a:xfrm rot="20714333">
            <a:off x="49923" y="1158948"/>
            <a:ext cx="917239" cy="338554"/>
          </a:xfrm>
          <a:prstGeom prst="rect">
            <a:avLst/>
          </a:prstGeom>
        </p:spPr>
        <p:txBody>
          <a:bodyPr wrap="none">
            <a:spAutoFit/>
          </a:bodyPr>
          <a:lstStyle/>
          <a:p>
            <a:pPr lvl="0" algn="ctr"/>
            <a:r>
              <a:rPr lang="en-US" sz="1600" dirty="0" smtClean="0">
                <a:ln w="0"/>
                <a:solidFill>
                  <a:prstClr val="black"/>
                </a:solidFill>
                <a:effectLst>
                  <a:outerShdw blurRad="38100" dist="19050" dir="2700000" algn="tl" rotWithShape="0">
                    <a:prstClr val="black">
                      <a:alpha val="40000"/>
                    </a:prstClr>
                  </a:outerShdw>
                </a:effectLst>
              </a:rPr>
              <a:t>Meaning</a:t>
            </a:r>
            <a:endParaRPr lang="en-US" sz="1600" dirty="0">
              <a:ln w="0"/>
              <a:solidFill>
                <a:prstClr val="black"/>
              </a:solidFill>
              <a:effectLst>
                <a:outerShdw blurRad="38100" dist="19050" dir="2700000" algn="tl" rotWithShape="0">
                  <a:prstClr val="black">
                    <a:alpha val="40000"/>
                  </a:prstClr>
                </a:outerShdw>
              </a:effectLst>
            </a:endParaRPr>
          </a:p>
        </p:txBody>
      </p:sp>
      <p:sp>
        <p:nvSpPr>
          <p:cNvPr id="13" name="Slide Number Placeholder 12"/>
          <p:cNvSpPr>
            <a:spLocks noGrp="1"/>
          </p:cNvSpPr>
          <p:nvPr>
            <p:ph type="sldNum" sz="quarter" idx="12"/>
          </p:nvPr>
        </p:nvSpPr>
        <p:spPr/>
        <p:txBody>
          <a:bodyPr/>
          <a:lstStyle/>
          <a:p>
            <a:fld id="{72207F3E-D126-4566-BC3E-691A55DA1B72}" type="slidenum">
              <a:rPr lang="en-US" smtClean="0"/>
              <a:t>10</a:t>
            </a:fld>
            <a:endParaRPr lang="en-US"/>
          </a:p>
        </p:txBody>
      </p:sp>
    </p:spTree>
    <p:extLst>
      <p:ext uri="{BB962C8B-B14F-4D97-AF65-F5344CB8AC3E}">
        <p14:creationId xmlns:p14="http://schemas.microsoft.com/office/powerpoint/2010/main" val="3156045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247139"/>
            <a:ext cx="10515600" cy="726256"/>
          </a:xfrm>
        </p:spPr>
        <p:txBody>
          <a:bodyPr/>
          <a:lstStyle/>
          <a:p>
            <a:pPr algn="ctr"/>
            <a:r>
              <a:rPr lang="en-US" b="1" dirty="0"/>
              <a:t>Typical </a:t>
            </a:r>
            <a:r>
              <a:rPr lang="en-US" b="1" dirty="0" smtClean="0"/>
              <a:t>Text Mining Process</a:t>
            </a:r>
            <a:endParaRPr lang="en-US" b="1" dirty="0"/>
          </a:p>
        </p:txBody>
      </p:sp>
      <p:sp>
        <p:nvSpPr>
          <p:cNvPr id="4" name="Slide Number Placeholder 3"/>
          <p:cNvSpPr>
            <a:spLocks noGrp="1"/>
          </p:cNvSpPr>
          <p:nvPr>
            <p:ph type="sldNum" sz="quarter" idx="12"/>
          </p:nvPr>
        </p:nvSpPr>
        <p:spPr/>
        <p:txBody>
          <a:bodyPr/>
          <a:lstStyle/>
          <a:p>
            <a:fld id="{72207F3E-D126-4566-BC3E-691A55DA1B72}" type="slidenum">
              <a:rPr lang="en-US" smtClean="0"/>
              <a:t>11</a:t>
            </a:fld>
            <a:endParaRPr lang="en-US"/>
          </a:p>
        </p:txBody>
      </p:sp>
      <p:pic>
        <p:nvPicPr>
          <p:cNvPr id="6" name="Picture 5"/>
          <p:cNvPicPr>
            <a:picLocks noChangeAspect="1"/>
          </p:cNvPicPr>
          <p:nvPr/>
        </p:nvPicPr>
        <p:blipFill>
          <a:blip r:embed="rId2"/>
          <a:stretch>
            <a:fillRect/>
          </a:stretch>
        </p:blipFill>
        <p:spPr>
          <a:xfrm>
            <a:off x="1519078" y="1283110"/>
            <a:ext cx="9467126" cy="5073240"/>
          </a:xfrm>
          <a:prstGeom prst="rect">
            <a:avLst/>
          </a:prstGeom>
        </p:spPr>
      </p:pic>
    </p:spTree>
    <p:extLst>
      <p:ext uri="{BB962C8B-B14F-4D97-AF65-F5344CB8AC3E}">
        <p14:creationId xmlns:p14="http://schemas.microsoft.com/office/powerpoint/2010/main" val="37279928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5683" y="41724"/>
            <a:ext cx="10515600" cy="888488"/>
          </a:xfrm>
        </p:spPr>
        <p:txBody>
          <a:bodyPr/>
          <a:lstStyle/>
          <a:p>
            <a:pPr algn="ctr"/>
            <a:r>
              <a:rPr lang="en-US" b="1" dirty="0" smtClean="0"/>
              <a:t>Text Pre-processing</a:t>
            </a:r>
            <a:endParaRPr lang="en-US" b="1" dirty="0"/>
          </a:p>
        </p:txBody>
      </p:sp>
      <p:sp>
        <p:nvSpPr>
          <p:cNvPr id="5" name="Content Placeholder 4"/>
          <p:cNvSpPr>
            <a:spLocks noGrp="1"/>
          </p:cNvSpPr>
          <p:nvPr>
            <p:ph idx="1"/>
          </p:nvPr>
        </p:nvSpPr>
        <p:spPr>
          <a:xfrm>
            <a:off x="483116" y="965739"/>
            <a:ext cx="11448329" cy="4351338"/>
          </a:xfrm>
        </p:spPr>
        <p:txBody>
          <a:bodyPr>
            <a:noAutofit/>
          </a:bodyPr>
          <a:lstStyle/>
          <a:p>
            <a:pPr algn="just"/>
            <a:r>
              <a:rPr lang="en-US" b="1" dirty="0"/>
              <a:t>Tokenization</a:t>
            </a:r>
            <a:r>
              <a:rPr lang="en-US" dirty="0"/>
              <a:t> — the process of tokenizing or splitting a string, text into a list of tokens</a:t>
            </a:r>
            <a:r>
              <a:rPr lang="en-US" dirty="0" smtClean="0"/>
              <a:t>. (e.g. convert </a:t>
            </a:r>
            <a:r>
              <a:rPr lang="en-US" dirty="0"/>
              <a:t>sentences to </a:t>
            </a:r>
            <a:r>
              <a:rPr lang="en-US" dirty="0" smtClean="0"/>
              <a:t>words)</a:t>
            </a:r>
          </a:p>
          <a:p>
            <a:pPr lvl="1" algn="just">
              <a:buFont typeface="Courier New" panose="02070309020205020404" pitchFamily="49" charset="0"/>
              <a:buChar char="o"/>
            </a:pPr>
            <a:r>
              <a:rPr lang="en-US" dirty="0"/>
              <a:t>text = "Hello everyone. Welcome to </a:t>
            </a:r>
            <a:r>
              <a:rPr lang="en-US" dirty="0" err="1"/>
              <a:t>GeeksforGeeks</a:t>
            </a:r>
            <a:r>
              <a:rPr lang="en-US" dirty="0" smtClean="0"/>
              <a:t>.“</a:t>
            </a:r>
          </a:p>
          <a:p>
            <a:pPr lvl="1" algn="just"/>
            <a:endParaRPr lang="en-US" dirty="0"/>
          </a:p>
          <a:p>
            <a:pPr algn="just"/>
            <a:r>
              <a:rPr lang="en-US" b="1" dirty="0"/>
              <a:t>Removing unnecessary punctuation</a:t>
            </a:r>
            <a:r>
              <a:rPr lang="en-US" dirty="0"/>
              <a:t>, </a:t>
            </a:r>
            <a:r>
              <a:rPr lang="en-US" dirty="0" smtClean="0"/>
              <a:t>tags</a:t>
            </a:r>
          </a:p>
          <a:p>
            <a:pPr algn="just"/>
            <a:endParaRPr lang="en-US" dirty="0"/>
          </a:p>
          <a:p>
            <a:pPr algn="just"/>
            <a:endParaRPr lang="en-US" dirty="0" smtClean="0"/>
          </a:p>
          <a:p>
            <a:pPr algn="just"/>
            <a:endParaRPr lang="en-US" dirty="0"/>
          </a:p>
          <a:p>
            <a:pPr algn="just"/>
            <a:r>
              <a:rPr lang="en-US" b="1" dirty="0"/>
              <a:t>Removing stop words </a:t>
            </a:r>
            <a:r>
              <a:rPr lang="en-US" dirty="0"/>
              <a:t>— frequent words such as, ”the”, ”is”, etc. that do not have specific </a:t>
            </a:r>
            <a:r>
              <a:rPr lang="en-US" dirty="0" smtClean="0"/>
              <a:t>semantic.</a:t>
            </a:r>
            <a:endParaRPr lang="en-US" dirty="0"/>
          </a:p>
          <a:p>
            <a:pPr algn="just"/>
            <a:endParaRPr lang="en-US" sz="3200" dirty="0"/>
          </a:p>
        </p:txBody>
      </p:sp>
      <p:sp>
        <p:nvSpPr>
          <p:cNvPr id="3" name="Slide Number Placeholder 2"/>
          <p:cNvSpPr>
            <a:spLocks noGrp="1"/>
          </p:cNvSpPr>
          <p:nvPr>
            <p:ph type="sldNum" sz="quarter" idx="12"/>
          </p:nvPr>
        </p:nvSpPr>
        <p:spPr/>
        <p:txBody>
          <a:bodyPr/>
          <a:lstStyle/>
          <a:p>
            <a:fld id="{72207F3E-D126-4566-BC3E-691A55DA1B72}" type="slidenum">
              <a:rPr lang="en-US" smtClean="0"/>
              <a:t>12</a:t>
            </a:fld>
            <a:endParaRPr lang="en-US"/>
          </a:p>
        </p:txBody>
      </p:sp>
      <p:pic>
        <p:nvPicPr>
          <p:cNvPr id="6" name="Picture 5"/>
          <p:cNvPicPr>
            <a:picLocks noChangeAspect="1"/>
          </p:cNvPicPr>
          <p:nvPr/>
        </p:nvPicPr>
        <p:blipFill>
          <a:blip r:embed="rId2"/>
          <a:stretch>
            <a:fillRect/>
          </a:stretch>
        </p:blipFill>
        <p:spPr>
          <a:xfrm>
            <a:off x="1168195" y="2102135"/>
            <a:ext cx="6793482" cy="535244"/>
          </a:xfrm>
          <a:prstGeom prst="rect">
            <a:avLst/>
          </a:prstGeom>
        </p:spPr>
      </p:pic>
      <p:pic>
        <p:nvPicPr>
          <p:cNvPr id="7" name="Picture 6"/>
          <p:cNvPicPr>
            <a:picLocks noChangeAspect="1"/>
          </p:cNvPicPr>
          <p:nvPr/>
        </p:nvPicPr>
        <p:blipFill>
          <a:blip r:embed="rId3"/>
          <a:stretch>
            <a:fillRect/>
          </a:stretch>
        </p:blipFill>
        <p:spPr>
          <a:xfrm>
            <a:off x="1800840" y="3141408"/>
            <a:ext cx="3940076" cy="1630004"/>
          </a:xfrm>
          <a:prstGeom prst="rect">
            <a:avLst/>
          </a:prstGeom>
        </p:spPr>
      </p:pic>
      <p:pic>
        <p:nvPicPr>
          <p:cNvPr id="8" name="Picture 7"/>
          <p:cNvPicPr>
            <a:picLocks noChangeAspect="1"/>
          </p:cNvPicPr>
          <p:nvPr/>
        </p:nvPicPr>
        <p:blipFill>
          <a:blip r:embed="rId4"/>
          <a:stretch>
            <a:fillRect/>
          </a:stretch>
        </p:blipFill>
        <p:spPr>
          <a:xfrm>
            <a:off x="4488021" y="5207000"/>
            <a:ext cx="5172075" cy="1514475"/>
          </a:xfrm>
          <a:prstGeom prst="rect">
            <a:avLst/>
          </a:prstGeom>
        </p:spPr>
      </p:pic>
    </p:spTree>
    <p:extLst>
      <p:ext uri="{BB962C8B-B14F-4D97-AF65-F5344CB8AC3E}">
        <p14:creationId xmlns:p14="http://schemas.microsoft.com/office/powerpoint/2010/main" val="3400637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4961" y="542515"/>
            <a:ext cx="10515600" cy="4351338"/>
          </a:xfrm>
        </p:spPr>
        <p:txBody>
          <a:bodyPr/>
          <a:lstStyle/>
          <a:p>
            <a:pPr algn="just"/>
            <a:r>
              <a:rPr lang="en-US" b="1" dirty="0"/>
              <a:t>Stemming</a:t>
            </a:r>
            <a:r>
              <a:rPr lang="en-US" dirty="0"/>
              <a:t> — words are reduced to a root by removing inflection through dropping unnecessary characters, usually a suffix</a:t>
            </a:r>
            <a:r>
              <a:rPr lang="en-US" dirty="0" smtClean="0"/>
              <a:t>.</a:t>
            </a:r>
          </a:p>
          <a:p>
            <a:pPr lvl="1" algn="just">
              <a:buFont typeface="Courier New" panose="02070309020205020404" pitchFamily="49" charset="0"/>
              <a:buChar char="o"/>
            </a:pPr>
            <a:r>
              <a:rPr lang="en-US" sz="2800" dirty="0" smtClean="0"/>
              <a:t> A </a:t>
            </a:r>
            <a:r>
              <a:rPr lang="en-US" sz="2800" dirty="0"/>
              <a:t>stemming algorithm reduces the words “chocolates”, “chocolatey”, “</a:t>
            </a:r>
            <a:r>
              <a:rPr lang="en-US" sz="2800" dirty="0" err="1"/>
              <a:t>choco</a:t>
            </a:r>
            <a:r>
              <a:rPr lang="en-US" sz="2800" dirty="0"/>
              <a:t>” to the root word, “chocolate” and “retrieval”, “retrieved”, “retrieves” reduce to the stem “retrieve”.</a:t>
            </a:r>
          </a:p>
          <a:p>
            <a:pPr algn="just"/>
            <a:r>
              <a:rPr lang="en-US" b="1" dirty="0"/>
              <a:t>Lemmatization</a:t>
            </a:r>
            <a:r>
              <a:rPr lang="en-US" dirty="0"/>
              <a:t> — another approach to remove inflection by determining the part of speech and utilizing detailed database of the language. </a:t>
            </a:r>
            <a:r>
              <a:rPr lang="en-US" dirty="0" smtClean="0"/>
              <a:t>Lemmatization </a:t>
            </a:r>
            <a:r>
              <a:rPr lang="en-US" dirty="0"/>
              <a:t>does </a:t>
            </a:r>
            <a:r>
              <a:rPr lang="en-US" b="1" dirty="0"/>
              <a:t>morphological analysis </a:t>
            </a:r>
            <a:r>
              <a:rPr lang="en-US" dirty="0"/>
              <a:t>of the words.</a:t>
            </a:r>
          </a:p>
          <a:p>
            <a:endParaRPr lang="en-US" dirty="0"/>
          </a:p>
        </p:txBody>
      </p:sp>
      <p:sp>
        <p:nvSpPr>
          <p:cNvPr id="4" name="Slide Number Placeholder 3"/>
          <p:cNvSpPr>
            <a:spLocks noGrp="1"/>
          </p:cNvSpPr>
          <p:nvPr>
            <p:ph type="sldNum" sz="quarter" idx="12"/>
          </p:nvPr>
        </p:nvSpPr>
        <p:spPr/>
        <p:txBody>
          <a:bodyPr/>
          <a:lstStyle/>
          <a:p>
            <a:fld id="{72207F3E-D126-4566-BC3E-691A55DA1B72}" type="slidenum">
              <a:rPr lang="en-US" smtClean="0"/>
              <a:t>13</a:t>
            </a:fld>
            <a:endParaRPr lang="en-US"/>
          </a:p>
        </p:txBody>
      </p:sp>
      <p:pic>
        <p:nvPicPr>
          <p:cNvPr id="5" name="Picture 4"/>
          <p:cNvPicPr>
            <a:picLocks noChangeAspect="1"/>
          </p:cNvPicPr>
          <p:nvPr/>
        </p:nvPicPr>
        <p:blipFill>
          <a:blip r:embed="rId2"/>
          <a:stretch>
            <a:fillRect/>
          </a:stretch>
        </p:blipFill>
        <p:spPr>
          <a:xfrm>
            <a:off x="4554640" y="4058919"/>
            <a:ext cx="4235400" cy="2297431"/>
          </a:xfrm>
          <a:prstGeom prst="rect">
            <a:avLst/>
          </a:prstGeom>
        </p:spPr>
      </p:pic>
    </p:spTree>
    <p:extLst>
      <p:ext uri="{BB962C8B-B14F-4D97-AF65-F5344CB8AC3E}">
        <p14:creationId xmlns:p14="http://schemas.microsoft.com/office/powerpoint/2010/main" val="26680925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4529"/>
            <a:ext cx="10515600" cy="1271536"/>
          </a:xfrm>
        </p:spPr>
        <p:txBody>
          <a:bodyPr/>
          <a:lstStyle/>
          <a:p>
            <a:pPr algn="just"/>
            <a:r>
              <a:rPr lang="en-US" b="1" dirty="0" smtClean="0"/>
              <a:t>Term frequency </a:t>
            </a:r>
            <a:r>
              <a:rPr lang="en-US" dirty="0" smtClean="0"/>
              <a:t>– </a:t>
            </a:r>
            <a:r>
              <a:rPr lang="en-US" b="1" dirty="0" smtClean="0"/>
              <a:t>Inverse Document Frequency (TF-IDF) </a:t>
            </a:r>
            <a:r>
              <a:rPr lang="en-US" dirty="0"/>
              <a:t>is a numerical statistic that is intended to reflect how important a word is to a document in a collection or corpus.</a:t>
            </a:r>
          </a:p>
        </p:txBody>
      </p:sp>
      <p:sp>
        <p:nvSpPr>
          <p:cNvPr id="4" name="Slide Number Placeholder 3"/>
          <p:cNvSpPr>
            <a:spLocks noGrp="1"/>
          </p:cNvSpPr>
          <p:nvPr>
            <p:ph type="sldNum" sz="quarter" idx="12"/>
          </p:nvPr>
        </p:nvSpPr>
        <p:spPr/>
        <p:txBody>
          <a:bodyPr/>
          <a:lstStyle/>
          <a:p>
            <a:fld id="{72207F3E-D126-4566-BC3E-691A55DA1B72}" type="slidenum">
              <a:rPr lang="en-US" smtClean="0"/>
              <a:t>14</a:t>
            </a:fld>
            <a:endParaRPr lang="en-US"/>
          </a:p>
        </p:txBody>
      </p:sp>
      <p:pic>
        <p:nvPicPr>
          <p:cNvPr id="6" name="Picture 5"/>
          <p:cNvPicPr>
            <a:picLocks noChangeAspect="1"/>
          </p:cNvPicPr>
          <p:nvPr/>
        </p:nvPicPr>
        <p:blipFill>
          <a:blip r:embed="rId2"/>
          <a:stretch>
            <a:fillRect/>
          </a:stretch>
        </p:blipFill>
        <p:spPr>
          <a:xfrm>
            <a:off x="733425" y="1696065"/>
            <a:ext cx="5362575" cy="2628900"/>
          </a:xfrm>
          <a:prstGeom prst="rect">
            <a:avLst/>
          </a:prstGeom>
          <a:ln>
            <a:solidFill>
              <a:srgbClr val="0070C0"/>
            </a:solidFill>
          </a:ln>
        </p:spPr>
      </p:pic>
      <p:pic>
        <p:nvPicPr>
          <p:cNvPr id="7" name="Picture 6"/>
          <p:cNvPicPr>
            <a:picLocks noChangeAspect="1"/>
          </p:cNvPicPr>
          <p:nvPr/>
        </p:nvPicPr>
        <p:blipFill>
          <a:blip r:embed="rId3"/>
          <a:stretch>
            <a:fillRect/>
          </a:stretch>
        </p:blipFill>
        <p:spPr>
          <a:xfrm>
            <a:off x="5860640" y="3263900"/>
            <a:ext cx="5219700" cy="3457575"/>
          </a:xfrm>
          <a:prstGeom prst="rect">
            <a:avLst/>
          </a:prstGeom>
          <a:ln>
            <a:solidFill>
              <a:schemeClr val="accent1"/>
            </a:solidFill>
          </a:ln>
        </p:spPr>
      </p:pic>
    </p:spTree>
    <p:extLst>
      <p:ext uri="{BB962C8B-B14F-4D97-AF65-F5344CB8AC3E}">
        <p14:creationId xmlns:p14="http://schemas.microsoft.com/office/powerpoint/2010/main" val="8217161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2207F3E-D126-4566-BC3E-691A55DA1B72}" type="slidenum">
              <a:rPr lang="en-US" smtClean="0"/>
              <a:t>15</a:t>
            </a:fld>
            <a:endParaRPr lang="en-US"/>
          </a:p>
        </p:txBody>
      </p:sp>
      <p:pic>
        <p:nvPicPr>
          <p:cNvPr id="4" name="Picture 3"/>
          <p:cNvPicPr>
            <a:picLocks noChangeAspect="1"/>
          </p:cNvPicPr>
          <p:nvPr/>
        </p:nvPicPr>
        <p:blipFill rotWithShape="1">
          <a:blip r:embed="rId2"/>
          <a:srcRect t="3955" b="-390"/>
          <a:stretch/>
        </p:blipFill>
        <p:spPr>
          <a:xfrm>
            <a:off x="2461751" y="579844"/>
            <a:ext cx="7198442" cy="5959068"/>
          </a:xfrm>
          <a:prstGeom prst="rect">
            <a:avLst/>
          </a:prstGeom>
        </p:spPr>
      </p:pic>
    </p:spTree>
    <p:extLst>
      <p:ext uri="{BB962C8B-B14F-4D97-AF65-F5344CB8AC3E}">
        <p14:creationId xmlns:p14="http://schemas.microsoft.com/office/powerpoint/2010/main" val="3315892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2207F3E-D126-4566-BC3E-691A55DA1B72}" type="slidenum">
              <a:rPr lang="en-US" smtClean="0"/>
              <a:t>16</a:t>
            </a:fld>
            <a:endParaRPr lang="en-US"/>
          </a:p>
        </p:txBody>
      </p:sp>
      <p:grpSp>
        <p:nvGrpSpPr>
          <p:cNvPr id="2" name="Group 1"/>
          <p:cNvGrpSpPr/>
          <p:nvPr/>
        </p:nvGrpSpPr>
        <p:grpSpPr>
          <a:xfrm>
            <a:off x="2533649" y="802404"/>
            <a:ext cx="6875821" cy="5745880"/>
            <a:chOff x="2187370" y="212469"/>
            <a:chExt cx="6076950" cy="5299127"/>
          </a:xfrm>
        </p:grpSpPr>
        <p:pic>
          <p:nvPicPr>
            <p:cNvPr id="5" name="Picture 4"/>
            <p:cNvPicPr>
              <a:picLocks noChangeAspect="1"/>
            </p:cNvPicPr>
            <p:nvPr/>
          </p:nvPicPr>
          <p:blipFill>
            <a:blip r:embed="rId2"/>
            <a:stretch>
              <a:fillRect/>
            </a:stretch>
          </p:blipFill>
          <p:spPr>
            <a:xfrm>
              <a:off x="2187370" y="212469"/>
              <a:ext cx="6076950" cy="4486275"/>
            </a:xfrm>
            <a:prstGeom prst="rect">
              <a:avLst/>
            </a:prstGeom>
          </p:spPr>
        </p:pic>
        <p:pic>
          <p:nvPicPr>
            <p:cNvPr id="6" name="Picture 5"/>
            <p:cNvPicPr>
              <a:picLocks noChangeAspect="1"/>
            </p:cNvPicPr>
            <p:nvPr/>
          </p:nvPicPr>
          <p:blipFill>
            <a:blip r:embed="rId3"/>
            <a:stretch>
              <a:fillRect/>
            </a:stretch>
          </p:blipFill>
          <p:spPr>
            <a:xfrm>
              <a:off x="2206420" y="4178096"/>
              <a:ext cx="6057900" cy="1333500"/>
            </a:xfrm>
            <a:prstGeom prst="rect">
              <a:avLst/>
            </a:prstGeom>
          </p:spPr>
        </p:pic>
      </p:grpSp>
    </p:spTree>
    <p:extLst>
      <p:ext uri="{BB962C8B-B14F-4D97-AF65-F5344CB8AC3E}">
        <p14:creationId xmlns:p14="http://schemas.microsoft.com/office/powerpoint/2010/main" val="41857879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648"/>
            <a:ext cx="10515600" cy="785249"/>
          </a:xfrm>
        </p:spPr>
        <p:txBody>
          <a:bodyPr/>
          <a:lstStyle/>
          <a:p>
            <a:pPr algn="ctr"/>
            <a:r>
              <a:rPr lang="en-US" b="1" dirty="0" smtClean="0"/>
              <a:t>Text Analytics Software Solutions</a:t>
            </a:r>
            <a:endParaRPr lang="en-US" b="1" dirty="0"/>
          </a:p>
        </p:txBody>
      </p:sp>
      <p:sp>
        <p:nvSpPr>
          <p:cNvPr id="3" name="Content Placeholder 2"/>
          <p:cNvSpPr>
            <a:spLocks noGrp="1"/>
          </p:cNvSpPr>
          <p:nvPr>
            <p:ph idx="1"/>
          </p:nvPr>
        </p:nvSpPr>
        <p:spPr>
          <a:xfrm>
            <a:off x="602226" y="1147199"/>
            <a:ext cx="11299722" cy="1286285"/>
          </a:xfrm>
        </p:spPr>
        <p:txBody>
          <a:bodyPr>
            <a:normAutofit/>
          </a:bodyPr>
          <a:lstStyle/>
          <a:p>
            <a:pPr marL="0" indent="0" algn="just">
              <a:buNone/>
            </a:pPr>
            <a:r>
              <a:rPr lang="en-US" dirty="0" smtClean="0"/>
              <a:t>Tools, servers, analytic algorithm based applications, data mining and extraction tools for converting unstructured data into meaningful data for analysis.</a:t>
            </a:r>
            <a:endParaRPr lang="en-US" dirty="0"/>
          </a:p>
        </p:txBody>
      </p:sp>
      <p:sp>
        <p:nvSpPr>
          <p:cNvPr id="4" name="Slide Number Placeholder 3"/>
          <p:cNvSpPr>
            <a:spLocks noGrp="1"/>
          </p:cNvSpPr>
          <p:nvPr>
            <p:ph type="sldNum" sz="quarter" idx="12"/>
          </p:nvPr>
        </p:nvSpPr>
        <p:spPr/>
        <p:txBody>
          <a:bodyPr/>
          <a:lstStyle/>
          <a:p>
            <a:fld id="{72207F3E-D126-4566-BC3E-691A55DA1B72}" type="slidenum">
              <a:rPr lang="en-US" smtClean="0"/>
              <a:t>17</a:t>
            </a:fld>
            <a:endParaRPr lang="en-US"/>
          </a:p>
        </p:txBody>
      </p:sp>
      <p:pic>
        <p:nvPicPr>
          <p:cNvPr id="5" name="Picture 4"/>
          <p:cNvPicPr>
            <a:picLocks noChangeAspect="1"/>
          </p:cNvPicPr>
          <p:nvPr/>
        </p:nvPicPr>
        <p:blipFill>
          <a:blip r:embed="rId2"/>
          <a:stretch>
            <a:fillRect/>
          </a:stretch>
        </p:blipFill>
        <p:spPr>
          <a:xfrm>
            <a:off x="2698955" y="2092780"/>
            <a:ext cx="8288593" cy="4628695"/>
          </a:xfrm>
          <a:prstGeom prst="rect">
            <a:avLst/>
          </a:prstGeom>
        </p:spPr>
      </p:pic>
      <p:sp>
        <p:nvSpPr>
          <p:cNvPr id="6" name="TextBox 5"/>
          <p:cNvSpPr txBox="1"/>
          <p:nvPr/>
        </p:nvSpPr>
        <p:spPr>
          <a:xfrm>
            <a:off x="838200" y="3379065"/>
            <a:ext cx="2096729" cy="1384995"/>
          </a:xfrm>
          <a:prstGeom prst="rect">
            <a:avLst/>
          </a:prstGeom>
          <a:noFill/>
        </p:spPr>
        <p:txBody>
          <a:bodyPr wrap="square" rtlCol="0">
            <a:spAutoFit/>
          </a:bodyPr>
          <a:lstStyle/>
          <a:p>
            <a:r>
              <a:rPr lang="en-US" sz="2800" dirty="0" smtClean="0"/>
              <a:t>Top Text Analytics Software</a:t>
            </a:r>
            <a:endParaRPr lang="en-US" sz="2800" dirty="0"/>
          </a:p>
        </p:txBody>
      </p:sp>
    </p:spTree>
    <p:extLst>
      <p:ext uri="{BB962C8B-B14F-4D97-AF65-F5344CB8AC3E}">
        <p14:creationId xmlns:p14="http://schemas.microsoft.com/office/powerpoint/2010/main" val="175981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2207F3E-D126-4566-BC3E-691A55DA1B72}" type="slidenum">
              <a:rPr lang="en-US" smtClean="0"/>
              <a:t>18</a:t>
            </a:fld>
            <a:endParaRPr lang="en-US"/>
          </a:p>
        </p:txBody>
      </p:sp>
      <p:pic>
        <p:nvPicPr>
          <p:cNvPr id="5" name="Picture 4"/>
          <p:cNvPicPr>
            <a:picLocks noChangeAspect="1"/>
          </p:cNvPicPr>
          <p:nvPr/>
        </p:nvPicPr>
        <p:blipFill>
          <a:blip r:embed="rId2"/>
          <a:stretch>
            <a:fillRect/>
          </a:stretch>
        </p:blipFill>
        <p:spPr>
          <a:xfrm>
            <a:off x="0" y="1106129"/>
            <a:ext cx="12192000" cy="4109115"/>
          </a:xfrm>
          <a:prstGeom prst="rect">
            <a:avLst/>
          </a:prstGeom>
        </p:spPr>
      </p:pic>
    </p:spTree>
    <p:extLst>
      <p:ext uri="{BB962C8B-B14F-4D97-AF65-F5344CB8AC3E}">
        <p14:creationId xmlns:p14="http://schemas.microsoft.com/office/powerpoint/2010/main" val="5987210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1886"/>
            <a:ext cx="10515600" cy="1325563"/>
          </a:xfrm>
        </p:spPr>
        <p:txBody>
          <a:bodyPr/>
          <a:lstStyle/>
          <a:p>
            <a:pPr algn="ctr"/>
            <a:r>
              <a:rPr lang="en-US" b="1" dirty="0"/>
              <a:t>Text Preprocessing</a:t>
            </a:r>
            <a:br>
              <a:rPr lang="en-US" b="1" dirty="0"/>
            </a:br>
            <a:r>
              <a:rPr lang="en-US" b="1" dirty="0"/>
              <a:t>Structuring the Unstructured</a:t>
            </a:r>
          </a:p>
        </p:txBody>
      </p:sp>
      <p:pic>
        <p:nvPicPr>
          <p:cNvPr id="4" name="Picture 3"/>
          <p:cNvPicPr>
            <a:picLocks noChangeAspect="1"/>
          </p:cNvPicPr>
          <p:nvPr/>
        </p:nvPicPr>
        <p:blipFill>
          <a:blip r:embed="rId2"/>
          <a:stretch>
            <a:fillRect/>
          </a:stretch>
        </p:blipFill>
        <p:spPr>
          <a:xfrm>
            <a:off x="838200" y="1587449"/>
            <a:ext cx="10894441" cy="5078522"/>
          </a:xfrm>
          <a:prstGeom prst="rect">
            <a:avLst/>
          </a:prstGeom>
        </p:spPr>
      </p:pic>
      <p:sp>
        <p:nvSpPr>
          <p:cNvPr id="5" name="Slide Number Placeholder 4"/>
          <p:cNvSpPr>
            <a:spLocks noGrp="1"/>
          </p:cNvSpPr>
          <p:nvPr>
            <p:ph type="sldNum" sz="quarter" idx="12"/>
          </p:nvPr>
        </p:nvSpPr>
        <p:spPr/>
        <p:txBody>
          <a:bodyPr/>
          <a:lstStyle/>
          <a:p>
            <a:fld id="{72207F3E-D126-4566-BC3E-691A55DA1B72}" type="slidenum">
              <a:rPr lang="en-US" smtClean="0"/>
              <a:t>19</a:t>
            </a:fld>
            <a:endParaRPr lang="en-US"/>
          </a:p>
        </p:txBody>
      </p:sp>
    </p:spTree>
    <p:extLst>
      <p:ext uri="{BB962C8B-B14F-4D97-AF65-F5344CB8AC3E}">
        <p14:creationId xmlns:p14="http://schemas.microsoft.com/office/powerpoint/2010/main" val="1735122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2207F3E-D126-4566-BC3E-691A55DA1B72}" type="slidenum">
              <a:rPr lang="en-US" smtClean="0"/>
              <a:t>2</a:t>
            </a:fld>
            <a:endParaRPr lang="en-US"/>
          </a:p>
        </p:txBody>
      </p:sp>
      <p:pic>
        <p:nvPicPr>
          <p:cNvPr id="5" name="Picture 4"/>
          <p:cNvPicPr>
            <a:picLocks noChangeAspect="1"/>
          </p:cNvPicPr>
          <p:nvPr/>
        </p:nvPicPr>
        <p:blipFill>
          <a:blip r:embed="rId2"/>
          <a:stretch>
            <a:fillRect/>
          </a:stretch>
        </p:blipFill>
        <p:spPr>
          <a:xfrm>
            <a:off x="285596" y="806702"/>
            <a:ext cx="5514975" cy="2181225"/>
          </a:xfrm>
          <a:prstGeom prst="rect">
            <a:avLst/>
          </a:prstGeom>
        </p:spPr>
      </p:pic>
      <p:sp>
        <p:nvSpPr>
          <p:cNvPr id="6" name="Rectangle 5"/>
          <p:cNvSpPr/>
          <p:nvPr/>
        </p:nvSpPr>
        <p:spPr>
          <a:xfrm>
            <a:off x="527212" y="3035703"/>
            <a:ext cx="3725965" cy="400110"/>
          </a:xfrm>
          <a:prstGeom prst="rect">
            <a:avLst/>
          </a:prstGeom>
        </p:spPr>
        <p:txBody>
          <a:bodyPr wrap="square">
            <a:spAutoFit/>
          </a:bodyPr>
          <a:lstStyle/>
          <a:p>
            <a:r>
              <a:rPr lang="en-US" sz="2000" dirty="0">
                <a:solidFill>
                  <a:srgbClr val="002060"/>
                </a:solidFill>
              </a:rPr>
              <a:t>An </a:t>
            </a:r>
            <a:r>
              <a:rPr lang="en-US" sz="2000" dirty="0" smtClean="0">
                <a:solidFill>
                  <a:srgbClr val="002060"/>
                </a:solidFill>
              </a:rPr>
              <a:t>Employee </a:t>
            </a:r>
            <a:r>
              <a:rPr lang="en-US" sz="2000" dirty="0">
                <a:solidFill>
                  <a:srgbClr val="002060"/>
                </a:solidFill>
              </a:rPr>
              <a:t>table in a </a:t>
            </a:r>
            <a:r>
              <a:rPr lang="en-US" sz="2000" dirty="0" smtClean="0">
                <a:solidFill>
                  <a:srgbClr val="002060"/>
                </a:solidFill>
              </a:rPr>
              <a:t>database</a:t>
            </a:r>
            <a:endParaRPr lang="en-US" sz="2000" dirty="0">
              <a:solidFill>
                <a:srgbClr val="002060"/>
              </a:solidFill>
            </a:endParaRPr>
          </a:p>
        </p:txBody>
      </p:sp>
      <p:sp>
        <p:nvSpPr>
          <p:cNvPr id="7" name="Rectangle 6"/>
          <p:cNvSpPr/>
          <p:nvPr/>
        </p:nvSpPr>
        <p:spPr>
          <a:xfrm>
            <a:off x="1677586" y="228816"/>
            <a:ext cx="2207912" cy="461665"/>
          </a:xfrm>
          <a:prstGeom prst="rect">
            <a:avLst/>
          </a:prstGeom>
          <a:solidFill>
            <a:schemeClr val="accent4"/>
          </a:solidFill>
        </p:spPr>
        <p:txBody>
          <a:bodyPr wrap="none">
            <a:spAutoFit/>
          </a:bodyPr>
          <a:lstStyle/>
          <a:p>
            <a:r>
              <a:rPr lang="en-US" sz="2400" b="1" dirty="0">
                <a:solidFill>
                  <a:srgbClr val="002060"/>
                </a:solidFill>
              </a:rPr>
              <a:t>Structured Data</a:t>
            </a:r>
          </a:p>
        </p:txBody>
      </p:sp>
      <p:pic>
        <p:nvPicPr>
          <p:cNvPr id="8" name="Picture 7"/>
          <p:cNvPicPr>
            <a:picLocks noChangeAspect="1"/>
          </p:cNvPicPr>
          <p:nvPr/>
        </p:nvPicPr>
        <p:blipFill>
          <a:blip r:embed="rId3"/>
          <a:stretch>
            <a:fillRect/>
          </a:stretch>
        </p:blipFill>
        <p:spPr>
          <a:xfrm>
            <a:off x="5619135" y="1251417"/>
            <a:ext cx="6477768" cy="3219014"/>
          </a:xfrm>
          <a:prstGeom prst="rect">
            <a:avLst/>
          </a:prstGeom>
          <a:ln>
            <a:solidFill>
              <a:schemeClr val="accent2"/>
            </a:solidFill>
          </a:ln>
        </p:spPr>
      </p:pic>
      <p:sp>
        <p:nvSpPr>
          <p:cNvPr id="9" name="Rectangle 8"/>
          <p:cNvSpPr/>
          <p:nvPr/>
        </p:nvSpPr>
        <p:spPr>
          <a:xfrm>
            <a:off x="7055725" y="4452685"/>
            <a:ext cx="4294574" cy="400110"/>
          </a:xfrm>
          <a:prstGeom prst="rect">
            <a:avLst/>
          </a:prstGeom>
        </p:spPr>
        <p:txBody>
          <a:bodyPr wrap="none">
            <a:spAutoFit/>
          </a:bodyPr>
          <a:lstStyle/>
          <a:p>
            <a:r>
              <a:rPr lang="en-US" sz="2000" dirty="0">
                <a:solidFill>
                  <a:srgbClr val="002060"/>
                </a:solidFill>
              </a:rPr>
              <a:t>The output returned by </a:t>
            </a:r>
            <a:r>
              <a:rPr lang="en-US" sz="2000" dirty="0" smtClean="0">
                <a:solidFill>
                  <a:srgbClr val="002060"/>
                </a:solidFill>
              </a:rPr>
              <a:t>Google Search</a:t>
            </a:r>
            <a:endParaRPr lang="en-US" sz="2000" dirty="0">
              <a:solidFill>
                <a:srgbClr val="002060"/>
              </a:solidFill>
            </a:endParaRPr>
          </a:p>
        </p:txBody>
      </p:sp>
      <p:sp>
        <p:nvSpPr>
          <p:cNvPr id="10" name="Rectangle 9"/>
          <p:cNvSpPr/>
          <p:nvPr/>
        </p:nvSpPr>
        <p:spPr>
          <a:xfrm>
            <a:off x="7929266" y="535956"/>
            <a:ext cx="2547492" cy="461665"/>
          </a:xfrm>
          <a:prstGeom prst="rect">
            <a:avLst/>
          </a:prstGeom>
          <a:solidFill>
            <a:schemeClr val="accent4"/>
          </a:solidFill>
        </p:spPr>
        <p:txBody>
          <a:bodyPr wrap="none">
            <a:spAutoFit/>
          </a:bodyPr>
          <a:lstStyle/>
          <a:p>
            <a:r>
              <a:rPr lang="en-US" sz="2400" b="1" dirty="0" smtClean="0">
                <a:solidFill>
                  <a:srgbClr val="002060"/>
                </a:solidFill>
              </a:rPr>
              <a:t>Unstructured </a:t>
            </a:r>
            <a:r>
              <a:rPr lang="en-US" sz="2400" b="1" dirty="0">
                <a:solidFill>
                  <a:srgbClr val="002060"/>
                </a:solidFill>
              </a:rPr>
              <a:t>Data</a:t>
            </a:r>
          </a:p>
        </p:txBody>
      </p:sp>
      <p:pic>
        <p:nvPicPr>
          <p:cNvPr id="11" name="Picture 10"/>
          <p:cNvPicPr>
            <a:picLocks noChangeAspect="1"/>
          </p:cNvPicPr>
          <p:nvPr/>
        </p:nvPicPr>
        <p:blipFill>
          <a:blip r:embed="rId4"/>
          <a:stretch>
            <a:fillRect/>
          </a:stretch>
        </p:blipFill>
        <p:spPr>
          <a:xfrm>
            <a:off x="496912" y="4920278"/>
            <a:ext cx="6191615" cy="1801197"/>
          </a:xfrm>
          <a:prstGeom prst="rect">
            <a:avLst/>
          </a:prstGeom>
        </p:spPr>
      </p:pic>
      <p:sp>
        <p:nvSpPr>
          <p:cNvPr id="12" name="Rectangle 11"/>
          <p:cNvSpPr/>
          <p:nvPr/>
        </p:nvSpPr>
        <p:spPr>
          <a:xfrm>
            <a:off x="6688527" y="5802352"/>
            <a:ext cx="3791679" cy="400110"/>
          </a:xfrm>
          <a:prstGeom prst="rect">
            <a:avLst/>
          </a:prstGeom>
        </p:spPr>
        <p:txBody>
          <a:bodyPr wrap="none">
            <a:spAutoFit/>
          </a:bodyPr>
          <a:lstStyle/>
          <a:p>
            <a:r>
              <a:rPr lang="en-US" sz="2000" dirty="0">
                <a:solidFill>
                  <a:srgbClr val="002060"/>
                </a:solidFill>
              </a:rPr>
              <a:t>Personal data stored in an XML file</a:t>
            </a:r>
          </a:p>
        </p:txBody>
      </p:sp>
      <p:sp>
        <p:nvSpPr>
          <p:cNvPr id="13" name="Rectangle 12"/>
          <p:cNvSpPr/>
          <p:nvPr/>
        </p:nvSpPr>
        <p:spPr>
          <a:xfrm>
            <a:off x="1785697" y="4420435"/>
            <a:ext cx="2998193" cy="461665"/>
          </a:xfrm>
          <a:prstGeom prst="rect">
            <a:avLst/>
          </a:prstGeom>
          <a:solidFill>
            <a:schemeClr val="accent4"/>
          </a:solidFill>
        </p:spPr>
        <p:txBody>
          <a:bodyPr wrap="none">
            <a:spAutoFit/>
          </a:bodyPr>
          <a:lstStyle/>
          <a:p>
            <a:r>
              <a:rPr lang="en-US" sz="2400" b="1" dirty="0" smtClean="0">
                <a:solidFill>
                  <a:srgbClr val="002060"/>
                </a:solidFill>
              </a:rPr>
              <a:t>Semi-Structured </a:t>
            </a:r>
            <a:r>
              <a:rPr lang="en-US" sz="2400" b="1" dirty="0">
                <a:solidFill>
                  <a:srgbClr val="002060"/>
                </a:solidFill>
              </a:rPr>
              <a:t>Data</a:t>
            </a:r>
          </a:p>
        </p:txBody>
      </p:sp>
    </p:spTree>
    <p:extLst>
      <p:ext uri="{BB962C8B-B14F-4D97-AF65-F5344CB8AC3E}">
        <p14:creationId xmlns:p14="http://schemas.microsoft.com/office/powerpoint/2010/main" val="40061085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3396"/>
            <a:ext cx="10515600" cy="1325563"/>
          </a:xfrm>
        </p:spPr>
        <p:txBody>
          <a:bodyPr/>
          <a:lstStyle/>
          <a:p>
            <a:pPr algn="ctr"/>
            <a:r>
              <a:rPr lang="en-US" dirty="0"/>
              <a:t>Exploratory Analysis on Text</a:t>
            </a:r>
            <a:br>
              <a:rPr lang="en-US" dirty="0"/>
            </a:br>
            <a:r>
              <a:rPr lang="en-US" dirty="0"/>
              <a:t>Unsupervised Learning</a:t>
            </a:r>
          </a:p>
        </p:txBody>
      </p:sp>
      <p:pic>
        <p:nvPicPr>
          <p:cNvPr id="4" name="Picture 3"/>
          <p:cNvPicPr>
            <a:picLocks noChangeAspect="1"/>
          </p:cNvPicPr>
          <p:nvPr/>
        </p:nvPicPr>
        <p:blipFill>
          <a:blip r:embed="rId2"/>
          <a:stretch>
            <a:fillRect/>
          </a:stretch>
        </p:blipFill>
        <p:spPr>
          <a:xfrm>
            <a:off x="512889" y="1498959"/>
            <a:ext cx="11166222" cy="5202032"/>
          </a:xfrm>
          <a:prstGeom prst="rect">
            <a:avLst/>
          </a:prstGeom>
        </p:spPr>
      </p:pic>
      <p:sp>
        <p:nvSpPr>
          <p:cNvPr id="5" name="Slide Number Placeholder 4"/>
          <p:cNvSpPr>
            <a:spLocks noGrp="1"/>
          </p:cNvSpPr>
          <p:nvPr>
            <p:ph type="sldNum" sz="quarter" idx="12"/>
          </p:nvPr>
        </p:nvSpPr>
        <p:spPr/>
        <p:txBody>
          <a:bodyPr/>
          <a:lstStyle/>
          <a:p>
            <a:fld id="{72207F3E-D126-4566-BC3E-691A55DA1B72}" type="slidenum">
              <a:rPr lang="en-US" smtClean="0"/>
              <a:t>20</a:t>
            </a:fld>
            <a:endParaRPr lang="en-US"/>
          </a:p>
        </p:txBody>
      </p:sp>
    </p:spTree>
    <p:extLst>
      <p:ext uri="{BB962C8B-B14F-4D97-AF65-F5344CB8AC3E}">
        <p14:creationId xmlns:p14="http://schemas.microsoft.com/office/powerpoint/2010/main" val="982863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Are Others Using Text Analytics For?</a:t>
            </a:r>
          </a:p>
        </p:txBody>
      </p:sp>
      <p:pic>
        <p:nvPicPr>
          <p:cNvPr id="4" name="Content Placeholder 3"/>
          <p:cNvPicPr>
            <a:picLocks noGrp="1" noChangeAspect="1"/>
          </p:cNvPicPr>
          <p:nvPr>
            <p:ph idx="1"/>
          </p:nvPr>
        </p:nvPicPr>
        <p:blipFill>
          <a:blip r:embed="rId2"/>
          <a:stretch>
            <a:fillRect/>
          </a:stretch>
        </p:blipFill>
        <p:spPr>
          <a:xfrm>
            <a:off x="232478" y="1828800"/>
            <a:ext cx="11727044" cy="4203289"/>
          </a:xfrm>
          <a:prstGeom prst="rect">
            <a:avLst/>
          </a:prstGeom>
        </p:spPr>
      </p:pic>
      <p:sp>
        <p:nvSpPr>
          <p:cNvPr id="5" name="Slide Number Placeholder 4"/>
          <p:cNvSpPr>
            <a:spLocks noGrp="1"/>
          </p:cNvSpPr>
          <p:nvPr>
            <p:ph type="sldNum" sz="quarter" idx="12"/>
          </p:nvPr>
        </p:nvSpPr>
        <p:spPr/>
        <p:txBody>
          <a:bodyPr/>
          <a:lstStyle/>
          <a:p>
            <a:fld id="{72207F3E-D126-4566-BC3E-691A55DA1B72}" type="slidenum">
              <a:rPr lang="en-US" smtClean="0"/>
              <a:t>21</a:t>
            </a:fld>
            <a:endParaRPr lang="en-US"/>
          </a:p>
        </p:txBody>
      </p:sp>
    </p:spTree>
    <p:extLst>
      <p:ext uri="{BB962C8B-B14F-4D97-AF65-F5344CB8AC3E}">
        <p14:creationId xmlns:p14="http://schemas.microsoft.com/office/powerpoint/2010/main" val="14495455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145"/>
            <a:ext cx="12192000" cy="1325563"/>
          </a:xfrm>
        </p:spPr>
        <p:txBody>
          <a:bodyPr>
            <a:normAutofit fontScale="90000"/>
          </a:bodyPr>
          <a:lstStyle/>
          <a:p>
            <a:pPr algn="ctr"/>
            <a:r>
              <a:rPr lang="en-US" b="1" dirty="0"/>
              <a:t>What You Want To Look For?</a:t>
            </a:r>
            <a:br>
              <a:rPr lang="en-US" b="1" dirty="0"/>
            </a:br>
            <a:r>
              <a:rPr lang="en-US" sz="4000" b="1" dirty="0">
                <a:solidFill>
                  <a:srgbClr val="0070C0"/>
                </a:solidFill>
              </a:rPr>
              <a:t>Fully Customizable, Balanced Approach to Text Analytics Problem</a:t>
            </a:r>
          </a:p>
        </p:txBody>
      </p:sp>
      <p:sp>
        <p:nvSpPr>
          <p:cNvPr id="3" name="Content Placeholder 2"/>
          <p:cNvSpPr>
            <a:spLocks noGrp="1"/>
          </p:cNvSpPr>
          <p:nvPr>
            <p:ph idx="1"/>
          </p:nvPr>
        </p:nvSpPr>
        <p:spPr>
          <a:xfrm>
            <a:off x="838200" y="2091096"/>
            <a:ext cx="10515600" cy="4351338"/>
          </a:xfrm>
        </p:spPr>
        <p:txBody>
          <a:bodyPr>
            <a:normAutofit/>
          </a:bodyPr>
          <a:lstStyle/>
          <a:p>
            <a:pPr marL="0" indent="0">
              <a:buNone/>
            </a:pPr>
            <a:r>
              <a:rPr lang="en-US" dirty="0"/>
              <a:t>In </a:t>
            </a:r>
            <a:r>
              <a:rPr lang="en-US" dirty="0" smtClean="0"/>
              <a:t>order </a:t>
            </a:r>
            <a:r>
              <a:rPr lang="en-US" dirty="0"/>
              <a:t>to gain business value </a:t>
            </a:r>
            <a:r>
              <a:rPr lang="en-US" dirty="0" smtClean="0"/>
              <a:t>from </a:t>
            </a:r>
            <a:r>
              <a:rPr lang="en-US" b="1" dirty="0" smtClean="0"/>
              <a:t>unstructured </a:t>
            </a:r>
            <a:r>
              <a:rPr lang="en-US" b="1" dirty="0"/>
              <a:t>text</a:t>
            </a:r>
            <a:r>
              <a:rPr lang="en-US" dirty="0"/>
              <a:t>, we need: </a:t>
            </a:r>
            <a:endParaRPr lang="en-US" dirty="0" smtClean="0"/>
          </a:p>
          <a:p>
            <a:pPr marL="0" indent="0">
              <a:buNone/>
            </a:pPr>
            <a:r>
              <a:rPr lang="en-US" b="1" dirty="0"/>
              <a:t>Structured + Unstructured</a:t>
            </a:r>
          </a:p>
          <a:p>
            <a:pPr marL="457200" lvl="1" indent="0">
              <a:buNone/>
            </a:pPr>
            <a:r>
              <a:rPr lang="en-US" dirty="0"/>
              <a:t>• To gain the lift in predictive accuracy </a:t>
            </a:r>
            <a:r>
              <a:rPr lang="en-US" dirty="0" smtClean="0"/>
              <a:t>from text</a:t>
            </a:r>
            <a:endParaRPr lang="en-US" dirty="0"/>
          </a:p>
          <a:p>
            <a:pPr marL="0" indent="0">
              <a:buNone/>
            </a:pPr>
            <a:r>
              <a:rPr lang="en-US" b="1" dirty="0" smtClean="0"/>
              <a:t>Supervised </a:t>
            </a:r>
            <a:r>
              <a:rPr lang="en-US" b="1" dirty="0"/>
              <a:t>+ Unsupervised</a:t>
            </a:r>
          </a:p>
          <a:p>
            <a:pPr marL="457200" lvl="1" indent="0">
              <a:buNone/>
            </a:pPr>
            <a:r>
              <a:rPr lang="en-US" dirty="0"/>
              <a:t>• To shorten the Time to Value, minimizing </a:t>
            </a:r>
            <a:r>
              <a:rPr lang="en-US" dirty="0" smtClean="0"/>
              <a:t>the manual </a:t>
            </a:r>
            <a:r>
              <a:rPr lang="en-US" dirty="0"/>
              <a:t>effort while </a:t>
            </a:r>
            <a:r>
              <a:rPr lang="en-US" dirty="0" smtClean="0"/>
              <a:t>maintaining granularity and </a:t>
            </a:r>
            <a:r>
              <a:rPr lang="en-US" dirty="0"/>
              <a:t>specificity</a:t>
            </a:r>
          </a:p>
          <a:p>
            <a:pPr marL="0" indent="0">
              <a:buNone/>
            </a:pPr>
            <a:r>
              <a:rPr lang="en-US" b="1" dirty="0" smtClean="0"/>
              <a:t>Linguistic </a:t>
            </a:r>
            <a:r>
              <a:rPr lang="en-US" b="1" dirty="0"/>
              <a:t>Rules + Statistical Model</a:t>
            </a:r>
          </a:p>
          <a:p>
            <a:pPr marL="457200" lvl="1" indent="0">
              <a:buNone/>
            </a:pPr>
            <a:r>
              <a:rPr lang="en-US" dirty="0"/>
              <a:t>• To get desired level of granularity </a:t>
            </a:r>
            <a:r>
              <a:rPr lang="en-US" dirty="0" smtClean="0"/>
              <a:t>and customization </a:t>
            </a:r>
            <a:r>
              <a:rPr lang="en-US" dirty="0"/>
              <a:t>ability</a:t>
            </a:r>
          </a:p>
        </p:txBody>
      </p:sp>
      <p:sp>
        <p:nvSpPr>
          <p:cNvPr id="4" name="Slide Number Placeholder 3"/>
          <p:cNvSpPr>
            <a:spLocks noGrp="1"/>
          </p:cNvSpPr>
          <p:nvPr>
            <p:ph type="sldNum" sz="quarter" idx="12"/>
          </p:nvPr>
        </p:nvSpPr>
        <p:spPr/>
        <p:txBody>
          <a:bodyPr/>
          <a:lstStyle/>
          <a:p>
            <a:fld id="{72207F3E-D126-4566-BC3E-691A55DA1B72}" type="slidenum">
              <a:rPr lang="en-US" smtClean="0"/>
              <a:t>22</a:t>
            </a:fld>
            <a:endParaRPr lang="en-US"/>
          </a:p>
        </p:txBody>
      </p:sp>
    </p:spTree>
    <p:extLst>
      <p:ext uri="{BB962C8B-B14F-4D97-AF65-F5344CB8AC3E}">
        <p14:creationId xmlns:p14="http://schemas.microsoft.com/office/powerpoint/2010/main" val="15322972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648"/>
            <a:ext cx="10515600" cy="1325563"/>
          </a:xfrm>
        </p:spPr>
        <p:txBody>
          <a:bodyPr/>
          <a:lstStyle/>
          <a:p>
            <a:pPr algn="ctr"/>
            <a:r>
              <a:rPr lang="en-US" b="1" dirty="0"/>
              <a:t>What Makes Text Analytics Hard?</a:t>
            </a:r>
            <a:br>
              <a:rPr lang="en-US" b="1" dirty="0"/>
            </a:br>
            <a:r>
              <a:rPr lang="en-US" b="1" dirty="0">
                <a:solidFill>
                  <a:srgbClr val="0070C0"/>
                </a:solidFill>
              </a:rPr>
              <a:t>And Interesting …</a:t>
            </a:r>
          </a:p>
        </p:txBody>
      </p:sp>
      <p:sp>
        <p:nvSpPr>
          <p:cNvPr id="4" name="Content Placeholder 3"/>
          <p:cNvSpPr>
            <a:spLocks noGrp="1"/>
          </p:cNvSpPr>
          <p:nvPr>
            <p:ph idx="1"/>
          </p:nvPr>
        </p:nvSpPr>
        <p:spPr>
          <a:xfrm>
            <a:off x="501444" y="1484211"/>
            <a:ext cx="10515600" cy="4351338"/>
          </a:xfrm>
        </p:spPr>
        <p:txBody>
          <a:bodyPr>
            <a:noAutofit/>
          </a:bodyPr>
          <a:lstStyle/>
          <a:p>
            <a:r>
              <a:rPr lang="en-US" sz="2400" b="1" dirty="0"/>
              <a:t>Problem Specific</a:t>
            </a:r>
          </a:p>
          <a:p>
            <a:r>
              <a:rPr lang="en-US" sz="2400" b="1" dirty="0" smtClean="0"/>
              <a:t>Domain </a:t>
            </a:r>
            <a:r>
              <a:rPr lang="en-US" sz="2400" b="1" dirty="0"/>
              <a:t>Specific</a:t>
            </a:r>
          </a:p>
          <a:p>
            <a:pPr lvl="1"/>
            <a:r>
              <a:rPr lang="en-US" dirty="0" smtClean="0"/>
              <a:t>Out-Of-Box </a:t>
            </a:r>
            <a:r>
              <a:rPr lang="en-US" dirty="0"/>
              <a:t>tool does not work</a:t>
            </a:r>
          </a:p>
          <a:p>
            <a:pPr lvl="1"/>
            <a:r>
              <a:rPr lang="en-US" dirty="0" smtClean="0"/>
              <a:t>Ability </a:t>
            </a:r>
            <a:r>
              <a:rPr lang="en-US" dirty="0"/>
              <a:t>to customize is critical</a:t>
            </a:r>
          </a:p>
          <a:p>
            <a:r>
              <a:rPr lang="en-US" sz="2400" b="1" dirty="0" smtClean="0"/>
              <a:t>Human </a:t>
            </a:r>
            <a:r>
              <a:rPr lang="en-US" sz="2400" b="1" dirty="0"/>
              <a:t>Subjectivity</a:t>
            </a:r>
          </a:p>
          <a:p>
            <a:pPr lvl="1"/>
            <a:r>
              <a:rPr lang="en-US" dirty="0" smtClean="0"/>
              <a:t>Same </a:t>
            </a:r>
            <a:r>
              <a:rPr lang="en-US" dirty="0"/>
              <a:t>message conveyed in different ways</a:t>
            </a:r>
          </a:p>
          <a:p>
            <a:pPr lvl="1"/>
            <a:r>
              <a:rPr lang="en-US" dirty="0" smtClean="0"/>
              <a:t>Exactly </a:t>
            </a:r>
            <a:r>
              <a:rPr lang="en-US" dirty="0"/>
              <a:t>the same statement in a different </a:t>
            </a:r>
            <a:r>
              <a:rPr lang="en-US" dirty="0" smtClean="0"/>
              <a:t>context may </a:t>
            </a:r>
            <a:r>
              <a:rPr lang="en-US" dirty="0"/>
              <a:t>convey completely different meaning.</a:t>
            </a:r>
          </a:p>
          <a:p>
            <a:r>
              <a:rPr lang="en-US" sz="2400" b="1" dirty="0" smtClean="0"/>
              <a:t>Language </a:t>
            </a:r>
            <a:r>
              <a:rPr lang="en-US" sz="2400" b="1" dirty="0"/>
              <a:t>&amp; Cultural Specific</a:t>
            </a:r>
          </a:p>
          <a:p>
            <a:pPr lvl="1"/>
            <a:r>
              <a:rPr lang="en-US" dirty="0" smtClean="0"/>
              <a:t>Requires </a:t>
            </a:r>
            <a:r>
              <a:rPr lang="en-US" dirty="0"/>
              <a:t>deep knowledge about the </a:t>
            </a:r>
            <a:r>
              <a:rPr lang="en-US" dirty="0" smtClean="0"/>
              <a:t>language and </a:t>
            </a:r>
            <a:r>
              <a:rPr lang="en-US" dirty="0"/>
              <a:t>the culture</a:t>
            </a:r>
          </a:p>
          <a:p>
            <a:pPr lvl="1"/>
            <a:r>
              <a:rPr lang="en-US" dirty="0" smtClean="0"/>
              <a:t>Social </a:t>
            </a:r>
            <a:r>
              <a:rPr lang="en-US" dirty="0"/>
              <a:t>media as a new source of data</a:t>
            </a:r>
          </a:p>
        </p:txBody>
      </p:sp>
      <p:sp>
        <p:nvSpPr>
          <p:cNvPr id="5" name="Slide Number Placeholder 4"/>
          <p:cNvSpPr>
            <a:spLocks noGrp="1"/>
          </p:cNvSpPr>
          <p:nvPr>
            <p:ph type="sldNum" sz="quarter" idx="12"/>
          </p:nvPr>
        </p:nvSpPr>
        <p:spPr/>
        <p:txBody>
          <a:bodyPr/>
          <a:lstStyle/>
          <a:p>
            <a:fld id="{72207F3E-D126-4566-BC3E-691A55DA1B72}" type="slidenum">
              <a:rPr lang="en-US" smtClean="0"/>
              <a:t>23</a:t>
            </a:fld>
            <a:endParaRPr lang="en-US"/>
          </a:p>
        </p:txBody>
      </p:sp>
      <p:pic>
        <p:nvPicPr>
          <p:cNvPr id="3" name="Picture 2"/>
          <p:cNvPicPr>
            <a:picLocks noChangeAspect="1"/>
          </p:cNvPicPr>
          <p:nvPr/>
        </p:nvPicPr>
        <p:blipFill>
          <a:blip r:embed="rId2"/>
          <a:stretch>
            <a:fillRect/>
          </a:stretch>
        </p:blipFill>
        <p:spPr>
          <a:xfrm>
            <a:off x="9275507" y="4628997"/>
            <a:ext cx="1909915" cy="1909915"/>
          </a:xfrm>
          <a:prstGeom prst="rect">
            <a:avLst/>
          </a:prstGeom>
        </p:spPr>
      </p:pic>
      <p:sp>
        <p:nvSpPr>
          <p:cNvPr id="6" name="Rectangle 5"/>
          <p:cNvSpPr/>
          <p:nvPr/>
        </p:nvSpPr>
        <p:spPr>
          <a:xfrm>
            <a:off x="6812526" y="1690941"/>
            <a:ext cx="4925961" cy="1785104"/>
          </a:xfrm>
          <a:prstGeom prst="rect">
            <a:avLst/>
          </a:prstGeom>
          <a:solidFill>
            <a:srgbClr val="FFCCCC"/>
          </a:solidFill>
        </p:spPr>
        <p:txBody>
          <a:bodyPr wrap="square">
            <a:spAutoFit/>
          </a:bodyPr>
          <a:lstStyle/>
          <a:p>
            <a:pPr algn="just"/>
            <a:r>
              <a:rPr lang="en-US" sz="2200" b="1" dirty="0"/>
              <a:t>Same meaning, different words</a:t>
            </a:r>
            <a:r>
              <a:rPr lang="en-US" sz="2200" dirty="0"/>
              <a:t>: Australians, Britons and Americans use the terms “</a:t>
            </a:r>
            <a:r>
              <a:rPr lang="en-US" sz="2200" dirty="0" err="1"/>
              <a:t>daks</a:t>
            </a:r>
            <a:r>
              <a:rPr lang="en-US" sz="2200" dirty="0"/>
              <a:t>,” “trousers” and “pants” respectively to refer to the same piece of clothing. </a:t>
            </a:r>
          </a:p>
        </p:txBody>
      </p:sp>
    </p:spTree>
    <p:extLst>
      <p:ext uri="{BB962C8B-B14F-4D97-AF65-F5344CB8AC3E}">
        <p14:creationId xmlns:p14="http://schemas.microsoft.com/office/powerpoint/2010/main" val="429051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5974"/>
            <a:ext cx="10515600" cy="997514"/>
          </a:xfrm>
        </p:spPr>
        <p:txBody>
          <a:bodyPr/>
          <a:lstStyle/>
          <a:p>
            <a:pPr algn="ctr"/>
            <a:r>
              <a:rPr lang="en-US" b="1" dirty="0" smtClean="0"/>
              <a:t>Sentiment Analysis</a:t>
            </a:r>
            <a:endParaRPr lang="en-US" b="1" dirty="0"/>
          </a:p>
        </p:txBody>
      </p:sp>
      <p:sp>
        <p:nvSpPr>
          <p:cNvPr id="3" name="Content Placeholder 2"/>
          <p:cNvSpPr>
            <a:spLocks noGrp="1"/>
          </p:cNvSpPr>
          <p:nvPr>
            <p:ph idx="1"/>
          </p:nvPr>
        </p:nvSpPr>
        <p:spPr>
          <a:xfrm>
            <a:off x="838200" y="1233487"/>
            <a:ext cx="10515600" cy="4828099"/>
          </a:xfrm>
        </p:spPr>
        <p:txBody>
          <a:bodyPr>
            <a:normAutofit fontScale="92500" lnSpcReduction="20000"/>
          </a:bodyPr>
          <a:lstStyle/>
          <a:p>
            <a:r>
              <a:rPr lang="en-US" dirty="0" smtClean="0"/>
              <a:t>Aka opinion mining, opinion extraction, subjectivity analysis.</a:t>
            </a:r>
          </a:p>
          <a:p>
            <a:r>
              <a:rPr lang="en-US" dirty="0" smtClean="0"/>
              <a:t>Detection of attitude towards objects / person.</a:t>
            </a:r>
          </a:p>
          <a:p>
            <a:r>
              <a:rPr lang="en-US" dirty="0" smtClean="0"/>
              <a:t>Study sentiment (internal or external) expressed in text.</a:t>
            </a:r>
          </a:p>
          <a:p>
            <a:r>
              <a:rPr lang="en-US" dirty="0" smtClean="0"/>
              <a:t>Usage or applications:</a:t>
            </a:r>
          </a:p>
          <a:p>
            <a:pPr lvl="1"/>
            <a:r>
              <a:rPr lang="en-US" dirty="0" smtClean="0"/>
              <a:t>Individual – make decision (e.g. on products)</a:t>
            </a:r>
          </a:p>
          <a:p>
            <a:pPr lvl="1"/>
            <a:r>
              <a:rPr lang="en-US" dirty="0" smtClean="0"/>
              <a:t>Business – benchmark products / services (market intelligence)</a:t>
            </a:r>
          </a:p>
          <a:p>
            <a:pPr lvl="1"/>
            <a:r>
              <a:rPr lang="en-US" dirty="0" smtClean="0"/>
              <a:t>Product rating</a:t>
            </a:r>
          </a:p>
          <a:p>
            <a:pPr lvl="1"/>
            <a:r>
              <a:rPr lang="en-US" dirty="0" smtClean="0"/>
              <a:t>Politics</a:t>
            </a:r>
          </a:p>
          <a:p>
            <a:pPr lvl="1"/>
            <a:r>
              <a:rPr lang="en-US" dirty="0" smtClean="0"/>
              <a:t>Public sentiment</a:t>
            </a:r>
          </a:p>
          <a:p>
            <a:pPr lvl="1"/>
            <a:r>
              <a:rPr lang="en-US" dirty="0" smtClean="0"/>
              <a:t>Opinion retrieval – provide general search for opinions.</a:t>
            </a:r>
          </a:p>
          <a:p>
            <a:r>
              <a:rPr lang="en-US" dirty="0" smtClean="0"/>
              <a:t>Opinions from many people </a:t>
            </a:r>
            <a:r>
              <a:rPr lang="en-US" dirty="0" smtClean="0">
                <a:sym typeface="Wingdings" panose="05000000000000000000" pitchFamily="2" charset="2"/>
              </a:rPr>
              <a:t> opinion summarization  decision  action</a:t>
            </a:r>
            <a:endParaRPr lang="en-US" dirty="0" smtClean="0"/>
          </a:p>
          <a:p>
            <a:r>
              <a:rPr lang="en-US" dirty="0" smtClean="0"/>
              <a:t>See Twitter Sentiment App (</a:t>
            </a:r>
            <a:r>
              <a:rPr lang="en-US" dirty="0" smtClean="0">
                <a:hlinkClick r:id="rId2"/>
              </a:rPr>
              <a:t>www.sentiment140.com</a:t>
            </a:r>
            <a:r>
              <a:rPr lang="en-US" dirty="0" smtClean="0"/>
              <a:t>) </a:t>
            </a:r>
            <a:endParaRPr lang="en-US" dirty="0"/>
          </a:p>
        </p:txBody>
      </p:sp>
      <p:sp>
        <p:nvSpPr>
          <p:cNvPr id="4" name="Slide Number Placeholder 3"/>
          <p:cNvSpPr>
            <a:spLocks noGrp="1"/>
          </p:cNvSpPr>
          <p:nvPr>
            <p:ph type="sldNum" sz="quarter" idx="12"/>
          </p:nvPr>
        </p:nvSpPr>
        <p:spPr/>
        <p:txBody>
          <a:bodyPr/>
          <a:lstStyle/>
          <a:p>
            <a:fld id="{72207F3E-D126-4566-BC3E-691A55DA1B72}" type="slidenum">
              <a:rPr lang="en-US" smtClean="0"/>
              <a:t>24</a:t>
            </a:fld>
            <a:endParaRPr lang="en-US"/>
          </a:p>
        </p:txBody>
      </p:sp>
    </p:spTree>
    <p:extLst>
      <p:ext uri="{BB962C8B-B14F-4D97-AF65-F5344CB8AC3E}">
        <p14:creationId xmlns:p14="http://schemas.microsoft.com/office/powerpoint/2010/main" val="23471739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1223"/>
          </a:xfrm>
        </p:spPr>
        <p:txBody>
          <a:bodyPr>
            <a:normAutofit/>
          </a:bodyPr>
          <a:lstStyle/>
          <a:p>
            <a:pPr algn="ctr"/>
            <a:r>
              <a:rPr lang="en-US" b="1" dirty="0"/>
              <a:t>Two </a:t>
            </a:r>
            <a:r>
              <a:rPr lang="en-US" b="1" dirty="0" smtClean="0"/>
              <a:t>Types </a:t>
            </a:r>
            <a:r>
              <a:rPr lang="en-US" b="1" dirty="0"/>
              <a:t>of </a:t>
            </a:r>
            <a:r>
              <a:rPr lang="en-US" b="1" dirty="0" smtClean="0"/>
              <a:t>Opinions </a:t>
            </a:r>
            <a:endParaRPr lang="en-US" b="1" dirty="0"/>
          </a:p>
        </p:txBody>
      </p:sp>
      <p:sp>
        <p:nvSpPr>
          <p:cNvPr id="3" name="Content Placeholder 2"/>
          <p:cNvSpPr>
            <a:spLocks noGrp="1"/>
          </p:cNvSpPr>
          <p:nvPr>
            <p:ph idx="1"/>
          </p:nvPr>
        </p:nvSpPr>
        <p:spPr>
          <a:xfrm>
            <a:off x="838200" y="1515909"/>
            <a:ext cx="10739284" cy="4351338"/>
          </a:xfrm>
        </p:spPr>
        <p:txBody>
          <a:bodyPr>
            <a:normAutofit/>
          </a:bodyPr>
          <a:lstStyle/>
          <a:p>
            <a:r>
              <a:rPr lang="en-US" sz="3200" b="1" dirty="0"/>
              <a:t>Regular opinions</a:t>
            </a:r>
            <a:r>
              <a:rPr lang="en-US" sz="3200" dirty="0"/>
              <a:t>: Sentiment/opinion expressions on some target entities</a:t>
            </a:r>
          </a:p>
          <a:p>
            <a:pPr lvl="1">
              <a:buFont typeface="Courier New" panose="02070309020205020404" pitchFamily="49" charset="0"/>
              <a:buChar char="o"/>
            </a:pPr>
            <a:r>
              <a:rPr lang="en-US" sz="2800" dirty="0"/>
              <a:t>Direct opinions: </a:t>
            </a:r>
          </a:p>
          <a:p>
            <a:pPr lvl="1">
              <a:buFont typeface="Courier New" panose="02070309020205020404" pitchFamily="49" charset="0"/>
              <a:buChar char="o"/>
            </a:pPr>
            <a:r>
              <a:rPr lang="en-US" sz="2800" dirty="0"/>
              <a:t>“The touch screen is really cool.”</a:t>
            </a:r>
          </a:p>
          <a:p>
            <a:r>
              <a:rPr lang="en-US" sz="3200" b="1" dirty="0"/>
              <a:t>Indirect opinions</a:t>
            </a:r>
            <a:r>
              <a:rPr lang="en-US" sz="3200" dirty="0"/>
              <a:t>: </a:t>
            </a:r>
          </a:p>
          <a:p>
            <a:pPr lvl="1">
              <a:buFont typeface="Courier New" panose="02070309020205020404" pitchFamily="49" charset="0"/>
              <a:buChar char="o"/>
            </a:pPr>
            <a:r>
              <a:rPr lang="en-US" sz="2800" dirty="0"/>
              <a:t>“After taking the drug, my pain has gone.” </a:t>
            </a:r>
          </a:p>
          <a:p>
            <a:pPr lvl="1">
              <a:buFont typeface="Courier New" panose="02070309020205020404" pitchFamily="49" charset="0"/>
              <a:buChar char="o"/>
            </a:pPr>
            <a:r>
              <a:rPr lang="en-US" sz="2800" dirty="0"/>
              <a:t>Comparative opinions: Comparison of more than one entity. </a:t>
            </a:r>
          </a:p>
          <a:p>
            <a:pPr lvl="1">
              <a:buFont typeface="Courier New" panose="02070309020205020404" pitchFamily="49" charset="0"/>
              <a:buChar char="o"/>
            </a:pPr>
            <a:r>
              <a:rPr lang="en-US" sz="2800" dirty="0"/>
              <a:t>E.g., “iPhone is better than Blackberry.”</a:t>
            </a:r>
          </a:p>
          <a:p>
            <a:r>
              <a:rPr lang="en-US" sz="3200" dirty="0"/>
              <a:t>We focus on regular opinions first, and just call them opinions. </a:t>
            </a:r>
            <a:endParaRPr lang="en-US" dirty="0"/>
          </a:p>
          <a:p>
            <a:endParaRPr lang="en-US" dirty="0"/>
          </a:p>
        </p:txBody>
      </p:sp>
      <p:sp>
        <p:nvSpPr>
          <p:cNvPr id="4" name="Slide Number Placeholder 3"/>
          <p:cNvSpPr>
            <a:spLocks noGrp="1"/>
          </p:cNvSpPr>
          <p:nvPr>
            <p:ph type="sldNum" sz="quarter" idx="12"/>
          </p:nvPr>
        </p:nvSpPr>
        <p:spPr/>
        <p:txBody>
          <a:bodyPr/>
          <a:lstStyle/>
          <a:p>
            <a:fld id="{72207F3E-D126-4566-BC3E-691A55DA1B72}" type="slidenum">
              <a:rPr lang="en-US" smtClean="0"/>
              <a:t>25</a:t>
            </a:fld>
            <a:endParaRPr lang="en-US"/>
          </a:p>
        </p:txBody>
      </p:sp>
    </p:spTree>
    <p:extLst>
      <p:ext uri="{BB962C8B-B14F-4D97-AF65-F5344CB8AC3E}">
        <p14:creationId xmlns:p14="http://schemas.microsoft.com/office/powerpoint/2010/main" val="27109380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4746"/>
          </a:xfrm>
        </p:spPr>
        <p:txBody>
          <a:bodyPr/>
          <a:lstStyle/>
          <a:p>
            <a:pPr algn="ctr"/>
            <a:r>
              <a:rPr lang="en-US" b="1" dirty="0" smtClean="0"/>
              <a:t>4 Basic Components of Opinion</a:t>
            </a:r>
            <a:endParaRPr lang="en-US" b="1" dirty="0"/>
          </a:p>
        </p:txBody>
      </p:sp>
      <p:sp>
        <p:nvSpPr>
          <p:cNvPr id="3" name="Content Placeholder 2"/>
          <p:cNvSpPr>
            <a:spLocks noGrp="1"/>
          </p:cNvSpPr>
          <p:nvPr>
            <p:ph idx="1"/>
          </p:nvPr>
        </p:nvSpPr>
        <p:spPr>
          <a:xfrm>
            <a:off x="985683" y="2370137"/>
            <a:ext cx="10515600" cy="2098624"/>
          </a:xfrm>
        </p:spPr>
        <p:txBody>
          <a:bodyPr/>
          <a:lstStyle/>
          <a:p>
            <a:pPr marL="514350" indent="-514350">
              <a:buFont typeface="+mj-lt"/>
              <a:buAutoNum type="arabicPeriod"/>
            </a:pPr>
            <a:r>
              <a:rPr lang="en-US" dirty="0" smtClean="0"/>
              <a:t>Opinion </a:t>
            </a:r>
            <a:r>
              <a:rPr lang="en-US" b="1" dirty="0" smtClean="0"/>
              <a:t>targets</a:t>
            </a:r>
            <a:r>
              <a:rPr lang="en-US" dirty="0" smtClean="0"/>
              <a:t> (document, sentence, aspect/feature)</a:t>
            </a:r>
          </a:p>
          <a:p>
            <a:pPr marL="514350" indent="-514350">
              <a:buFont typeface="+mj-lt"/>
              <a:buAutoNum type="arabicPeriod"/>
            </a:pPr>
            <a:r>
              <a:rPr lang="en-US" b="1" dirty="0" smtClean="0"/>
              <a:t>Sentiments </a:t>
            </a:r>
            <a:r>
              <a:rPr lang="en-US" dirty="0" smtClean="0"/>
              <a:t>(positive, negative, neutral)</a:t>
            </a:r>
          </a:p>
          <a:p>
            <a:pPr marL="514350" indent="-514350">
              <a:buFont typeface="+mj-lt"/>
              <a:buAutoNum type="arabicPeriod"/>
            </a:pPr>
            <a:r>
              <a:rPr lang="en-US" dirty="0" smtClean="0"/>
              <a:t>Opinion </a:t>
            </a:r>
            <a:r>
              <a:rPr lang="en-US" b="1" dirty="0" smtClean="0"/>
              <a:t>holders</a:t>
            </a:r>
            <a:r>
              <a:rPr lang="en-US" dirty="0" smtClean="0"/>
              <a:t> / source (the person who hold the opinions)</a:t>
            </a:r>
          </a:p>
          <a:p>
            <a:pPr marL="514350" indent="-514350">
              <a:buFont typeface="+mj-lt"/>
              <a:buAutoNum type="arabicPeriod"/>
            </a:pPr>
            <a:r>
              <a:rPr lang="en-US" b="1" dirty="0" smtClean="0"/>
              <a:t>Time</a:t>
            </a:r>
            <a:r>
              <a:rPr lang="en-US" dirty="0" smtClean="0"/>
              <a:t> when opinions are expressed</a:t>
            </a:r>
          </a:p>
        </p:txBody>
      </p:sp>
      <p:sp>
        <p:nvSpPr>
          <p:cNvPr id="4" name="Slide Number Placeholder 3"/>
          <p:cNvSpPr>
            <a:spLocks noGrp="1"/>
          </p:cNvSpPr>
          <p:nvPr>
            <p:ph type="sldNum" sz="quarter" idx="12"/>
          </p:nvPr>
        </p:nvSpPr>
        <p:spPr/>
        <p:txBody>
          <a:bodyPr/>
          <a:lstStyle/>
          <a:p>
            <a:fld id="{72207F3E-D126-4566-BC3E-691A55DA1B72}" type="slidenum">
              <a:rPr lang="en-US" smtClean="0"/>
              <a:t>26</a:t>
            </a:fld>
            <a:endParaRPr lang="en-US"/>
          </a:p>
        </p:txBody>
      </p:sp>
      <p:sp>
        <p:nvSpPr>
          <p:cNvPr id="5" name="Rectangle 4"/>
          <p:cNvSpPr/>
          <p:nvPr/>
        </p:nvSpPr>
        <p:spPr>
          <a:xfrm>
            <a:off x="1575620" y="1297951"/>
            <a:ext cx="8261554" cy="954107"/>
          </a:xfrm>
          <a:prstGeom prst="rect">
            <a:avLst/>
          </a:prstGeom>
          <a:solidFill>
            <a:schemeClr val="accent4">
              <a:lumMod val="20000"/>
              <a:lumOff val="80000"/>
            </a:schemeClr>
          </a:solidFill>
        </p:spPr>
        <p:txBody>
          <a:bodyPr wrap="square">
            <a:spAutoFit/>
          </a:bodyPr>
          <a:lstStyle/>
          <a:p>
            <a:r>
              <a:rPr lang="en-US" sz="2800" dirty="0" smtClean="0"/>
              <a:t>An opinion is a quadruple (Liu, 2012), </a:t>
            </a:r>
          </a:p>
          <a:p>
            <a:r>
              <a:rPr lang="en-US" sz="2800" dirty="0" smtClean="0"/>
              <a:t>    (target, sentiment, holder, time)</a:t>
            </a:r>
            <a:endParaRPr lang="en-US" sz="2800" dirty="0"/>
          </a:p>
        </p:txBody>
      </p:sp>
    </p:spTree>
    <p:extLst>
      <p:ext uri="{BB962C8B-B14F-4D97-AF65-F5344CB8AC3E}">
        <p14:creationId xmlns:p14="http://schemas.microsoft.com/office/powerpoint/2010/main" val="24194180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1239"/>
          </a:xfrm>
        </p:spPr>
        <p:txBody>
          <a:bodyPr/>
          <a:lstStyle/>
          <a:p>
            <a:pPr algn="ctr"/>
            <a:r>
              <a:rPr lang="en-US" b="1" dirty="0"/>
              <a:t>Can </a:t>
            </a:r>
            <a:r>
              <a:rPr lang="en-US" b="1" dirty="0" smtClean="0"/>
              <a:t>Text Analytics Identify Sarcasm?</a:t>
            </a:r>
            <a:endParaRPr lang="en-US" b="1" dirty="0"/>
          </a:p>
        </p:txBody>
      </p:sp>
      <p:sp>
        <p:nvSpPr>
          <p:cNvPr id="3" name="Content Placeholder 2"/>
          <p:cNvSpPr>
            <a:spLocks noGrp="1"/>
          </p:cNvSpPr>
          <p:nvPr>
            <p:ph idx="1"/>
          </p:nvPr>
        </p:nvSpPr>
        <p:spPr>
          <a:xfrm>
            <a:off x="838200" y="1690688"/>
            <a:ext cx="10515600" cy="4351338"/>
          </a:xfrm>
        </p:spPr>
        <p:txBody>
          <a:bodyPr>
            <a:normAutofit/>
          </a:bodyPr>
          <a:lstStyle/>
          <a:p>
            <a:pPr algn="just"/>
            <a:r>
              <a:rPr lang="en-US" dirty="0" smtClean="0"/>
              <a:t>Analysis </a:t>
            </a:r>
            <a:r>
              <a:rPr lang="en-US" dirty="0"/>
              <a:t>is for positive-negative sentiment rather than mood detection.</a:t>
            </a:r>
          </a:p>
          <a:p>
            <a:pPr algn="just"/>
            <a:r>
              <a:rPr lang="en-US" dirty="0"/>
              <a:t>There is always some degree of imprecision in sentiment analysis, but the model is most useful when there is no hidden meaning or subtext to the content. Irony, sarcasm, humor, and similarly nuanced content rely on cultural context and norms to convey intent. </a:t>
            </a:r>
            <a:endParaRPr lang="en-US" dirty="0" smtClean="0"/>
          </a:p>
          <a:p>
            <a:pPr algn="just"/>
            <a:r>
              <a:rPr lang="en-US" dirty="0" smtClean="0"/>
              <a:t>This </a:t>
            </a:r>
            <a:r>
              <a:rPr lang="en-US" dirty="0"/>
              <a:t>type of content is among the most challenging to analyze. Typically, the greatest discrepancy between a given score produced by the analyzer and a subjective assessment by a human is for content with nuanced meaning.</a:t>
            </a:r>
          </a:p>
          <a:p>
            <a:endParaRPr lang="en-US" dirty="0"/>
          </a:p>
        </p:txBody>
      </p:sp>
      <p:sp>
        <p:nvSpPr>
          <p:cNvPr id="4" name="Slide Number Placeholder 3"/>
          <p:cNvSpPr>
            <a:spLocks noGrp="1"/>
          </p:cNvSpPr>
          <p:nvPr>
            <p:ph type="sldNum" sz="quarter" idx="12"/>
          </p:nvPr>
        </p:nvSpPr>
        <p:spPr/>
        <p:txBody>
          <a:bodyPr/>
          <a:lstStyle/>
          <a:p>
            <a:fld id="{72207F3E-D126-4566-BC3E-691A55DA1B72}" type="slidenum">
              <a:rPr lang="en-US" smtClean="0"/>
              <a:t>27</a:t>
            </a:fld>
            <a:endParaRPr lang="en-US"/>
          </a:p>
        </p:txBody>
      </p:sp>
    </p:spTree>
    <p:extLst>
      <p:ext uri="{BB962C8B-B14F-4D97-AF65-F5344CB8AC3E}">
        <p14:creationId xmlns:p14="http://schemas.microsoft.com/office/powerpoint/2010/main" val="6868189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243"/>
          </a:xfrm>
        </p:spPr>
        <p:txBody>
          <a:bodyPr/>
          <a:lstStyle/>
          <a:p>
            <a:pPr algn="ctr"/>
            <a:r>
              <a:rPr lang="en-US" b="1" dirty="0" smtClean="0"/>
              <a:t>References</a:t>
            </a:r>
            <a:endParaRPr lang="en-US" b="1" dirty="0"/>
          </a:p>
        </p:txBody>
      </p:sp>
      <p:sp>
        <p:nvSpPr>
          <p:cNvPr id="3" name="Content Placeholder 2"/>
          <p:cNvSpPr>
            <a:spLocks noGrp="1"/>
          </p:cNvSpPr>
          <p:nvPr>
            <p:ph idx="1"/>
          </p:nvPr>
        </p:nvSpPr>
        <p:spPr>
          <a:xfrm>
            <a:off x="705463" y="1380971"/>
            <a:ext cx="11078497" cy="4351338"/>
          </a:xfrm>
        </p:spPr>
        <p:txBody>
          <a:bodyPr>
            <a:normAutofit/>
          </a:bodyPr>
          <a:lstStyle/>
          <a:p>
            <a:pPr>
              <a:buFont typeface="Courier New" panose="02070309020205020404" pitchFamily="49" charset="0"/>
              <a:buChar char="o"/>
            </a:pPr>
            <a:r>
              <a:rPr lang="en-US" sz="2400" dirty="0"/>
              <a:t>Text Analytics in </a:t>
            </a:r>
            <a:r>
              <a:rPr lang="en-US" sz="2400" dirty="0" smtClean="0"/>
              <a:t>Action (Toronto </a:t>
            </a:r>
            <a:r>
              <a:rPr lang="en-US" sz="2400" dirty="0"/>
              <a:t>Data Sciences </a:t>
            </a:r>
            <a:r>
              <a:rPr lang="en-US" sz="2400" dirty="0" smtClean="0"/>
              <a:t>Forum) by Cindy </a:t>
            </a:r>
            <a:r>
              <a:rPr lang="en-US" sz="2400" dirty="0" err="1"/>
              <a:t>Zhong</a:t>
            </a:r>
            <a:r>
              <a:rPr lang="en-US" sz="2400" dirty="0"/>
              <a:t>, Data Scientist, SAS Canada</a:t>
            </a:r>
          </a:p>
          <a:p>
            <a:pPr marL="0" indent="0">
              <a:buNone/>
            </a:pPr>
            <a:r>
              <a:rPr lang="en-US" sz="2400" dirty="0" smtClean="0">
                <a:hlinkClick r:id="rId2"/>
              </a:rPr>
              <a:t>https</a:t>
            </a:r>
            <a:r>
              <a:rPr lang="en-US" sz="2400" dirty="0">
                <a:hlinkClick r:id="rId2"/>
              </a:rPr>
              <a:t>://</a:t>
            </a:r>
            <a:r>
              <a:rPr lang="en-US" sz="2400" dirty="0" smtClean="0">
                <a:hlinkClick r:id="rId2"/>
              </a:rPr>
              <a:t>www.sas.com/content/dam/SAS/en_ca/User%20Group%20Presentations/Toronto-Data-Mining-Forum/zhong_text_analytics.pdf</a:t>
            </a:r>
            <a:endParaRPr lang="en-US" sz="2400" dirty="0" smtClean="0"/>
          </a:p>
          <a:p>
            <a:pPr>
              <a:buFont typeface="Courier New" panose="02070309020205020404" pitchFamily="49" charset="0"/>
              <a:buChar char="o"/>
            </a:pPr>
            <a:r>
              <a:rPr lang="en-US" sz="2400" dirty="0" smtClean="0"/>
              <a:t>What is Text Analytics?                                      </a:t>
            </a:r>
            <a:r>
              <a:rPr lang="en-US" sz="2400" dirty="0">
                <a:hlinkClick r:id="rId3"/>
              </a:rPr>
              <a:t>https://www.predictiveanalyticstoday.com/text-analytics/#</a:t>
            </a:r>
            <a:r>
              <a:rPr lang="en-US" sz="2400" dirty="0" smtClean="0">
                <a:hlinkClick r:id="rId3"/>
              </a:rPr>
              <a:t>content-anchor</a:t>
            </a:r>
            <a:r>
              <a:rPr lang="en-US" sz="2400" dirty="0" smtClean="0"/>
              <a:t>  </a:t>
            </a:r>
            <a:endParaRPr lang="en-US" sz="2400" dirty="0"/>
          </a:p>
          <a:p>
            <a:pPr>
              <a:buFont typeface="Courier New" panose="02070309020205020404" pitchFamily="49" charset="0"/>
              <a:buChar char="o"/>
            </a:pPr>
            <a:r>
              <a:rPr lang="en-US" sz="2400" dirty="0"/>
              <a:t>Why is analyzing text so hard? </a:t>
            </a:r>
            <a:r>
              <a:rPr lang="en-US" sz="2400" dirty="0" smtClean="0"/>
              <a:t>                                  </a:t>
            </a:r>
            <a:r>
              <a:rPr lang="en-US" sz="2400" dirty="0" smtClean="0">
                <a:hlinkClick r:id="rId4"/>
              </a:rPr>
              <a:t>https</a:t>
            </a:r>
            <a:r>
              <a:rPr lang="en-US" sz="2400" dirty="0">
                <a:hlinkClick r:id="rId4"/>
              </a:rPr>
              <a:t>://</a:t>
            </a:r>
            <a:r>
              <a:rPr lang="en-US" sz="2400" dirty="0" smtClean="0">
                <a:hlinkClick r:id="rId4"/>
              </a:rPr>
              <a:t>www.ibmbigdatahub.com/blog/why-analyzing-text-so-hard</a:t>
            </a:r>
            <a:r>
              <a:rPr lang="en-US" sz="2400" dirty="0" smtClean="0"/>
              <a:t> </a:t>
            </a:r>
            <a:endParaRPr lang="en-US" sz="2400" dirty="0"/>
          </a:p>
        </p:txBody>
      </p:sp>
      <p:sp>
        <p:nvSpPr>
          <p:cNvPr id="4" name="Slide Number Placeholder 3"/>
          <p:cNvSpPr>
            <a:spLocks noGrp="1"/>
          </p:cNvSpPr>
          <p:nvPr>
            <p:ph type="sldNum" sz="quarter" idx="12"/>
          </p:nvPr>
        </p:nvSpPr>
        <p:spPr/>
        <p:txBody>
          <a:bodyPr/>
          <a:lstStyle/>
          <a:p>
            <a:fld id="{72207F3E-D126-4566-BC3E-691A55DA1B72}" type="slidenum">
              <a:rPr lang="en-US" smtClean="0"/>
              <a:t>28</a:t>
            </a:fld>
            <a:endParaRPr lang="en-US"/>
          </a:p>
        </p:txBody>
      </p:sp>
    </p:spTree>
    <p:extLst>
      <p:ext uri="{BB962C8B-B14F-4D97-AF65-F5344CB8AC3E}">
        <p14:creationId xmlns:p14="http://schemas.microsoft.com/office/powerpoint/2010/main" val="3430716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207F3E-D126-4566-BC3E-691A55DA1B72}" type="slidenum">
              <a:rPr lang="en-US" smtClean="0"/>
              <a:t>3</a:t>
            </a:fld>
            <a:endParaRPr lang="en-US"/>
          </a:p>
        </p:txBody>
      </p:sp>
      <p:pic>
        <p:nvPicPr>
          <p:cNvPr id="5" name="Picture 4"/>
          <p:cNvPicPr>
            <a:picLocks noChangeAspect="1"/>
          </p:cNvPicPr>
          <p:nvPr/>
        </p:nvPicPr>
        <p:blipFill>
          <a:blip r:embed="rId2"/>
          <a:stretch>
            <a:fillRect/>
          </a:stretch>
        </p:blipFill>
        <p:spPr>
          <a:xfrm>
            <a:off x="185977" y="383458"/>
            <a:ext cx="11797169" cy="6105832"/>
          </a:xfrm>
          <a:prstGeom prst="rect">
            <a:avLst/>
          </a:prstGeom>
        </p:spPr>
      </p:pic>
      <p:pic>
        <p:nvPicPr>
          <p:cNvPr id="4" name="Picture 3"/>
          <p:cNvPicPr>
            <a:picLocks noChangeAspect="1"/>
          </p:cNvPicPr>
          <p:nvPr/>
        </p:nvPicPr>
        <p:blipFill>
          <a:blip r:embed="rId3"/>
          <a:stretch>
            <a:fillRect/>
          </a:stretch>
        </p:blipFill>
        <p:spPr>
          <a:xfrm>
            <a:off x="516194" y="1908422"/>
            <a:ext cx="4749464" cy="2379569"/>
          </a:xfrm>
          <a:prstGeom prst="rect">
            <a:avLst/>
          </a:prstGeom>
        </p:spPr>
      </p:pic>
    </p:spTree>
    <p:extLst>
      <p:ext uri="{BB962C8B-B14F-4D97-AF65-F5344CB8AC3E}">
        <p14:creationId xmlns:p14="http://schemas.microsoft.com/office/powerpoint/2010/main" val="29978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169607"/>
            <a:ext cx="10515600" cy="770501"/>
          </a:xfrm>
        </p:spPr>
        <p:txBody>
          <a:bodyPr/>
          <a:lstStyle/>
          <a:p>
            <a:pPr algn="ctr"/>
            <a:r>
              <a:rPr lang="en-US" b="1" dirty="0" smtClean="0"/>
              <a:t>Unstructured Data</a:t>
            </a:r>
            <a:endParaRPr lang="en-US" b="1" dirty="0"/>
          </a:p>
        </p:txBody>
      </p:sp>
      <p:sp>
        <p:nvSpPr>
          <p:cNvPr id="4" name="Content Placeholder 3"/>
          <p:cNvSpPr>
            <a:spLocks noGrp="1"/>
          </p:cNvSpPr>
          <p:nvPr>
            <p:ph idx="1"/>
          </p:nvPr>
        </p:nvSpPr>
        <p:spPr>
          <a:xfrm>
            <a:off x="615745" y="1033684"/>
            <a:ext cx="10960510" cy="1050310"/>
          </a:xfrm>
          <a:solidFill>
            <a:schemeClr val="accent4">
              <a:lumMod val="20000"/>
              <a:lumOff val="80000"/>
            </a:schemeClr>
          </a:solidFill>
        </p:spPr>
        <p:txBody>
          <a:bodyPr>
            <a:normAutofit lnSpcReduction="10000"/>
          </a:bodyPr>
          <a:lstStyle/>
          <a:p>
            <a:pPr marL="0" indent="0" algn="just">
              <a:buNone/>
            </a:pPr>
            <a:r>
              <a:rPr lang="en-US" sz="2400" b="1" dirty="0" smtClean="0"/>
              <a:t>Unstructured </a:t>
            </a:r>
            <a:r>
              <a:rPr lang="en-US" sz="2400" b="1" dirty="0"/>
              <a:t>data </a:t>
            </a:r>
            <a:r>
              <a:rPr lang="en-US" sz="2400" dirty="0"/>
              <a:t>has internal structure but is not structured via pre-defined data models or schema. It may be </a:t>
            </a:r>
            <a:r>
              <a:rPr lang="en-US" sz="2400" b="1" dirty="0"/>
              <a:t>textual</a:t>
            </a:r>
            <a:r>
              <a:rPr lang="en-US" sz="2400" dirty="0"/>
              <a:t> or </a:t>
            </a:r>
            <a:r>
              <a:rPr lang="en-US" sz="2400" b="1" dirty="0"/>
              <a:t>non-textual</a:t>
            </a:r>
            <a:r>
              <a:rPr lang="en-US" sz="2400" dirty="0"/>
              <a:t>, and </a:t>
            </a:r>
            <a:r>
              <a:rPr lang="en-US" sz="2400" b="1" dirty="0">
                <a:solidFill>
                  <a:srgbClr val="00B050"/>
                </a:solidFill>
              </a:rPr>
              <a:t>human- </a:t>
            </a:r>
            <a:r>
              <a:rPr lang="en-US" sz="2400" dirty="0"/>
              <a:t>or </a:t>
            </a:r>
            <a:r>
              <a:rPr lang="en-US" sz="2400" b="1" dirty="0">
                <a:solidFill>
                  <a:srgbClr val="0070C0"/>
                </a:solidFill>
              </a:rPr>
              <a:t>machine-</a:t>
            </a:r>
            <a:r>
              <a:rPr lang="en-US" sz="2400" dirty="0"/>
              <a:t>generated. It may also be stored within a </a:t>
            </a:r>
            <a:r>
              <a:rPr lang="en-US" sz="2400" b="1" dirty="0"/>
              <a:t>non-relational database </a:t>
            </a:r>
            <a:r>
              <a:rPr lang="en-US" sz="2400" dirty="0"/>
              <a:t>like </a:t>
            </a:r>
            <a:r>
              <a:rPr lang="en-US" sz="2400" b="1" dirty="0"/>
              <a:t>NoSQL</a:t>
            </a:r>
            <a:r>
              <a:rPr lang="en-US" sz="2400" dirty="0"/>
              <a:t>.</a:t>
            </a:r>
          </a:p>
          <a:p>
            <a:endParaRPr lang="en-US" dirty="0"/>
          </a:p>
        </p:txBody>
      </p:sp>
      <p:sp>
        <p:nvSpPr>
          <p:cNvPr id="2" name="Slide Number Placeholder 1"/>
          <p:cNvSpPr>
            <a:spLocks noGrp="1"/>
          </p:cNvSpPr>
          <p:nvPr>
            <p:ph type="sldNum" sz="quarter" idx="12"/>
          </p:nvPr>
        </p:nvSpPr>
        <p:spPr/>
        <p:txBody>
          <a:bodyPr/>
          <a:lstStyle/>
          <a:p>
            <a:fld id="{72207F3E-D126-4566-BC3E-691A55DA1B72}" type="slidenum">
              <a:rPr lang="en-US" smtClean="0"/>
              <a:t>4</a:t>
            </a:fld>
            <a:endParaRPr lang="en-US"/>
          </a:p>
        </p:txBody>
      </p:sp>
      <p:sp>
        <p:nvSpPr>
          <p:cNvPr id="5" name="Rectangle 4"/>
          <p:cNvSpPr/>
          <p:nvPr/>
        </p:nvSpPr>
        <p:spPr>
          <a:xfrm>
            <a:off x="393290" y="2177570"/>
            <a:ext cx="6685936" cy="4708981"/>
          </a:xfrm>
          <a:prstGeom prst="rect">
            <a:avLst/>
          </a:prstGeom>
        </p:spPr>
        <p:txBody>
          <a:bodyPr wrap="square">
            <a:spAutoFit/>
          </a:bodyPr>
          <a:lstStyle/>
          <a:p>
            <a:r>
              <a:rPr lang="en-US" sz="2000" b="1" dirty="0" smtClean="0">
                <a:solidFill>
                  <a:srgbClr val="00B050"/>
                </a:solidFill>
              </a:rPr>
              <a:t>Human-generated </a:t>
            </a:r>
            <a:r>
              <a:rPr lang="en-US" sz="2000" b="1" dirty="0">
                <a:solidFill>
                  <a:srgbClr val="00B050"/>
                </a:solidFill>
              </a:rPr>
              <a:t>unstructured data </a:t>
            </a:r>
            <a:r>
              <a:rPr lang="en-US" dirty="0" smtClean="0">
                <a:solidFill>
                  <a:srgbClr val="00B050"/>
                </a:solidFill>
              </a:rPr>
              <a:t>:</a:t>
            </a:r>
            <a:endParaRPr lang="en-US" dirty="0">
              <a:solidFill>
                <a:srgbClr val="00B050"/>
              </a:solidFill>
            </a:endParaRPr>
          </a:p>
          <a:p>
            <a:pPr marL="285750" indent="-285750">
              <a:buFont typeface="Arial" panose="020B0604020202020204" pitchFamily="34" charset="0"/>
              <a:buChar char="•"/>
            </a:pPr>
            <a:r>
              <a:rPr lang="en-US" sz="2000" b="1" dirty="0"/>
              <a:t>Text files</a:t>
            </a:r>
            <a:r>
              <a:rPr lang="en-US" sz="2000" dirty="0"/>
              <a:t>: Word processing, spreadsheets, presentations, email, logs.</a:t>
            </a:r>
          </a:p>
          <a:p>
            <a:pPr marL="285750" indent="-285750">
              <a:buFont typeface="Arial" panose="020B0604020202020204" pitchFamily="34" charset="0"/>
              <a:buChar char="•"/>
            </a:pPr>
            <a:r>
              <a:rPr lang="en-US" sz="2000" b="1" dirty="0"/>
              <a:t>Email</a:t>
            </a:r>
            <a:r>
              <a:rPr lang="en-US" sz="2000" dirty="0"/>
              <a:t>: Email has some internal structure thanks to its metadata, and we sometimes refer to it as semi-structured. However, its message field is unstructured and traditional analytics tools cannot parse it.</a:t>
            </a:r>
          </a:p>
          <a:p>
            <a:pPr marL="285750" indent="-285750">
              <a:buFont typeface="Arial" panose="020B0604020202020204" pitchFamily="34" charset="0"/>
              <a:buChar char="•"/>
            </a:pPr>
            <a:r>
              <a:rPr lang="en-US" sz="2000" b="1" dirty="0"/>
              <a:t>Social Media</a:t>
            </a:r>
            <a:r>
              <a:rPr lang="en-US" sz="2000" dirty="0"/>
              <a:t>: Data from Facebook, Twitter, LinkedIn.</a:t>
            </a:r>
          </a:p>
          <a:p>
            <a:pPr marL="285750" indent="-285750">
              <a:buFont typeface="Arial" panose="020B0604020202020204" pitchFamily="34" charset="0"/>
              <a:buChar char="•"/>
            </a:pPr>
            <a:r>
              <a:rPr lang="en-US" sz="2000" b="1" dirty="0"/>
              <a:t>Website</a:t>
            </a:r>
            <a:r>
              <a:rPr lang="en-US" sz="2000" dirty="0"/>
              <a:t>: YouTube, Instagram, photo sharing sites.</a:t>
            </a:r>
          </a:p>
          <a:p>
            <a:pPr marL="285750" indent="-285750">
              <a:buFont typeface="Arial" panose="020B0604020202020204" pitchFamily="34" charset="0"/>
              <a:buChar char="•"/>
            </a:pPr>
            <a:r>
              <a:rPr lang="en-US" sz="2000" b="1" dirty="0"/>
              <a:t>Mobile data</a:t>
            </a:r>
            <a:r>
              <a:rPr lang="en-US" sz="2000" dirty="0"/>
              <a:t>: Text messages, locations.</a:t>
            </a:r>
          </a:p>
          <a:p>
            <a:pPr marL="285750" indent="-285750">
              <a:buFont typeface="Arial" panose="020B0604020202020204" pitchFamily="34" charset="0"/>
              <a:buChar char="•"/>
            </a:pPr>
            <a:r>
              <a:rPr lang="en-US" sz="2000" b="1" dirty="0"/>
              <a:t>Communication</a:t>
            </a:r>
            <a:r>
              <a:rPr lang="en-US" sz="2000" dirty="0"/>
              <a:t>s: Chat, IM, phone recordings, collaboration software.</a:t>
            </a:r>
          </a:p>
          <a:p>
            <a:pPr marL="285750" indent="-285750">
              <a:buFont typeface="Arial" panose="020B0604020202020204" pitchFamily="34" charset="0"/>
              <a:buChar char="•"/>
            </a:pPr>
            <a:r>
              <a:rPr lang="en-US" sz="2000" b="1" dirty="0"/>
              <a:t>Media</a:t>
            </a:r>
            <a:r>
              <a:rPr lang="en-US" sz="2000" dirty="0"/>
              <a:t>: MP3, digital photos, audio and video files.</a:t>
            </a:r>
          </a:p>
          <a:p>
            <a:pPr marL="285750" indent="-285750">
              <a:buFont typeface="Arial" panose="020B0604020202020204" pitchFamily="34" charset="0"/>
              <a:buChar char="•"/>
            </a:pPr>
            <a:r>
              <a:rPr lang="en-US" sz="2000" b="1" dirty="0"/>
              <a:t>Business applications</a:t>
            </a:r>
            <a:r>
              <a:rPr lang="en-US" sz="2000" dirty="0"/>
              <a:t>: MS Office documents, productivity applications.</a:t>
            </a:r>
          </a:p>
        </p:txBody>
      </p:sp>
      <p:sp>
        <p:nvSpPr>
          <p:cNvPr id="6" name="Rectangle 5"/>
          <p:cNvSpPr/>
          <p:nvPr/>
        </p:nvSpPr>
        <p:spPr>
          <a:xfrm>
            <a:off x="7428271" y="2983631"/>
            <a:ext cx="4370439" cy="3170099"/>
          </a:xfrm>
          <a:prstGeom prst="rect">
            <a:avLst/>
          </a:prstGeom>
        </p:spPr>
        <p:txBody>
          <a:bodyPr wrap="square">
            <a:spAutoFit/>
          </a:bodyPr>
          <a:lstStyle/>
          <a:p>
            <a:r>
              <a:rPr lang="en-US" sz="2000" b="1" dirty="0">
                <a:solidFill>
                  <a:srgbClr val="0070C0"/>
                </a:solidFill>
              </a:rPr>
              <a:t>M</a:t>
            </a:r>
            <a:r>
              <a:rPr lang="en-US" sz="2000" b="1" dirty="0" smtClean="0">
                <a:solidFill>
                  <a:srgbClr val="0070C0"/>
                </a:solidFill>
              </a:rPr>
              <a:t>achine-generated </a:t>
            </a:r>
            <a:r>
              <a:rPr lang="en-US" sz="2000" b="1" dirty="0">
                <a:solidFill>
                  <a:srgbClr val="0070C0"/>
                </a:solidFill>
              </a:rPr>
              <a:t>unstructured </a:t>
            </a:r>
            <a:r>
              <a:rPr lang="en-US" sz="2000" b="1" dirty="0" smtClean="0">
                <a:solidFill>
                  <a:srgbClr val="0070C0"/>
                </a:solidFill>
              </a:rPr>
              <a:t>data:</a:t>
            </a:r>
            <a:endParaRPr lang="en-US" sz="2000" b="1" dirty="0">
              <a:solidFill>
                <a:srgbClr val="0070C0"/>
              </a:solidFill>
            </a:endParaRPr>
          </a:p>
          <a:p>
            <a:pPr marL="285750" indent="-285750" algn="just">
              <a:buFont typeface="Arial" panose="020B0604020202020204" pitchFamily="34" charset="0"/>
              <a:buChar char="•"/>
            </a:pPr>
            <a:r>
              <a:rPr lang="en-US" sz="2000" b="1" dirty="0"/>
              <a:t>Satellite imagery</a:t>
            </a:r>
            <a:r>
              <a:rPr lang="en-US" sz="2000" dirty="0"/>
              <a:t>: Weather data, land forms, military movements.</a:t>
            </a:r>
          </a:p>
          <a:p>
            <a:pPr marL="285750" indent="-285750" algn="just">
              <a:buFont typeface="Arial" panose="020B0604020202020204" pitchFamily="34" charset="0"/>
              <a:buChar char="•"/>
            </a:pPr>
            <a:r>
              <a:rPr lang="en-US" sz="2000" b="1" dirty="0"/>
              <a:t>Scientific data</a:t>
            </a:r>
            <a:r>
              <a:rPr lang="en-US" sz="2000" dirty="0"/>
              <a:t>: Oil and gas exploration, space exploration, seismic imagery, atmospheric data.</a:t>
            </a:r>
          </a:p>
          <a:p>
            <a:pPr marL="285750" indent="-285750" algn="just">
              <a:buFont typeface="Arial" panose="020B0604020202020204" pitchFamily="34" charset="0"/>
              <a:buChar char="•"/>
            </a:pPr>
            <a:r>
              <a:rPr lang="en-US" sz="2000" b="1" dirty="0"/>
              <a:t>Digital surveillance</a:t>
            </a:r>
            <a:r>
              <a:rPr lang="en-US" sz="2000" dirty="0"/>
              <a:t>: Surveillance photos and video.</a:t>
            </a:r>
          </a:p>
          <a:p>
            <a:pPr marL="285750" indent="-285750" algn="just">
              <a:buFont typeface="Arial" panose="020B0604020202020204" pitchFamily="34" charset="0"/>
              <a:buChar char="•"/>
            </a:pPr>
            <a:r>
              <a:rPr lang="en-US" sz="2000" b="1" dirty="0"/>
              <a:t>Sensor data</a:t>
            </a:r>
            <a:r>
              <a:rPr lang="en-US" sz="2000" dirty="0"/>
              <a:t>: Traffic, weather, oceanographic sensors.</a:t>
            </a:r>
          </a:p>
        </p:txBody>
      </p:sp>
      <p:sp>
        <p:nvSpPr>
          <p:cNvPr id="7" name="Rectangle 6"/>
          <p:cNvSpPr/>
          <p:nvPr/>
        </p:nvSpPr>
        <p:spPr>
          <a:xfrm>
            <a:off x="7079226" y="6247306"/>
            <a:ext cx="4970206" cy="461665"/>
          </a:xfrm>
          <a:prstGeom prst="rect">
            <a:avLst/>
          </a:prstGeom>
        </p:spPr>
        <p:txBody>
          <a:bodyPr wrap="square">
            <a:spAutoFit/>
          </a:bodyPr>
          <a:lstStyle/>
          <a:p>
            <a:r>
              <a:rPr lang="en-US" sz="1200" dirty="0">
                <a:hlinkClick r:id="rId2"/>
              </a:rPr>
              <a:t>https://</a:t>
            </a:r>
            <a:r>
              <a:rPr lang="en-US" sz="1200" dirty="0" smtClean="0">
                <a:hlinkClick r:id="rId2"/>
              </a:rPr>
              <a:t>www.datamation.com/big-data/structured-vs-unstructured-data.html</a:t>
            </a:r>
            <a:endParaRPr lang="en-US" sz="1200" dirty="0" smtClean="0"/>
          </a:p>
          <a:p>
            <a:endParaRPr lang="en-US" sz="1200" dirty="0"/>
          </a:p>
        </p:txBody>
      </p:sp>
    </p:spTree>
    <p:extLst>
      <p:ext uri="{BB962C8B-B14F-4D97-AF65-F5344CB8AC3E}">
        <p14:creationId xmlns:p14="http://schemas.microsoft.com/office/powerpoint/2010/main" val="3142213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9123147" y="3883284"/>
            <a:ext cx="2894692" cy="2728247"/>
          </a:xfrm>
          <a:prstGeom prst="rect">
            <a:avLst/>
          </a:prstGeom>
        </p:spPr>
      </p:pic>
      <p:sp>
        <p:nvSpPr>
          <p:cNvPr id="2" name="Title 1"/>
          <p:cNvSpPr>
            <a:spLocks noGrp="1"/>
          </p:cNvSpPr>
          <p:nvPr>
            <p:ph type="title"/>
          </p:nvPr>
        </p:nvSpPr>
        <p:spPr>
          <a:xfrm>
            <a:off x="838200" y="162232"/>
            <a:ext cx="10515600" cy="1027010"/>
          </a:xfrm>
        </p:spPr>
        <p:txBody>
          <a:bodyPr/>
          <a:lstStyle/>
          <a:p>
            <a:pPr algn="ctr"/>
            <a:r>
              <a:rPr lang="en-US" b="1" dirty="0"/>
              <a:t>What is Text Analytics?</a:t>
            </a:r>
          </a:p>
        </p:txBody>
      </p:sp>
      <p:sp>
        <p:nvSpPr>
          <p:cNvPr id="3" name="Content Placeholder 2"/>
          <p:cNvSpPr>
            <a:spLocks noGrp="1"/>
          </p:cNvSpPr>
          <p:nvPr>
            <p:ph idx="1"/>
          </p:nvPr>
        </p:nvSpPr>
        <p:spPr>
          <a:xfrm>
            <a:off x="513735" y="1218268"/>
            <a:ext cx="11019504" cy="2924399"/>
          </a:xfrm>
        </p:spPr>
        <p:txBody>
          <a:bodyPr/>
          <a:lstStyle/>
          <a:p>
            <a:pPr marL="0" indent="0" algn="just">
              <a:buNone/>
            </a:pPr>
            <a:r>
              <a:rPr lang="en-US" dirty="0"/>
              <a:t>“A set of </a:t>
            </a:r>
            <a:r>
              <a:rPr lang="en-US" b="1" dirty="0"/>
              <a:t>linguistic</a:t>
            </a:r>
            <a:r>
              <a:rPr lang="en-US" dirty="0"/>
              <a:t>, </a:t>
            </a:r>
            <a:r>
              <a:rPr lang="en-US" b="1" dirty="0"/>
              <a:t>statistical</a:t>
            </a:r>
            <a:r>
              <a:rPr lang="en-US" dirty="0"/>
              <a:t>, and </a:t>
            </a:r>
            <a:r>
              <a:rPr lang="en-US" b="1" dirty="0" smtClean="0"/>
              <a:t>machine learning</a:t>
            </a:r>
            <a:r>
              <a:rPr lang="en-US" dirty="0" smtClean="0"/>
              <a:t> </a:t>
            </a:r>
            <a:r>
              <a:rPr lang="en-US" dirty="0"/>
              <a:t>techniques that model and </a:t>
            </a:r>
            <a:r>
              <a:rPr lang="en-US" dirty="0" smtClean="0"/>
              <a:t>structure the </a:t>
            </a:r>
            <a:r>
              <a:rPr lang="en-US" dirty="0"/>
              <a:t>information content of textual </a:t>
            </a:r>
            <a:r>
              <a:rPr lang="en-US" dirty="0" smtClean="0"/>
              <a:t>sources for </a:t>
            </a:r>
            <a:r>
              <a:rPr lang="en-US" dirty="0"/>
              <a:t>business intelligence, exploratory </a:t>
            </a:r>
            <a:r>
              <a:rPr lang="en-US" dirty="0" smtClean="0"/>
              <a:t>data analysis</a:t>
            </a:r>
            <a:r>
              <a:rPr lang="en-US" dirty="0"/>
              <a:t>, research, or investigation.”</a:t>
            </a:r>
          </a:p>
        </p:txBody>
      </p:sp>
      <p:sp>
        <p:nvSpPr>
          <p:cNvPr id="4" name="Rectangle 3"/>
          <p:cNvSpPr/>
          <p:nvPr/>
        </p:nvSpPr>
        <p:spPr>
          <a:xfrm>
            <a:off x="765687" y="3188560"/>
            <a:ext cx="10515600" cy="954107"/>
          </a:xfrm>
          <a:prstGeom prst="rect">
            <a:avLst/>
          </a:prstGeom>
        </p:spPr>
        <p:txBody>
          <a:bodyPr wrap="square">
            <a:spAutoFit/>
          </a:bodyPr>
          <a:lstStyle/>
          <a:p>
            <a:pPr algn="just"/>
            <a:r>
              <a:rPr lang="en-US" sz="2800" dirty="0"/>
              <a:t>“Using </a:t>
            </a:r>
            <a:r>
              <a:rPr lang="en-US" sz="2800" b="1" dirty="0"/>
              <a:t>technology</a:t>
            </a:r>
            <a:r>
              <a:rPr lang="en-US" sz="2800" dirty="0"/>
              <a:t> to scale the human acts of reading, organizing, </a:t>
            </a:r>
            <a:r>
              <a:rPr lang="en-US" sz="2800" dirty="0" smtClean="0"/>
              <a:t>and quantifying </a:t>
            </a:r>
            <a:r>
              <a:rPr lang="en-US" sz="2800" b="1" dirty="0"/>
              <a:t>unstructured</a:t>
            </a:r>
            <a:r>
              <a:rPr lang="en-US" sz="2800" dirty="0"/>
              <a:t> text data in </a:t>
            </a:r>
            <a:r>
              <a:rPr lang="en-US" sz="2800" b="1" dirty="0"/>
              <a:t>meaningful </a:t>
            </a:r>
            <a:r>
              <a:rPr lang="en-US" sz="2800" dirty="0"/>
              <a:t>ways.”</a:t>
            </a:r>
          </a:p>
        </p:txBody>
      </p:sp>
      <p:sp>
        <p:nvSpPr>
          <p:cNvPr id="5" name="Rectangle 4"/>
          <p:cNvSpPr/>
          <p:nvPr/>
        </p:nvSpPr>
        <p:spPr>
          <a:xfrm>
            <a:off x="4365982" y="2494168"/>
            <a:ext cx="3315010" cy="523220"/>
          </a:xfrm>
          <a:prstGeom prst="rect">
            <a:avLst/>
          </a:prstGeom>
        </p:spPr>
        <p:txBody>
          <a:bodyPr wrap="none">
            <a:spAutoFit/>
          </a:bodyPr>
          <a:lstStyle/>
          <a:p>
            <a:r>
              <a:rPr lang="en-US" sz="2800" dirty="0">
                <a:solidFill>
                  <a:schemeClr val="accent5">
                    <a:lumMod val="75000"/>
                  </a:schemeClr>
                </a:solidFill>
              </a:rPr>
              <a:t>Or, put more simply…</a:t>
            </a:r>
          </a:p>
        </p:txBody>
      </p:sp>
      <p:sp>
        <p:nvSpPr>
          <p:cNvPr id="6" name="Slide Number Placeholder 5"/>
          <p:cNvSpPr>
            <a:spLocks noGrp="1"/>
          </p:cNvSpPr>
          <p:nvPr>
            <p:ph type="sldNum" sz="quarter" idx="12"/>
          </p:nvPr>
        </p:nvSpPr>
        <p:spPr/>
        <p:txBody>
          <a:bodyPr/>
          <a:lstStyle/>
          <a:p>
            <a:fld id="{72207F3E-D126-4566-BC3E-691A55DA1B72}" type="slidenum">
              <a:rPr lang="en-US" smtClean="0"/>
              <a:t>5</a:t>
            </a:fld>
            <a:endParaRPr lang="en-US"/>
          </a:p>
        </p:txBody>
      </p:sp>
    </p:spTree>
    <p:extLst>
      <p:ext uri="{BB962C8B-B14F-4D97-AF65-F5344CB8AC3E}">
        <p14:creationId xmlns:p14="http://schemas.microsoft.com/office/powerpoint/2010/main" val="2885550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404"/>
            <a:ext cx="10515600" cy="888488"/>
          </a:xfrm>
        </p:spPr>
        <p:txBody>
          <a:bodyPr/>
          <a:lstStyle/>
          <a:p>
            <a:pPr algn="ctr"/>
            <a:r>
              <a:rPr lang="en-US" b="1" dirty="0"/>
              <a:t>Common Textual Data Sources</a:t>
            </a:r>
          </a:p>
        </p:txBody>
      </p:sp>
      <p:pic>
        <p:nvPicPr>
          <p:cNvPr id="4" name="Picture 3"/>
          <p:cNvPicPr>
            <a:picLocks noChangeAspect="1"/>
          </p:cNvPicPr>
          <p:nvPr/>
        </p:nvPicPr>
        <p:blipFill>
          <a:blip r:embed="rId2"/>
          <a:stretch>
            <a:fillRect/>
          </a:stretch>
        </p:blipFill>
        <p:spPr>
          <a:xfrm>
            <a:off x="317221" y="1170500"/>
            <a:ext cx="11557558" cy="5368412"/>
          </a:xfrm>
          <a:prstGeom prst="rect">
            <a:avLst/>
          </a:prstGeom>
        </p:spPr>
      </p:pic>
      <p:sp>
        <p:nvSpPr>
          <p:cNvPr id="5" name="Slide Number Placeholder 4"/>
          <p:cNvSpPr>
            <a:spLocks noGrp="1"/>
          </p:cNvSpPr>
          <p:nvPr>
            <p:ph type="sldNum" sz="quarter" idx="12"/>
          </p:nvPr>
        </p:nvSpPr>
        <p:spPr/>
        <p:txBody>
          <a:bodyPr/>
          <a:lstStyle/>
          <a:p>
            <a:fld id="{72207F3E-D126-4566-BC3E-691A55DA1B72}" type="slidenum">
              <a:rPr lang="en-US" smtClean="0"/>
              <a:t>6</a:t>
            </a:fld>
            <a:endParaRPr lang="en-US"/>
          </a:p>
        </p:txBody>
      </p:sp>
    </p:spTree>
    <p:extLst>
      <p:ext uri="{BB962C8B-B14F-4D97-AF65-F5344CB8AC3E}">
        <p14:creationId xmlns:p14="http://schemas.microsoft.com/office/powerpoint/2010/main" val="255937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7139"/>
            <a:ext cx="10515600" cy="873740"/>
          </a:xfrm>
        </p:spPr>
        <p:txBody>
          <a:bodyPr/>
          <a:lstStyle/>
          <a:p>
            <a:pPr algn="ctr"/>
            <a:r>
              <a:rPr lang="en-US" b="1" dirty="0"/>
              <a:t>Natural Language Processing (NLP)</a:t>
            </a:r>
          </a:p>
        </p:txBody>
      </p:sp>
      <p:sp>
        <p:nvSpPr>
          <p:cNvPr id="3" name="Content Placeholder 2"/>
          <p:cNvSpPr>
            <a:spLocks noGrp="1"/>
          </p:cNvSpPr>
          <p:nvPr>
            <p:ph idx="1"/>
          </p:nvPr>
        </p:nvSpPr>
        <p:spPr>
          <a:xfrm>
            <a:off x="838200" y="1238866"/>
            <a:ext cx="10515600" cy="3657599"/>
          </a:xfrm>
        </p:spPr>
        <p:txBody>
          <a:bodyPr/>
          <a:lstStyle/>
          <a:p>
            <a:pPr marL="0" indent="0" algn="just">
              <a:buNone/>
            </a:pPr>
            <a:r>
              <a:rPr lang="en-US" dirty="0" smtClean="0"/>
              <a:t>NLP </a:t>
            </a:r>
            <a:r>
              <a:rPr lang="en-US" dirty="0"/>
              <a:t>is </a:t>
            </a:r>
            <a:r>
              <a:rPr lang="en-US" dirty="0" smtClean="0"/>
              <a:t>the </a:t>
            </a:r>
            <a:r>
              <a:rPr lang="en-US" dirty="0"/>
              <a:t>study of human </a:t>
            </a:r>
            <a:r>
              <a:rPr lang="en-US" dirty="0" smtClean="0"/>
              <a:t>language. </a:t>
            </a:r>
          </a:p>
          <a:p>
            <a:pPr algn="just"/>
            <a:r>
              <a:rPr lang="en-US" dirty="0"/>
              <a:t>M</a:t>
            </a:r>
            <a:r>
              <a:rPr lang="en-US" dirty="0" smtClean="0"/>
              <a:t>ost </a:t>
            </a:r>
            <a:r>
              <a:rPr lang="en-US" dirty="0"/>
              <a:t>challenging </a:t>
            </a:r>
            <a:r>
              <a:rPr lang="en-US" dirty="0" smtClean="0"/>
              <a:t>problems for computers to </a:t>
            </a:r>
            <a:r>
              <a:rPr lang="en-US" dirty="0"/>
              <a:t>understand natural languages as humans do. </a:t>
            </a:r>
            <a:endParaRPr lang="en-US" dirty="0" smtClean="0"/>
          </a:p>
          <a:p>
            <a:pPr algn="just"/>
            <a:r>
              <a:rPr lang="en-US" dirty="0" smtClean="0"/>
              <a:t>NLP </a:t>
            </a:r>
            <a:r>
              <a:rPr lang="en-US" dirty="0"/>
              <a:t>research pursues the vague question of how we understand the meaning of a sentence or a document. What are the indications we use to understand who did what to whom? </a:t>
            </a:r>
            <a:endParaRPr lang="en-US" dirty="0" smtClean="0"/>
          </a:p>
          <a:p>
            <a:pPr algn="just"/>
            <a:r>
              <a:rPr lang="en-US" dirty="0" smtClean="0"/>
              <a:t>The </a:t>
            </a:r>
            <a:r>
              <a:rPr lang="en-US" dirty="0"/>
              <a:t>role of NLP in text mining is to deliver the system in the information extraction phase as an input.</a:t>
            </a:r>
          </a:p>
        </p:txBody>
      </p:sp>
      <p:sp>
        <p:nvSpPr>
          <p:cNvPr id="4" name="Slide Number Placeholder 3"/>
          <p:cNvSpPr>
            <a:spLocks noGrp="1"/>
          </p:cNvSpPr>
          <p:nvPr>
            <p:ph type="sldNum" sz="quarter" idx="12"/>
          </p:nvPr>
        </p:nvSpPr>
        <p:spPr/>
        <p:txBody>
          <a:bodyPr/>
          <a:lstStyle/>
          <a:p>
            <a:fld id="{72207F3E-D126-4566-BC3E-691A55DA1B72}" type="slidenum">
              <a:rPr lang="en-US" smtClean="0"/>
              <a:t>7</a:t>
            </a:fld>
            <a:endParaRPr lang="en-US"/>
          </a:p>
        </p:txBody>
      </p:sp>
    </p:spTree>
    <p:extLst>
      <p:ext uri="{BB962C8B-B14F-4D97-AF65-F5344CB8AC3E}">
        <p14:creationId xmlns:p14="http://schemas.microsoft.com/office/powerpoint/2010/main" val="4244076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83106"/>
          </a:xfrm>
        </p:spPr>
        <p:txBody>
          <a:bodyPr>
            <a:normAutofit/>
          </a:bodyPr>
          <a:lstStyle/>
          <a:p>
            <a:pPr algn="ctr"/>
            <a:r>
              <a:rPr lang="en-US" b="1" dirty="0"/>
              <a:t>Information Extraction (IE</a:t>
            </a:r>
            <a:r>
              <a:rPr lang="en-US" b="1" dirty="0" smtClean="0"/>
              <a:t>)</a:t>
            </a:r>
            <a:endParaRPr lang="en-US" b="1" dirty="0"/>
          </a:p>
        </p:txBody>
      </p:sp>
      <p:sp>
        <p:nvSpPr>
          <p:cNvPr id="3" name="Content Placeholder 2"/>
          <p:cNvSpPr>
            <a:spLocks noGrp="1"/>
          </p:cNvSpPr>
          <p:nvPr>
            <p:ph idx="1"/>
          </p:nvPr>
        </p:nvSpPr>
        <p:spPr>
          <a:xfrm>
            <a:off x="204019" y="822792"/>
            <a:ext cx="11358716" cy="1297858"/>
          </a:xfrm>
        </p:spPr>
        <p:txBody>
          <a:bodyPr>
            <a:normAutofit/>
          </a:bodyPr>
          <a:lstStyle/>
          <a:p>
            <a:pPr algn="just"/>
            <a:r>
              <a:rPr lang="en-US" sz="2400" dirty="0" smtClean="0"/>
              <a:t>Information </a:t>
            </a:r>
            <a:r>
              <a:rPr lang="en-US" sz="2400" dirty="0"/>
              <a:t>Extraction is the task of automatically extracting structured information from unstructured. In most of the cases, this activity includes processing human language texts by means of NLP.</a:t>
            </a:r>
          </a:p>
        </p:txBody>
      </p:sp>
      <p:sp>
        <p:nvSpPr>
          <p:cNvPr id="4" name="Slide Number Placeholder 3"/>
          <p:cNvSpPr>
            <a:spLocks noGrp="1"/>
          </p:cNvSpPr>
          <p:nvPr>
            <p:ph type="sldNum" sz="quarter" idx="12"/>
          </p:nvPr>
        </p:nvSpPr>
        <p:spPr/>
        <p:txBody>
          <a:bodyPr/>
          <a:lstStyle/>
          <a:p>
            <a:fld id="{72207F3E-D126-4566-BC3E-691A55DA1B72}" type="slidenum">
              <a:rPr lang="en-US" smtClean="0"/>
              <a:t>8</a:t>
            </a:fld>
            <a:endParaRPr lang="en-US"/>
          </a:p>
        </p:txBody>
      </p:sp>
      <p:pic>
        <p:nvPicPr>
          <p:cNvPr id="5" name="Picture 4"/>
          <p:cNvPicPr>
            <a:picLocks noChangeAspect="1"/>
          </p:cNvPicPr>
          <p:nvPr/>
        </p:nvPicPr>
        <p:blipFill>
          <a:blip r:embed="rId2"/>
          <a:stretch>
            <a:fillRect/>
          </a:stretch>
        </p:blipFill>
        <p:spPr>
          <a:xfrm>
            <a:off x="4997245" y="1493585"/>
            <a:ext cx="6934200" cy="1333500"/>
          </a:xfrm>
          <a:prstGeom prst="rect">
            <a:avLst/>
          </a:prstGeom>
        </p:spPr>
      </p:pic>
      <p:sp>
        <p:nvSpPr>
          <p:cNvPr id="6" name="Rectangle 5"/>
          <p:cNvSpPr/>
          <p:nvPr/>
        </p:nvSpPr>
        <p:spPr>
          <a:xfrm>
            <a:off x="408038" y="2827085"/>
            <a:ext cx="11154697" cy="1323439"/>
          </a:xfrm>
          <a:prstGeom prst="rect">
            <a:avLst/>
          </a:prstGeom>
        </p:spPr>
        <p:txBody>
          <a:bodyPr wrap="square">
            <a:spAutoFit/>
          </a:bodyPr>
          <a:lstStyle/>
          <a:p>
            <a:r>
              <a:rPr lang="en-US" sz="2000" dirty="0"/>
              <a:t>The first step when analyzing text is to recognize what’s useful and what’s not.  The typical tasks are:</a:t>
            </a:r>
          </a:p>
          <a:p>
            <a:pPr marL="285750" indent="-285750">
              <a:buFont typeface="Wingdings" panose="05000000000000000000" pitchFamily="2" charset="2"/>
              <a:buChar char="q"/>
            </a:pPr>
            <a:r>
              <a:rPr lang="en-US" sz="2000" dirty="0" smtClean="0"/>
              <a:t>Detect </a:t>
            </a:r>
            <a:r>
              <a:rPr lang="en-US" sz="2000" dirty="0"/>
              <a:t>terms based on data types, specific words and linguistic context</a:t>
            </a:r>
          </a:p>
          <a:p>
            <a:pPr marL="285750" indent="-285750">
              <a:buFont typeface="Wingdings" panose="05000000000000000000" pitchFamily="2" charset="2"/>
              <a:buChar char="q"/>
            </a:pPr>
            <a:r>
              <a:rPr lang="en-US" sz="2000" dirty="0"/>
              <a:t>Classify and organize terms, often leveraging dictionaries or ontologies</a:t>
            </a:r>
          </a:p>
          <a:p>
            <a:pPr marL="285750" indent="-285750">
              <a:buFont typeface="Wingdings" panose="05000000000000000000" pitchFamily="2" charset="2"/>
              <a:buChar char="q"/>
            </a:pPr>
            <a:r>
              <a:rPr lang="en-US" sz="2000" dirty="0"/>
              <a:t>Describe these terms, ranging from simple rating systems to complex statistical methods</a:t>
            </a:r>
          </a:p>
        </p:txBody>
      </p:sp>
      <p:sp>
        <p:nvSpPr>
          <p:cNvPr id="7" name="Rectangle 6"/>
          <p:cNvSpPr/>
          <p:nvPr/>
        </p:nvSpPr>
        <p:spPr>
          <a:xfrm>
            <a:off x="505132" y="4325025"/>
            <a:ext cx="11181735" cy="707886"/>
          </a:xfrm>
          <a:prstGeom prst="rect">
            <a:avLst/>
          </a:prstGeom>
          <a:solidFill>
            <a:schemeClr val="accent4">
              <a:lumMod val="20000"/>
              <a:lumOff val="80000"/>
            </a:schemeClr>
          </a:solidFill>
        </p:spPr>
        <p:txBody>
          <a:bodyPr wrap="square">
            <a:spAutoFit/>
          </a:bodyPr>
          <a:lstStyle/>
          <a:p>
            <a:r>
              <a:rPr lang="en-US" sz="2000" b="1" dirty="0" smtClean="0"/>
              <a:t>Consider </a:t>
            </a:r>
            <a:r>
              <a:rPr lang="en-US" sz="2000" b="1" dirty="0"/>
              <a:t>this sentence: </a:t>
            </a:r>
            <a:r>
              <a:rPr lang="en-US" sz="2000" dirty="0">
                <a:solidFill>
                  <a:srgbClr val="002060"/>
                </a:solidFill>
              </a:rPr>
              <a:t>“Software revenue of $25,932 million increased 1.9 percent as reported and 3 percent adjusted for currency in 2013 compared to 2012.”</a:t>
            </a:r>
          </a:p>
        </p:txBody>
      </p:sp>
      <p:pic>
        <p:nvPicPr>
          <p:cNvPr id="8" name="Picture 7"/>
          <p:cNvPicPr>
            <a:picLocks noChangeAspect="1"/>
          </p:cNvPicPr>
          <p:nvPr/>
        </p:nvPicPr>
        <p:blipFill>
          <a:blip r:embed="rId3"/>
          <a:stretch>
            <a:fillRect/>
          </a:stretch>
        </p:blipFill>
        <p:spPr>
          <a:xfrm>
            <a:off x="2266028" y="5314950"/>
            <a:ext cx="6686550" cy="1543050"/>
          </a:xfrm>
          <a:prstGeom prst="rect">
            <a:avLst/>
          </a:prstGeom>
        </p:spPr>
      </p:pic>
    </p:spTree>
    <p:extLst>
      <p:ext uri="{BB962C8B-B14F-4D97-AF65-F5344CB8AC3E}">
        <p14:creationId xmlns:p14="http://schemas.microsoft.com/office/powerpoint/2010/main" val="2987269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13"/>
            <a:ext cx="10515600" cy="997514"/>
          </a:xfrm>
        </p:spPr>
        <p:txBody>
          <a:bodyPr/>
          <a:lstStyle/>
          <a:p>
            <a:pPr algn="ctr"/>
            <a:r>
              <a:rPr lang="en-US" b="1" dirty="0"/>
              <a:t>What Can We Learn From Text?</a:t>
            </a:r>
          </a:p>
        </p:txBody>
      </p:sp>
      <p:pic>
        <p:nvPicPr>
          <p:cNvPr id="4" name="Picture 3"/>
          <p:cNvPicPr>
            <a:picLocks noChangeAspect="1"/>
          </p:cNvPicPr>
          <p:nvPr/>
        </p:nvPicPr>
        <p:blipFill>
          <a:blip r:embed="rId2"/>
          <a:stretch>
            <a:fillRect/>
          </a:stretch>
        </p:blipFill>
        <p:spPr>
          <a:xfrm>
            <a:off x="314924" y="1696066"/>
            <a:ext cx="11562151" cy="4439264"/>
          </a:xfrm>
          <a:prstGeom prst="rect">
            <a:avLst/>
          </a:prstGeom>
        </p:spPr>
      </p:pic>
      <p:sp>
        <p:nvSpPr>
          <p:cNvPr id="5" name="Slide Number Placeholder 4"/>
          <p:cNvSpPr>
            <a:spLocks noGrp="1"/>
          </p:cNvSpPr>
          <p:nvPr>
            <p:ph type="sldNum" sz="quarter" idx="12"/>
          </p:nvPr>
        </p:nvSpPr>
        <p:spPr/>
        <p:txBody>
          <a:bodyPr/>
          <a:lstStyle/>
          <a:p>
            <a:fld id="{72207F3E-D126-4566-BC3E-691A55DA1B72}" type="slidenum">
              <a:rPr lang="en-US" smtClean="0"/>
              <a:t>9</a:t>
            </a:fld>
            <a:endParaRPr lang="en-US"/>
          </a:p>
        </p:txBody>
      </p:sp>
    </p:spTree>
    <p:extLst>
      <p:ext uri="{BB962C8B-B14F-4D97-AF65-F5344CB8AC3E}">
        <p14:creationId xmlns:p14="http://schemas.microsoft.com/office/powerpoint/2010/main" val="1189201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TotalTime>
  <Words>1531</Words>
  <Application>Microsoft Office PowerPoint</Application>
  <PresentationFormat>Widescreen</PresentationFormat>
  <Paragraphs>181</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Courier New</vt:lpstr>
      <vt:lpstr>Franklin Gothic Medium</vt:lpstr>
      <vt:lpstr>Wingdings</vt:lpstr>
      <vt:lpstr>Office Theme</vt:lpstr>
      <vt:lpstr>Text Analytics</vt:lpstr>
      <vt:lpstr>PowerPoint Presentation</vt:lpstr>
      <vt:lpstr>PowerPoint Presentation</vt:lpstr>
      <vt:lpstr>Unstructured Data</vt:lpstr>
      <vt:lpstr>What is Text Analytics?</vt:lpstr>
      <vt:lpstr>Common Textual Data Sources</vt:lpstr>
      <vt:lpstr>Natural Language Processing (NLP)</vt:lpstr>
      <vt:lpstr>Information Extraction (IE)</vt:lpstr>
      <vt:lpstr>What Can We Learn From Text?</vt:lpstr>
      <vt:lpstr>PowerPoint Presentation</vt:lpstr>
      <vt:lpstr>Typical Text Mining Process</vt:lpstr>
      <vt:lpstr>Text Pre-processing</vt:lpstr>
      <vt:lpstr>PowerPoint Presentation</vt:lpstr>
      <vt:lpstr>PowerPoint Presentation</vt:lpstr>
      <vt:lpstr>PowerPoint Presentation</vt:lpstr>
      <vt:lpstr>PowerPoint Presentation</vt:lpstr>
      <vt:lpstr>Text Analytics Software Solutions</vt:lpstr>
      <vt:lpstr>PowerPoint Presentation</vt:lpstr>
      <vt:lpstr>Text Preprocessing Structuring the Unstructured</vt:lpstr>
      <vt:lpstr>Exploratory Analysis on Text Unsupervised Learning</vt:lpstr>
      <vt:lpstr>What Are Others Using Text Analytics For?</vt:lpstr>
      <vt:lpstr>What You Want To Look For? Fully Customizable, Balanced Approach to Text Analytics Problem</vt:lpstr>
      <vt:lpstr>What Makes Text Analytics Hard? And Interesting …</vt:lpstr>
      <vt:lpstr>Sentiment Analysis</vt:lpstr>
      <vt:lpstr>Two Types of Opinions </vt:lpstr>
      <vt:lpstr>4 Basic Components of Opinion</vt:lpstr>
      <vt:lpstr>Can Text Analytics Identify Sarcasm?</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Analytics</dc:title>
  <dc:creator>Salimah</dc:creator>
  <cp:lastModifiedBy>Salimah</cp:lastModifiedBy>
  <cp:revision>49</cp:revision>
  <dcterms:created xsi:type="dcterms:W3CDTF">2019-11-01T04:47:16Z</dcterms:created>
  <dcterms:modified xsi:type="dcterms:W3CDTF">2019-12-02T09:48:09Z</dcterms:modified>
</cp:coreProperties>
</file>