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5a267f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5a267f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in this architecture diagram we have the main part of the system which is the web app, the database server, java web services, and socket connections all connect to it. The application uses Java in the backend of the system, the files are accessed through socket connections going through the file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right side we have the communication diagram of how the old system would process the simulation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5a267fe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5a267fe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was </a:t>
            </a:r>
            <a:r>
              <a:rPr lang="en"/>
              <a:t>mainly</a:t>
            </a:r>
            <a:r>
              <a:rPr lang="en"/>
              <a:t> focusing on working on a pre-existing project to improve on it since there aren’t that many optimized web-based simulations. Our goal to make it better is by making it easier to access, it’s a web-based simulation application and it takes away the need to download any files to run the application. By optimizing the system it will improve the overall user experience because it will become more efficient.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improvements will be possible applying websockets and webworkers into the existing system where it will help process the data faster and more efficiently to be outputted visually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02aa665f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02aa665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over the current communication diagram:</a:t>
            </a:r>
            <a:endParaRPr/>
          </a:p>
          <a:p>
            <a:pPr indent="-298450" lvl="0" marL="457200" rtl="0" algn="l">
              <a:spcBef>
                <a:spcPts val="0"/>
              </a:spcBef>
              <a:spcAft>
                <a:spcPts val="0"/>
              </a:spcAft>
              <a:buSzPts val="1100"/>
              <a:buChar char="-"/>
            </a:pPr>
            <a:r>
              <a:rPr lang="en"/>
              <a:t>User accesses page</a:t>
            </a:r>
            <a:endParaRPr/>
          </a:p>
          <a:p>
            <a:pPr indent="-298450" lvl="0" marL="457200" rtl="0" algn="l">
              <a:spcBef>
                <a:spcPts val="0"/>
              </a:spcBef>
              <a:spcAft>
                <a:spcPts val="0"/>
              </a:spcAft>
              <a:buSzPts val="1100"/>
              <a:buChar char="-"/>
            </a:pPr>
            <a:r>
              <a:rPr lang="en"/>
              <a:t>Begins webworker</a:t>
            </a:r>
            <a:endParaRPr/>
          </a:p>
          <a:p>
            <a:pPr indent="-298450" lvl="0" marL="457200" rtl="0" algn="l">
              <a:spcBef>
                <a:spcPts val="0"/>
              </a:spcBef>
              <a:spcAft>
                <a:spcPts val="0"/>
              </a:spcAft>
              <a:buSzPts val="1100"/>
              <a:buChar char="-"/>
            </a:pPr>
            <a:r>
              <a:rPr lang="en"/>
              <a:t>Will start the websocket connection and request model and parameters </a:t>
            </a:r>
            <a:endParaRPr/>
          </a:p>
          <a:p>
            <a:pPr indent="-298450" lvl="0" marL="457200" rtl="0" algn="l">
              <a:spcBef>
                <a:spcPts val="0"/>
              </a:spcBef>
              <a:spcAft>
                <a:spcPts val="0"/>
              </a:spcAft>
              <a:buSzPts val="1100"/>
              <a:buChar char="-"/>
            </a:pPr>
            <a:r>
              <a:rPr lang="en"/>
              <a:t>The websocket server will ask the database server for the file/model and it will send it back</a:t>
            </a:r>
            <a:endParaRPr/>
          </a:p>
          <a:p>
            <a:pPr indent="-298450" lvl="0" marL="457200" rtl="0" algn="l">
              <a:spcBef>
                <a:spcPts val="0"/>
              </a:spcBef>
              <a:spcAft>
                <a:spcPts val="0"/>
              </a:spcAft>
              <a:buSzPts val="1100"/>
              <a:buChar char="-"/>
            </a:pPr>
            <a:r>
              <a:rPr lang="en"/>
              <a:t>Websocket server will continue to calculate results until the whole file has been read and will stream the results</a:t>
            </a:r>
            <a:endParaRPr/>
          </a:p>
          <a:p>
            <a:pPr indent="-298450" lvl="0" marL="457200" rtl="0" algn="l">
              <a:spcBef>
                <a:spcPts val="0"/>
              </a:spcBef>
              <a:spcAft>
                <a:spcPts val="0"/>
              </a:spcAft>
              <a:buSzPts val="1100"/>
              <a:buChar char="-"/>
            </a:pPr>
            <a:r>
              <a:rPr lang="en"/>
              <a:t>Worker will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02aa665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02aa665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architecture was being used before, which was a one way communication. With websocket it allows the browser and server to communicate at the same time.</a:t>
            </a:r>
            <a:endParaRPr/>
          </a:p>
          <a:p>
            <a:pPr indent="0" lvl="0" marL="0" rtl="0" algn="l">
              <a:spcBef>
                <a:spcPts val="0"/>
              </a:spcBef>
              <a:spcAft>
                <a:spcPts val="0"/>
              </a:spcAft>
              <a:buNone/>
            </a:pPr>
            <a:r>
              <a:rPr lang="en"/>
              <a:t>Webworker will be used because it will be used as a background thread to read through the model file and send each time frame to be visualized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5a267fe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5a267fe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simulation</a:t>
            </a:r>
            <a:r>
              <a:rPr lang="en"/>
              <a:t> example is a map of Ottawa simulating number of emergency cases and occupied hospitals.</a:t>
            </a:r>
            <a:endParaRPr/>
          </a:p>
          <a:p>
            <a:pPr indent="0" lvl="0" marL="0" rtl="0" algn="l">
              <a:spcBef>
                <a:spcPts val="0"/>
              </a:spcBef>
              <a:spcAft>
                <a:spcPts val="0"/>
              </a:spcAft>
              <a:buNone/>
            </a:pPr>
            <a:r>
              <a:rPr lang="en"/>
              <a:t>The darker the shade of red indicates more reports of death cases</a:t>
            </a:r>
            <a:endParaRPr/>
          </a:p>
          <a:p>
            <a:pPr indent="0" lvl="0" marL="0" rtl="0" algn="l">
              <a:spcBef>
                <a:spcPts val="0"/>
              </a:spcBef>
              <a:spcAft>
                <a:spcPts val="0"/>
              </a:spcAft>
              <a:buNone/>
            </a:pPr>
            <a:r>
              <a:rPr lang="en"/>
              <a:t>The blue circles indicate the hospitals and the bigger the circles are indicate a certain amount people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c98853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c98853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c688334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c688334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P0HBHL6dsk_RT0sftTeAjXmfqJg6whu_/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40725"/>
            <a:ext cx="5017500" cy="22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4220"/>
              <a:t>Web-based Simulation Platform</a:t>
            </a:r>
            <a:endParaRPr sz="4220"/>
          </a:p>
        </p:txBody>
      </p:sp>
      <p:sp>
        <p:nvSpPr>
          <p:cNvPr id="135" name="Google Shape;135;p13"/>
          <p:cNvSpPr txBox="1"/>
          <p:nvPr>
            <p:ph idx="1" type="subTitle"/>
          </p:nvPr>
        </p:nvSpPr>
        <p:spPr>
          <a:xfrm>
            <a:off x="311700" y="3352900"/>
            <a:ext cx="8520600" cy="1128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275"/>
              <a:buNone/>
            </a:pPr>
            <a:r>
              <a:rPr lang="en" sz="1800"/>
              <a:t>Supervisor: Professor Wainer</a:t>
            </a:r>
            <a:endParaRPr sz="1800"/>
          </a:p>
          <a:p>
            <a:pPr indent="0" lvl="0" marL="0" rtl="0" algn="ctr">
              <a:lnSpc>
                <a:spcPct val="150000"/>
              </a:lnSpc>
              <a:spcBef>
                <a:spcPts val="0"/>
              </a:spcBef>
              <a:spcAft>
                <a:spcPts val="0"/>
              </a:spcAft>
              <a:buSzPts val="275"/>
              <a:buNone/>
            </a:pPr>
            <a:r>
              <a:rPr lang="en" sz="1800"/>
              <a:t>Group Number: 50</a:t>
            </a:r>
            <a:endParaRPr sz="1800"/>
          </a:p>
          <a:p>
            <a:pPr indent="0" lvl="0" marL="0" rtl="0" algn="ctr">
              <a:spcBef>
                <a:spcPts val="0"/>
              </a:spcBef>
              <a:spcAft>
                <a:spcPts val="0"/>
              </a:spcAft>
              <a:buClr>
                <a:schemeClr val="dk1"/>
              </a:buClr>
              <a:buSzPts val="1100"/>
              <a:buFont typeface="Arial"/>
              <a:buNone/>
            </a:pPr>
            <a:r>
              <a:rPr lang="en" sz="1800"/>
              <a:t>By: Tyler Mak (101108389) and Andy Ngo (101132278)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p:nvPr/>
        </p:nvSpPr>
        <p:spPr>
          <a:xfrm>
            <a:off x="178450" y="1439175"/>
            <a:ext cx="4315800" cy="3431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txBox="1"/>
          <p:nvPr>
            <p:ph type="title"/>
          </p:nvPr>
        </p:nvSpPr>
        <p:spPr>
          <a:xfrm>
            <a:off x="1297500" y="393750"/>
            <a:ext cx="70389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Architecture</a:t>
            </a:r>
            <a:endParaRPr sz="3000"/>
          </a:p>
        </p:txBody>
      </p:sp>
      <p:pic>
        <p:nvPicPr>
          <p:cNvPr id="142" name="Google Shape;142;p14"/>
          <p:cNvPicPr preferRelativeResize="0"/>
          <p:nvPr/>
        </p:nvPicPr>
        <p:blipFill>
          <a:blip r:embed="rId3">
            <a:alphaModFix/>
          </a:blip>
          <a:stretch>
            <a:fillRect/>
          </a:stretch>
        </p:blipFill>
        <p:spPr>
          <a:xfrm>
            <a:off x="178491" y="1439088"/>
            <a:ext cx="4315708" cy="3431275"/>
          </a:xfrm>
          <a:prstGeom prst="rect">
            <a:avLst/>
          </a:prstGeom>
          <a:noFill/>
          <a:ln>
            <a:noFill/>
          </a:ln>
        </p:spPr>
      </p:pic>
      <p:pic>
        <p:nvPicPr>
          <p:cNvPr id="143" name="Google Shape;143;p14"/>
          <p:cNvPicPr preferRelativeResize="0"/>
          <p:nvPr/>
        </p:nvPicPr>
        <p:blipFill>
          <a:blip r:embed="rId4">
            <a:alphaModFix/>
          </a:blip>
          <a:stretch>
            <a:fillRect/>
          </a:stretch>
        </p:blipFill>
        <p:spPr>
          <a:xfrm>
            <a:off x="4572000" y="944550"/>
            <a:ext cx="4456351" cy="26904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05175"/>
            <a:ext cx="7038900" cy="6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9" name="Google Shape;149;p15"/>
          <p:cNvSpPr txBox="1"/>
          <p:nvPr>
            <p:ph idx="1" type="body"/>
          </p:nvPr>
        </p:nvSpPr>
        <p:spPr>
          <a:xfrm>
            <a:off x="1297500" y="907575"/>
            <a:ext cx="7038900" cy="3800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100"/>
              <a:t>Motivation:</a:t>
            </a:r>
            <a:endParaRPr sz="2100"/>
          </a:p>
          <a:p>
            <a:pPr indent="-341947" lvl="0" marL="457200" rtl="0" algn="l">
              <a:spcBef>
                <a:spcPts val="1200"/>
              </a:spcBef>
              <a:spcAft>
                <a:spcPts val="0"/>
              </a:spcAft>
              <a:buSzPct val="100000"/>
              <a:buChar char="-"/>
            </a:pPr>
            <a:r>
              <a:rPr lang="en" sz="2100"/>
              <a:t>Not many web-based simulation platforms that are optimized</a:t>
            </a:r>
            <a:endParaRPr sz="2100"/>
          </a:p>
          <a:p>
            <a:pPr indent="0" lvl="0" marL="0" rtl="0" algn="l">
              <a:spcBef>
                <a:spcPts val="1200"/>
              </a:spcBef>
              <a:spcAft>
                <a:spcPts val="0"/>
              </a:spcAft>
              <a:buNone/>
            </a:pPr>
            <a:r>
              <a:rPr lang="en" sz="2100"/>
              <a:t>Goal:</a:t>
            </a:r>
            <a:endParaRPr sz="2100"/>
          </a:p>
          <a:p>
            <a:pPr indent="-341947" lvl="0" marL="457200" rtl="0" algn="l">
              <a:spcBef>
                <a:spcPts val="1200"/>
              </a:spcBef>
              <a:spcAft>
                <a:spcPts val="0"/>
              </a:spcAft>
              <a:buSzPct val="100000"/>
              <a:buChar char="-"/>
            </a:pPr>
            <a:r>
              <a:rPr lang="en" sz="2100"/>
              <a:t>Create a web-based simulation</a:t>
            </a:r>
            <a:endParaRPr sz="2100"/>
          </a:p>
          <a:p>
            <a:pPr indent="-331152" lvl="1" marL="914400" rtl="0" algn="l">
              <a:spcBef>
                <a:spcPts val="0"/>
              </a:spcBef>
              <a:spcAft>
                <a:spcPts val="0"/>
              </a:spcAft>
              <a:buSzPct val="100000"/>
              <a:buChar char="-"/>
            </a:pPr>
            <a:r>
              <a:rPr lang="en" sz="1900"/>
              <a:t>Easier to access</a:t>
            </a:r>
            <a:endParaRPr sz="1900"/>
          </a:p>
          <a:p>
            <a:pPr indent="-341947" lvl="0" marL="457200" rtl="0" algn="l">
              <a:spcBef>
                <a:spcPts val="0"/>
              </a:spcBef>
              <a:spcAft>
                <a:spcPts val="0"/>
              </a:spcAft>
              <a:buSzPct val="100000"/>
              <a:buChar char="-"/>
            </a:pPr>
            <a:r>
              <a:rPr lang="en" sz="2100"/>
              <a:t>Improve user experience</a:t>
            </a:r>
            <a:endParaRPr sz="2100"/>
          </a:p>
          <a:p>
            <a:pPr indent="-331152" lvl="1" marL="914400" rtl="0" algn="l">
              <a:spcBef>
                <a:spcPts val="0"/>
              </a:spcBef>
              <a:spcAft>
                <a:spcPts val="0"/>
              </a:spcAft>
              <a:buSzPct val="100000"/>
              <a:buChar char="-"/>
            </a:pPr>
            <a:r>
              <a:rPr lang="en" sz="1900"/>
              <a:t>Make it more efficient</a:t>
            </a:r>
            <a:endParaRPr sz="2100"/>
          </a:p>
          <a:p>
            <a:pPr indent="0" lvl="0" marL="0" rtl="0" algn="l">
              <a:spcBef>
                <a:spcPts val="1200"/>
              </a:spcBef>
              <a:spcAft>
                <a:spcPts val="0"/>
              </a:spcAft>
              <a:buNone/>
            </a:pPr>
            <a:r>
              <a:rPr lang="en" sz="2100"/>
              <a:t>Contributions:</a:t>
            </a:r>
            <a:endParaRPr sz="2100"/>
          </a:p>
          <a:p>
            <a:pPr indent="-341947" lvl="0" marL="457200" rtl="0" algn="l">
              <a:spcBef>
                <a:spcPts val="1200"/>
              </a:spcBef>
              <a:spcAft>
                <a:spcPts val="0"/>
              </a:spcAft>
              <a:buSzPct val="110526"/>
              <a:buChar char="-"/>
            </a:pPr>
            <a:r>
              <a:rPr lang="en" sz="1900"/>
              <a:t>Implemented Websockets</a:t>
            </a:r>
            <a:endParaRPr sz="1900"/>
          </a:p>
          <a:p>
            <a:pPr indent="-331152" lvl="0" marL="457200" rtl="0" algn="l">
              <a:spcBef>
                <a:spcPts val="0"/>
              </a:spcBef>
              <a:spcAft>
                <a:spcPts val="0"/>
              </a:spcAft>
              <a:buSzPct val="100000"/>
              <a:buChar char="-"/>
            </a:pPr>
            <a:r>
              <a:rPr lang="en" sz="1900"/>
              <a:t>Implemented </a:t>
            </a:r>
            <a:r>
              <a:rPr lang="en" sz="1900"/>
              <a:t>w</a:t>
            </a:r>
            <a:r>
              <a:rPr lang="en" sz="1900"/>
              <a:t>ebworkers</a:t>
            </a:r>
            <a:endParaRPr sz="1900"/>
          </a:p>
          <a:p>
            <a:pPr indent="-331152" lvl="0" marL="457200" rtl="0" algn="l">
              <a:spcBef>
                <a:spcPts val="0"/>
              </a:spcBef>
              <a:spcAft>
                <a:spcPts val="0"/>
              </a:spcAft>
              <a:buSzPct val="100000"/>
              <a:buChar char="-"/>
            </a:pPr>
            <a:r>
              <a:rPr lang="en" sz="1900"/>
              <a:t>Implemented visualization</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Communication Diagram</a:t>
            </a:r>
            <a:endParaRPr/>
          </a:p>
        </p:txBody>
      </p:sp>
      <p:pic>
        <p:nvPicPr>
          <p:cNvPr id="155" name="Google Shape;155;p16"/>
          <p:cNvPicPr preferRelativeResize="0"/>
          <p:nvPr/>
        </p:nvPicPr>
        <p:blipFill>
          <a:blip r:embed="rId3">
            <a:alphaModFix/>
          </a:blip>
          <a:stretch>
            <a:fillRect/>
          </a:stretch>
        </p:blipFill>
        <p:spPr>
          <a:xfrm>
            <a:off x="2492849" y="1196400"/>
            <a:ext cx="3880400" cy="2014800"/>
          </a:xfrm>
          <a:prstGeom prst="rect">
            <a:avLst/>
          </a:prstGeom>
          <a:noFill/>
          <a:ln>
            <a:noFill/>
          </a:ln>
        </p:spPr>
      </p:pic>
      <p:pic>
        <p:nvPicPr>
          <p:cNvPr id="156" name="Google Shape;156;p16"/>
          <p:cNvPicPr preferRelativeResize="0"/>
          <p:nvPr/>
        </p:nvPicPr>
        <p:blipFill>
          <a:blip r:embed="rId4">
            <a:alphaModFix/>
          </a:blip>
          <a:stretch>
            <a:fillRect/>
          </a:stretch>
        </p:blipFill>
        <p:spPr>
          <a:xfrm>
            <a:off x="2390300" y="1196400"/>
            <a:ext cx="4363375" cy="2634375"/>
          </a:xfrm>
          <a:prstGeom prst="rect">
            <a:avLst/>
          </a:prstGeom>
          <a:noFill/>
          <a:ln>
            <a:noFill/>
          </a:ln>
        </p:spPr>
      </p:pic>
      <p:pic>
        <p:nvPicPr>
          <p:cNvPr id="157" name="Google Shape;157;p16"/>
          <p:cNvPicPr preferRelativeResize="0"/>
          <p:nvPr/>
        </p:nvPicPr>
        <p:blipFill>
          <a:blip r:embed="rId5">
            <a:alphaModFix/>
          </a:blip>
          <a:stretch>
            <a:fillRect/>
          </a:stretch>
        </p:blipFill>
        <p:spPr>
          <a:xfrm>
            <a:off x="1052550" y="1047762"/>
            <a:ext cx="7038901" cy="36548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used</a:t>
            </a:r>
            <a:endParaRPr/>
          </a:p>
        </p:txBody>
      </p:sp>
      <p:sp>
        <p:nvSpPr>
          <p:cNvPr id="163" name="Google Shape;163;p17"/>
          <p:cNvSpPr txBox="1"/>
          <p:nvPr>
            <p:ph idx="1" type="body"/>
          </p:nvPr>
        </p:nvSpPr>
        <p:spPr>
          <a:xfrm>
            <a:off x="1297500" y="1307850"/>
            <a:ext cx="4045200" cy="31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Websocket:</a:t>
            </a:r>
            <a:endParaRPr sz="1800"/>
          </a:p>
          <a:p>
            <a:pPr indent="-342900" lvl="0" marL="457200" rtl="0" algn="l">
              <a:spcBef>
                <a:spcPts val="1200"/>
              </a:spcBef>
              <a:spcAft>
                <a:spcPts val="0"/>
              </a:spcAft>
              <a:buSzPts val="1800"/>
              <a:buChar char="-"/>
            </a:pPr>
            <a:r>
              <a:rPr lang="en" sz="1800"/>
              <a:t>Allows the client and server to communicate simultaneously</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Webworker:</a:t>
            </a:r>
            <a:endParaRPr sz="1800"/>
          </a:p>
          <a:p>
            <a:pPr indent="-342900" lvl="0" marL="457200" rtl="0" algn="l">
              <a:spcBef>
                <a:spcPts val="1200"/>
              </a:spcBef>
              <a:spcAft>
                <a:spcPts val="0"/>
              </a:spcAft>
              <a:buSzPts val="1800"/>
              <a:buChar char="-"/>
            </a:pPr>
            <a:r>
              <a:rPr lang="en" sz="1800"/>
              <a:t>Background thread</a:t>
            </a:r>
            <a:endParaRPr sz="1800"/>
          </a:p>
        </p:txBody>
      </p:sp>
      <p:pic>
        <p:nvPicPr>
          <p:cNvPr id="164" name="Google Shape;164;p17"/>
          <p:cNvPicPr preferRelativeResize="0"/>
          <p:nvPr/>
        </p:nvPicPr>
        <p:blipFill>
          <a:blip r:embed="rId3">
            <a:alphaModFix/>
          </a:blip>
          <a:stretch>
            <a:fillRect/>
          </a:stretch>
        </p:blipFill>
        <p:spPr>
          <a:xfrm>
            <a:off x="5615775" y="1307853"/>
            <a:ext cx="3217499" cy="1406900"/>
          </a:xfrm>
          <a:prstGeom prst="rect">
            <a:avLst/>
          </a:prstGeom>
          <a:noFill/>
          <a:ln>
            <a:noFill/>
          </a:ln>
        </p:spPr>
      </p:pic>
      <p:pic>
        <p:nvPicPr>
          <p:cNvPr id="165" name="Google Shape;165;p17"/>
          <p:cNvPicPr preferRelativeResize="0"/>
          <p:nvPr/>
        </p:nvPicPr>
        <p:blipFill>
          <a:blip r:embed="rId4">
            <a:alphaModFix/>
          </a:blip>
          <a:stretch>
            <a:fillRect/>
          </a:stretch>
        </p:blipFill>
        <p:spPr>
          <a:xfrm>
            <a:off x="5615775" y="3031608"/>
            <a:ext cx="3217499" cy="17881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Demonstration</a:t>
            </a:r>
            <a:endParaRPr/>
          </a:p>
        </p:txBody>
      </p:sp>
      <p:pic>
        <p:nvPicPr>
          <p:cNvPr id="171" name="Google Shape;171;p18" title="4thYrProjectPosterFairVid.mp4">
            <a:hlinkClick r:id="rId3"/>
          </p:cNvPr>
          <p:cNvPicPr preferRelativeResize="0"/>
          <p:nvPr/>
        </p:nvPicPr>
        <p:blipFill>
          <a:blip r:embed="rId4">
            <a:alphaModFix/>
          </a:blip>
          <a:stretch>
            <a:fillRect/>
          </a:stretch>
        </p:blipFill>
        <p:spPr>
          <a:xfrm>
            <a:off x="1235525" y="961625"/>
            <a:ext cx="7162848" cy="4029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and Challenges</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Many different implementation methods of Websockets</a:t>
            </a:r>
            <a:endParaRPr/>
          </a:p>
          <a:p>
            <a:pPr indent="-298450" lvl="1" marL="914400" rtl="0" algn="l">
              <a:spcBef>
                <a:spcPts val="0"/>
              </a:spcBef>
              <a:spcAft>
                <a:spcPts val="0"/>
              </a:spcAft>
              <a:buSzPts val="1100"/>
              <a:buChar char="○"/>
            </a:pPr>
            <a:r>
              <a:rPr lang="en"/>
              <a:t>Testing each implementation</a:t>
            </a:r>
            <a:endParaRPr/>
          </a:p>
          <a:p>
            <a:pPr indent="-311150" lvl="0" marL="457200" rtl="0" algn="l">
              <a:spcBef>
                <a:spcPts val="0"/>
              </a:spcBef>
              <a:spcAft>
                <a:spcPts val="0"/>
              </a:spcAft>
              <a:buSzPts val="1300"/>
              <a:buChar char="●"/>
            </a:pPr>
            <a:r>
              <a:rPr lang="en"/>
              <a:t>SockJS and STOMP </a:t>
            </a:r>
            <a:r>
              <a:rPr lang="en"/>
              <a:t>compatibility</a:t>
            </a:r>
            <a:r>
              <a:rPr lang="en"/>
              <a:t> with Webworkers</a:t>
            </a:r>
            <a:endParaRPr/>
          </a:p>
          <a:p>
            <a:pPr indent="-298450" lvl="1" marL="914400" rtl="0" algn="l">
              <a:spcBef>
                <a:spcPts val="0"/>
              </a:spcBef>
              <a:spcAft>
                <a:spcPts val="0"/>
              </a:spcAft>
              <a:buSzPts val="1100"/>
              <a:buChar char="○"/>
            </a:pPr>
            <a:r>
              <a:rPr lang="en"/>
              <a:t>Physically alter the library file </a:t>
            </a:r>
            <a:endParaRPr/>
          </a:p>
          <a:p>
            <a:pPr indent="-298450" lvl="1" marL="914400" rtl="0" algn="l">
              <a:spcBef>
                <a:spcPts val="0"/>
              </a:spcBef>
              <a:spcAft>
                <a:spcPts val="0"/>
              </a:spcAft>
              <a:buSzPts val="1100"/>
              <a:buChar char="○"/>
            </a:pPr>
            <a:r>
              <a:rPr lang="en"/>
              <a:t>Changed to native websockets later</a:t>
            </a:r>
            <a:endParaRPr/>
          </a:p>
          <a:p>
            <a:pPr indent="-311150" lvl="0" marL="457200" rtl="0" algn="l">
              <a:spcBef>
                <a:spcPts val="0"/>
              </a:spcBef>
              <a:spcAft>
                <a:spcPts val="0"/>
              </a:spcAft>
              <a:buSzPts val="1300"/>
              <a:buChar char="●"/>
            </a:pPr>
            <a:r>
              <a:rPr lang="en"/>
              <a:t>Websocket streaming data out of order</a:t>
            </a:r>
            <a:endParaRPr/>
          </a:p>
          <a:p>
            <a:pPr indent="-298450" lvl="1" marL="914400" rtl="0" algn="l">
              <a:spcBef>
                <a:spcPts val="0"/>
              </a:spcBef>
              <a:spcAft>
                <a:spcPts val="0"/>
              </a:spcAft>
              <a:buSzPts val="1100"/>
              <a:buChar char="○"/>
            </a:pPr>
            <a:r>
              <a:rPr lang="en"/>
              <a:t>Required adjustments in the Websocket configuration</a:t>
            </a:r>
            <a:endParaRPr/>
          </a:p>
          <a:p>
            <a:pPr indent="-311150" lvl="0" marL="457200" rtl="0" algn="l">
              <a:spcBef>
                <a:spcPts val="0"/>
              </a:spcBef>
              <a:spcAft>
                <a:spcPts val="0"/>
              </a:spcAft>
              <a:buSzPts val="1300"/>
              <a:buChar char="●"/>
            </a:pPr>
            <a:r>
              <a:rPr lang="en"/>
              <a:t>Processing simulation result data correctly</a:t>
            </a:r>
            <a:endParaRPr/>
          </a:p>
          <a:p>
            <a:pPr indent="-298450" lvl="1" marL="914400" rtl="0" algn="l">
              <a:spcBef>
                <a:spcPts val="0"/>
              </a:spcBef>
              <a:spcAft>
                <a:spcPts val="0"/>
              </a:spcAft>
              <a:buSzPts val="1100"/>
              <a:buChar char="○"/>
            </a:pPr>
            <a:r>
              <a:rPr lang="en"/>
              <a:t>Testing for proper object creation</a:t>
            </a:r>
            <a:endParaRPr/>
          </a:p>
          <a:p>
            <a:pPr indent="-298450" lvl="1" marL="914400" rtl="0" algn="l">
              <a:spcBef>
                <a:spcPts val="0"/>
              </a:spcBef>
              <a:spcAft>
                <a:spcPts val="0"/>
              </a:spcAft>
              <a:buSzPts val="1100"/>
              <a:buChar char="○"/>
            </a:pPr>
            <a:r>
              <a:rPr lang="en"/>
              <a:t>Testing for validity of data received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54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3" name="Google Shape;183;p20"/>
          <p:cNvSpPr txBox="1"/>
          <p:nvPr>
            <p:ph idx="1" type="body"/>
          </p:nvPr>
        </p:nvSpPr>
        <p:spPr>
          <a:xfrm>
            <a:off x="1297500" y="1091875"/>
            <a:ext cx="7038900" cy="331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Have a better understanding of how websockets optimize the front and backend communication</a:t>
            </a:r>
            <a:endParaRPr sz="1800"/>
          </a:p>
          <a:p>
            <a:pPr indent="-342900" lvl="0" marL="457200" rtl="0" algn="l">
              <a:spcBef>
                <a:spcPts val="0"/>
              </a:spcBef>
              <a:spcAft>
                <a:spcPts val="0"/>
              </a:spcAft>
              <a:buSzPts val="1800"/>
              <a:buChar char="-"/>
            </a:pPr>
            <a:r>
              <a:rPr lang="en" sz="1800"/>
              <a:t>Understand how webworkers allow work to be divided to separate threads</a:t>
            </a:r>
            <a:endParaRPr sz="1800"/>
          </a:p>
          <a:p>
            <a:pPr indent="0" lvl="0" marL="45720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Results send faster using websocket and webworkers</a:t>
            </a:r>
            <a:endParaRPr sz="1800"/>
          </a:p>
          <a:p>
            <a:pPr indent="-342900" lvl="0" marL="457200" rtl="0" algn="l">
              <a:spcBef>
                <a:spcPts val="0"/>
              </a:spcBef>
              <a:spcAft>
                <a:spcPts val="0"/>
              </a:spcAft>
              <a:buSzPts val="1800"/>
              <a:buChar char="-"/>
            </a:pPr>
            <a:r>
              <a:rPr lang="en" sz="1800"/>
              <a:t>Webworker will process through the simulation results to visualize onto a map</a:t>
            </a:r>
            <a:endParaRPr sz="1800"/>
          </a:p>
          <a:p>
            <a:pPr indent="0" lvl="0" marL="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