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1" r:id="rId6"/>
    <p:sldId id="266" r:id="rId7"/>
    <p:sldId id="272" r:id="rId8"/>
    <p:sldId id="267" r:id="rId9"/>
    <p:sldId id="273" r:id="rId10"/>
    <p:sldId id="268" r:id="rId11"/>
    <p:sldId id="274" r:id="rId12"/>
    <p:sldId id="270" r:id="rId13"/>
    <p:sldId id="262" r:id="rId14"/>
    <p:sldId id="261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3" autoAdjust="0"/>
  </p:normalViewPr>
  <p:slideViewPr>
    <p:cSldViewPr>
      <p:cViewPr varScale="1">
        <p:scale>
          <a:sx n="80" d="100"/>
          <a:sy n="80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6D18-EEF5-430A-88D8-27B3BDF3ED2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538-8E2A-4155-88EC-2879DA714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8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downloads:</a:t>
            </a:r>
            <a:r>
              <a:rPr lang="en-US" baseline="0" dirty="0" smtClean="0"/>
              <a:t> mention the process…1. Used CA only, 2. started to get a loop for all states, 3. Found US total data, 4. Merged US data over 4 data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Compatibility:</a:t>
            </a:r>
            <a:r>
              <a:rPr lang="en-US" baseline="0" dirty="0" smtClean="0"/>
              <a:t> Windows cannot run system commands in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Accidental branch diversion: Sometimes split into two versions, merged and then the code broke. Version control allowed us to go back to previous versions and correct the merging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r>
              <a:rPr lang="en-US" baseline="0" dirty="0" smtClean="0"/>
              <a:t> and Null Income: </a:t>
            </a:r>
            <a:r>
              <a:rPr lang="en-US" dirty="0" smtClean="0"/>
              <a:t>We ignored NAs and averaged in negatives.</a:t>
            </a:r>
          </a:p>
          <a:p>
            <a:endParaRPr lang="en-US" dirty="0" smtClean="0"/>
          </a:p>
          <a:p>
            <a:r>
              <a:rPr lang="en-US" dirty="0" smtClean="0"/>
              <a:t>Weighting: This analysis pretended the ACS data was from a simple random sample.  When we ran a few states with the weighting, average incomes increased. We also did not adjust for inflation.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American Community Survey (ACS) is distributed each year to a small sample of the population in each state including Puerto Rico. </a:t>
            </a:r>
          </a:p>
          <a:p>
            <a:r>
              <a:rPr lang="en-US" dirty="0" smtClean="0"/>
              <a:t>It provides updated information for communities to aid in planning efforts in between the main 10-year census survey. </a:t>
            </a:r>
          </a:p>
          <a:p>
            <a:r>
              <a:rPr lang="en-US" dirty="0" smtClean="0"/>
              <a:t>The ACS collects social, economic, housing and demographic data. This report will focus on the economic and housing information for each state. </a:t>
            </a:r>
          </a:p>
          <a:p>
            <a:r>
              <a:rPr lang="en-US" dirty="0" smtClean="0"/>
              <a:t>We use the 2010-2012 ACS set in order to answer the following question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chose household income</a:t>
            </a:r>
            <a:r>
              <a:rPr lang="en-US" baseline="0" dirty="0" smtClean="0"/>
              <a:t> because we figured people would collectively contribute to the payment of the house.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Households is kind of vague in the description since 2006 the survey included nursing homes, correctional facilities, military barracks and college university housing. How do these people respond?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(This slide can be brief) </a:t>
            </a:r>
            <a:r>
              <a:rPr lang="en-US" dirty="0" smtClean="0"/>
              <a:t>East coast/west</a:t>
            </a:r>
            <a:r>
              <a:rPr lang="en-US" baseline="0" dirty="0" smtClean="0"/>
              <a:t> coast has high income across all ownership levels. This is probably due the high cost of living on the coasts.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(This slide can be brief) </a:t>
            </a:r>
            <a:r>
              <a:rPr lang="en-US" dirty="0" smtClean="0"/>
              <a:t>East coast/west</a:t>
            </a:r>
            <a:r>
              <a:rPr lang="en-US" baseline="0" dirty="0" smtClean="0"/>
              <a:t> coast has high income across all ownership levels. This is probably due the high cost of living on the coasts.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D.C., Hawaii, and Alaska (and maybe California) may be high here due to moving</a:t>
            </a:r>
            <a:r>
              <a:rPr lang="en-US" baseline="0" dirty="0" smtClean="0"/>
              <a:t> for a job (not a permanent resident of that state/area).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D.C., Hawaii, and Alaska (and maybe California) may be high here due to moving</a:t>
            </a:r>
            <a:r>
              <a:rPr lang="en-US" baseline="0" dirty="0" smtClean="0"/>
              <a:t> for a job (not a permanent resident of that state/area).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1200" dirty="0" err="1" smtClean="0"/>
              <a:t>ie</a:t>
            </a:r>
            <a:r>
              <a:rPr lang="en-US" sz="1200" dirty="0" smtClean="0"/>
              <a:t>: smaller income but likely to have paid off the house). We see that renting and occupying without rent were fairly similar within all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Military housing fell under No Payment of Rent. As did tenant farmers, parsonages (clergy</a:t>
            </a:r>
            <a:r>
              <a:rPr lang="en-US" baseline="0" dirty="0" smtClean="0"/>
              <a:t> housing), caretakers, and housing owned by others not living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</a:t>
            </a:r>
            <a:r>
              <a:rPr lang="en-US" sz="2200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($49,266)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($47,081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6" y="1676400"/>
            <a:ext cx="57431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76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</a:t>
            </a:r>
            <a:r>
              <a:rPr lang="en-US" sz="2200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($49,266)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($47,081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5943600" cy="42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 b="8558"/>
          <a:stretch>
            <a:fillRect/>
          </a:stretch>
        </p:blipFill>
        <p:spPr bwMode="auto">
          <a:xfrm>
            <a:off x="1143000" y="533400"/>
            <a:ext cx="7010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7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10" name="Picture 9" descr="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54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was interesting to </a:t>
            </a:r>
            <a:r>
              <a:rPr lang="en-US" dirty="0" smtClean="0"/>
              <a:t>see: </a:t>
            </a:r>
          </a:p>
          <a:p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Mississippi</a:t>
            </a:r>
            <a:r>
              <a:rPr lang="en-US" sz="2400" dirty="0"/>
              <a:t>, Alabama and Arkansas were near the lowest mean household incomes across all ownership </a:t>
            </a:r>
            <a:r>
              <a:rPr lang="en-US" sz="2400" dirty="0" smtClean="0"/>
              <a:t>types.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Midwest </a:t>
            </a:r>
            <a:r>
              <a:rPr lang="en-US" sz="2400" dirty="0"/>
              <a:t>has high income/occupy with no rent </a:t>
            </a: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Florida </a:t>
            </a:r>
            <a:r>
              <a:rPr lang="en-US" sz="2400" dirty="0"/>
              <a:t>has higher income for owned free and clear than surrounding region.</a:t>
            </a:r>
          </a:p>
        </p:txBody>
      </p:sp>
    </p:spTree>
    <p:extLst>
      <p:ext uri="{BB962C8B-B14F-4D97-AF65-F5344CB8AC3E}">
        <p14:creationId xmlns:p14="http://schemas.microsoft.com/office/powerpoint/2010/main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</a:t>
            </a:r>
            <a:endParaRPr lang="en-US" dirty="0" smtClean="0"/>
          </a:p>
          <a:p>
            <a:pPr lvl="1"/>
            <a:r>
              <a:rPr lang="en-US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Use </a:t>
            </a:r>
            <a:r>
              <a:rPr lang="en-US" i="1" dirty="0" smtClean="0"/>
              <a:t>cut</a:t>
            </a:r>
            <a:r>
              <a:rPr lang="en-US" dirty="0" smtClean="0"/>
              <a:t> to find columns of interest</a:t>
            </a:r>
            <a:endParaRPr lang="en-US" dirty="0"/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</a:t>
            </a:r>
            <a:r>
              <a:rPr lang="en-US" dirty="0" smtClean="0"/>
              <a:t>windows </a:t>
            </a:r>
          </a:p>
          <a:p>
            <a:pPr lvl="1"/>
            <a:r>
              <a:rPr lang="en-US" dirty="0" smtClean="0"/>
              <a:t>Solution</a:t>
            </a:r>
            <a:r>
              <a:rPr lang="en-US" dirty="0"/>
              <a:t>: upload modified data file to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</a:t>
            </a:r>
            <a:endParaRPr lang="en-US" sz="2400" dirty="0" smtClean="0"/>
          </a:p>
          <a:p>
            <a:pPr lvl="0"/>
            <a:r>
              <a:rPr lang="en-US" dirty="0" smtClean="0"/>
              <a:t>Accidental branch diversion:</a:t>
            </a:r>
            <a:endParaRPr lang="en-US" sz="2800" dirty="0" smtClean="0"/>
          </a:p>
          <a:p>
            <a:pPr lvl="1"/>
            <a:r>
              <a:rPr lang="en-US" dirty="0" smtClean="0"/>
              <a:t>Problem</a:t>
            </a:r>
            <a:r>
              <a:rPr lang="en-US" dirty="0"/>
              <a:t>: </a:t>
            </a:r>
            <a:r>
              <a:rPr lang="en-US" dirty="0" smtClean="0"/>
              <a:t>Accidental split/merge</a:t>
            </a:r>
            <a:endParaRPr lang="en-US" sz="2400" dirty="0"/>
          </a:p>
          <a:p>
            <a:pPr lvl="1"/>
            <a:r>
              <a:rPr lang="en-US" dirty="0"/>
              <a:t>Solution: Version control </a:t>
            </a:r>
            <a:r>
              <a:rPr lang="en-US" dirty="0" smtClean="0"/>
              <a:t>allows manual </a:t>
            </a:r>
            <a:r>
              <a:rPr lang="en-US" dirty="0"/>
              <a:t>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Different groups</a:t>
            </a:r>
          </a:p>
          <a:p>
            <a:pPr lvl="1"/>
            <a:r>
              <a:rPr lang="en-US" sz="1900" dirty="0" smtClean="0"/>
              <a:t>per </a:t>
            </a:r>
            <a:r>
              <a:rPr lang="en-US" sz="1900" dirty="0"/>
              <a:t>state based on </a:t>
            </a:r>
            <a:r>
              <a:rPr lang="en-US" sz="1900" dirty="0" smtClean="0"/>
              <a:t>year</a:t>
            </a:r>
          </a:p>
          <a:p>
            <a:pPr lvl="1"/>
            <a:r>
              <a:rPr lang="en-US" sz="1900" dirty="0" smtClean="0"/>
              <a:t>by </a:t>
            </a:r>
            <a:r>
              <a:rPr lang="en-US" sz="1900" dirty="0"/>
              <a:t>region (East, South, West, Midwest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Examine counts – what proportion of </a:t>
            </a:r>
            <a:r>
              <a:rPr lang="en-US" sz="1900" dirty="0" smtClean="0"/>
              <a:t>households </a:t>
            </a:r>
            <a:r>
              <a:rPr lang="en-US" sz="1900" dirty="0"/>
              <a:t>fall into what category in each state? </a:t>
            </a:r>
            <a:r>
              <a:rPr lang="en-US" sz="1900" dirty="0" smtClean="0"/>
              <a:t>Is it similar across states.</a:t>
            </a:r>
            <a:endParaRPr lang="en-US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sz="1900" dirty="0"/>
              <a:t>Hypothesize that free &amp; clear owners are retired, mortgage payers are still </a:t>
            </a:r>
            <a:r>
              <a:rPr lang="en-US" sz="1900" dirty="0" smtClean="0"/>
              <a:t>working</a:t>
            </a:r>
            <a:endParaRPr lang="en-US" sz="1900" dirty="0"/>
          </a:p>
          <a:p>
            <a:pPr lvl="0"/>
            <a:r>
              <a:rPr lang="en-US" dirty="0" smtClean="0"/>
              <a:t>Take </a:t>
            </a:r>
            <a:r>
              <a:rPr lang="en-US" dirty="0"/>
              <a:t>into consideration negative and null </a:t>
            </a:r>
            <a:r>
              <a:rPr lang="en-US" dirty="0" smtClean="0"/>
              <a:t>income</a:t>
            </a:r>
          </a:p>
          <a:p>
            <a:r>
              <a:rPr lang="en-US" dirty="0"/>
              <a:t>Include </a:t>
            </a:r>
            <a:r>
              <a:rPr lang="en-US" dirty="0" smtClean="0"/>
              <a:t>weighting, inflation.</a:t>
            </a:r>
            <a:endParaRPr lang="en-US" sz="2800" dirty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American </a:t>
            </a:r>
            <a:r>
              <a:rPr lang="en-US" dirty="0"/>
              <a:t>Community Survey (ACS)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each yearly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</a:t>
            </a:r>
            <a:r>
              <a:rPr lang="en-US" dirty="0">
                <a:solidFill>
                  <a:srgbClr val="FF0000"/>
                </a:solidFill>
              </a:rPr>
              <a:t>economic, housing </a:t>
            </a:r>
            <a:r>
              <a:rPr lang="en-US" dirty="0"/>
              <a:t>and demographic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year ACS (2010-2012)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</a:t>
            </a:r>
            <a:r>
              <a:rPr lang="en-US" i="1" dirty="0" smtClean="0"/>
              <a:t>US?</a:t>
            </a:r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" y="1066800"/>
            <a:ext cx="90678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($</a:t>
            </a:r>
            <a:r>
              <a:rPr lang="en-US" sz="2200" dirty="0"/>
              <a:t>154,465</a:t>
            </a:r>
            <a:r>
              <a:rPr lang="en-US" sz="2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($126,760</a:t>
            </a:r>
            <a:r>
              <a:rPr lang="en-US" sz="2200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</a:t>
            </a:r>
            <a:r>
              <a:rPr lang="en-US" sz="2200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</a:t>
            </a:r>
            <a:r>
              <a:rPr lang="en-US" sz="2200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($118,119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"/>
          <a:stretch/>
        </p:blipFill>
        <p:spPr bwMode="auto">
          <a:xfrm>
            <a:off x="-15240" y="1752600"/>
            <a:ext cx="63296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1" y="1178970"/>
            <a:ext cx="6721028" cy="508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($</a:t>
            </a:r>
            <a:r>
              <a:rPr lang="en-US" sz="2200" dirty="0"/>
              <a:t>154,465</a:t>
            </a:r>
            <a:r>
              <a:rPr lang="en-US" sz="2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($126,760</a:t>
            </a:r>
            <a:r>
              <a:rPr lang="en-US" sz="2200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</a:t>
            </a:r>
            <a:r>
              <a:rPr lang="en-US" sz="2200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</a:t>
            </a:r>
            <a:r>
              <a:rPr lang="en-US" sz="2200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($118,119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1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($62,337)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Alaska </a:t>
            </a:r>
            <a:r>
              <a:rPr lang="en-US" sz="2200" dirty="0"/>
              <a:t>($</a:t>
            </a:r>
            <a:r>
              <a:rPr lang="en-US" sz="2200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California </a:t>
            </a:r>
            <a:r>
              <a:rPr lang="en-US" sz="2200" dirty="0"/>
              <a:t>($</a:t>
            </a:r>
            <a:r>
              <a:rPr lang="en-US" sz="2200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($52,404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"/>
          <a:stretch/>
        </p:blipFill>
        <p:spPr bwMode="auto">
          <a:xfrm>
            <a:off x="0" y="1676400"/>
            <a:ext cx="631952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3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($62,337)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Alaska </a:t>
            </a:r>
            <a:r>
              <a:rPr lang="en-US" sz="2200" dirty="0"/>
              <a:t>($</a:t>
            </a:r>
            <a:r>
              <a:rPr lang="en-US" sz="2200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California </a:t>
            </a:r>
            <a:r>
              <a:rPr lang="en-US" sz="2200" dirty="0"/>
              <a:t>($</a:t>
            </a:r>
            <a:r>
              <a:rPr lang="en-US" sz="2200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($52,404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2347" y="1507958"/>
            <a:ext cx="5943600" cy="42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5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</TotalTime>
  <Words>1039</Words>
  <Application>Microsoft Office PowerPoint</Application>
  <PresentationFormat>On-screen Show (4:3)</PresentationFormat>
  <Paragraphs>150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Clarity</vt:lpstr>
      <vt:lpstr>Household Income vs. Housing Ownership </vt:lpstr>
      <vt:lpstr>Overview</vt:lpstr>
      <vt:lpstr>Question of Interest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Obstacles and Solutions</vt:lpstr>
      <vt:lpstr>Obstacles and Solutions</vt:lpstr>
      <vt:lpstr>Future Work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Olstad, Andy - COB</cp:lastModifiedBy>
  <cp:revision>18</cp:revision>
  <dcterms:created xsi:type="dcterms:W3CDTF">2014-04-24T16:04:37Z</dcterms:created>
  <dcterms:modified xsi:type="dcterms:W3CDTF">2014-04-24T19:31:25Z</dcterms:modified>
</cp:coreProperties>
</file>