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6" r:id="rId6"/>
    <p:sldId id="267" r:id="rId7"/>
    <p:sldId id="268" r:id="rId8"/>
    <p:sldId id="270" r:id="rId9"/>
    <p:sldId id="262" r:id="rId10"/>
    <p:sldId id="261" r:id="rId11"/>
    <p:sldId id="263" r:id="rId12"/>
    <p:sldId id="264" r:id="rId13"/>
    <p:sldId id="265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88713" autoAdjust="0"/>
  </p:normalViewPr>
  <p:slideViewPr>
    <p:cSldViewPr>
      <p:cViewPr varScale="1">
        <p:scale>
          <a:sx n="121" d="100"/>
          <a:sy n="121" d="100"/>
        </p:scale>
        <p:origin x="-199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6D18-EEF5-430A-88D8-27B3BDF3ED2B}" type="datetimeFigureOut">
              <a:rPr lang="en-US" smtClean="0"/>
              <a:pPr/>
              <a:t>4/24/14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E6538-8E2A-4155-88EC-2879DA7147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644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American Community Survey (ACS) is distributed each year to a small sample of the population in each state including Puerto Rico. </a:t>
            </a:r>
          </a:p>
          <a:p>
            <a:r>
              <a:rPr lang="en-US" dirty="0" smtClean="0"/>
              <a:t>It provides updated information for communities to aid in planning efforts in between the main 10-year census survey. </a:t>
            </a:r>
          </a:p>
          <a:p>
            <a:r>
              <a:rPr lang="en-US" dirty="0" smtClean="0"/>
              <a:t>The ACS collects social, economic, housing and demographic data. This report will focus on the economic and housing information for each state. </a:t>
            </a:r>
          </a:p>
          <a:p>
            <a:r>
              <a:rPr lang="en-US" dirty="0" smtClean="0"/>
              <a:t>We use the 2010-2012 ACS set in order to answer the following question of interest.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4047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We also notice that households owning with a mortgage or loan had higher mean income than owning free and clear across all states. A possible explanation may be due to retirees (</a:t>
            </a:r>
            <a:r>
              <a:rPr lang="en-US" sz="1200" dirty="0" err="1" smtClean="0"/>
              <a:t>ie</a:t>
            </a:r>
            <a:r>
              <a:rPr lang="en-US" sz="1200" dirty="0" smtClean="0"/>
              <a:t>: smaller income but likely to have paid off the house). We see that renting and occupying without rent were fairly similar within all states.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474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pPr/>
              <a:t>4/24/14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37137-C3AC-4AD5-BA42-A41A2E6576FB}" type="datetimeFigureOut">
              <a:rPr lang="en-US" smtClean="0"/>
              <a:pPr/>
              <a:t>4/24/14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CD2872D-4AF2-4978-A721-ED14AC57D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848600" cy="2971800"/>
          </a:xfrm>
        </p:spPr>
        <p:txBody>
          <a:bodyPr>
            <a:normAutofit fontScale="90000"/>
          </a:bodyPr>
          <a:lstStyle/>
          <a:p>
            <a:r>
              <a:rPr lang="en-US" dirty="0"/>
              <a:t>Household Income vs. Housing Ownership</a:t>
            </a:r>
            <a:r>
              <a:rPr lang="en-US" sz="1000" dirty="0">
                <a:latin typeface="Calibri"/>
                <a:ea typeface="Times New Roman"/>
                <a:cs typeface="Times New Roman"/>
              </a:rPr>
              <a:t/>
            </a:r>
            <a:br>
              <a:rPr lang="en-US" sz="1000" dirty="0">
                <a:latin typeface="Calibri"/>
                <a:ea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52825"/>
            <a:ext cx="6858000" cy="2924175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 599 – Big Data Project 1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Jasmine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Pahukula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4 / 25 / 2014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 descr="http://cameronsmanders.files.wordpress.com/2011/05/american-fl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399"/>
            <a:ext cx="3755845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875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Findings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was interesting to see 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Mississippi, Alabama and Arkansas were near the lowest mean household incomes across all ownership </a:t>
            </a:r>
            <a:r>
              <a:rPr lang="en-US" sz="2400" dirty="0" smtClean="0"/>
              <a:t>types.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Midwest </a:t>
            </a:r>
            <a:r>
              <a:rPr lang="en-US" sz="2400" dirty="0"/>
              <a:t>has high income/occupy with no rent </a:t>
            </a:r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Florida </a:t>
            </a:r>
            <a:r>
              <a:rPr lang="en-US" sz="2400" dirty="0"/>
              <a:t>has higher income for owned free and clear than surrounding region.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00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Obstacles and Solutions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Git</a:t>
            </a:r>
            <a:r>
              <a:rPr lang="en-US" dirty="0"/>
              <a:t> setup:</a:t>
            </a:r>
            <a:endParaRPr lang="en-US" sz="2800" dirty="0"/>
          </a:p>
          <a:p>
            <a:pPr lvl="1"/>
            <a:r>
              <a:rPr lang="en-US" dirty="0"/>
              <a:t>Problem: getting </a:t>
            </a:r>
            <a:r>
              <a:rPr lang="en-US" dirty="0" err="1"/>
              <a:t>git</a:t>
            </a:r>
            <a:r>
              <a:rPr lang="en-US" dirty="0"/>
              <a:t> to work and sync. </a:t>
            </a:r>
            <a:endParaRPr lang="en-US" sz="2400" dirty="0"/>
          </a:p>
          <a:p>
            <a:pPr lvl="1"/>
            <a:r>
              <a:rPr lang="en-US" dirty="0"/>
              <a:t>Solutions:</a:t>
            </a:r>
            <a:endParaRPr lang="en-US" sz="2400" dirty="0"/>
          </a:p>
          <a:p>
            <a:pPr lvl="2"/>
            <a:r>
              <a:rPr lang="en-US" dirty="0"/>
              <a:t>Delete local connection, create new version control project in </a:t>
            </a:r>
            <a:r>
              <a:rPr lang="en-US" dirty="0" err="1"/>
              <a:t>Rstudio</a:t>
            </a:r>
            <a:r>
              <a:rPr lang="en-US" dirty="0"/>
              <a:t>, paste changes to new file</a:t>
            </a:r>
            <a:endParaRPr lang="en-US" sz="2000" dirty="0"/>
          </a:p>
          <a:p>
            <a:pPr lvl="2"/>
            <a:r>
              <a:rPr lang="en-US" dirty="0"/>
              <a:t>Use </a:t>
            </a:r>
            <a:r>
              <a:rPr lang="en-US" dirty="0" err="1"/>
              <a:t>github</a:t>
            </a:r>
            <a:r>
              <a:rPr lang="en-US" dirty="0"/>
              <a:t> for Mac/Windows</a:t>
            </a:r>
            <a:endParaRPr lang="en-US" sz="2000" dirty="0"/>
          </a:p>
          <a:p>
            <a:pPr lvl="0"/>
            <a:r>
              <a:rPr lang="en-US" dirty="0"/>
              <a:t>File downloads:</a:t>
            </a:r>
            <a:endParaRPr lang="en-US" sz="2800" dirty="0"/>
          </a:p>
          <a:p>
            <a:pPr lvl="1"/>
            <a:r>
              <a:rPr lang="en-US" dirty="0"/>
              <a:t>Problem: Automating the downloading process of each state from the web.</a:t>
            </a:r>
            <a:endParaRPr lang="en-US" sz="2400" dirty="0"/>
          </a:p>
          <a:p>
            <a:pPr lvl="1"/>
            <a:r>
              <a:rPr lang="en-US" dirty="0"/>
              <a:t>Solution: Download combined US household data. </a:t>
            </a:r>
            <a:endParaRPr lang="en-US" sz="2400" dirty="0"/>
          </a:p>
          <a:p>
            <a:pPr lvl="1"/>
            <a:r>
              <a:rPr lang="en-US" dirty="0"/>
              <a:t>Problem: Combined US household data comes in 4 files</a:t>
            </a:r>
            <a:endParaRPr lang="en-US" sz="2400" dirty="0"/>
          </a:p>
          <a:p>
            <a:pPr lvl="1"/>
            <a:r>
              <a:rPr lang="en-US" dirty="0"/>
              <a:t>Solution: Download all 4, use system() to merge in command line using cat.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305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Obstacles and Solutions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Data import:</a:t>
            </a:r>
            <a:endParaRPr lang="en-US" sz="2800" dirty="0"/>
          </a:p>
          <a:p>
            <a:pPr lvl="1"/>
            <a:r>
              <a:rPr lang="en-US" dirty="0"/>
              <a:t>Problem: ~200 x 4 million dataset breaks R when you import it</a:t>
            </a:r>
            <a:endParaRPr lang="en-US" sz="2400" dirty="0"/>
          </a:p>
          <a:p>
            <a:pPr lvl="1"/>
            <a:r>
              <a:rPr lang="en-US" dirty="0"/>
              <a:t>Solution: Find columns of interest in the command line </a:t>
            </a:r>
            <a:endParaRPr lang="en-US" dirty="0" smtClean="0"/>
          </a:p>
          <a:p>
            <a:pPr marL="548640" lvl="2" indent="0">
              <a:buNone/>
            </a:pPr>
            <a:r>
              <a:rPr lang="en-US" sz="1500" dirty="0" smtClean="0"/>
              <a:t>(</a:t>
            </a:r>
            <a:r>
              <a:rPr lang="en-US" sz="1500" dirty="0"/>
              <a:t>head -n 1 ss12hus.csv | </a:t>
            </a:r>
            <a:r>
              <a:rPr lang="en-US" sz="1500" dirty="0" err="1"/>
              <a:t>tr</a:t>
            </a:r>
            <a:r>
              <a:rPr lang="en-US" sz="1500" dirty="0"/>
              <a:t> ',' '\n' | </a:t>
            </a:r>
            <a:r>
              <a:rPr lang="en-US" sz="1500" dirty="0" err="1"/>
              <a:t>nl</a:t>
            </a:r>
            <a:r>
              <a:rPr lang="en-US" sz="1500" dirty="0"/>
              <a:t> | </a:t>
            </a:r>
            <a:r>
              <a:rPr lang="en-US" sz="1500" dirty="0" err="1"/>
              <a:t>grep</a:t>
            </a:r>
            <a:r>
              <a:rPr lang="en-US" sz="1500" dirty="0"/>
              <a:t> -w 'TEN\|HINCP\|ST\|ADJHSG' | less -S</a:t>
            </a:r>
            <a:r>
              <a:rPr lang="en-US" sz="1500" dirty="0" smtClean="0"/>
              <a:t>)</a:t>
            </a:r>
          </a:p>
          <a:p>
            <a:pPr marL="548640" lvl="2" indent="0">
              <a:buNone/>
            </a:pPr>
            <a:r>
              <a:rPr lang="en-US" dirty="0" smtClean="0"/>
              <a:t>use </a:t>
            </a:r>
            <a:r>
              <a:rPr lang="en-US" dirty="0"/>
              <a:t>cut -d, -f7,8,40,54 ss12hus.csv to only import 4 columns</a:t>
            </a:r>
          </a:p>
          <a:p>
            <a:pPr lvl="0"/>
            <a:r>
              <a:rPr lang="en-US" dirty="0"/>
              <a:t>Code compatibility:</a:t>
            </a:r>
            <a:endParaRPr lang="en-US" sz="2800" dirty="0"/>
          </a:p>
          <a:p>
            <a:pPr lvl="1"/>
            <a:r>
              <a:rPr lang="en-US" dirty="0"/>
              <a:t>Problem: 1 mac, 3 windows, windows cannot run command line data fixes</a:t>
            </a:r>
            <a:endParaRPr lang="en-US" sz="2400" dirty="0"/>
          </a:p>
          <a:p>
            <a:pPr lvl="1"/>
            <a:r>
              <a:rPr lang="en-US" dirty="0"/>
              <a:t>Solution: upload modified data file to </a:t>
            </a:r>
            <a:r>
              <a:rPr lang="en-US" dirty="0" err="1"/>
              <a:t>git</a:t>
            </a:r>
            <a:r>
              <a:rPr lang="en-US" dirty="0"/>
              <a:t> repo so it doesn’t have to be created every time</a:t>
            </a:r>
            <a:endParaRPr lang="en-US" sz="2400" dirty="0"/>
          </a:p>
          <a:p>
            <a:pPr lvl="0"/>
            <a:r>
              <a:rPr lang="en-US" dirty="0"/>
              <a:t>Accidental branch diversion:</a:t>
            </a:r>
            <a:endParaRPr lang="en-US" sz="2800" dirty="0"/>
          </a:p>
          <a:p>
            <a:pPr lvl="1"/>
            <a:r>
              <a:rPr lang="en-US" dirty="0"/>
              <a:t>Problem: Code accidentally split into two versions, then merged, breaking code</a:t>
            </a:r>
            <a:endParaRPr lang="en-US" sz="2400" dirty="0"/>
          </a:p>
          <a:p>
            <a:pPr lvl="1"/>
            <a:r>
              <a:rPr lang="en-US" dirty="0"/>
              <a:t>Solution: Version control keeps track of code at different stages, allowing manual reversion to previous versions</a:t>
            </a:r>
            <a:endParaRPr lang="en-US" sz="2400" dirty="0"/>
          </a:p>
          <a:p>
            <a:pPr lvl="0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42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Future Work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Different groups</a:t>
            </a:r>
          </a:p>
          <a:p>
            <a:pPr lvl="1"/>
            <a:r>
              <a:rPr lang="en-US" sz="1900" dirty="0" smtClean="0"/>
              <a:t>per </a:t>
            </a:r>
            <a:r>
              <a:rPr lang="en-US" sz="1900" dirty="0"/>
              <a:t>state based on </a:t>
            </a:r>
            <a:r>
              <a:rPr lang="en-US" sz="1900" dirty="0" smtClean="0"/>
              <a:t>year</a:t>
            </a:r>
          </a:p>
          <a:p>
            <a:pPr lvl="1"/>
            <a:r>
              <a:rPr lang="en-US" sz="1900" dirty="0" smtClean="0"/>
              <a:t>by </a:t>
            </a:r>
            <a:r>
              <a:rPr lang="en-US" sz="1900" dirty="0"/>
              <a:t>region (East, South, West, Midwest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/>
              <a:t>Examine counts – what proportion of people fall into what category in each state? </a:t>
            </a:r>
          </a:p>
          <a:p>
            <a:pPr marL="274320" lvl="1" indent="0">
              <a:buNone/>
            </a:pPr>
            <a:endParaRPr lang="en-US" dirty="0"/>
          </a:p>
          <a:p>
            <a:pPr lvl="0"/>
            <a:r>
              <a:rPr lang="en-US" dirty="0"/>
              <a:t>Examine differences between each of the 4 household ownership types</a:t>
            </a:r>
            <a:endParaRPr lang="en-US" sz="2800" dirty="0"/>
          </a:p>
          <a:p>
            <a:pPr lvl="1"/>
            <a:r>
              <a:rPr lang="en-US" sz="1900" dirty="0"/>
              <a:t>Hypothesize that free &amp; clear owners are retired, mortgage payers are still </a:t>
            </a:r>
            <a:r>
              <a:rPr lang="en-US" sz="1900" dirty="0" smtClean="0"/>
              <a:t>working</a:t>
            </a:r>
          </a:p>
          <a:p>
            <a:pPr lvl="1"/>
            <a:endParaRPr lang="en-US" sz="1900" dirty="0"/>
          </a:p>
          <a:p>
            <a:pPr lvl="0"/>
            <a:r>
              <a:rPr lang="en-US" dirty="0" smtClean="0"/>
              <a:t>Take </a:t>
            </a:r>
            <a:r>
              <a:rPr lang="en-US" dirty="0"/>
              <a:t>into consideration negative and null </a:t>
            </a:r>
            <a:r>
              <a:rPr lang="en-US" dirty="0" smtClean="0"/>
              <a:t>income</a:t>
            </a:r>
            <a:r>
              <a:rPr lang="en-US" dirty="0"/>
              <a:t> </a:t>
            </a:r>
            <a:r>
              <a:rPr lang="en-US" dirty="0" smtClean="0"/>
              <a:t>(we ignored NAs and averaged in negatives).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625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Future Work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Can get summaries per state based on year</a:t>
            </a:r>
            <a:endParaRPr lang="en-US" sz="2800" dirty="0"/>
          </a:p>
          <a:p>
            <a:pPr lvl="0"/>
            <a:r>
              <a:rPr lang="en-US" dirty="0"/>
              <a:t>Examine differences between each of the 4 household ownership types</a:t>
            </a:r>
            <a:endParaRPr lang="en-US" sz="2800" dirty="0"/>
          </a:p>
          <a:p>
            <a:pPr lvl="1"/>
            <a:r>
              <a:rPr lang="en-US" dirty="0"/>
              <a:t>Hypothesize that free &amp; clear owners are retired, mortgage payers are still working</a:t>
            </a:r>
            <a:endParaRPr lang="en-US" sz="2400" dirty="0"/>
          </a:p>
          <a:p>
            <a:pPr lvl="0"/>
            <a:r>
              <a:rPr lang="en-US" dirty="0"/>
              <a:t>Examine by region (East, South, West, Midwest)</a:t>
            </a:r>
            <a:endParaRPr lang="en-US" sz="2800" dirty="0"/>
          </a:p>
          <a:p>
            <a:pPr lvl="0"/>
            <a:r>
              <a:rPr lang="en-US" dirty="0"/>
              <a:t>Take into consideration negative and null income</a:t>
            </a:r>
            <a:endParaRPr lang="en-US" sz="2800" dirty="0"/>
          </a:p>
          <a:p>
            <a:pPr lvl="0"/>
            <a:r>
              <a:rPr lang="en-US" dirty="0"/>
              <a:t>Examine counts – what proportion of people fall into what category in each state? </a:t>
            </a:r>
            <a:endParaRPr lang="en-US" sz="2800" dirty="0"/>
          </a:p>
          <a:p>
            <a:pPr lvl="0"/>
            <a:r>
              <a:rPr lang="en-US" dirty="0"/>
              <a:t>Include weighting: this analysis pretended the ACS data was from a simple random sample</a:t>
            </a:r>
            <a:r>
              <a:rPr lang="en-US" dirty="0" smtClean="0"/>
              <a:t>.  When we ran a few states with the weighting, average incomes increased.</a:t>
            </a:r>
            <a:endParaRPr lang="en-US" sz="2800" dirty="0"/>
          </a:p>
          <a:p>
            <a:pPr lvl="0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70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Overview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American </a:t>
            </a:r>
            <a:r>
              <a:rPr lang="en-US" dirty="0"/>
              <a:t>Community Survey (ACS)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Distributed each yearly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ACS collects social, </a:t>
            </a:r>
            <a:r>
              <a:rPr lang="en-US" dirty="0">
                <a:solidFill>
                  <a:srgbClr val="FF0000"/>
                </a:solidFill>
              </a:rPr>
              <a:t>economic, housing </a:t>
            </a:r>
            <a:r>
              <a:rPr lang="en-US" dirty="0"/>
              <a:t>and demographic data.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 </a:t>
            </a:r>
            <a:r>
              <a:rPr lang="en-US" dirty="0" err="1" smtClean="0"/>
              <a:t>yr</a:t>
            </a:r>
            <a:r>
              <a:rPr lang="en-US" dirty="0" smtClean="0"/>
              <a:t> ACS (2010-2012)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5856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Question of Interest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How different are the mean household incomes for different household ownership </a:t>
            </a:r>
            <a:r>
              <a:rPr lang="en-US" i="1" dirty="0" smtClean="0"/>
              <a:t>in </a:t>
            </a:r>
            <a:r>
              <a:rPr lang="en-US" i="1" dirty="0"/>
              <a:t>the US and Puerto Rico</a:t>
            </a:r>
            <a:r>
              <a:rPr lang="en-US" i="1" dirty="0" smtClean="0"/>
              <a:t>?</a:t>
            </a:r>
          </a:p>
          <a:p>
            <a:endParaRPr lang="en-US" i="1" dirty="0"/>
          </a:p>
          <a:p>
            <a:r>
              <a:rPr lang="en-US" i="1" dirty="0" smtClean="0"/>
              <a:t>Household ownership types: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wn </a:t>
            </a:r>
            <a:r>
              <a:rPr lang="en-US" i="1" dirty="0"/>
              <a:t>with a mortgage or </a:t>
            </a:r>
            <a:r>
              <a:rPr lang="en-US" i="1" dirty="0" smtClean="0"/>
              <a:t>loan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wn </a:t>
            </a:r>
            <a:r>
              <a:rPr lang="en-US" i="1" dirty="0"/>
              <a:t>free and </a:t>
            </a:r>
            <a:r>
              <a:rPr lang="en-US" i="1" dirty="0" smtClean="0"/>
              <a:t>clear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Rented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ccupied </a:t>
            </a:r>
            <a:r>
              <a:rPr lang="en-US" i="1" dirty="0"/>
              <a:t>without payment of rent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*Note that Puerto Rico was represented in this data set.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688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nel map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990600"/>
            <a:ext cx="8027984" cy="5334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Findings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67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4440" y="1636931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Washington </a:t>
            </a:r>
            <a:r>
              <a:rPr lang="en-US" dirty="0"/>
              <a:t>D.C. ($154,465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Connecticut </a:t>
            </a:r>
            <a:r>
              <a:rPr lang="en-US" dirty="0"/>
              <a:t>($126,760</a:t>
            </a:r>
            <a:r>
              <a:rPr lang="en-US" dirty="0" smtClean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New </a:t>
            </a:r>
            <a:r>
              <a:rPr lang="en-US" dirty="0"/>
              <a:t>Jersey ($</a:t>
            </a:r>
            <a:r>
              <a:rPr lang="en-US" dirty="0" smtClean="0"/>
              <a:t>124,364)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Maryland </a:t>
            </a:r>
            <a:r>
              <a:rPr lang="en-US" dirty="0"/>
              <a:t>($</a:t>
            </a:r>
            <a:r>
              <a:rPr lang="en-US" dirty="0" smtClean="0"/>
              <a:t>119,358)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Massachusetts </a:t>
            </a:r>
            <a:r>
              <a:rPr lang="en-US" dirty="0"/>
              <a:t>($118,119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r="2186"/>
          <a:stretch/>
        </p:blipFill>
        <p:spPr bwMode="auto">
          <a:xfrm>
            <a:off x="-15240" y="1752600"/>
            <a:ext cx="632968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9300" y="5867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results for </a:t>
            </a:r>
            <a:r>
              <a:rPr lang="en-US" dirty="0"/>
              <a:t>those owning free and </a:t>
            </a:r>
            <a:r>
              <a:rPr lang="en-US" dirty="0" smtClean="0"/>
              <a:t>clear.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792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524000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Washington </a:t>
            </a:r>
            <a:r>
              <a:rPr lang="en-US" dirty="0"/>
              <a:t>D.C. ($</a:t>
            </a:r>
            <a:r>
              <a:rPr lang="en-US" dirty="0" smtClean="0"/>
              <a:t>62,337)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Hawaii </a:t>
            </a:r>
            <a:r>
              <a:rPr lang="en-US" dirty="0"/>
              <a:t>($</a:t>
            </a:r>
            <a:r>
              <a:rPr lang="en-US" dirty="0" smtClean="0"/>
              <a:t>58,077)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Alaska </a:t>
            </a:r>
            <a:r>
              <a:rPr lang="en-US" dirty="0"/>
              <a:t>($</a:t>
            </a:r>
            <a:r>
              <a:rPr lang="en-US" dirty="0" smtClean="0"/>
              <a:t>54,918)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California </a:t>
            </a:r>
            <a:r>
              <a:rPr lang="en-US" dirty="0"/>
              <a:t>($</a:t>
            </a:r>
            <a:r>
              <a:rPr lang="en-US" dirty="0" smtClean="0"/>
              <a:t>52,423)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Maryland </a:t>
            </a:r>
            <a:r>
              <a:rPr lang="en-US" dirty="0"/>
              <a:t>($52,404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r="3099"/>
          <a:stretch/>
        </p:blipFill>
        <p:spPr bwMode="auto">
          <a:xfrm>
            <a:off x="0" y="1676400"/>
            <a:ext cx="631952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4503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524000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Connecticut </a:t>
            </a:r>
            <a:r>
              <a:rPr lang="en-US" dirty="0"/>
              <a:t>($</a:t>
            </a:r>
            <a:r>
              <a:rPr lang="en-US" dirty="0" smtClean="0"/>
              <a:t>50,264)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Washington </a:t>
            </a:r>
            <a:r>
              <a:rPr lang="en-US" dirty="0"/>
              <a:t>D.C. ($</a:t>
            </a:r>
            <a:r>
              <a:rPr lang="en-US" dirty="0" smtClean="0"/>
              <a:t>49,266)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Hawaii </a:t>
            </a:r>
            <a:r>
              <a:rPr lang="en-US" dirty="0"/>
              <a:t>($</a:t>
            </a:r>
            <a:r>
              <a:rPr lang="en-US" dirty="0" smtClean="0"/>
              <a:t>47,860)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Massachusetts </a:t>
            </a:r>
            <a:r>
              <a:rPr lang="en-US" dirty="0"/>
              <a:t>($47,224)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New </a:t>
            </a:r>
            <a:r>
              <a:rPr lang="en-US" dirty="0"/>
              <a:t>Jersey ($47,081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6366" y="1676400"/>
            <a:ext cx="5743154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37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5443" b="8558"/>
          <a:stretch>
            <a:fillRect/>
          </a:stretch>
        </p:blipFill>
        <p:spPr bwMode="auto">
          <a:xfrm>
            <a:off x="1143000" y="533400"/>
            <a:ext cx="70104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0937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10" name="Picture 9" descr="R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549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98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80</TotalTime>
  <Words>838</Words>
  <Application>Microsoft Office PowerPoint</Application>
  <PresentationFormat>On-screen Show (4:3)</PresentationFormat>
  <Paragraphs>109</Paragraphs>
  <Slides>14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Household Income vs. Housing Ownership </vt:lpstr>
      <vt:lpstr>Overview</vt:lpstr>
      <vt:lpstr>Question of Interest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Obstacles and Solutions</vt:lpstr>
      <vt:lpstr>Obstacles and Solutions</vt:lpstr>
      <vt:lpstr>Future Work</vt:lpstr>
      <vt:lpstr>Future Work</vt:lpstr>
    </vt:vector>
  </TitlesOfParts>
  <Company>Oregon State University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Income vs. Housing Ownership</dc:title>
  <dc:creator>Skalland, Timothy - COS</dc:creator>
  <cp:lastModifiedBy>Sarah Guermond</cp:lastModifiedBy>
  <cp:revision>12</cp:revision>
  <dcterms:created xsi:type="dcterms:W3CDTF">2014-04-24T16:04:37Z</dcterms:created>
  <dcterms:modified xsi:type="dcterms:W3CDTF">2014-04-24T16:27:40Z</dcterms:modified>
</cp:coreProperties>
</file>