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57" r:id="rId4"/>
    <p:sldId id="258" r:id="rId5"/>
    <p:sldId id="264" r:id="rId6"/>
    <p:sldId id="259" r:id="rId7"/>
    <p:sldId id="265" r:id="rId8"/>
    <p:sldId id="263" r:id="rId9"/>
    <p:sldId id="261" r:id="rId10"/>
    <p:sldId id="266" r:id="rId11"/>
    <p:sldId id="267" r:id="rId12"/>
    <p:sldId id="270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099" autoAdjust="0"/>
  </p:normalViewPr>
  <p:slideViewPr>
    <p:cSldViewPr>
      <p:cViewPr varScale="1">
        <p:scale>
          <a:sx n="67" d="100"/>
          <a:sy n="67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8BAF5-3FF5-421E-A723-E6242AAB3235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9693C-674C-4668-97DA-E7EB7AA5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87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Animations!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693C-674C-4668-97DA-E7EB7AA52C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69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considered several sampling designs and decided to stratify by day of week and hour of day.  Our initial simple random sample gave small subsamples for late evening/early morning flights, and omitted some hours entirely on some days.  By stratifying, we ensured we could estimate a value for all 168 (24 hours * 7 days) times.  We sampled roughly 2000 flights in each stratum, or the whole population if that was smaller.   We used 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weighted sample by setting our sampling probability for each stratum (of size N) to be 2000/N.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693C-674C-4668-97DA-E7EB7AA52C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5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Saturday morning at 3:00 am still highest delay and Thursday at 8:00 pm still largest proportion. But now</a:t>
            </a:r>
            <a:r>
              <a:rPr lang="en-US" baseline="0" dirty="0" smtClean="0"/>
              <a:t> we have Sunday at 7:00 am with the shortest delay and Wednesday at 5:00 am with the lowest proportion.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sample data was able to show statistically significant differences between days for nearly all the daytime hours (p-values were inconclusive between 1 and 6 am) using ANOVA tests. The margin of error for each of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168 95%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confidence intervals, without any multiple comparisons correction, ranged from 1 to 10 minutes (2 minute average ME).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693C-674C-4668-97DA-E7EB7AA52C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15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fivethirtyeight</a:t>
            </a:r>
            <a:r>
              <a:rPr lang="en-US" baseline="0" dirty="0" smtClean="0"/>
              <a:t> approach resulted in a very similar graph.</a:t>
            </a:r>
          </a:p>
          <a:p>
            <a:r>
              <a:rPr lang="en-US" baseline="0" dirty="0" err="1" smtClean="0"/>
              <a:t>Fivethirtyeight</a:t>
            </a:r>
            <a:r>
              <a:rPr lang="en-US" baseline="0" dirty="0" smtClean="0"/>
              <a:t> also chose to treat negative delays as zero.</a:t>
            </a:r>
          </a:p>
          <a:p>
            <a:r>
              <a:rPr lang="en-US" baseline="0" dirty="0" err="1" smtClean="0"/>
              <a:t>Fivethirtyeight</a:t>
            </a:r>
            <a:r>
              <a:rPr lang="en-US" baseline="0" dirty="0" smtClean="0"/>
              <a:t> counted cancels and diversions as 120-minute delays.  Seems strange, in that we might prefer a 2.5 hour delay to a cancellation.</a:t>
            </a:r>
          </a:p>
          <a:p>
            <a:r>
              <a:rPr lang="en-US" baseline="0" dirty="0" smtClean="0"/>
              <a:t>The analysis pointed out that the absolute difference in median delay is pretty small.</a:t>
            </a:r>
          </a:p>
          <a:p>
            <a:r>
              <a:rPr lang="en-US" baseline="0" dirty="0" smtClean="0"/>
              <a:t>The article is here: http://fivethirtyeight.com/datalab/fly-early-arrive-on-time/</a:t>
            </a:r>
          </a:p>
          <a:p>
            <a:r>
              <a:rPr lang="en-US" baseline="0" dirty="0" smtClean="0"/>
              <a:t>  (it also shows that weather is a small, constant factor in delays across departure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693C-674C-4668-97DA-E7EB7AA52C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54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sample data was consistent with the population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data.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Similar trend.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grey band represents the minimum and maximum average delay for each time of day from our population.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9693C-674C-4668-97DA-E7EB7AA52C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1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9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0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7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1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6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3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1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5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4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B93-76A0-45FB-ABE0-140B1997524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3DB93-76A0-45FB-ABE0-140B19975246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AC93C-DF76-492D-BE41-739D3F9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7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0"/>
            <a:ext cx="7772400" cy="1470025"/>
          </a:xfrm>
        </p:spPr>
        <p:txBody>
          <a:bodyPr/>
          <a:lstStyle/>
          <a:p>
            <a:r>
              <a:rPr lang="en-US" dirty="0" smtClean="0"/>
              <a:t>Flight Delays By</a:t>
            </a:r>
            <a:br>
              <a:rPr lang="en-US" dirty="0" smtClean="0"/>
            </a:br>
            <a:r>
              <a:rPr lang="en-US" dirty="0" smtClean="0"/>
              <a:t>Time of Day and Day of the Week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64820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 599 – Big Data Project 2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Sarah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Guermond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Olstad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Jasmine Pahukula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Skalland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/>
          </a:p>
        </p:txBody>
      </p:sp>
      <p:pic>
        <p:nvPicPr>
          <p:cNvPr id="1026" name="Picture 2" descr="http://patdollard.com/wp-content/uploads/2013/04/flight-delay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40481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.dailymail.co.uk/i/pix/2013/06/11/article-2339797-1A42DC09000005DC-102_634x38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04799"/>
            <a:ext cx="437778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46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" y="1828801"/>
            <a:ext cx="8686800" cy="3048000"/>
          </a:xfrm>
        </p:spPr>
        <p:txBody>
          <a:bodyPr>
            <a:normAutofit/>
          </a:bodyPr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33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533398"/>
            <a:ext cx="2971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Consistent Shape </a:t>
            </a:r>
          </a:p>
          <a:p>
            <a:r>
              <a:rPr lang="en-US" sz="3200" dirty="0" smtClean="0"/>
              <a:t>Across Different</a:t>
            </a:r>
          </a:p>
          <a:p>
            <a:r>
              <a:rPr lang="en-US" sz="3200" dirty="0" smtClean="0"/>
              <a:t>Metrics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681" y="3047999"/>
            <a:ext cx="2857557" cy="28533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86100"/>
            <a:ext cx="2819400" cy="28152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025" y="233326"/>
            <a:ext cx="2666213" cy="26622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6239" y="3086101"/>
            <a:ext cx="2819400" cy="28152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5863" y="233326"/>
            <a:ext cx="2798106" cy="250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37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" y="6350"/>
            <a:ext cx="3422651" cy="341750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656" y="0"/>
            <a:ext cx="3429010" cy="342385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3423851"/>
            <a:ext cx="3194050" cy="318924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21345" y="4419600"/>
            <a:ext cx="48336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3am spike is consistent across days in</a:t>
            </a:r>
          </a:p>
          <a:p>
            <a:r>
              <a:rPr lang="en-US" dirty="0" smtClean="0"/>
              <a:t>both all three years.  Median and lower quartiles</a:t>
            </a:r>
          </a:p>
          <a:p>
            <a:r>
              <a:rPr lang="en-US" dirty="0" smtClean="0"/>
              <a:t>look similar, and 2am has a more extreme outlier;</a:t>
            </a:r>
          </a:p>
          <a:p>
            <a:r>
              <a:rPr lang="en-US" dirty="0" smtClean="0"/>
              <a:t>The 75</a:t>
            </a:r>
            <a:r>
              <a:rPr lang="en-US" baseline="30000" dirty="0" smtClean="0"/>
              <a:t>th</a:t>
            </a:r>
            <a:r>
              <a:rPr lang="en-US" dirty="0" smtClean="0"/>
              <a:t> percentile is noticeably bigger for 3am</a:t>
            </a:r>
          </a:p>
          <a:p>
            <a:r>
              <a:rPr lang="en-US" dirty="0" smtClean="0"/>
              <a:t>(16 </a:t>
            </a:r>
            <a:r>
              <a:rPr lang="en-US" dirty="0" err="1" smtClean="0"/>
              <a:t>vs</a:t>
            </a:r>
            <a:r>
              <a:rPr lang="en-US" dirty="0" smtClean="0"/>
              <a:t> 4 minutes)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2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Question of Interest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>
                <a:solidFill>
                  <a:schemeClr val="tx2"/>
                </a:solidFill>
              </a:rPr>
              <a:t>What time of the day and day of the week is best for avoiding flight delays</a:t>
            </a:r>
            <a:r>
              <a:rPr lang="en-US" sz="4000" i="1" dirty="0" smtClean="0">
                <a:solidFill>
                  <a:schemeClr val="tx2"/>
                </a:solidFill>
              </a:rPr>
              <a:t>?</a:t>
            </a:r>
          </a:p>
          <a:p>
            <a:pPr marL="0" indent="0">
              <a:buNone/>
            </a:pPr>
            <a:endParaRPr lang="en-US" sz="3500" i="1" dirty="0"/>
          </a:p>
          <a:p>
            <a:pPr marL="0" indent="0">
              <a:buNone/>
            </a:pPr>
            <a:r>
              <a:rPr lang="en-US" sz="3500" i="1" dirty="0" smtClean="0"/>
              <a:t>	</a:t>
            </a:r>
            <a:r>
              <a:rPr lang="en-US" sz="2800" i="1" dirty="0" smtClean="0"/>
              <a:t>-Bureau of Transportation Statistics (BTS)</a:t>
            </a:r>
          </a:p>
          <a:p>
            <a:pPr marL="0" indent="0">
              <a:buNone/>
            </a:pPr>
            <a:r>
              <a:rPr lang="en-US" sz="2800" i="1" dirty="0"/>
              <a:t>	</a:t>
            </a:r>
            <a:r>
              <a:rPr lang="en-US" sz="2800" i="1" dirty="0" smtClean="0"/>
              <a:t>-on-time performance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38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Redefined the population to only include the last 3 years (2011-2013)</a:t>
            </a:r>
          </a:p>
          <a:p>
            <a:endParaRPr lang="en-US" dirty="0"/>
          </a:p>
          <a:p>
            <a:r>
              <a:rPr lang="en-US" dirty="0" smtClean="0"/>
              <a:t>Arrival delay</a:t>
            </a:r>
          </a:p>
          <a:p>
            <a:endParaRPr lang="en-US" dirty="0"/>
          </a:p>
          <a:p>
            <a:r>
              <a:rPr lang="en-US" dirty="0" smtClean="0"/>
              <a:t>Made negative times 	   zero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95800" y="4728882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99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Population-based Findings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1137829"/>
            <a:ext cx="8933311" cy="5415371"/>
          </a:xfrm>
        </p:spPr>
      </p:pic>
      <p:cxnSp>
        <p:nvCxnSpPr>
          <p:cNvPr id="6" name="Straight Arrow Connector 5"/>
          <p:cNvCxnSpPr/>
          <p:nvPr/>
        </p:nvCxnSpPr>
        <p:spPr>
          <a:xfrm flipH="1">
            <a:off x="2667000" y="57912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71748" y="5133724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Wednesday  </a:t>
            </a:r>
          </a:p>
          <a:p>
            <a:r>
              <a:rPr lang="en-US" sz="2000" dirty="0" smtClean="0"/>
              <a:t>6:00 am ~5.5 min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752600" y="15240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7400" y="1540932"/>
            <a:ext cx="152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Saturday  3:00 am ~21.5 min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343400" y="1336356"/>
            <a:ext cx="30078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-Wednesday 5:00 </a:t>
            </a:r>
            <a:r>
              <a:rPr lang="en-US" sz="2000" dirty="0" smtClean="0"/>
              <a:t>am </a:t>
            </a:r>
            <a:r>
              <a:rPr lang="en-US" sz="2000" dirty="0" smtClean="0"/>
              <a:t>~23%</a:t>
            </a:r>
          </a:p>
          <a:p>
            <a:r>
              <a:rPr lang="en-US" sz="2000" dirty="0" smtClean="0"/>
              <a:t>- Thursday 8:00 pm ~ 51%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503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1: Simple Random Sample</a:t>
            </a:r>
          </a:p>
          <a:p>
            <a:pPr lvl="1"/>
            <a:r>
              <a:rPr lang="en-US" dirty="0" smtClean="0"/>
              <a:t>Small subsamples for late evenings/early mornings</a:t>
            </a:r>
          </a:p>
          <a:p>
            <a:pPr lvl="1"/>
            <a:r>
              <a:rPr lang="en-US" dirty="0" smtClean="0"/>
              <a:t>Omitted some hours entirely</a:t>
            </a:r>
          </a:p>
          <a:p>
            <a:r>
              <a:rPr lang="en-US" dirty="0" smtClean="0"/>
              <a:t>Method 2: Stratify by day of week and hour of day</a:t>
            </a:r>
          </a:p>
          <a:p>
            <a:pPr lvl="1"/>
            <a:r>
              <a:rPr lang="en-US" dirty="0" smtClean="0"/>
              <a:t>24 </a:t>
            </a:r>
            <a:r>
              <a:rPr lang="en-US" dirty="0" err="1" smtClean="0"/>
              <a:t>hrs</a:t>
            </a:r>
            <a:r>
              <a:rPr lang="en-US" dirty="0" smtClean="0"/>
              <a:t> * 7 days = </a:t>
            </a:r>
            <a:r>
              <a:rPr lang="en-US" smtClean="0"/>
              <a:t>168 </a:t>
            </a:r>
            <a:r>
              <a:rPr lang="en-US" smtClean="0"/>
              <a:t>strata </a:t>
            </a:r>
            <a:endParaRPr lang="en-US" dirty="0" smtClean="0"/>
          </a:p>
          <a:p>
            <a:pPr lvl="1"/>
            <a:r>
              <a:rPr lang="en-US" dirty="0" smtClean="0"/>
              <a:t>About 2000 flights each (or population if smaller)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467"/>
            <a:ext cx="8229600" cy="1143000"/>
          </a:xfrm>
        </p:spPr>
        <p:txBody>
          <a:bodyPr/>
          <a:lstStyle/>
          <a:p>
            <a:r>
              <a:rPr lang="en-US" dirty="0" smtClean="0"/>
              <a:t>Sample-based Findings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42106"/>
            <a:ext cx="8382000" cy="5836355"/>
          </a:xfrm>
        </p:spPr>
      </p:pic>
      <p:sp>
        <p:nvSpPr>
          <p:cNvPr id="6" name="TextBox 5"/>
          <p:cNvSpPr txBox="1"/>
          <p:nvPr/>
        </p:nvSpPr>
        <p:spPr>
          <a:xfrm>
            <a:off x="3581400" y="5136648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Sunday  </a:t>
            </a:r>
          </a:p>
          <a:p>
            <a:r>
              <a:rPr lang="en-US" sz="2000" dirty="0"/>
              <a:t>7</a:t>
            </a:r>
            <a:r>
              <a:rPr lang="en-US" sz="2000" dirty="0" smtClean="0"/>
              <a:t>:00 am ~4.9 min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5136648"/>
            <a:ext cx="30078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-Wednesday 5:00 am ~22%</a:t>
            </a:r>
          </a:p>
          <a:p>
            <a:r>
              <a:rPr lang="en-US" sz="2000" dirty="0" smtClean="0"/>
              <a:t>- Thursday 8:00 pm ~ 53%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032000" y="1165535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36800" y="1182467"/>
            <a:ext cx="152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Saturday  3:00 am ~21.5 min</a:t>
            </a: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098800" y="5844534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67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Fivethirtyeight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399"/>
          </a:xfrm>
        </p:spPr>
        <p:txBody>
          <a:bodyPr/>
          <a:lstStyle/>
          <a:p>
            <a:r>
              <a:rPr lang="en-US" dirty="0" smtClean="0"/>
              <a:t>Nate Silver (of fivethirtyeight.com fame) answered our question of interest on April 19, using just the 2013 BTS data</a:t>
            </a:r>
          </a:p>
          <a:p>
            <a:r>
              <a:rPr lang="en-US" dirty="0" smtClean="0"/>
              <a:t>Our (independent) results are similar</a:t>
            </a:r>
          </a:p>
          <a:p>
            <a:r>
              <a:rPr lang="en-US" dirty="0" smtClean="0"/>
              <a:t>The fivethirtyeight.com</a:t>
            </a:r>
          </a:p>
          <a:p>
            <a:pPr marL="0" indent="0">
              <a:buNone/>
            </a:pPr>
            <a:r>
              <a:rPr lang="en-US" dirty="0" smtClean="0"/>
              <a:t>graph was conveniently</a:t>
            </a:r>
          </a:p>
          <a:p>
            <a:pPr marL="0" indent="0">
              <a:buNone/>
            </a:pPr>
            <a:r>
              <a:rPr lang="en-US" dirty="0" smtClean="0"/>
              <a:t>limited to 5am-11pm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silver-flights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810000"/>
            <a:ext cx="3273425" cy="254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03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6" y="1295400"/>
            <a:ext cx="8895772" cy="5105400"/>
          </a:xfrm>
        </p:spPr>
      </p:pic>
    </p:spTree>
    <p:extLst>
      <p:ext uri="{BB962C8B-B14F-4D97-AF65-F5344CB8AC3E}">
        <p14:creationId xmlns:p14="http://schemas.microsoft.com/office/powerpoint/2010/main" val="354547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Obstacles and Solutions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Defining the population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Deciding which delay was worse</a:t>
            </a:r>
          </a:p>
          <a:p>
            <a:pPr marL="0" indent="0">
              <a:buNone/>
            </a:pPr>
            <a:r>
              <a:rPr lang="en-US" dirty="0" smtClean="0"/>
              <a:t> (arrival or departure)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Specific times, not indexed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Size of data</a:t>
            </a:r>
          </a:p>
        </p:txBody>
      </p:sp>
    </p:spTree>
    <p:extLst>
      <p:ext uri="{BB962C8B-B14F-4D97-AF65-F5344CB8AC3E}">
        <p14:creationId xmlns:p14="http://schemas.microsoft.com/office/powerpoint/2010/main" val="368733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608</Words>
  <Application>Microsoft Office PowerPoint</Application>
  <PresentationFormat>On-screen Show (4:3)</PresentationFormat>
  <Paragraphs>75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Flight Delays By Time of Day and Day of the Week</vt:lpstr>
      <vt:lpstr>Question of Interest</vt:lpstr>
      <vt:lpstr>Assumptions</vt:lpstr>
      <vt:lpstr>Population-based Findings</vt:lpstr>
      <vt:lpstr>Sampling Method</vt:lpstr>
      <vt:lpstr>Sample-based Findings</vt:lpstr>
      <vt:lpstr>Fivethirtyeight</vt:lpstr>
      <vt:lpstr>Comparison</vt:lpstr>
      <vt:lpstr>Obstacles and Solutions </vt:lpstr>
      <vt:lpstr>Thank You!  Questions?</vt:lpstr>
      <vt:lpstr>PowerPoint Presentation</vt:lpstr>
      <vt:lpstr>PowerPoint Presentation</vt:lpstr>
      <vt:lpstr>PowerPoint Presentation</vt:lpstr>
    </vt:vector>
  </TitlesOfParts>
  <Company>Oregon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Delays By Time of Day and Day of the Week</dc:title>
  <dc:creator>Sal Hernandez</dc:creator>
  <cp:lastModifiedBy>Sal Hernandez</cp:lastModifiedBy>
  <cp:revision>14</cp:revision>
  <dcterms:created xsi:type="dcterms:W3CDTF">2014-05-06T23:10:06Z</dcterms:created>
  <dcterms:modified xsi:type="dcterms:W3CDTF">2014-05-14T00:36:28Z</dcterms:modified>
</cp:coreProperties>
</file>