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notesSlides/notesSlide6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79" r:id="rId5"/>
    <p:sldId id="266" r:id="rId6"/>
    <p:sldId id="269" r:id="rId7"/>
    <p:sldId id="268" r:id="rId8"/>
    <p:sldId id="276" r:id="rId9"/>
    <p:sldId id="274" r:id="rId10"/>
    <p:sldId id="273" r:id="rId11"/>
    <p:sldId id="275" r:id="rId12"/>
    <p:sldId id="271" r:id="rId13"/>
    <p:sldId id="272" r:id="rId14"/>
    <p:sldId id="265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3854" autoAdjust="0"/>
  </p:normalViewPr>
  <p:slideViewPr>
    <p:cSldViewPr>
      <p:cViewPr varScale="1">
        <p:scale>
          <a:sx n="128" d="100"/>
          <a:sy n="128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141-3BF4-41B4-8A22-B2C832AFABE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FC28-9D59-4D12-B647-75BCBE6E8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0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8FB0F-73E2-1B4A-B64F-3D049A339FA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39019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020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752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427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baseline="0" dirty="0" smtClean="0"/>
              <a:t>Original distribution of songs in dataset</a:t>
            </a:r>
            <a:endParaRPr lang="en-US" sz="15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Eigenvector</a:t>
            </a:r>
            <a:r>
              <a:rPr lang="en-US" baseline="0" dirty="0" smtClean="0"/>
              <a:t> is PCA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4693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869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003412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2A85-D8B6-C44B-8C22-EA4939B9F12D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88D-6C3F-6144-AA6A-3ACF6092E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44772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C9B64-C931-4B43-9A37-6525572B9505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32CD-E791-AC49-B1F8-25484A764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39052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9F24-BA6A-9C48-88E1-2AFEAEA62AB8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0F21-0811-BC46-99BF-CD323DED1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256296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66E5-BFCB-DA41-92C7-3E0AB15541E4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CF-7869-554C-9B4D-E4E69E3A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31892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28FA-E8A9-0643-B66C-06539931F474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9626-09F2-574F-8370-D7C33FF64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086073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30E89-AA4E-074A-AFCC-62E7598E649B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C4CF-454D-8340-834E-9A1D3F5A9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6559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6016-B4D1-4640-A748-346C5607391A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6C1F-35B7-8B45-AB61-9061F7C69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267092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2E16-7206-934D-A2E8-41476A81CD42}" type="datetime4">
              <a:rPr lang="en-US"/>
              <a:pPr>
                <a:defRPr/>
              </a:pPr>
              <a:t>June 2,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95CD2-AE54-8443-BA16-1D78A7EAD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8BE5-6E22-0540-8A03-007D680D93DA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58B9-01E1-BA41-A991-9A187DF9F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8923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7397-7132-2746-87FB-F410EC0259CA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64-0FEA-8D49-9D92-71FBE9075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92717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0A44-8DC8-3B43-A739-FAD91697287B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1E02-9C29-414C-B899-DB63D1F3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13051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F84-97DD-BA4F-B632-052741DFF0EE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F3F1-7856-6247-B47D-F091E2BB0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6574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283-F9D8-2743-839C-3A1A99E53F19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DC4F3-1FCB-A344-98A5-3E424FCBE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203068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B8F5-6A6F-A345-A92C-AF06CD7739D2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FF4B-0B2F-5E4D-A60D-073B54F76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090587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2D003-0200-F64E-B9E3-1A1EC9160DEF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1267-0112-3B46-A584-2EF4C2BC1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65316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CAD80-FC5F-7D4C-A80A-8203F5D0449B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6F06-E792-FE48-888B-470DAA7BE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522830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6D9B9C04-FAB4-8D4B-AC9E-9240A50C285A}" type="datetime4">
              <a:rPr lang="en-US"/>
              <a:pPr defTabSz="457200">
                <a:defRPr/>
              </a:pPr>
              <a:t>June 2,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119F1CEE-83FC-2F47-AA2C-CCE7DCDEB237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899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fontAlgn="base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fontAlgn="base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457200" y="1718362"/>
            <a:ext cx="82296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Cambria" charset="0"/>
                <a:ea typeface="ＭＳ Ｐゴシック" charset="0"/>
              </a:rPr>
              <a:t>Machine Learning: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dirty="0" smtClean="0">
                <a:latin typeface="Cambria" charset="0"/>
                <a:ea typeface="ＭＳ Ｐゴシック" charset="0"/>
              </a:rPr>
              <a:t>Million Song Dataset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 599 – Big Data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12727" b="5455"/>
          <a:stretch>
            <a:fillRect/>
          </a:stretch>
        </p:blipFill>
        <p:spPr>
          <a:xfrm>
            <a:off x="4953000" y="34290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863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lot_resid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84484" y="1143000"/>
            <a:ext cx="8807116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15240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model overestimated the year of release for earlier songs (1920 to 1980).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the multiple </a:t>
            </a:r>
            <a:r>
              <a:rPr lang="en-US" sz="2800" dirty="0"/>
              <a:t>linear </a:t>
            </a:r>
            <a:r>
              <a:rPr lang="en-US" sz="2800" dirty="0" smtClean="0"/>
              <a:t>regressions showed “statistical significance”, yet </a:t>
            </a:r>
            <a:r>
              <a:rPr lang="en-US" sz="2800" dirty="0"/>
              <a:t>were of little practical significance since all coefficients were near </a:t>
            </a:r>
            <a:r>
              <a:rPr lang="en-US" sz="2800" dirty="0" smtClean="0"/>
              <a:t>zero.</a:t>
            </a:r>
          </a:p>
          <a:p>
            <a:r>
              <a:rPr lang="en-US" sz="2800" dirty="0" smtClean="0"/>
              <a:t>Multinomial </a:t>
            </a:r>
            <a:r>
              <a:rPr lang="en-US" sz="2800" dirty="0"/>
              <a:t>regression favored </a:t>
            </a:r>
            <a:r>
              <a:rPr lang="en-US" sz="2800" dirty="0" smtClean="0"/>
              <a:t>the Post-1990’s as </a:t>
            </a:r>
            <a:r>
              <a:rPr lang="en-US" sz="2800" dirty="0"/>
              <a:t>well, wanting to put </a:t>
            </a:r>
            <a:r>
              <a:rPr lang="en-US" sz="2800" dirty="0" smtClean="0"/>
              <a:t>almost all </a:t>
            </a:r>
            <a:r>
              <a:rPr lang="en-US" sz="2800" dirty="0"/>
              <a:t>predictions in </a:t>
            </a:r>
            <a:r>
              <a:rPr lang="en-US" sz="2800" dirty="0" smtClean="0"/>
              <a:t>that </a:t>
            </a:r>
            <a:r>
              <a:rPr lang="en-US" sz="2800" dirty="0"/>
              <a:t>category with about 80% probability.</a:t>
            </a:r>
            <a:r>
              <a:rPr lang="en-US" sz="2800" dirty="0" smtClean="0"/>
              <a:t> </a:t>
            </a:r>
            <a:endParaRPr sz="2800" dirty="0" smtClean="0"/>
          </a:p>
          <a:p>
            <a:endParaRPr sz="2800" dirty="0" smtClean="0"/>
          </a:p>
          <a:p>
            <a:r>
              <a:rPr sz="2800" dirty="0" smtClean="0"/>
              <a:t>5</a:t>
            </a:r>
            <a:r>
              <a:rPr sz="2800" smtClean="0"/>
              <a:t>% of predictions correct </a:t>
            </a:r>
            <a:r>
              <a:rPr sz="2800" dirty="0" smtClean="0"/>
              <a:t>within a year</a:t>
            </a:r>
          </a:p>
          <a:p>
            <a:r>
              <a:rPr sz="2800" dirty="0" smtClean="0"/>
              <a:t>45% correct +/- 5 years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233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First considered year as continuous variable</a:t>
            </a:r>
          </a:p>
          <a:p>
            <a:r>
              <a:rPr lang="en-US" sz="3200" dirty="0" smtClean="0"/>
              <a:t>80/20 rule to get PC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200" dirty="0" smtClean="0"/>
              <a:t>Difficult to interpret results with PCA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Assumptions   &amp;   Limitations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60658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Scalability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Practiced with small subset (10,000 songs)</a:t>
            </a:r>
          </a:p>
          <a:p>
            <a:r>
              <a:rPr sz="3200" dirty="0" smtClean="0"/>
              <a:t>S</a:t>
            </a:r>
            <a:r>
              <a:rPr lang="en-US" sz="3200" dirty="0" err="1" smtClean="0"/>
              <a:t>ame</a:t>
            </a:r>
            <a:r>
              <a:rPr lang="en-US" sz="3200" dirty="0" smtClean="0"/>
              <a:t> number of PCs as full data set (515,345 songs) </a:t>
            </a:r>
            <a:r>
              <a:rPr sz="3200" smtClean="0"/>
              <a:t>explained 80% of variance</a:t>
            </a:r>
            <a:endParaRPr lang="en-US" sz="3200" smtClean="0"/>
          </a:p>
          <a:p>
            <a:r>
              <a:rPr lang="en-US" sz="3200" dirty="0" smtClean="0"/>
              <a:t>PCA is easily scalable to bigger data, but could be computationally slow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554019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914400"/>
            <a:ext cx="7391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99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Questions?</a:t>
            </a:r>
            <a:endParaRPr lang="en-US" sz="9600" b="1" dirty="0">
              <a:ln>
                <a:prstDash val="solid"/>
              </a:ln>
              <a:solidFill>
                <a:srgbClr val="FF99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Reference: Thierry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Bertin-Mahieux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Daniel P.W. Ellis, Brian Whitman, and Paul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Lamere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 The Million Song Dataset. In Proceedings of the 12th International Society for Music Information Retrieval Conference (ISMIR 2011),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476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476016-B4D1-4640-A748-346C5607391A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D6C1F-35B7-8B45-AB61-9061F7C69F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238044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4005072" cy="838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4005072" cy="838200"/>
              </a:xfrm>
              <a:blipFill rotWithShape="1">
                <a:blip r:embed="rId3"/>
                <a:stretch>
                  <a:fillRect l="-1979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sp>
            <p:nvSpPr>
              <p:cNvPr id="7" name="Content Placeholder 6"/>
              <p:cNvSpPr>
                <a:spLocks noGrp="1"/>
              </p:cNvSpPr>
              <p:nvPr>
                <p:ph idx="10"/>
              </p:nvPr>
            </p:nvSpPr>
            <p:spPr>
              <a:xfrm>
                <a:off x="4690872" y="1371600"/>
                <a:ext cx="4005072" cy="990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𝐸𝑋𝑃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]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∀</m:t>
                            </m:r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𝐸𝑋𝑃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𝐼𝑛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)]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90872" y="1371600"/>
                <a:ext cx="4005072" cy="99060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Discrete Choice Model – Multinomial </a:t>
            </a:r>
            <a:r>
              <a:rPr lang="en-US" sz="2800" dirty="0" err="1" smtClean="0"/>
              <a:t>Logit</a:t>
            </a:r>
            <a:r>
              <a:rPr lang="en-US" sz="2800" dirty="0" smtClean="0"/>
              <a:t> Model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873318"/>
                  </p:ext>
                </p:extLst>
              </p:nvPr>
            </p:nvGraphicFramePr>
            <p:xfrm>
              <a:off x="533400" y="2362200"/>
              <a:ext cx="784860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/>
                    <a:gridCol w="670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Variable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Description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function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determining injury outcome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 of explanatory variables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estimate parameters for each explanatory variable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Error term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probability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a large truck-involved crash (n) having a injury outcome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p14="http://schemas.microsoft.com/office/powerpoint/2010/main" xmlns:mv="urn:schemas-microsoft-com:mac:vml" val="1741937780"/>
                  </p:ext>
                </p:extLst>
              </p:nvPr>
            </p:nvGraphicFramePr>
            <p:xfrm>
              <a:off x="533400" y="2362200"/>
              <a:ext cx="784860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/>
                    <a:gridCol w="6705600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Variable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Description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107692" r="-588235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function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determining injury outcome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207692" r="-588235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 of explanatory variables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173913" r="-588235" b="-1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estimate parameters for each explanatory variable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484615" r="-588235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Error term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330435" r="-588235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probability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a large truck-involved crash (n) having a injury outcome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04801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 of Interest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9780"/>
            <a:ext cx="8305800" cy="4191000"/>
          </a:xfrm>
        </p:spPr>
        <p:txBody>
          <a:bodyPr/>
          <a:lstStyle/>
          <a:p>
            <a:pPr marL="0" indent="0" algn="ctr">
              <a:buNone/>
            </a:pPr>
            <a:endParaRPr lang="en-US" sz="4000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Can </a:t>
            </a:r>
            <a:r>
              <a:rPr lang="en-US" sz="4000" i="1" dirty="0">
                <a:solidFill>
                  <a:srgbClr val="FF0000"/>
                </a:solidFill>
              </a:rPr>
              <a:t>we use song feature data to predict the year of a song</a:t>
            </a:r>
            <a:r>
              <a:rPr lang="en-US" sz="4000" i="1" dirty="0" smtClean="0">
                <a:solidFill>
                  <a:srgbClr val="FF0000"/>
                </a:solidFill>
              </a:rPr>
              <a:t>?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endParaRPr lang="en-US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28600" lvl="1" indent="0">
              <a:buNone/>
            </a:pP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Machine Learning Tools Used:</a:t>
            </a: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Principal Component Analysis (PCA)</a:t>
            </a:r>
          </a:p>
          <a:p>
            <a:pPr lvl="1"/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Multiple Linear Regression</a:t>
            </a:r>
            <a:endParaRPr lang="en-US" sz="25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8957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Data Background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Data: Million Song Subset (UCI)</a:t>
            </a:r>
          </a:p>
          <a:p>
            <a:pPr lvl="2"/>
            <a:r>
              <a:rPr lang="en-US" sz="2600" dirty="0" smtClean="0"/>
              <a:t>515,345 songs</a:t>
            </a:r>
          </a:p>
          <a:p>
            <a:pPr lvl="2"/>
            <a:r>
              <a:rPr lang="en-US" sz="2600" dirty="0" smtClean="0"/>
              <a:t>91 attributes (year, 12 mean timbre feature</a:t>
            </a:r>
            <a:r>
              <a:rPr sz="2600" dirty="0" smtClean="0"/>
              <a:t>s</a:t>
            </a:r>
            <a:r>
              <a:rPr lang="en-US" sz="2600" dirty="0" smtClean="0"/>
              <a:t>, </a:t>
            </a:r>
            <a:r>
              <a:rPr sz="2600" dirty="0" smtClean="0"/>
              <a:t>7</a:t>
            </a:r>
            <a:r>
              <a:rPr lang="en-US" sz="2600" dirty="0" smtClean="0"/>
              <a:t>8 </a:t>
            </a:r>
            <a:r>
              <a:rPr lang="en-US" sz="2600" dirty="0" err="1" smtClean="0"/>
              <a:t>covariances</a:t>
            </a:r>
            <a:r>
              <a:rPr lang="en-US" sz="2600" dirty="0" smtClean="0"/>
              <a:t>)</a:t>
            </a:r>
          </a:p>
          <a:p>
            <a:pPr lvl="0"/>
            <a:r>
              <a:rPr lang="en-US" sz="3200" dirty="0"/>
              <a:t>No column headings</a:t>
            </a:r>
            <a:r>
              <a:rPr lang="en-US" sz="3200" dirty="0" smtClean="0"/>
              <a:t>!</a:t>
            </a:r>
          </a:p>
          <a:p>
            <a:pPr lvl="0"/>
            <a:r>
              <a:rPr lang="en-US" sz="3200" dirty="0" smtClean="0"/>
              <a:t>PCA</a:t>
            </a:r>
          </a:p>
          <a:p>
            <a:pPr lvl="2"/>
            <a:r>
              <a:rPr lang="en-US" sz="2600" dirty="0" smtClean="0"/>
              <a:t>Identify patterns</a:t>
            </a:r>
          </a:p>
          <a:p>
            <a:pPr lvl="2"/>
            <a:r>
              <a:rPr lang="en-US" sz="2600" dirty="0" smtClean="0"/>
              <a:t>Reduce </a:t>
            </a:r>
            <a:r>
              <a:rPr sz="2600" dirty="0" smtClean="0"/>
              <a:t>dimensionality of data set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5625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year_d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228600" y="1143000"/>
            <a:ext cx="8686800" cy="4584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71466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is used as a dimension reduction technique. </a:t>
            </a:r>
          </a:p>
          <a:p>
            <a:r>
              <a:rPr lang="en-US" dirty="0" smtClean="0"/>
              <a:t>It finds linear combinations of the variables that explain maximal possible variance under a constraint.</a:t>
            </a:r>
          </a:p>
          <a:p>
            <a:pPr lvl="1"/>
            <a:r>
              <a:rPr lang="en-US" i="1" dirty="0" smtClean="0"/>
              <a:t>Constraint</a:t>
            </a:r>
            <a:r>
              <a:rPr lang="en-US" dirty="0" smtClean="0"/>
              <a:t>: The principal components are uncorrelated with each other and orthogonal.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52739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our principal components, we should use a standardized matrix of variables to have everything on the same scale. (In this project, we use the correlation matrix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PCA uses eigenvalue decomposition to obtain the eigenvectors and eigenvalues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eigenvalue decomposition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is: </a:t>
                </a:r>
              </a:p>
              <a:p>
                <a:pPr lvl="4"/>
                <a:r>
                  <a:rPr lang="en-US" b="1" dirty="0" smtClean="0"/>
                  <a:t>R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V</a:t>
                </a:r>
                <a:r>
                  <a:rPr lang="el-GR" b="1" dirty="0" smtClean="0"/>
                  <a:t>Λ</a:t>
                </a:r>
                <a:r>
                  <a:rPr lang="en-US" b="1" dirty="0" smtClean="0"/>
                  <a:t>V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/>
                  <a:t> = </a:t>
                </a:r>
                <a:r>
                  <a:rPr lang="en-US" dirty="0" smtClean="0"/>
                  <a:t>[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|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[</a:t>
                </a:r>
                <a:r>
                  <a:rPr lang="en-US" b="1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|</a:t>
                </a:r>
                <a:r>
                  <a:rPr lang="en-US" b="1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</a:t>
                </a:r>
                <a:r>
                  <a:rPr lang="en-US" baseline="30000" dirty="0" smtClean="0"/>
                  <a:t>T</a:t>
                </a:r>
                <a:endParaRPr lang="en-US" b="1" baseline="30000" dirty="0" smtClean="0"/>
              </a:p>
              <a:p>
                <a:r>
                  <a:rPr lang="en-US" dirty="0" smtClean="0"/>
                  <a:t>The principal components are the eigenvectors (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ordered to decreasing eigenvalues (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n-US" b="0" i="1" baseline="-25000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122" r="-963" b="-4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67036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111" t="-1122"/>
            </a:stretch>
          </a:blipFill>
        </p:spPr>
        <p:txBody>
          <a:bodyPr/>
          <a:lstStyle/>
          <a:p>
            <a:pPr>
              <a:buNone/>
            </a:pPr>
            <a:r>
              <a:rPr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917754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Methods of Prediction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PCA reduced the number of the predictors from 90 to 8.</a:t>
            </a:r>
          </a:p>
          <a:p>
            <a:pPr lvl="1"/>
            <a:r>
              <a:rPr lang="en-US" sz="2400" dirty="0" smtClean="0"/>
              <a:t>Used these 8 PCs as predictors in a linear regression on year</a:t>
            </a:r>
          </a:p>
          <a:p>
            <a:pPr lvl="1"/>
            <a:r>
              <a:rPr lang="en-US" sz="2400" dirty="0" smtClean="0"/>
              <a:t>Looked at original 90 predictors using regression</a:t>
            </a:r>
          </a:p>
          <a:p>
            <a:pPr lvl="1"/>
            <a:r>
              <a:rPr lang="en-US" sz="2400" dirty="0" smtClean="0"/>
              <a:t>Looked at using the 12 timbre averages as predictors</a:t>
            </a:r>
          </a:p>
          <a:p>
            <a:pPr lvl="1"/>
            <a:r>
              <a:rPr lang="en-US" sz="2400" dirty="0" smtClean="0"/>
              <a:t>Lastly, looked at grouping the song years into three categories and using the 8 principal components in a multinomial regression</a:t>
            </a:r>
          </a:p>
          <a:p>
            <a:pPr lvl="3"/>
            <a:r>
              <a:rPr lang="en-US" sz="2400" dirty="0" smtClean="0"/>
              <a:t>Pre-1960</a:t>
            </a:r>
          </a:p>
          <a:p>
            <a:pPr lvl="3"/>
            <a:r>
              <a:rPr lang="en-US" sz="2400" dirty="0" smtClean="0"/>
              <a:t>1960-1989</a:t>
            </a:r>
          </a:p>
          <a:p>
            <a:pPr lvl="3"/>
            <a:r>
              <a:rPr lang="en-US" sz="2400" dirty="0" smtClean="0"/>
              <a:t>Post-1990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21439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predict_plo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52400" y="1066800"/>
            <a:ext cx="8915400" cy="4705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1600200"/>
            <a:ext cx="3581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Findings were heavily skewed around early 2000s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550</Words>
  <Application>Microsoft Office PowerPoint</Application>
  <PresentationFormat>On-screen Show (4:3)</PresentationFormat>
  <Paragraphs>115</Paragraphs>
  <Slides>16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OSU_Template</vt:lpstr>
      <vt:lpstr>Machine Learning: Million Song Dataset</vt:lpstr>
      <vt:lpstr>Question of Interest</vt:lpstr>
      <vt:lpstr>Data Background</vt:lpstr>
      <vt:lpstr>Data</vt:lpstr>
      <vt:lpstr>Principal Components Analysis</vt:lpstr>
      <vt:lpstr>Principal Components Analysis</vt:lpstr>
      <vt:lpstr>Principal Components Analysis</vt:lpstr>
      <vt:lpstr>Methods of Prediction</vt:lpstr>
      <vt:lpstr>Findings</vt:lpstr>
      <vt:lpstr>Findings</vt:lpstr>
      <vt:lpstr>Findings</vt:lpstr>
      <vt:lpstr>Assumptions   &amp;   Limitations</vt:lpstr>
      <vt:lpstr>Scalability </vt:lpstr>
      <vt:lpstr>Slide 14</vt:lpstr>
      <vt:lpstr>Slide 15</vt:lpstr>
      <vt:lpstr>Discrete Choice Model – Multinomial Logit Model</vt:lpstr>
    </vt:vector>
  </TitlesOfParts>
  <Company>Oregon State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Injury Outcomes involving Large Truck Crashes on Urban Highways in Texas</dc:title>
  <dc:creator>Sal Hernandez</dc:creator>
  <cp:lastModifiedBy>Sarah Guermond</cp:lastModifiedBy>
  <cp:revision>41</cp:revision>
  <dcterms:created xsi:type="dcterms:W3CDTF">2014-06-02T15:52:26Z</dcterms:created>
  <dcterms:modified xsi:type="dcterms:W3CDTF">2014-06-02T15:53:20Z</dcterms:modified>
</cp:coreProperties>
</file>