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6" r:id="rId5"/>
    <p:sldId id="269" r:id="rId6"/>
    <p:sldId id="268" r:id="rId7"/>
    <p:sldId id="276" r:id="rId8"/>
    <p:sldId id="270" r:id="rId9"/>
    <p:sldId id="274" r:id="rId10"/>
    <p:sldId id="275" r:id="rId11"/>
    <p:sldId id="273" r:id="rId12"/>
    <p:sldId id="271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11" autoAdjust="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2F141-3BF4-41B4-8A22-B2C832AFABE3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CFC28-9D59-4D12-B647-75BCBE6E8E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8FB0F-73E2-1B4A-B64F-3D049A339FA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1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2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5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Eigenvector</a:t>
            </a:r>
            <a:r>
              <a:rPr lang="en-US" baseline="0" dirty="0" smtClean="0"/>
              <a:t> is PCA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3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500" baseline="0" dirty="0" smtClean="0"/>
              <a:t>Original distribution of songs in dataset</a:t>
            </a:r>
            <a:endParaRPr lang="en-US" sz="15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Predicted years for songs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Predicted years for songs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1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4122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E2A85-D8B6-C44B-8C22-EA4939B9F12D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D488D-6C3F-6144-AA6A-3ACF6092E9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729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C9B64-C931-4B43-9A37-6525572B9505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432CD-E791-AC49-B1F8-25484A7647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21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89F24-BA6A-9C48-88E1-2AFEAEA62AB8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F0F21-0811-BC46-99BF-CD323DED15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296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166E5-BFCB-DA41-92C7-3E0AB15541E4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477CF-7869-554C-9B4D-E4E69E3A7A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92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228FA-E8A9-0643-B66C-06539931F474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B9626-09F2-574F-8370-D7C33FF648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738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30E89-AA4E-074A-AFCC-62E7598E649B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DC4CF-454D-8340-834E-9A1D3F5A93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5940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76016-B4D1-4640-A748-346C5607391A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D6C1F-35B7-8B45-AB61-9061F7C69F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924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D2E16-7206-934D-A2E8-41476A81CD42}" type="datetime4">
              <a:rPr lang="en-US"/>
              <a:pPr>
                <a:defRPr/>
              </a:pPr>
              <a:t>June 1, 2014</a:t>
            </a:fld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95CD2-AE54-8443-BA16-1D78A7EAD2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9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58BE5-6E22-0540-8A03-007D680D93DA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258B9-01E1-BA41-A991-9A187DF9F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236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97397-7132-2746-87FB-F410EC0259CA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2E164-0FEA-8D49-9D92-71FBE9075C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7173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B0A44-8DC8-3B43-A739-FAD91697287B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A1E02-9C29-414C-B899-DB63D1F3FD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051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CBF84-97DD-BA4F-B632-052741DFF0EE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EF3F1-7856-6247-B47D-F091E2BB08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741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D1283-F9D8-2743-839C-3A1A99E53F19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DC4F3-1FCB-A344-98A5-3E424FCBE3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068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B8F5-6A6F-A345-A92C-AF06CD7739D2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AFF4B-0B2F-5E4D-A60D-073B54F76E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5871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2D003-0200-F64E-B9E3-1A1EC9160DEF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51267-0112-3B46-A584-2EF4C2BC16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316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CAD80-FC5F-7D4C-A80A-8203F5D0449B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F6F06-E792-FE48-888B-470DAA7BEE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8302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fld id="{6D9B9C04-FAB4-8D4B-AC9E-9240A50C285A}" type="datetime4">
              <a:rPr lang="en-US"/>
              <a:pPr defTabSz="457200">
                <a:defRPr/>
              </a:pPr>
              <a:t>June 1,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fld id="{119F1CEE-83FC-2F47-AA2C-CCE7DCDEB237}" type="slidenum">
              <a:rPr lang="en-US"/>
              <a:pPr defTabSz="457200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95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+mn-ea"/>
          <a:cs typeface="Cambria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fontAlgn="base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+mn-ea"/>
          <a:cs typeface="Calibri"/>
        </a:defRPr>
      </a:lvl1pPr>
      <a:lvl2pPr marL="460375" indent="-28575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2pPr>
      <a:lvl3pPr marL="687388" indent="-228600" algn="l" rtl="0" fontAlgn="base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3pPr>
      <a:lvl4pPr marL="922338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4pPr>
      <a:lvl5pPr marL="1136650" indent="-228600" algn="l" rtl="0" fontAlgn="base">
        <a:spcBef>
          <a:spcPct val="20000"/>
        </a:spcBef>
        <a:spcAft>
          <a:spcPct val="0"/>
        </a:spcAft>
        <a:buFont typeface="Arial" charset="0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ctrTitle"/>
          </p:nvPr>
        </p:nvSpPr>
        <p:spPr>
          <a:xfrm>
            <a:off x="457200" y="1718362"/>
            <a:ext cx="8229600" cy="1371600"/>
          </a:xfrm>
        </p:spPr>
        <p:txBody>
          <a:bodyPr/>
          <a:lstStyle/>
          <a:p>
            <a:pPr algn="ctr"/>
            <a:r>
              <a:rPr lang="en-US" dirty="0" smtClean="0">
                <a:latin typeface="Cambria" charset="0"/>
                <a:ea typeface="ＭＳ Ｐゴシック" charset="0"/>
              </a:rPr>
              <a:t>Machine Learning:</a:t>
            </a:r>
            <a:br>
              <a:rPr lang="en-US" dirty="0" smtClean="0">
                <a:latin typeface="Cambria" charset="0"/>
                <a:ea typeface="ＭＳ Ｐゴシック" charset="0"/>
              </a:rPr>
            </a:br>
            <a:r>
              <a:rPr lang="en-US" dirty="0" smtClean="0">
                <a:latin typeface="Cambria" charset="0"/>
                <a:ea typeface="ＭＳ Ｐゴシック" charset="0"/>
              </a:rPr>
              <a:t>Million Song Dataset</a:t>
            </a:r>
            <a:endParaRPr dirty="0">
              <a:latin typeface="Cambria" charset="0"/>
              <a:ea typeface="ＭＳ Ｐゴシック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 599 – Big Data Project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Jasmine Pahukula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t="12727" b="5455"/>
          <a:stretch>
            <a:fillRect/>
          </a:stretch>
        </p:blipFill>
        <p:spPr>
          <a:xfrm>
            <a:off x="4953000" y="3429000"/>
            <a:ext cx="4191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58BE5-6E22-0540-8A03-007D680D93DA}" type="datetime4">
              <a:rPr lang="en-US" smtClean="0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heavily skewed in favor of the 1990s and </a:t>
            </a:r>
            <a:r>
              <a:rPr lang="en-US" dirty="0" smtClean="0"/>
              <a:t>2000s</a:t>
            </a:r>
          </a:p>
          <a:p>
            <a:r>
              <a:rPr lang="en-US" dirty="0" smtClean="0"/>
              <a:t>The </a:t>
            </a:r>
            <a:r>
              <a:rPr lang="en-US" dirty="0"/>
              <a:t>model overestimated the year of release for earlier songs (1920 to 1980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All the multiple </a:t>
            </a:r>
            <a:r>
              <a:rPr lang="en-US" dirty="0"/>
              <a:t>linear </a:t>
            </a:r>
            <a:r>
              <a:rPr lang="en-US" dirty="0" smtClean="0"/>
              <a:t>regressions showed “</a:t>
            </a:r>
            <a:r>
              <a:rPr lang="en-US" dirty="0"/>
              <a:t>statistically </a:t>
            </a:r>
            <a:r>
              <a:rPr lang="en-US" dirty="0" smtClean="0"/>
              <a:t>significance”, yet </a:t>
            </a:r>
            <a:r>
              <a:rPr lang="en-US" dirty="0"/>
              <a:t>were of little practical significance since all coefficients were near zero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ultinomial </a:t>
            </a:r>
            <a:r>
              <a:rPr lang="en-US" dirty="0"/>
              <a:t>regression favored </a:t>
            </a:r>
            <a:r>
              <a:rPr lang="en-US" dirty="0" smtClean="0"/>
              <a:t>the Post-1990’s as </a:t>
            </a:r>
            <a:r>
              <a:rPr lang="en-US" dirty="0"/>
              <a:t>well, wanting to put </a:t>
            </a:r>
            <a:r>
              <a:rPr lang="en-US" dirty="0" smtClean="0"/>
              <a:t>almost all </a:t>
            </a:r>
            <a:r>
              <a:rPr lang="en-US" dirty="0"/>
              <a:t>predictions in </a:t>
            </a:r>
            <a:r>
              <a:rPr lang="en-US" dirty="0" smtClean="0"/>
              <a:t>that </a:t>
            </a:r>
            <a:r>
              <a:rPr lang="en-US" dirty="0"/>
              <a:t>category with about 80% probability.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lot_resids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2632" r="-2632"/>
              <a:stretch>
                <a:fillRect/>
              </a:stretch>
            </p:blipFill>
          </mc:Choice>
          <mc:Fallback>
            <p:blipFill>
              <a:blip r:embed="rId4"/>
              <a:srcRect l="-2632" r="-2632"/>
              <a:stretch>
                <a:fillRect/>
              </a:stretch>
            </p:blipFill>
          </mc:Fallback>
        </mc:AlternateContent>
        <p:spPr>
          <a:xfrm>
            <a:off x="184484" y="1143000"/>
            <a:ext cx="8807116" cy="4648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58BE5-6E22-0540-8A03-007D680D93DA}" type="datetime4">
              <a:rPr lang="en-US" smtClean="0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First c</a:t>
            </a:r>
            <a:r>
              <a:rPr lang="en-US" sz="3200" dirty="0" smtClean="0"/>
              <a:t>onsidered </a:t>
            </a:r>
            <a:r>
              <a:rPr lang="en-US" sz="3200" dirty="0" smtClean="0"/>
              <a:t>year as continuous variable</a:t>
            </a:r>
          </a:p>
          <a:p>
            <a:r>
              <a:rPr lang="en-US" sz="3200" dirty="0" smtClean="0"/>
              <a:t>80/20 rule to get PC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200" dirty="0" smtClean="0"/>
              <a:t>Difficult to interpret results with PCA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Assumptions   &amp;   Limitations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58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Scalability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Practiced with small subset (10,000 songs)</a:t>
            </a:r>
          </a:p>
          <a:p>
            <a:r>
              <a:rPr lang="en-US" sz="3200" dirty="0" smtClean="0"/>
              <a:t>Revealed same number of PCs as full data set (515,345 songs) </a:t>
            </a:r>
            <a:endParaRPr lang="en-US" sz="3200" dirty="0" smtClean="0"/>
          </a:p>
          <a:p>
            <a:r>
              <a:rPr lang="en-US" sz="3200" dirty="0" smtClean="0"/>
              <a:t>PCA is easily scalable to bigger data, but could be computationally slow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0194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914400"/>
            <a:ext cx="7391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>
                  <a:prstDash val="solid"/>
                </a:ln>
                <a:solidFill>
                  <a:srgbClr val="FF99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Questions?</a:t>
            </a:r>
            <a:endParaRPr lang="en-US" sz="9600" b="1" dirty="0">
              <a:ln>
                <a:prstDash val="solid"/>
              </a:ln>
              <a:solidFill>
                <a:srgbClr val="FF99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4572000"/>
            <a:ext cx="7543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Reference: Thierry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Bertin-Mahieux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Daniel P.W. Ellis, Brian Whitman, and Paul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Lamere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  The Million Song Dataset. In Proceedings of the 12th International Society for Music Information Retrieval Conference (ISMIR 2011), 2011.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69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Question of Interest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9780"/>
            <a:ext cx="8305800" cy="4191000"/>
          </a:xfrm>
        </p:spPr>
        <p:txBody>
          <a:bodyPr/>
          <a:lstStyle/>
          <a:p>
            <a:pPr marL="0" indent="0" algn="ctr">
              <a:buNone/>
            </a:pPr>
            <a:endParaRPr lang="en-US" sz="4000" i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i="1" dirty="0" smtClean="0">
                <a:solidFill>
                  <a:srgbClr val="FF0000"/>
                </a:solidFill>
              </a:rPr>
              <a:t>Can </a:t>
            </a:r>
            <a:r>
              <a:rPr lang="en-US" sz="4000" i="1" dirty="0">
                <a:solidFill>
                  <a:srgbClr val="FF0000"/>
                </a:solidFill>
              </a:rPr>
              <a:t>we use song feature data to predict the year of a song</a:t>
            </a:r>
            <a:r>
              <a:rPr lang="en-US" sz="4000" i="1" dirty="0" smtClean="0">
                <a:solidFill>
                  <a:srgbClr val="FF0000"/>
                </a:solidFill>
              </a:rPr>
              <a:t>?</a:t>
            </a:r>
            <a:endParaRPr lang="en-US" sz="4000" dirty="0" smtClean="0">
              <a:solidFill>
                <a:srgbClr val="FF0000"/>
              </a:solidFill>
            </a:endParaRPr>
          </a:p>
          <a:p>
            <a:pPr marL="228600" lvl="1" indent="0">
              <a:buNone/>
            </a:pPr>
            <a:endParaRPr lang="en-US" sz="3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28600" lvl="1" indent="0">
              <a:buNone/>
            </a:pPr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</a:rPr>
              <a:t>Machine Learning Tools Used:</a:t>
            </a:r>
            <a:endParaRPr lang="en-US" sz="3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Principal Component Analysis (PCA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Multiple Linear Regression</a:t>
            </a:r>
            <a:endParaRPr lang="en-US" sz="25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57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Data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Data: Million Song Subset (UCI)</a:t>
            </a:r>
          </a:p>
          <a:p>
            <a:pPr lvl="2"/>
            <a:r>
              <a:rPr lang="en-US" sz="2600" dirty="0" smtClean="0"/>
              <a:t>515,345 songs</a:t>
            </a:r>
          </a:p>
          <a:p>
            <a:pPr lvl="2"/>
            <a:r>
              <a:rPr lang="en-US" sz="2600" dirty="0" smtClean="0"/>
              <a:t>91 attributes (year, 12 mean timbre feature</a:t>
            </a:r>
            <a:r>
              <a:rPr sz="2600" dirty="0" smtClean="0"/>
              <a:t>s</a:t>
            </a:r>
            <a:r>
              <a:rPr lang="en-US" sz="2600" dirty="0" smtClean="0"/>
              <a:t>, </a:t>
            </a:r>
            <a:r>
              <a:rPr sz="2600" dirty="0" smtClean="0"/>
              <a:t>7</a:t>
            </a:r>
            <a:r>
              <a:rPr lang="en-US" sz="2600" dirty="0" smtClean="0"/>
              <a:t>8 </a:t>
            </a:r>
            <a:r>
              <a:rPr lang="en-US" sz="2600" dirty="0" err="1" smtClean="0"/>
              <a:t>covariances</a:t>
            </a:r>
            <a:r>
              <a:rPr lang="en-US" sz="2600" dirty="0" smtClean="0"/>
              <a:t>)</a:t>
            </a:r>
          </a:p>
          <a:p>
            <a:pPr lvl="0"/>
            <a:r>
              <a:rPr lang="en-US" sz="3200" dirty="0"/>
              <a:t>No column headings</a:t>
            </a:r>
            <a:r>
              <a:rPr lang="en-US" sz="3200" dirty="0" smtClean="0"/>
              <a:t>!</a:t>
            </a:r>
          </a:p>
          <a:p>
            <a:pPr lvl="0"/>
            <a:r>
              <a:rPr lang="en-US" sz="3200" dirty="0" smtClean="0"/>
              <a:t>PCA</a:t>
            </a:r>
          </a:p>
          <a:p>
            <a:pPr lvl="2"/>
            <a:r>
              <a:rPr lang="en-US" sz="2600" dirty="0" smtClean="0"/>
              <a:t>Identify patterns</a:t>
            </a:r>
          </a:p>
          <a:p>
            <a:pPr lvl="2"/>
            <a:r>
              <a:rPr lang="en-US" sz="2600" dirty="0" smtClean="0"/>
              <a:t>Reduce </a:t>
            </a:r>
            <a:r>
              <a:rPr sz="2600" dirty="0" smtClean="0"/>
              <a:t>dimensionality of data set</a:t>
            </a:r>
            <a:endParaRPr lang="en-US" sz="2600" dirty="0" smtClean="0"/>
          </a:p>
          <a:p>
            <a:pPr lvl="2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15625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PCA is used as a dimension reduction technique. </a:t>
            </a:r>
          </a:p>
          <a:p>
            <a:r>
              <a:rPr lang="en-US" dirty="0" smtClean="0"/>
              <a:t>It finds linear combinations of the variables that explain maximal possible variance under a constraint.</a:t>
            </a:r>
          </a:p>
          <a:p>
            <a:pPr lvl="1"/>
            <a:r>
              <a:rPr lang="en-US" i="1" dirty="0" smtClean="0"/>
              <a:t>Constraint</a:t>
            </a:r>
            <a:r>
              <a:rPr lang="en-US" dirty="0" smtClean="0"/>
              <a:t>: </a:t>
            </a:r>
            <a:r>
              <a:rPr lang="en-US" dirty="0" smtClean="0"/>
              <a:t>The principal components are uncorrelated with each </a:t>
            </a:r>
            <a:r>
              <a:rPr lang="en-US" dirty="0" smtClean="0"/>
              <a:t>other and orthogonal.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39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find our principal components, we should use a standardized matrix of variables to have everything on the same scale. (In this project, we use the correlation matrix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).</a:t>
                </a:r>
              </a:p>
              <a:p>
                <a:r>
                  <a:rPr lang="en-US" dirty="0" smtClean="0"/>
                  <a:t>PCA uses eigenvalue decomposition to obtain the eigenvectors and eigenvalues of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. </a:t>
                </a:r>
              </a:p>
              <a:p>
                <a:pPr lvl="1"/>
                <a:r>
                  <a:rPr lang="en-US" dirty="0" smtClean="0"/>
                  <a:t>The eigenvalue decomposition of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 is: </a:t>
                </a:r>
              </a:p>
              <a:p>
                <a:pPr lvl="4"/>
                <a:r>
                  <a:rPr lang="en-US" b="1" dirty="0" smtClean="0"/>
                  <a:t>R</a:t>
                </a:r>
                <a:r>
                  <a:rPr lang="en-US" dirty="0" smtClean="0"/>
                  <a:t> = </a:t>
                </a:r>
                <a:r>
                  <a:rPr lang="en-US" b="1" dirty="0" smtClean="0"/>
                  <a:t>V</a:t>
                </a:r>
                <a:r>
                  <a:rPr lang="el-GR" b="1" dirty="0" smtClean="0"/>
                  <a:t>Λ</a:t>
                </a:r>
                <a:r>
                  <a:rPr lang="en-US" b="1" dirty="0" smtClean="0"/>
                  <a:t>V</a:t>
                </a:r>
                <a:r>
                  <a:rPr lang="en-US" b="1" baseline="30000" dirty="0" smtClean="0"/>
                  <a:t>T</a:t>
                </a:r>
                <a:r>
                  <a:rPr lang="en-US" b="1" dirty="0" smtClean="0"/>
                  <a:t> = </a:t>
                </a:r>
                <a:r>
                  <a:rPr lang="en-US" dirty="0" smtClean="0"/>
                  <a:t>[</a:t>
                </a:r>
                <a:r>
                  <a:rPr lang="en-US" b="1" dirty="0" smtClean="0"/>
                  <a:t>e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|</a:t>
                </a:r>
                <a:r>
                  <a:rPr lang="en-US" b="1" dirty="0" smtClean="0"/>
                  <a:t>e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|…|</a:t>
                </a:r>
                <a:r>
                  <a:rPr lang="en-US" b="1" dirty="0" err="1" smtClean="0"/>
                  <a:t>e</a:t>
                </a:r>
                <a:r>
                  <a:rPr lang="en-US" baseline="-25000" dirty="0" err="1" smtClean="0"/>
                  <a:t>p</a:t>
                </a:r>
                <a:r>
                  <a:rPr lang="en-US" dirty="0" smtClean="0"/>
                  <a:t>]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 smtClean="0">
                                  <a:latin typeface="Cambria Math"/>
                                </a:rPr>
                                <m:t>λ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/>
                                </a:rPr>
                                <m:t>λ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/>
                                </a:rPr>
                                <m:t>λ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𝑝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[</a:t>
                </a:r>
                <a:r>
                  <a:rPr lang="en-US" b="1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|</a:t>
                </a:r>
                <a:r>
                  <a:rPr lang="en-US" b="1" dirty="0"/>
                  <a:t>e</a:t>
                </a:r>
                <a:r>
                  <a:rPr lang="en-US" baseline="-25000" dirty="0"/>
                  <a:t>2</a:t>
                </a:r>
                <a:r>
                  <a:rPr lang="en-US" dirty="0"/>
                  <a:t>|…|</a:t>
                </a:r>
                <a:r>
                  <a:rPr lang="en-US" b="1" dirty="0" err="1" smtClean="0"/>
                  <a:t>e</a:t>
                </a:r>
                <a:r>
                  <a:rPr lang="en-US" baseline="-25000" dirty="0" err="1" smtClean="0"/>
                  <a:t>p</a:t>
                </a:r>
                <a:r>
                  <a:rPr lang="en-US" dirty="0" smtClean="0"/>
                  <a:t>]</a:t>
                </a:r>
                <a:r>
                  <a:rPr lang="en-US" baseline="30000" dirty="0" smtClean="0"/>
                  <a:t>T</a:t>
                </a:r>
                <a:endParaRPr lang="en-US" b="1" baseline="30000" dirty="0" smtClean="0"/>
              </a:p>
              <a:p>
                <a:r>
                  <a:rPr lang="en-US" dirty="0" smtClean="0"/>
                  <a:t>The principal components are the eigenvectors (</a:t>
                </a:r>
                <a:r>
                  <a:rPr lang="en-US" b="1" dirty="0" err="1" smtClean="0"/>
                  <a:t>e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) ordered to decreasing eigenvalues (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a:rPr lang="en-US" b="0" i="1" baseline="-25000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122" r="-963" b="-4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36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 smtClean="0"/>
                  <a:t>math behind PCA:</a:t>
                </a:r>
                <a:endParaRPr lang="en-US" dirty="0" smtClean="0"/>
              </a:p>
              <a:p>
                <a:r>
                  <a:rPr lang="en-US" dirty="0" smtClean="0"/>
                  <a:t>Let </a:t>
                </a:r>
                <a:r>
                  <a:rPr lang="en-US" b="1" dirty="0" smtClean="0"/>
                  <a:t>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X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 …, </a:t>
                </a:r>
                <a:r>
                  <a:rPr lang="en-US" b="1" dirty="0" err="1" smtClean="0"/>
                  <a:t>X</a:t>
                </a:r>
                <a:r>
                  <a:rPr lang="en-US" baseline="-25000" dirty="0" err="1" smtClean="0"/>
                  <a:t>p</a:t>
                </a:r>
                <a:r>
                  <a:rPr lang="en-US" dirty="0"/>
                  <a:t> </a:t>
                </a:r>
                <a:r>
                  <a:rPr lang="en-US" dirty="0" smtClean="0"/>
                  <a:t>be a sample of random vectors with sample covariance matrix 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. Then:</a:t>
                </a:r>
              </a:p>
              <a:p>
                <a:pPr lvl="1"/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principal component: Linear combination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 i="0" smtClean="0">
                        <a:latin typeface="Cambria Math"/>
                      </a:rPr>
                      <m:t>𝐗</m:t>
                    </m:r>
                    <m:r>
                      <a:rPr lang="en-US" b="1" i="0" baseline="-25000" smtClean="0">
                        <a:latin typeface="Cambria Math"/>
                      </a:rPr>
                      <m:t>𝐢</m:t>
                    </m:r>
                  </m:oMath>
                </a14:m>
                <a:r>
                  <a:rPr lang="en-US" b="1" baseline="-25000" dirty="0" smtClean="0"/>
                  <a:t> </a:t>
                </a:r>
                <a:r>
                  <a:rPr lang="en-US" dirty="0" smtClean="0"/>
                  <a:t>maximizing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𝐗</m:t>
                    </m:r>
                    <m:r>
                      <a:rPr lang="en-US" b="1" baseline="-25000">
                        <a:latin typeface="Cambria Math"/>
                      </a:rPr>
                      <m:t>𝐢</m:t>
                    </m:r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 i="0" smtClean="0">
                        <a:latin typeface="Cambria Math"/>
                      </a:rPr>
                      <m:t>𝐒</m:t>
                    </m:r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subject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= 1.</a:t>
                </a:r>
              </a:p>
              <a:p>
                <a:pPr lvl="1"/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principal </a:t>
                </a:r>
                <a:r>
                  <a:rPr lang="en-US" dirty="0"/>
                  <a:t>component: Linear </a:t>
                </a:r>
                <a:r>
                  <a:rPr lang="en-US" dirty="0" smtClean="0"/>
                  <a:t>combination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𝐗</m:t>
                    </m:r>
                    <m:r>
                      <a:rPr lang="en-US" b="1" baseline="-25000">
                        <a:latin typeface="Cambria Math"/>
                      </a:rPr>
                      <m:t>𝐢</m:t>
                    </m:r>
                  </m:oMath>
                </a14:m>
                <a:r>
                  <a:rPr lang="en-US" b="1" baseline="-25000" dirty="0"/>
                  <a:t> </a:t>
                </a:r>
                <a:r>
                  <a:rPr lang="en-US" dirty="0"/>
                  <a:t>maximizing </a:t>
                </a:r>
                <a:r>
                  <a:rPr lang="en-US" dirty="0" err="1"/>
                  <a:t>Var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𝐗</m:t>
                    </m:r>
                    <m:r>
                      <a:rPr lang="en-US" b="1" baseline="-25000">
                        <a:latin typeface="Cambria Math"/>
                      </a:rPr>
                      <m:t>𝐢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𝐒</m:t>
                    </m:r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1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𝐒</m:t>
                    </m:r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= 0.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 lvl="1"/>
                <a:r>
                  <a:rPr lang="en-US" dirty="0" err="1" smtClean="0"/>
                  <a:t>j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principal component: Linear </a:t>
                </a:r>
                <a:r>
                  <a:rPr lang="en-US" dirty="0" smtClean="0"/>
                  <a:t>combination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𝐗</m:t>
                    </m:r>
                    <m:r>
                      <a:rPr lang="en-US" b="1" baseline="-25000">
                        <a:latin typeface="Cambria Math"/>
                      </a:rPr>
                      <m:t>𝐢</m:t>
                    </m:r>
                  </m:oMath>
                </a14:m>
                <a:r>
                  <a:rPr lang="en-US" b="1" baseline="-25000" dirty="0"/>
                  <a:t> </a:t>
                </a:r>
                <a:r>
                  <a:rPr lang="en-US" dirty="0"/>
                  <a:t>maximizing </a:t>
                </a:r>
                <a:r>
                  <a:rPr lang="en-US" dirty="0" err="1"/>
                  <a:t>Var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𝐗</m:t>
                    </m:r>
                    <m:r>
                      <a:rPr lang="en-US" b="1" baseline="-25000">
                        <a:latin typeface="Cambria Math"/>
                      </a:rPr>
                      <m:t>𝐢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𝐒</m:t>
                    </m:r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= 1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𝐒</m:t>
                    </m:r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0 for all k &lt; j.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754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Methods of Prediction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PCA reduced the number of the predictors from 90 to 8.</a:t>
            </a:r>
          </a:p>
          <a:p>
            <a:pPr lvl="1"/>
            <a:r>
              <a:rPr lang="en-US" sz="2400" dirty="0" smtClean="0"/>
              <a:t>Used these 8 PCs as predictors in a linear regression on year</a:t>
            </a:r>
          </a:p>
          <a:p>
            <a:pPr lvl="1"/>
            <a:r>
              <a:rPr lang="en-US" sz="2400" dirty="0" smtClean="0"/>
              <a:t>Looked at original 90 predictors using regression</a:t>
            </a:r>
          </a:p>
          <a:p>
            <a:pPr lvl="1"/>
            <a:r>
              <a:rPr lang="en-US" sz="2400" dirty="0" smtClean="0"/>
              <a:t>Looked at using the 12 timbre averages as predictors</a:t>
            </a:r>
          </a:p>
          <a:p>
            <a:pPr lvl="1"/>
            <a:r>
              <a:rPr lang="en-US" sz="2400" dirty="0" smtClean="0"/>
              <a:t>Lastly, looked at grouping the song years into three categories and using the 8 principal components in a multinomial regression</a:t>
            </a:r>
          </a:p>
          <a:p>
            <a:pPr lvl="3"/>
            <a:r>
              <a:rPr lang="en-US" sz="2400" dirty="0" smtClean="0"/>
              <a:t>Pre-1960</a:t>
            </a:r>
          </a:p>
          <a:p>
            <a:pPr lvl="3"/>
            <a:r>
              <a:rPr lang="en-US" sz="2400" dirty="0" smtClean="0"/>
              <a:t>1960-1989</a:t>
            </a:r>
          </a:p>
          <a:p>
            <a:pPr lvl="3"/>
            <a:r>
              <a:rPr lang="en-US" sz="2400" dirty="0" smtClean="0"/>
              <a:t>Post-1990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439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year_dist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2632" r="-2632"/>
              <a:stretch>
                <a:fillRect/>
              </a:stretch>
            </p:blipFill>
          </mc:Choice>
          <mc:Fallback>
            <p:blipFill>
              <a:blip r:embed="rId4"/>
              <a:srcRect l="-2632" r="-2632"/>
              <a:stretch>
                <a:fillRect/>
              </a:stretch>
            </p:blipFill>
          </mc:Fallback>
        </mc:AlternateContent>
        <p:spPr>
          <a:xfrm>
            <a:off x="228600" y="1143000"/>
            <a:ext cx="8686800" cy="45847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37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predict_plot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2632" r="-2632"/>
              <a:stretch>
                <a:fillRect/>
              </a:stretch>
            </p:blipFill>
          </mc:Choice>
          <mc:Fallback>
            <p:blipFill>
              <a:blip r:embed="rId4"/>
              <a:srcRect l="-2632" r="-2632"/>
              <a:stretch>
                <a:fillRect/>
              </a:stretch>
            </p:blipFill>
          </mc:Fallback>
        </mc:AlternateContent>
        <p:spPr>
          <a:xfrm>
            <a:off x="152400" y="1066800"/>
            <a:ext cx="8915400" cy="47053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58BE5-6E22-0540-8A03-007D680D93DA}" type="datetime4">
              <a:rPr lang="en-US" smtClean="0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814</Words>
  <Application>Microsoft Office PowerPoint</Application>
  <PresentationFormat>On-screen Show (4:3)</PresentationFormat>
  <Paragraphs>106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OSU_Template</vt:lpstr>
      <vt:lpstr>Machine Learning: Million Song Dataset</vt:lpstr>
      <vt:lpstr>Question of Interest</vt:lpstr>
      <vt:lpstr>Data</vt:lpstr>
      <vt:lpstr>Principal Components Analysis</vt:lpstr>
      <vt:lpstr>Principal Components Analysis</vt:lpstr>
      <vt:lpstr>Principal Components Analysis</vt:lpstr>
      <vt:lpstr>Methods of Prediction</vt:lpstr>
      <vt:lpstr>Findings</vt:lpstr>
      <vt:lpstr>Findings</vt:lpstr>
      <vt:lpstr>Findings</vt:lpstr>
      <vt:lpstr>Findings</vt:lpstr>
      <vt:lpstr>Assumptions   &amp;   Limitations</vt:lpstr>
      <vt:lpstr>Scalability </vt:lpstr>
      <vt:lpstr>PowerPoint Presentation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Injury Outcomes involving Large Truck Crashes on Urban Highways in Texas</dc:title>
  <dc:creator>Sal Hernandez</dc:creator>
  <cp:lastModifiedBy>Skalland, Timothy - COS</cp:lastModifiedBy>
  <cp:revision>32</cp:revision>
  <dcterms:created xsi:type="dcterms:W3CDTF">2014-06-01T05:08:59Z</dcterms:created>
  <dcterms:modified xsi:type="dcterms:W3CDTF">2014-06-02T04:38:28Z</dcterms:modified>
</cp:coreProperties>
</file>