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79" r:id="rId5"/>
    <p:sldId id="266" r:id="rId6"/>
    <p:sldId id="269" r:id="rId7"/>
    <p:sldId id="268" r:id="rId8"/>
    <p:sldId id="276" r:id="rId9"/>
    <p:sldId id="274" r:id="rId10"/>
    <p:sldId id="273" r:id="rId11"/>
    <p:sldId id="275" r:id="rId12"/>
    <p:sldId id="271" r:id="rId13"/>
    <p:sldId id="272" r:id="rId14"/>
    <p:sldId id="265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3854" autoAdjust="0"/>
  </p:normalViewPr>
  <p:slideViewPr>
    <p:cSldViewPr>
      <p:cViewPr varScale="1">
        <p:scale>
          <a:sx n="128" d="100"/>
          <a:sy n="128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901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020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baseline="0" dirty="0" smtClean="0"/>
              <a:t>Original distribution of songs in dataset</a:t>
            </a:r>
            <a:endParaRPr lang="en-US" sz="1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Eigenvector</a:t>
            </a:r>
            <a:r>
              <a:rPr lang="en-US" baseline="0" dirty="0" smtClean="0"/>
              <a:t> is PCA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693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June 2,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June 2,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2727" b="5455"/>
          <a:stretch>
            <a:fillRect/>
          </a:stretch>
        </p:blipFill>
        <p:spPr>
          <a:xfrm>
            <a:off x="4953000" y="34290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lot_resid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84484" y="1143000"/>
            <a:ext cx="880711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15240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model overestimated the year of release for earlier songs (1920 to 1980).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the multiple </a:t>
            </a:r>
            <a:r>
              <a:rPr lang="en-US" sz="2800" dirty="0"/>
              <a:t>linear </a:t>
            </a:r>
            <a:r>
              <a:rPr lang="en-US" sz="2800" dirty="0" smtClean="0"/>
              <a:t>regressions showed “</a:t>
            </a:r>
            <a:r>
              <a:rPr lang="en-US" sz="2800" dirty="0" smtClean="0"/>
              <a:t>statistical </a:t>
            </a:r>
            <a:r>
              <a:rPr lang="en-US" sz="2800" dirty="0" smtClean="0"/>
              <a:t>significance”, yet </a:t>
            </a:r>
            <a:r>
              <a:rPr lang="en-US" sz="2800" dirty="0"/>
              <a:t>were of little practical significance since all coefficients were near </a:t>
            </a:r>
            <a:r>
              <a:rPr lang="en-US" sz="2800" dirty="0" smtClean="0"/>
              <a:t>zero.</a:t>
            </a:r>
          </a:p>
          <a:p>
            <a:endParaRPr lang="en-US" sz="2800" dirty="0" smtClean="0"/>
          </a:p>
          <a:p>
            <a:r>
              <a:rPr lang="en-US" sz="2800" dirty="0" smtClean="0"/>
              <a:t>Multinomial </a:t>
            </a:r>
            <a:r>
              <a:rPr lang="en-US" sz="2800" dirty="0"/>
              <a:t>regression favored </a:t>
            </a:r>
            <a:r>
              <a:rPr lang="en-US" sz="2800" dirty="0" smtClean="0"/>
              <a:t>the Post-1990’s as </a:t>
            </a:r>
            <a:r>
              <a:rPr lang="en-US" sz="2800" dirty="0"/>
              <a:t>well, wanting to put </a:t>
            </a:r>
            <a:r>
              <a:rPr lang="en-US" sz="2800" dirty="0" smtClean="0"/>
              <a:t>almost all </a:t>
            </a:r>
            <a:r>
              <a:rPr lang="en-US" sz="2800" dirty="0"/>
              <a:t>predictions in </a:t>
            </a:r>
            <a:r>
              <a:rPr lang="en-US" sz="2800" dirty="0" smtClean="0"/>
              <a:t>that </a:t>
            </a:r>
            <a:r>
              <a:rPr lang="en-US" sz="2800" dirty="0"/>
              <a:t>category with about 80% probability.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33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First considered year as continuous variable</a:t>
            </a:r>
          </a:p>
          <a:p>
            <a:r>
              <a:rPr lang="en-US" sz="3200" dirty="0" smtClean="0"/>
              <a:t>80/20 rule to get PC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/>
              <a:t>Difficult to interpret results with PCA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  &amp;   Limitations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06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  <a:endParaRPr lang="en-US" sz="3200" dirty="0" smtClean="0"/>
          </a:p>
          <a:p>
            <a:r>
              <a:rPr sz="3200" dirty="0" smtClean="0"/>
              <a:t>S</a:t>
            </a:r>
            <a:r>
              <a:rPr lang="en-US" sz="3200" dirty="0" err="1" smtClean="0"/>
              <a:t>ame</a:t>
            </a:r>
            <a:r>
              <a:rPr lang="en-US" sz="3200" dirty="0" smtClean="0"/>
              <a:t> </a:t>
            </a:r>
            <a:r>
              <a:rPr lang="en-US" sz="3200" dirty="0" smtClean="0"/>
              <a:t>number of PCs as full data set (515,345 songs)</a:t>
            </a:r>
            <a:r>
              <a:rPr lang="en-US" sz="3200" dirty="0" smtClean="0"/>
              <a:t> </a:t>
            </a:r>
            <a:r>
              <a:rPr sz="3200" smtClean="0"/>
              <a:t>explained 80% of variance</a:t>
            </a:r>
            <a:endParaRPr lang="en-US" sz="3200" smtClean="0"/>
          </a:p>
          <a:p>
            <a:r>
              <a:rPr lang="en-US" sz="3200" dirty="0" smtClean="0"/>
              <a:t>PCA is easily scalable to bigger data, but could be computationally slow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54019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476016-B4D1-4640-A748-346C5607391A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D6C1F-35B7-8B45-AB61-9061F7C69F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38044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4005072" cy="838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4005072" cy="838200"/>
              </a:xfrm>
              <a:blipFill rotWithShape="1">
                <a:blip r:embed="rId3"/>
                <a:stretch>
                  <a:fillRect l="-1979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" name="Content Placeholder 6"/>
              <p:cNvSpPr>
                <a:spLocks noGrp="1"/>
              </p:cNvSpPr>
              <p:nvPr>
                <p:ph idx="10"/>
              </p:nvPr>
            </p:nvSpPr>
            <p:spPr>
              <a:xfrm>
                <a:off x="4690872" y="1371600"/>
                <a:ext cx="4005072" cy="99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𝐸𝑋𝑃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]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∀</m:t>
                            </m:r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𝐸𝑋𝑃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𝐼𝑛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)]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90872" y="1371600"/>
                <a:ext cx="4005072" cy="99060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Discrete Choice Model – Multinomial </a:t>
            </a:r>
            <a:r>
              <a:rPr lang="en-US" sz="2800" dirty="0" err="1" smtClean="0"/>
              <a:t>Logit</a:t>
            </a:r>
            <a:r>
              <a:rPr lang="en-US" sz="2800" dirty="0" smtClean="0"/>
              <a:t> Model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873318"/>
                  </p:ext>
                </p:extLst>
              </p:nvPr>
            </p:nvGraphicFramePr>
            <p:xfrm>
              <a:off x="533400" y="2362200"/>
              <a:ext cx="784860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670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Variable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Description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function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determining injury outcome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 of explanatory variables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estimate parameters for each explanatory variable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Error term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probability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a large truck-involved crash (n) having a injury outcome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741937780"/>
                  </p:ext>
                </p:extLst>
              </p:nvPr>
            </p:nvGraphicFramePr>
            <p:xfrm>
              <a:off x="533400" y="2362200"/>
              <a:ext cx="784860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/>
                    <a:gridCol w="6705600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Variable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Description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107692" r="-588235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function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determining injury outcome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207692" r="-588235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 of explanatory variables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173913" r="-588235" b="-1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vector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estimate parameters for each explanatory variable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484615" r="-588235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Error term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35" t="-330435" r="-588235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Calibri" panose="020F0502020204030204" pitchFamily="34" charset="0"/>
                            </a:rPr>
                            <a:t>The probability</a:t>
                          </a:r>
                          <a:r>
                            <a:rPr lang="en-US" sz="2000" baseline="0" dirty="0" smtClean="0">
                              <a:latin typeface="Calibri" panose="020F0502020204030204" pitchFamily="34" charset="0"/>
                            </a:rPr>
                            <a:t> of a large truck-involved crash (n) having a injury outcome </a:t>
                          </a:r>
                          <a:endParaRPr 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4801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endParaRPr lang="en-US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28600" lvl="1" indent="0">
              <a:buNone/>
            </a:pP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Machine Learning Tools Used: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(PCA)</a:t>
            </a:r>
          </a:p>
          <a:p>
            <a:pPr lvl="1"/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Multiple Linear Regression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Data Background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feature</a:t>
            </a:r>
            <a:r>
              <a:rPr sz="2600" dirty="0" smtClean="0"/>
              <a:t>s</a:t>
            </a:r>
            <a:r>
              <a:rPr lang="en-US" sz="2600" dirty="0" smtClean="0"/>
              <a:t>, </a:t>
            </a:r>
            <a:r>
              <a:rPr sz="2600" dirty="0" smtClean="0"/>
              <a:t>7</a:t>
            </a:r>
            <a:r>
              <a:rPr lang="en-US" sz="2600" dirty="0" smtClean="0"/>
              <a:t>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 </a:t>
            </a:r>
            <a:r>
              <a:rPr sz="2600" dirty="0" smtClean="0"/>
              <a:t>dimensionality of data set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ear_d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228600" y="1143000"/>
            <a:ext cx="8686800" cy="4584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1466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dirty="0" smtClean="0"/>
              <a:t>is used as a dimension reduction technique. </a:t>
            </a:r>
          </a:p>
          <a:p>
            <a:r>
              <a:rPr lang="en-US" dirty="0" smtClean="0"/>
              <a:t>It finds linear combinations of the variables that explain maximal possible variance under a constraint.</a:t>
            </a:r>
          </a:p>
          <a:p>
            <a:pPr lvl="1"/>
            <a:r>
              <a:rPr lang="en-US" i="1" dirty="0" smtClean="0"/>
              <a:t>Constraint</a:t>
            </a:r>
            <a:r>
              <a:rPr lang="en-US" dirty="0" smtClean="0"/>
              <a:t>: The principal components are uncorrelated with each other and orthogonal.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2739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our principal components, we should use a standardized matrix of variables to have everything on the same scale. (In this project, we use the correlation matrix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PCA uses eigenvalue decomposition to obtain the eigenvectors and eigenvalues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eigenvalue decomposition of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is: </a:t>
                </a:r>
              </a:p>
              <a:p>
                <a:pPr lvl="4"/>
                <a:r>
                  <a:rPr lang="en-US" b="1" dirty="0" smtClean="0"/>
                  <a:t>R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V</a:t>
                </a:r>
                <a:r>
                  <a:rPr lang="el-GR" b="1" dirty="0" smtClean="0"/>
                  <a:t>Λ</a:t>
                </a:r>
                <a:r>
                  <a:rPr lang="en-US" b="1" dirty="0" smtClean="0"/>
                  <a:t>V</a:t>
                </a:r>
                <a:r>
                  <a:rPr lang="en-US" b="1" baseline="30000" dirty="0" smtClean="0"/>
                  <a:t>T</a:t>
                </a:r>
                <a:r>
                  <a:rPr lang="en-US" b="1" dirty="0" smtClean="0"/>
                  <a:t> = </a:t>
                </a:r>
                <a:r>
                  <a:rPr lang="en-US" dirty="0" smtClean="0"/>
                  <a:t>[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|</a:t>
                </a:r>
                <a:r>
                  <a:rPr lang="en-US" b="1" dirty="0" smtClean="0"/>
                  <a:t>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/>
                                </a:rPr>
                                <m:t>λ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b="1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|</a:t>
                </a:r>
                <a:r>
                  <a:rPr lang="en-US" b="1" dirty="0"/>
                  <a:t>e</a:t>
                </a:r>
                <a:r>
                  <a:rPr lang="en-US" baseline="-25000" dirty="0"/>
                  <a:t>2</a:t>
                </a:r>
                <a:r>
                  <a:rPr lang="en-US" dirty="0"/>
                  <a:t>|…|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]</a:t>
                </a:r>
                <a:r>
                  <a:rPr lang="en-US" baseline="30000" dirty="0" smtClean="0"/>
                  <a:t>T</a:t>
                </a:r>
                <a:endParaRPr lang="en-US" b="1" baseline="30000" dirty="0" smtClean="0"/>
              </a:p>
              <a:p>
                <a:r>
                  <a:rPr lang="en-US" dirty="0" smtClean="0"/>
                  <a:t>The principal components are the eigenvectors (</a:t>
                </a:r>
                <a:r>
                  <a:rPr lang="en-US" b="1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ordered to decreasing eigenvalues (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i="1">
                        <a:latin typeface="Cambria Math"/>
                      </a:rPr>
                      <m:t>λ</m:t>
                    </m:r>
                    <m:r>
                      <a:rPr lang="en-US" b="0" i="1" baseline="-25000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122" r="-963" b="-4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703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11" t="-1122"/>
            </a:stretch>
          </a:blipFill>
        </p:spPr>
        <p:txBody>
          <a:bodyPr/>
          <a:lstStyle/>
          <a:p>
            <a:pPr>
              <a:buNone/>
            </a:pPr>
            <a:r>
              <a:rPr dirty="0" smtClean="0">
                <a:noFill/>
              </a:rPr>
              <a:t> </a:t>
            </a:r>
            <a:endParaRPr lang="en-US" dirty="0">
              <a:noFill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1775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Methods of Prediction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PCA reduced the number of the predictors from 90 to 8.</a:t>
            </a:r>
          </a:p>
          <a:p>
            <a:pPr lvl="1"/>
            <a:r>
              <a:rPr lang="en-US" sz="2400" dirty="0" smtClean="0"/>
              <a:t>Used these 8 PCs as predictors in a linear regression on year</a:t>
            </a:r>
          </a:p>
          <a:p>
            <a:pPr lvl="1"/>
            <a:r>
              <a:rPr lang="en-US" sz="2400" dirty="0" smtClean="0"/>
              <a:t>Looked at original 90 predictors using regression</a:t>
            </a:r>
          </a:p>
          <a:p>
            <a:pPr lvl="1"/>
            <a:r>
              <a:rPr lang="en-US" sz="2400" dirty="0" smtClean="0"/>
              <a:t>Looked at using the 12 timbre averages as predictors</a:t>
            </a:r>
          </a:p>
          <a:p>
            <a:pPr lvl="1"/>
            <a:r>
              <a:rPr lang="en-US" sz="2400" dirty="0" smtClean="0"/>
              <a:t>Lastly, looked at grouping the song years into three categories and using the 8 principal components in a multinomial regression</a:t>
            </a:r>
          </a:p>
          <a:p>
            <a:pPr lvl="3"/>
            <a:r>
              <a:rPr lang="en-US" sz="2400" dirty="0" smtClean="0"/>
              <a:t>Pre-1960</a:t>
            </a:r>
          </a:p>
          <a:p>
            <a:pPr lvl="3"/>
            <a:r>
              <a:rPr lang="en-US" sz="2400" dirty="0" smtClean="0"/>
              <a:t>1960-1989</a:t>
            </a:r>
          </a:p>
          <a:p>
            <a:pPr lvl="3"/>
            <a:r>
              <a:rPr lang="en-US" sz="2400" dirty="0" smtClean="0"/>
              <a:t>Post-1990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21439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redict_plo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52400" y="1066800"/>
            <a:ext cx="8915400" cy="4705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2,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36758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data was heavily skewed in favor of the 1990s and 2000s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539</Words>
  <Application>Microsoft Office PowerPoint</Application>
  <PresentationFormat>On-screen Show (4:3)</PresentationFormat>
  <Paragraphs>113</Paragraphs>
  <Slides>16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OSU_Template</vt:lpstr>
      <vt:lpstr>Machine Learning: Million Song Dataset</vt:lpstr>
      <vt:lpstr>Question of Interest</vt:lpstr>
      <vt:lpstr>Data Background</vt:lpstr>
      <vt:lpstr>Data</vt:lpstr>
      <vt:lpstr>Principal Components Analysis</vt:lpstr>
      <vt:lpstr>Principal Components Analysis</vt:lpstr>
      <vt:lpstr>Principal Components Analysis</vt:lpstr>
      <vt:lpstr>Methods of Prediction</vt:lpstr>
      <vt:lpstr>Findings</vt:lpstr>
      <vt:lpstr>Findings</vt:lpstr>
      <vt:lpstr>Findings</vt:lpstr>
      <vt:lpstr>Assumptions   &amp;   Limitations</vt:lpstr>
      <vt:lpstr>Scalability </vt:lpstr>
      <vt:lpstr>Slide 14</vt:lpstr>
      <vt:lpstr>Slide 15</vt:lpstr>
      <vt:lpstr>Discrete Choice Model – Multinomial Logit Model</vt:lpstr>
    </vt:vector>
  </TitlesOfParts>
  <Company>Oregon State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Sarah Guermond</cp:lastModifiedBy>
  <cp:revision>37</cp:revision>
  <dcterms:created xsi:type="dcterms:W3CDTF">2014-06-02T14:56:51Z</dcterms:created>
  <dcterms:modified xsi:type="dcterms:W3CDTF">2014-06-02T15:01:41Z</dcterms:modified>
</cp:coreProperties>
</file>