
<file path=[Content_Types].xml><?xml version="1.0" encoding="utf-8"?>
<Types xmlns="http://schemas.openxmlformats.org/package/2006/content-types">
  <Override PartName="/ppt/notesSlides/notesSlide4.xml" ContentType="application/vnd.openxmlformats-officedocument.presentationml.notesSlide+xml"/>
  <Override PartName="/ppt/slideLayouts/slideLayout15.xml" ContentType="application/vnd.openxmlformats-officedocument.presentationml.slideLayout+xml"/>
  <Override PartName="/ppt/slides/slide9.xml" ContentType="application/vnd.openxmlformats-officedocument.presentationml.slide+xml"/>
  <Default Extension="emf" ContentType="image/x-emf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notesSlides/notesSlide5.xml" ContentType="application/vnd.openxmlformats-officedocument.presentationml.notes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Default Extension="pdf" ContentType="application/pdf"/>
  <Override PartName="/ppt/notesSlides/notesSlide6.xml" ContentType="application/vnd.openxmlformats-officedocument.presentationml.notesSlide+xml"/>
  <Override PartName="/ppt/slideLayouts/slideLayout1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59" r:id="rId4"/>
    <p:sldId id="266" r:id="rId5"/>
    <p:sldId id="268" r:id="rId6"/>
    <p:sldId id="269" r:id="rId7"/>
    <p:sldId id="270" r:id="rId8"/>
    <p:sldId id="274" r:id="rId9"/>
    <p:sldId id="273" r:id="rId10"/>
    <p:sldId id="271" r:id="rId11"/>
    <p:sldId id="272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72126" autoAdjust="0"/>
  </p:normalViewPr>
  <p:slideViewPr>
    <p:cSldViewPr>
      <p:cViewPr varScale="1">
        <p:scale>
          <a:sx n="109" d="100"/>
          <a:sy n="109" d="100"/>
        </p:scale>
        <p:origin x="-233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2F141-3BF4-41B4-8A22-B2C832AFABE3}" type="datetimeFigureOut">
              <a:rPr lang="en-US" smtClean="0"/>
              <a:pPr/>
              <a:t>5/31/14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CFC28-9D59-4D12-B647-75BCBE6E8E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707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78FB0F-73E2-1B4A-B64F-3D049A339FA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39019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4B17C-0F30-4E49-87BD-B713E7BA160F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47528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4B17C-0F30-4E49-87BD-B713E7BA160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42757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500" baseline="0" dirty="0" smtClean="0"/>
              <a:t>Original distribution of songs in dataset</a:t>
            </a:r>
            <a:endParaRPr lang="en-US" sz="15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CFC28-9D59-4D12-B647-75BCBE6E8E2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Predicted years for songs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CFC28-9D59-4D12-B647-75BCBE6E8E2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CFC28-9D59-4D12-B647-75BCBE6E8E2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4B17C-0F30-4E49-87BD-B713E7BA160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86919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227013"/>
            <a:ext cx="9144000" cy="3201987"/>
          </a:xfrm>
          <a:prstGeom prst="rect">
            <a:avLst/>
          </a:prstGeom>
          <a:solidFill>
            <a:srgbClr val="F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999999"/>
              </a:solidFill>
              <a:latin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3429000"/>
            <a:ext cx="9144000" cy="3429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999999"/>
              </a:solidFill>
              <a:latin typeface="Arial" charset="0"/>
            </a:endParaRPr>
          </a:p>
        </p:txBody>
      </p:sp>
      <p:pic>
        <p:nvPicPr>
          <p:cNvPr id="6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5950" y="0"/>
            <a:ext cx="12985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229600" cy="1371600"/>
          </a:xfrm>
        </p:spPr>
        <p:txBody>
          <a:bodyPr/>
          <a:lstStyle>
            <a:lvl1pPr algn="l">
              <a:defRPr sz="36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886200"/>
            <a:ext cx="8229600" cy="1828800"/>
          </a:xfrm>
        </p:spPr>
        <p:txBody>
          <a:bodyPr/>
          <a:lstStyle>
            <a:lvl1pPr marL="0" indent="0" algn="l">
              <a:buFont typeface="Times" pitchFamily="-96" charset="0"/>
              <a:buNone/>
              <a:defRPr sz="2400">
                <a:solidFill>
                  <a:schemeClr val="bg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0034122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E2A85-D8B6-C44B-8C22-EA4939B9F12D}" type="datetime4">
              <a:rPr lang="en-US"/>
              <a:pPr>
                <a:defRPr/>
              </a:pPr>
              <a:t>May 31, 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7D488D-6C3F-6144-AA6A-3ACF6092E9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4477290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 column no 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C9B64-C931-4B43-9A37-6525572B9505}" type="datetime4">
              <a:rPr lang="en-US"/>
              <a:pPr>
                <a:defRPr/>
              </a:pPr>
              <a:t>May 31, 2014</a:t>
            </a:fld>
            <a:endParaRPr 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7432CD-E791-AC49-B1F8-25484A7647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390521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 column w/number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89F24-BA6A-9C48-88E1-2AFEAEA62AB8}" type="datetime4">
              <a:rPr lang="en-US"/>
              <a:pPr>
                <a:defRPr/>
              </a:pPr>
              <a:t>May 31, 2014</a:t>
            </a:fld>
            <a:endParaRPr 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F0F21-0811-BC46-99BF-CD323DED15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2562960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A166E5-BFCB-DA41-92C7-3E0AB15541E4}" type="datetime4">
              <a:rPr lang="en-US"/>
              <a:pPr>
                <a:defRPr/>
              </a:pPr>
              <a:t>May 31, 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477CF-7869-554C-9B4D-E4E69E3A7A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3189209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228FA-E8A9-0643-B66C-06539931F474}" type="datetime4">
              <a:rPr lang="en-US"/>
              <a:pPr>
                <a:defRPr/>
              </a:pPr>
              <a:t>May 31, 2014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7B9626-09F2-574F-8370-D7C33FF648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0860738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130E89-AA4E-074A-AFCC-62E7598E649B}" type="datetime4">
              <a:rPr lang="en-US"/>
              <a:pPr>
                <a:defRPr/>
              </a:pPr>
              <a:t>May 31, 2014</a:t>
            </a:fld>
            <a:endParaRPr 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0DC4CF-454D-8340-834E-9A1D3F5A93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6655940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76016-B4D1-4640-A748-346C5607391A}" type="datetime4">
              <a:rPr lang="en-US"/>
              <a:pPr>
                <a:defRPr/>
              </a:pPr>
              <a:t>May 31, 2014</a:t>
            </a:fld>
            <a:endParaRPr 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8D6C1F-35B7-8B45-AB61-9061F7C69F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26709248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Blank Layout No Tag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9D2E16-7206-934D-A2E8-41476A81CD42}" type="datetime4">
              <a:rPr lang="en-US"/>
              <a:pPr>
                <a:defRPr/>
              </a:pPr>
              <a:t>May 31, 2014</a:t>
            </a:fld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895CD2-AE54-8443-BA16-1D78A7EAD2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32892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Full width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58BE5-6E22-0540-8A03-007D680D93DA}" type="datetime4">
              <a:rPr lang="en-US"/>
              <a:pPr>
                <a:defRPr/>
              </a:pPr>
              <a:t>May 31, 2014</a:t>
            </a:fld>
            <a:endParaRPr 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258B9-01E1-BA41-A991-9A187DF9F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6892368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97397-7132-2746-87FB-F410EC0259CA}" type="datetime4">
              <a:rPr lang="en-US"/>
              <a:pPr>
                <a:defRPr/>
              </a:pPr>
              <a:t>May 31, 2014</a:t>
            </a:fld>
            <a:endParaRPr lang="en-US"/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2E164-0FEA-8D49-9D92-71FBE9075C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6927173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1 column w/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3B0A44-8DC8-3B43-A739-FAD91697287B}" type="datetime4">
              <a:rPr lang="en-US"/>
              <a:pPr>
                <a:defRPr/>
              </a:pPr>
              <a:t>May 31, 2014</a:t>
            </a:fld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A1E02-9C29-414C-B899-DB63D1F3FD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3130519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Full wid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7200" y="1371599"/>
            <a:ext cx="8229600" cy="4343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CBF84-97DD-BA4F-B632-052741DFF0EE}" type="datetime4">
              <a:rPr lang="en-US"/>
              <a:pPr>
                <a:defRPr/>
              </a:pPr>
              <a:t>May 31, 2014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2EF3F1-7856-6247-B47D-F091E2BB08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3657412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CD1283-F9D8-2743-839C-3A1A99E53F19}" type="datetime4">
              <a:rPr lang="en-US"/>
              <a:pPr>
                <a:defRPr/>
              </a:pPr>
              <a:t>May 31, 2014</a:t>
            </a:fld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DC4F3-1FCB-A344-98A5-3E424FCBE3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2030688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Full width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0" indent="4763">
              <a:buNone/>
              <a:defRPr sz="2400"/>
            </a:lvl1pPr>
            <a:lvl2pPr marL="0" indent="0">
              <a:spcBef>
                <a:spcPts val="900"/>
              </a:spcBef>
              <a:buNone/>
              <a:defRPr sz="2000"/>
            </a:lvl2pPr>
            <a:lvl3pPr marL="0" indent="4763">
              <a:buNone/>
              <a:defRPr/>
            </a:lvl3pPr>
            <a:lvl4pPr marL="3175" indent="-3175">
              <a:buNone/>
              <a:defRPr/>
            </a:lvl4pPr>
            <a:lvl5pPr marL="0" indent="1588" defTabSz="919163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DB8F5-6A6F-A345-A92C-AF06CD7739D2}" type="datetime4">
              <a:rPr lang="en-US"/>
              <a:pPr>
                <a:defRPr/>
              </a:pPr>
              <a:t>May 31, 2014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AFF4B-0B2F-5E4D-A60D-073B54F76E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0905871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Full width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E2D003-0200-F64E-B9E3-1A1EC9160DEF}" type="datetime4">
              <a:rPr lang="en-US"/>
              <a:pPr>
                <a:defRPr/>
              </a:pPr>
              <a:t>May 31, 2014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51267-0112-3B46-A584-2EF4C2BC16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4653167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0CAD80-FC5F-7D4C-A80A-8203F5D0449B}" type="datetime4">
              <a:rPr lang="en-US"/>
              <a:pPr>
                <a:defRPr/>
              </a:pPr>
              <a:t>May 31, 2014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F6F06-E792-FE48-888B-470DAA7BEE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5228302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ChangeArrowheads="1"/>
          </p:cNvSpPr>
          <p:nvPr/>
        </p:nvSpPr>
        <p:spPr bwMode="auto">
          <a:xfrm>
            <a:off x="274638" y="246063"/>
            <a:ext cx="8594725" cy="6362700"/>
          </a:xfrm>
          <a:prstGeom prst="rect">
            <a:avLst/>
          </a:prstGeom>
          <a:solidFill>
            <a:srgbClr val="FDFFFB"/>
          </a:solidFill>
          <a:ln>
            <a:noFill/>
          </a:ln>
          <a:extLs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999999"/>
              </a:solidFill>
              <a:latin typeface="Arial" charset="0"/>
            </a:endParaRPr>
          </a:p>
        </p:txBody>
      </p:sp>
      <p:pic>
        <p:nvPicPr>
          <p:cNvPr id="1027" name="Picture 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40600" y="5792788"/>
            <a:ext cx="16478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03238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xmlns:p="http://schemas.openxmlformats.org/presentationml/2006/main" xmlns:r="http://schemas.openxmlformats.org/officeDocument/2006/relationships" xmlns:a="http://schemas.openxmlformats.org/drawingml/2006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xmlns:p="http://schemas.openxmlformats.org/presentationml/2006/main" xmlns:r="http://schemas.openxmlformats.org/officeDocument/2006/relationships" xmlns:a="http://schemas.openxmlformats.org/drawingml/2006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457200" y="6354763"/>
            <a:ext cx="2895600" cy="182562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0" i="0" dirty="0">
                <a:solidFill>
                  <a:srgbClr val="717171"/>
                </a:solidFill>
                <a:latin typeface="Calibri"/>
                <a:ea typeface="+mn-ea"/>
                <a:cs typeface="Calibri"/>
              </a:defRPr>
            </a:lvl1pPr>
          </a:lstStyle>
          <a:p>
            <a:pPr defTabSz="457200">
              <a:defRPr/>
            </a:pP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1828800" cy="182563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0" i="0" smtClean="0">
                <a:solidFill>
                  <a:srgbClr val="717171"/>
                </a:solidFill>
                <a:latin typeface="Calibri"/>
                <a:ea typeface="+mn-ea"/>
                <a:cs typeface="Calibri"/>
              </a:defRPr>
            </a:lvl1pPr>
          </a:lstStyle>
          <a:p>
            <a:pPr defTabSz="457200">
              <a:defRPr/>
            </a:pPr>
            <a:fld id="{6D9B9C04-FAB4-8D4B-AC9E-9240A50C285A}" type="datetime4">
              <a:rPr lang="en-US"/>
              <a:pPr defTabSz="457200">
                <a:defRPr/>
              </a:pPr>
              <a:t>May 31, 2014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57200" y="5991225"/>
            <a:ext cx="365125" cy="182563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0" i="0" smtClean="0">
                <a:solidFill>
                  <a:srgbClr val="717171"/>
                </a:solidFill>
                <a:latin typeface="Calibri"/>
                <a:ea typeface="+mn-ea"/>
                <a:cs typeface="Calibri"/>
              </a:defRPr>
            </a:lvl1pPr>
          </a:lstStyle>
          <a:p>
            <a:pPr defTabSz="457200">
              <a:defRPr/>
            </a:pPr>
            <a:fld id="{119F1CEE-83FC-2F47-AA2C-CCE7DCDEB237}" type="slidenum">
              <a:rPr lang="en-US"/>
              <a:pPr defTabSz="457200"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489957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fontAlgn="base">
        <a:spcBef>
          <a:spcPct val="0"/>
        </a:spcBef>
        <a:spcAft>
          <a:spcPct val="0"/>
        </a:spcAft>
        <a:defRPr lang="en-US" sz="2400" b="1" kern="1200" dirty="0">
          <a:solidFill>
            <a:srgbClr val="595959"/>
          </a:solidFill>
          <a:latin typeface="Cambria"/>
          <a:ea typeface="+mn-ea"/>
          <a:cs typeface="Cambria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charset="0"/>
          <a:ea typeface="ＭＳ Ｐゴシック" pitchFamily="-96" charset="-128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charset="0"/>
          <a:ea typeface="ＭＳ Ｐゴシック" pitchFamily="-96" charset="-128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charset="0"/>
          <a:ea typeface="ＭＳ Ｐゴシック" pitchFamily="-96" charset="-128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charset="0"/>
          <a:ea typeface="ＭＳ Ｐゴシック" pitchFamily="-96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9pPr>
    </p:titleStyle>
    <p:bodyStyle>
      <a:lvl1pPr marL="233363" indent="-233363" algn="l" rtl="0" fontAlgn="base">
        <a:spcBef>
          <a:spcPct val="20000"/>
        </a:spcBef>
        <a:spcAft>
          <a:spcPct val="0"/>
        </a:spcAft>
        <a:defRPr lang="en-US" sz="2400" kern="1200" dirty="0">
          <a:solidFill>
            <a:srgbClr val="595959"/>
          </a:solidFill>
          <a:latin typeface="Calibri"/>
          <a:ea typeface="+mn-ea"/>
          <a:cs typeface="Calibri"/>
        </a:defRPr>
      </a:lvl1pPr>
      <a:lvl2pPr marL="460375" indent="-285750" algn="l" rtl="0" fontAlgn="base">
        <a:spcBef>
          <a:spcPct val="20000"/>
        </a:spcBef>
        <a:spcAft>
          <a:spcPct val="0"/>
        </a:spcAft>
        <a:buFont typeface="Arial" charset="0"/>
        <a:buChar char="•"/>
        <a:defRPr lang="en-US" kern="1200" dirty="0">
          <a:solidFill>
            <a:srgbClr val="595959"/>
          </a:solidFill>
          <a:latin typeface="Calibri"/>
          <a:ea typeface="+mn-ea"/>
          <a:cs typeface="Calibri"/>
        </a:defRPr>
      </a:lvl2pPr>
      <a:lvl3pPr marL="687388" indent="-228600" algn="l" rtl="0" fontAlgn="base">
        <a:spcBef>
          <a:spcPct val="20000"/>
        </a:spcBef>
        <a:spcAft>
          <a:spcPct val="0"/>
        </a:spcAft>
        <a:buChar char="•"/>
        <a:defRPr lang="en-US" kern="1200" dirty="0">
          <a:solidFill>
            <a:srgbClr val="595959"/>
          </a:solidFill>
          <a:latin typeface="Calibri"/>
          <a:ea typeface="+mn-ea"/>
          <a:cs typeface="Calibri"/>
        </a:defRPr>
      </a:lvl3pPr>
      <a:lvl4pPr marL="922338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lang="en-US" kern="1200" dirty="0">
          <a:solidFill>
            <a:srgbClr val="595959"/>
          </a:solidFill>
          <a:latin typeface="Calibri"/>
          <a:ea typeface="+mn-ea"/>
          <a:cs typeface="Calibri"/>
        </a:defRPr>
      </a:lvl4pPr>
      <a:lvl5pPr marL="1136650" indent="-228600" algn="l" rtl="0" fontAlgn="base">
        <a:spcBef>
          <a:spcPct val="20000"/>
        </a:spcBef>
        <a:spcAft>
          <a:spcPct val="0"/>
        </a:spcAft>
        <a:buFont typeface="Arial" charset="0"/>
        <a:defRPr lang="en-US" kern="1200" dirty="0">
          <a:solidFill>
            <a:srgbClr val="595959"/>
          </a:solidFill>
          <a:latin typeface="Calibri"/>
          <a:ea typeface="+mn-ea"/>
          <a:cs typeface="Calibri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df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df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df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3"/>
          <p:cNvSpPr>
            <a:spLocks noGrp="1"/>
          </p:cNvSpPr>
          <p:nvPr>
            <p:ph type="ctrTitle"/>
          </p:nvPr>
        </p:nvSpPr>
        <p:spPr>
          <a:xfrm>
            <a:off x="457200" y="1718362"/>
            <a:ext cx="8229600" cy="1371600"/>
          </a:xfrm>
        </p:spPr>
        <p:txBody>
          <a:bodyPr/>
          <a:lstStyle/>
          <a:p>
            <a:pPr algn="ctr"/>
            <a:r>
              <a:rPr lang="en-US" dirty="0" smtClean="0">
                <a:latin typeface="Cambria" charset="0"/>
                <a:ea typeface="ＭＳ Ｐゴシック" charset="0"/>
              </a:rPr>
              <a:t>Machine Learning:</a:t>
            </a:r>
            <a:br>
              <a:rPr lang="en-US" dirty="0" smtClean="0">
                <a:latin typeface="Cambria" charset="0"/>
                <a:ea typeface="ＭＳ Ｐゴシック" charset="0"/>
              </a:rPr>
            </a:br>
            <a:r>
              <a:rPr lang="en-US" dirty="0" smtClean="0">
                <a:latin typeface="Cambria" charset="0"/>
                <a:ea typeface="ＭＳ Ｐゴシック" charset="0"/>
              </a:rPr>
              <a:t>Million Song Dataset</a:t>
            </a:r>
            <a:endParaRPr dirty="0">
              <a:latin typeface="Cambria" charset="0"/>
              <a:ea typeface="ＭＳ Ｐゴシック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 599 – Big Data Project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Sarah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Guermond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Olstad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Jasmine Pahukula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Skalland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rcRect t="12727" b="5455"/>
          <a:stretch>
            <a:fillRect/>
          </a:stretch>
        </p:blipFill>
        <p:spPr>
          <a:xfrm>
            <a:off x="4953000" y="3429000"/>
            <a:ext cx="4191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8631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Assumptions &amp; Limitations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June 2,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606581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Scalability 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Practiced with small subset (10,000 songs)</a:t>
            </a:r>
          </a:p>
          <a:p>
            <a:r>
              <a:rPr lang="en-US" sz="3200" dirty="0" smtClean="0"/>
              <a:t>Revealed same number of PCs as full data set (515,345 songs) with 80% of variance explained.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June 2,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5540194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June 2,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4400" y="914400"/>
            <a:ext cx="73914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9600" b="1" dirty="0" smtClean="0">
                <a:ln>
                  <a:prstDash val="solid"/>
                </a:ln>
                <a:solidFill>
                  <a:srgbClr val="FF99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  <a:reflection blurRad="6350" stA="60000" endA="900" endPos="58000" dir="5400000" sy="-100000" algn="bl" rotWithShape="0"/>
                </a:effectLst>
              </a:rPr>
              <a:t>Questions?</a:t>
            </a:r>
            <a:endParaRPr lang="en-US" sz="9600" b="1" dirty="0">
              <a:ln>
                <a:prstDash val="solid"/>
              </a:ln>
              <a:solidFill>
                <a:srgbClr val="FF990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0" y="4572000"/>
            <a:ext cx="7543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Reference: Thierry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Bertin-Mahieux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, Daniel P.W. Ellis, Brian Whitman, and Paul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Lamere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.  The Million Song Dataset. In Proceedings of the 12th International Society for Music Information Retrieval Conference (ISMIR 2011), 2011.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04769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Question of Interest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9780"/>
            <a:ext cx="8305800" cy="4191000"/>
          </a:xfrm>
        </p:spPr>
        <p:txBody>
          <a:bodyPr/>
          <a:lstStyle/>
          <a:p>
            <a:pPr marL="0" indent="0" algn="ctr">
              <a:buNone/>
            </a:pPr>
            <a:endParaRPr lang="en-US" sz="4000" i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4000" i="1" dirty="0" smtClean="0">
                <a:solidFill>
                  <a:srgbClr val="FF0000"/>
                </a:solidFill>
              </a:rPr>
              <a:t>Can </a:t>
            </a:r>
            <a:r>
              <a:rPr lang="en-US" sz="4000" i="1" dirty="0">
                <a:solidFill>
                  <a:srgbClr val="FF0000"/>
                </a:solidFill>
              </a:rPr>
              <a:t>we use song feature data to predict the year of a song</a:t>
            </a:r>
            <a:r>
              <a:rPr lang="en-US" sz="4000" i="1" dirty="0" smtClean="0">
                <a:solidFill>
                  <a:srgbClr val="FF0000"/>
                </a:solidFill>
              </a:rPr>
              <a:t>?</a:t>
            </a:r>
            <a:endParaRPr lang="en-US" sz="4000" dirty="0" smtClean="0">
              <a:solidFill>
                <a:srgbClr val="FF0000"/>
              </a:solidFill>
            </a:endParaRPr>
          </a:p>
          <a:p>
            <a:pPr lvl="1"/>
            <a:endParaRPr lang="en-US" sz="4000" dirty="0">
              <a:solidFill>
                <a:srgbClr val="FF0000"/>
              </a:solidFill>
            </a:endParaRPr>
          </a:p>
          <a:p>
            <a:pPr lvl="1"/>
            <a:r>
              <a:rPr lang="en-US" sz="3200" dirty="0" smtClean="0">
                <a:solidFill>
                  <a:schemeClr val="tx1">
                    <a:lumMod val="50000"/>
                  </a:schemeClr>
                </a:solidFill>
              </a:rPr>
              <a:t>Principal Component Analysis (PCA)</a:t>
            </a:r>
            <a:endParaRPr lang="en-US" sz="3200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June 2,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689579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Data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June 2,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Data: Million Song Subset (UCI)</a:t>
            </a:r>
          </a:p>
          <a:p>
            <a:pPr lvl="2"/>
            <a:r>
              <a:rPr lang="en-US" sz="2600" dirty="0" smtClean="0"/>
              <a:t>515,345 songs</a:t>
            </a:r>
          </a:p>
          <a:p>
            <a:pPr lvl="2"/>
            <a:r>
              <a:rPr lang="en-US" sz="2600" dirty="0" smtClean="0"/>
              <a:t>91 attributes (year, 12 mean timbre </a:t>
            </a:r>
            <a:r>
              <a:rPr lang="en-US" sz="2600" dirty="0" smtClean="0"/>
              <a:t>feature</a:t>
            </a:r>
            <a:r>
              <a:rPr sz="2600" dirty="0" smtClean="0"/>
              <a:t>s</a:t>
            </a:r>
            <a:r>
              <a:rPr lang="en-US" sz="2600" dirty="0" smtClean="0"/>
              <a:t>, </a:t>
            </a:r>
            <a:r>
              <a:rPr sz="2600" dirty="0" smtClean="0"/>
              <a:t>7</a:t>
            </a:r>
            <a:r>
              <a:rPr lang="en-US" sz="2600" dirty="0" smtClean="0"/>
              <a:t>8 </a:t>
            </a:r>
            <a:r>
              <a:rPr lang="en-US" sz="2600" dirty="0" err="1" smtClean="0"/>
              <a:t>covariances</a:t>
            </a:r>
            <a:r>
              <a:rPr lang="en-US" sz="2600" dirty="0" smtClean="0"/>
              <a:t>)</a:t>
            </a:r>
          </a:p>
          <a:p>
            <a:pPr lvl="0"/>
            <a:r>
              <a:rPr lang="en-US" sz="3200" dirty="0"/>
              <a:t>No column headings</a:t>
            </a:r>
            <a:r>
              <a:rPr lang="en-US" sz="3200" dirty="0" smtClean="0"/>
              <a:t>!</a:t>
            </a:r>
          </a:p>
          <a:p>
            <a:pPr lvl="0"/>
            <a:r>
              <a:rPr lang="en-US" sz="3200" dirty="0" smtClean="0"/>
              <a:t>PCA</a:t>
            </a:r>
          </a:p>
          <a:p>
            <a:pPr lvl="2"/>
            <a:r>
              <a:rPr lang="en-US" sz="2600" dirty="0" smtClean="0"/>
              <a:t>Identify patterns</a:t>
            </a:r>
          </a:p>
          <a:p>
            <a:pPr lvl="2"/>
            <a:r>
              <a:rPr lang="en-US" sz="2600" dirty="0" smtClean="0"/>
              <a:t>Reduce</a:t>
            </a:r>
            <a:r>
              <a:rPr lang="en-US" sz="2600" dirty="0" smtClean="0"/>
              <a:t> </a:t>
            </a:r>
            <a:r>
              <a:rPr sz="2600" dirty="0" smtClean="0"/>
              <a:t>dimensionality of data set</a:t>
            </a:r>
            <a:endParaRPr lang="en-US" sz="2600" dirty="0" smtClean="0"/>
          </a:p>
          <a:p>
            <a:pPr lvl="2"/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56252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Principal Components Analysis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June 2,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527391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Principal Components Analysis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June 2,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9177541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Principal Components Analysis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June 2,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670369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year_dist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3"/>
              <a:srcRect l="-2632" r="-2632"/>
              <a:stretch>
                <a:fillRect/>
              </a:stretch>
            </p:blipFill>
          </mc:Choice>
          <mc:Fallback>
            <p:blipFill>
              <a:blip r:embed="rId4"/>
              <a:srcRect l="-2632" r="-2632"/>
              <a:stretch>
                <a:fillRect/>
              </a:stretch>
            </p:blipFill>
          </mc:Fallback>
        </mc:AlternateContent>
        <p:spPr>
          <a:xfrm>
            <a:off x="228600" y="1143000"/>
            <a:ext cx="8686800" cy="45847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Findings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June 2,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702378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predict_plot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3"/>
              <a:srcRect l="-2632" r="-2632"/>
              <a:stretch>
                <a:fillRect/>
              </a:stretch>
            </p:blipFill>
          </mc:Choice>
          <mc:Fallback>
            <p:blipFill>
              <a:blip r:embed="rId4"/>
              <a:srcRect l="-2632" r="-2632"/>
              <a:stretch>
                <a:fillRect/>
              </a:stretch>
            </p:blipFill>
          </mc:Fallback>
        </mc:AlternateContent>
        <p:spPr>
          <a:xfrm>
            <a:off x="152400" y="1066800"/>
            <a:ext cx="8915400" cy="470535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dirty="0" smtClean="0"/>
              <a:t>Findings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A58BE5-6E22-0540-8A03-007D680D93DA}" type="datetime4">
              <a:rPr lang="en-US" smtClean="0"/>
              <a:pPr>
                <a:defRPr/>
              </a:pPr>
              <a:t>June 1, 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plot_resids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3"/>
              <a:srcRect l="-2632" r="-2632"/>
              <a:stretch>
                <a:fillRect/>
              </a:stretch>
            </p:blipFill>
          </mc:Choice>
          <mc:Fallback>
            <p:blipFill>
              <a:blip r:embed="rId4"/>
              <a:srcRect l="-2632" r="-2632"/>
              <a:stretch>
                <a:fillRect/>
              </a:stretch>
            </p:blipFill>
          </mc:Fallback>
        </mc:AlternateContent>
        <p:spPr>
          <a:xfrm>
            <a:off x="184484" y="1143000"/>
            <a:ext cx="8807116" cy="46482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dirty="0" smtClean="0"/>
              <a:t>Findings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A58BE5-6E22-0540-8A03-007D680D93DA}" type="datetime4">
              <a:rPr lang="en-US" smtClean="0"/>
              <a:pPr>
                <a:defRPr/>
              </a:pPr>
              <a:t>June 1, 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8258B9-01E1-BA41-A991-9A187DF9FB7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U_Template">
  <a:themeElements>
    <a:clrScheme name="OSU Color Palette">
      <a:dk1>
        <a:srgbClr val="D85A1A"/>
      </a:dk1>
      <a:lt1>
        <a:srgbClr val="615042"/>
      </a:lt1>
      <a:dk2>
        <a:srgbClr val="9D601E"/>
      </a:dk2>
      <a:lt2>
        <a:srgbClr val="ABADA4"/>
      </a:lt2>
      <a:accent1>
        <a:srgbClr val="C6C0B7"/>
      </a:accent1>
      <a:accent2>
        <a:srgbClr val="6B859E"/>
      </a:accent2>
      <a:accent3>
        <a:srgbClr val="A7C4C9"/>
      </a:accent3>
      <a:accent4>
        <a:srgbClr val="F3D08E"/>
      </a:accent4>
      <a:accent5>
        <a:srgbClr val="B3BA35"/>
      </a:accent5>
      <a:accent6>
        <a:srgbClr val="561F4B"/>
      </a:accent6>
      <a:hlink>
        <a:srgbClr val="000000"/>
      </a:hlink>
      <a:folHlink>
        <a:srgbClr val="000000"/>
      </a:folHlink>
    </a:clrScheme>
    <a:fontScheme name="Blank Presentation">
      <a:majorFont>
        <a:latin typeface="Tahoma"/>
        <a:ea typeface="ＭＳ Ｐゴシック"/>
        <a:cs typeface=""/>
      </a:majorFont>
      <a:minorFont>
        <a:latin typeface="Palatino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236</Words>
  <Application>Microsoft Office PowerPoint</Application>
  <PresentationFormat>On-screen Show (4:3)</PresentationFormat>
  <Paragraphs>64</Paragraphs>
  <Slides>12</Slides>
  <Notes>7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OSU_Template</vt:lpstr>
      <vt:lpstr>Machine Learning: Million Song Dataset</vt:lpstr>
      <vt:lpstr>Question of Interest</vt:lpstr>
      <vt:lpstr>Data</vt:lpstr>
      <vt:lpstr>Principal Components Analysis</vt:lpstr>
      <vt:lpstr>Principal Components Analysis</vt:lpstr>
      <vt:lpstr>Principal Components Analysis</vt:lpstr>
      <vt:lpstr>Findings</vt:lpstr>
      <vt:lpstr>Findings</vt:lpstr>
      <vt:lpstr>Findings</vt:lpstr>
      <vt:lpstr>Assumptions &amp; Limitations</vt:lpstr>
      <vt:lpstr>Scalability </vt:lpstr>
      <vt:lpstr>Slide 12</vt:lpstr>
    </vt:vector>
  </TitlesOfParts>
  <Company>Oregon State University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Injury Outcomes involving Large Truck Crashes on Urban Highways in Texas</dc:title>
  <dc:creator>Sal Hernandez</dc:creator>
  <cp:lastModifiedBy>Sarah Guermond</cp:lastModifiedBy>
  <cp:revision>19</cp:revision>
  <dcterms:created xsi:type="dcterms:W3CDTF">2014-06-01T05:08:59Z</dcterms:created>
  <dcterms:modified xsi:type="dcterms:W3CDTF">2014-06-01T07:12:16Z</dcterms:modified>
</cp:coreProperties>
</file>