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471" r:id="rId2"/>
    <p:sldId id="470" r:id="rId3"/>
    <p:sldId id="472" r:id="rId4"/>
    <p:sldId id="473" r:id="rId5"/>
    <p:sldId id="474" r:id="rId6"/>
    <p:sldId id="4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8C5D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4674"/>
  </p:normalViewPr>
  <p:slideViewPr>
    <p:cSldViewPr snapToGrid="0" snapToObjects="1">
      <p:cViewPr varScale="1">
        <p:scale>
          <a:sx n="169" d="100"/>
          <a:sy n="169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240B59-8B9E-2843-8512-A937C907CFD1}"/>
              </a:ext>
            </a:extLst>
          </p:cNvPr>
          <p:cNvCxnSpPr>
            <a:cxnSpLocks/>
          </p:cNvCxnSpPr>
          <p:nvPr userDrawn="1"/>
        </p:nvCxnSpPr>
        <p:spPr>
          <a:xfrm>
            <a:off x="317770" y="4428736"/>
            <a:ext cx="624339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18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E7BC8E-AC3C-8144-AA7D-EE13166FF4DA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4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2026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General_DB_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166181-F864-C343-A88F-DB7DCD541A87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95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6A3C39-7C78-5045-880C-C965591F6342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D3CDE21-FCDE-5A4B-96F3-1AFD7A38468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2623813-1B5B-E74B-8EA6-772F60BAE2EC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5E8E0D-B7B0-A343-AFAD-10F5D3252BB0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307D0B-9AEF-8446-9398-7628B111C4D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27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9EAC6D-9EC0-2E48-957C-C1BFB92DEF0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15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9EAC6D-9EC0-2E48-957C-C1BFB92DEF0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21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D18860-F447-4748-A7D9-7D14D88187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92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B360B6-FAE5-C640-A813-D467F2756C1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723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Storage Classes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B360B6-FAE5-C640-A813-D467F2756C1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6CC5776-F59B-6D40-BC96-56A9FA66577B}"/>
              </a:ext>
            </a:extLst>
          </p:cNvPr>
          <p:cNvSpPr txBox="1">
            <a:spLocks/>
          </p:cNvSpPr>
          <p:nvPr userDrawn="1"/>
        </p:nvSpPr>
        <p:spPr>
          <a:xfrm>
            <a:off x="240941" y="4370857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</p:spTree>
    <p:extLst>
      <p:ext uri="{BB962C8B-B14F-4D97-AF65-F5344CB8AC3E}">
        <p14:creationId xmlns:p14="http://schemas.microsoft.com/office/powerpoint/2010/main" val="25564254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5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6CC552A-B953-914E-ACC2-3232A1B16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7E57D10-D182-F649-A03B-8985CEAAE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70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Instances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950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49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CF7255-A2E0-BA4C-B1F1-4BC49D6E7ADE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265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BFB82A-8CE3-D544-B627-8F458992E81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2636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AB7422-5BB5-5449-8537-8C172DB748F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380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EA53-7DF5-3E4A-BE06-C8B6C3210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B015D20-A832-4E40-B9E4-78869EBFCAB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7596964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EA53-7DF5-3E4A-BE06-C8B6C3210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IoT Resources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FE91D3-49E5-E249-BDF8-1606470BB9C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201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EA53-7DF5-3E4A-BE06-C8B6C3210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IoT Things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FE91D3-49E5-E249-BDF8-1606470BB9C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118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6CC552A-B953-914E-ACC2-3232A1B16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7E57D10-D182-F649-A03B-8985CEAAE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9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03470-A184-F041-B0A5-F4466804B872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1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F3093B-937E-134D-9F7A-A786C79CD53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92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76EADE-D16B-BE44-A124-BEB443FB224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1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D7A1-B59A-E74B-987E-4F3A5619B9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9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496EC-284D-9741-BC99-3601E0B77DF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8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ABE0FF-BF8E-FE44-8BDA-8409E07BCCD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50AC82-3443-3549-9942-0C4A203E5D7E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0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DF12D-761B-1745-A3C1-254733AF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6200A-1580-7B45-8218-D36A8E361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FDD636-DBF5-B647-9A38-62855FDA7426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280698" y="6236057"/>
            <a:ext cx="585392" cy="351235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698" y="6070947"/>
            <a:ext cx="11670360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563" y="6229111"/>
            <a:ext cx="57288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2021, Amazon Web Services, Inc. or its affiliates. All rights reserved.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147241-93E2-9046-8BF0-6F4B9DB09E9E}"/>
              </a:ext>
            </a:extLst>
          </p:cNvPr>
          <p:cNvCxnSpPr>
            <a:cxnSpLocks/>
          </p:cNvCxnSpPr>
          <p:nvPr userDrawn="1"/>
        </p:nvCxnSpPr>
        <p:spPr>
          <a:xfrm>
            <a:off x="284814" y="6062706"/>
            <a:ext cx="11670360" cy="0"/>
          </a:xfrm>
          <a:prstGeom prst="line">
            <a:avLst/>
          </a:prstGeom>
          <a:ln w="28575">
            <a:solidFill>
              <a:srgbClr val="444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48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4">
            <a:extLst>
              <a:ext uri="{FF2B5EF4-FFF2-40B4-BE49-F238E27FC236}">
                <a16:creationId xmlns:a16="http://schemas.microsoft.com/office/drawing/2014/main" id="{4E2A3DCA-3526-ED48-BE0F-AEC29BAD0B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1473200"/>
            <a:ext cx="9650413" cy="2595563"/>
          </a:xfrm>
        </p:spPr>
        <p:txBody>
          <a:bodyPr/>
          <a:lstStyle/>
          <a:p>
            <a:pPr eaLnBrk="1" hangingPunct="1"/>
            <a:r>
              <a:rPr lang="en-US" altLang="en-US" dirty="0"/>
              <a:t>AWS</a:t>
            </a:r>
            <a:br>
              <a:rPr lang="en-US" altLang="en-US" dirty="0"/>
            </a:br>
            <a:r>
              <a:rPr lang="en-US" altLang="en-US" dirty="0"/>
              <a:t>Infrastructure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1E73EEA-03FA-8F40-9442-4B1A82AA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13" y="4289425"/>
            <a:ext cx="8826500" cy="37941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Release 2021</a:t>
            </a:r>
          </a:p>
        </p:txBody>
      </p:sp>
      <p:sp>
        <p:nvSpPr>
          <p:cNvPr id="37891" name="Footer Placeholder 3">
            <a:extLst>
              <a:ext uri="{FF2B5EF4-FFF2-40B4-BE49-F238E27FC236}">
                <a16:creationId xmlns:a16="http://schemas.microsoft.com/office/drawing/2014/main" id="{6C55D174-A357-2A4D-9BA3-0C69C9DFEE3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1090613" y="6249988"/>
            <a:ext cx="44624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© 2021, AussieCloudGuru. All rights reserved.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Slide Number Placeholder 6">
            <a:extLst>
              <a:ext uri="{FF2B5EF4-FFF2-40B4-BE49-F238E27FC236}">
                <a16:creationId xmlns:a16="http://schemas.microsoft.com/office/drawing/2014/main" id="{8810AC8B-D51F-1C41-B470-2716531C6F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9105900" y="6249988"/>
            <a:ext cx="28448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58FD55-336A-5A48-A65B-1A6E542D60D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7" name="Slide Number Placeholder 37">
            <a:extLst>
              <a:ext uri="{FF2B5EF4-FFF2-40B4-BE49-F238E27FC236}">
                <a16:creationId xmlns:a16="http://schemas.microsoft.com/office/drawing/2014/main" id="{2E567938-C0BD-E540-B624-F078B8BCE8A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6A2D43-0584-8040-91B5-2138A277CB9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105" name="Title 1">
            <a:extLst>
              <a:ext uri="{FF2B5EF4-FFF2-40B4-BE49-F238E27FC236}">
                <a16:creationId xmlns:a16="http://schemas.microsoft.com/office/drawing/2014/main" id="{6EA39E97-4C97-AD40-972C-394E86384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vpc_1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4ED084E-134F-3C43-88B0-C497DC66EF56}"/>
              </a:ext>
            </a:extLst>
          </p:cNvPr>
          <p:cNvSpPr/>
          <p:nvPr/>
        </p:nvSpPr>
        <p:spPr>
          <a:xfrm>
            <a:off x="1427369" y="2088481"/>
            <a:ext cx="6831151" cy="3394919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70AD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B84CB2-3636-3247-BF16-7F5D8F01E041}"/>
              </a:ext>
            </a:extLst>
          </p:cNvPr>
          <p:cNvSpPr/>
          <p:nvPr/>
        </p:nvSpPr>
        <p:spPr>
          <a:xfrm>
            <a:off x="1353758" y="1209216"/>
            <a:ext cx="7167409" cy="4715862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0D0C08-8DB5-A34E-9C0A-542E572D39EE}"/>
              </a:ext>
            </a:extLst>
          </p:cNvPr>
          <p:cNvSpPr/>
          <p:nvPr/>
        </p:nvSpPr>
        <p:spPr>
          <a:xfrm>
            <a:off x="1805285" y="1702744"/>
            <a:ext cx="1943131" cy="3891076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C1E2E24-48B0-E648-A152-EDE87C541201}"/>
              </a:ext>
            </a:extLst>
          </p:cNvPr>
          <p:cNvSpPr/>
          <p:nvPr/>
        </p:nvSpPr>
        <p:spPr>
          <a:xfrm>
            <a:off x="1892328" y="2918754"/>
            <a:ext cx="6072055" cy="976172"/>
          </a:xfrm>
          <a:prstGeom prst="rect">
            <a:avLst/>
          </a:prstGeom>
          <a:noFill/>
          <a:ln w="1270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C0DD88-617F-1443-9D58-968DC97591C9}"/>
              </a:ext>
            </a:extLst>
          </p:cNvPr>
          <p:cNvSpPr/>
          <p:nvPr/>
        </p:nvSpPr>
        <p:spPr>
          <a:xfrm>
            <a:off x="6033521" y="1702744"/>
            <a:ext cx="2017905" cy="3891076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0B4B0C8-6D14-284D-B119-75AD2529DE7F}"/>
              </a:ext>
            </a:extLst>
          </p:cNvPr>
          <p:cNvSpPr/>
          <p:nvPr/>
        </p:nvSpPr>
        <p:spPr>
          <a:xfrm>
            <a:off x="1892328" y="4421346"/>
            <a:ext cx="6072055" cy="976172"/>
          </a:xfrm>
          <a:prstGeom prst="rect">
            <a:avLst/>
          </a:prstGeom>
          <a:noFill/>
          <a:ln w="1270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2E7BD715-16E7-3746-B184-5D905EBA0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3758" y="1203046"/>
            <a:ext cx="400579" cy="400579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277E78C7-E420-A64E-90B6-C4B2006117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8660" y="2092126"/>
            <a:ext cx="340775" cy="340775"/>
          </a:xfrm>
          <a:prstGeom prst="rect">
            <a:avLst/>
          </a:prstGeom>
        </p:spPr>
      </p:pic>
      <p:sp>
        <p:nvSpPr>
          <p:cNvPr id="38" name="Footer Placeholder 3">
            <a:extLst>
              <a:ext uri="{FF2B5EF4-FFF2-40B4-BE49-F238E27FC236}">
                <a16:creationId xmlns:a16="http://schemas.microsoft.com/office/drawing/2014/main" id="{D0396B8E-F8E8-A04C-B870-9D224E3AA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6249988"/>
            <a:ext cx="44624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© 2021, AussieCloudGuru. All rights reserved.</a:t>
            </a:r>
            <a:endParaRPr lang="en-US" alt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F9D0200-8001-B946-A8D2-F6128AF39CD6}"/>
              </a:ext>
            </a:extLst>
          </p:cNvPr>
          <p:cNvSpPr/>
          <p:nvPr/>
        </p:nvSpPr>
        <p:spPr>
          <a:xfrm>
            <a:off x="1970370" y="4473145"/>
            <a:ext cx="1677239" cy="830389"/>
          </a:xfrm>
          <a:prstGeom prst="rect">
            <a:avLst/>
          </a:prstGeom>
          <a:solidFill>
            <a:srgbClr val="C1F3FF">
              <a:alpha val="14902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10.0.30.0/24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3E56D60-DC52-5048-B163-A70E6C717B7A}"/>
              </a:ext>
            </a:extLst>
          </p:cNvPr>
          <p:cNvSpPr/>
          <p:nvPr/>
        </p:nvSpPr>
        <p:spPr>
          <a:xfrm>
            <a:off x="6112046" y="4473145"/>
            <a:ext cx="1693906" cy="830389"/>
          </a:xfrm>
          <a:prstGeom prst="rect">
            <a:avLst/>
          </a:prstGeom>
          <a:solidFill>
            <a:srgbClr val="C1F3FF">
              <a:alpha val="14902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subnet2</a:t>
            </a:r>
          </a:p>
          <a:p>
            <a:pPr>
              <a:defRPr/>
            </a:pPr>
            <a:r>
              <a:rPr lang="en-US" sz="12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10.0.40.0/24</a:t>
            </a:r>
          </a:p>
        </p:txBody>
      </p:sp>
      <p:pic>
        <p:nvPicPr>
          <p:cNvPr id="74" name="Graphic 99">
            <a:extLst>
              <a:ext uri="{FF2B5EF4-FFF2-40B4-BE49-F238E27FC236}">
                <a16:creationId xmlns:a16="http://schemas.microsoft.com/office/drawing/2014/main" id="{0350715E-69B4-BF43-ABE2-73D64C420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370" y="4474269"/>
            <a:ext cx="2746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99">
            <a:extLst>
              <a:ext uri="{FF2B5EF4-FFF2-40B4-BE49-F238E27FC236}">
                <a16:creationId xmlns:a16="http://schemas.microsoft.com/office/drawing/2014/main" id="{0D4E25B5-7B47-5541-8BE7-053317DE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046" y="4478374"/>
            <a:ext cx="2746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BC9F3804-642D-C243-BCC1-0969445CBD75}"/>
              </a:ext>
            </a:extLst>
          </p:cNvPr>
          <p:cNvSpPr/>
          <p:nvPr/>
        </p:nvSpPr>
        <p:spPr>
          <a:xfrm>
            <a:off x="1970370" y="2981492"/>
            <a:ext cx="1677239" cy="881957"/>
          </a:xfrm>
          <a:prstGeom prst="rect">
            <a:avLst/>
          </a:prstGeom>
          <a:solidFill>
            <a:srgbClr val="E1F2D4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AE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AE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10.0.10.0/24</a:t>
            </a:r>
          </a:p>
        </p:txBody>
      </p:sp>
      <p:pic>
        <p:nvPicPr>
          <p:cNvPr id="77" name="Graphic 107">
            <a:extLst>
              <a:ext uri="{FF2B5EF4-FFF2-40B4-BE49-F238E27FC236}">
                <a16:creationId xmlns:a16="http://schemas.microsoft.com/office/drawing/2014/main" id="{AEF7E3F3-7D39-A747-83E9-CD9372454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370" y="2981492"/>
            <a:ext cx="260938" cy="2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086164C9-29A7-5746-BB05-E6CEFB28A9AB}"/>
              </a:ext>
            </a:extLst>
          </p:cNvPr>
          <p:cNvSpPr/>
          <p:nvPr/>
        </p:nvSpPr>
        <p:spPr>
          <a:xfrm>
            <a:off x="6128713" y="2981492"/>
            <a:ext cx="1677239" cy="881957"/>
          </a:xfrm>
          <a:prstGeom prst="rect">
            <a:avLst/>
          </a:prstGeom>
          <a:solidFill>
            <a:srgbClr val="E1F2D4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AE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subnet2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AE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10.0.20.0/24</a:t>
            </a:r>
          </a:p>
        </p:txBody>
      </p:sp>
      <p:pic>
        <p:nvPicPr>
          <p:cNvPr id="79" name="Graphic 107">
            <a:extLst>
              <a:ext uri="{FF2B5EF4-FFF2-40B4-BE49-F238E27FC236}">
                <a16:creationId xmlns:a16="http://schemas.microsoft.com/office/drawing/2014/main" id="{5626D393-FE13-7E4B-BA3F-A2C1C5A89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713" y="2981492"/>
            <a:ext cx="260938" cy="2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12">
            <a:extLst>
              <a:ext uri="{FF2B5EF4-FFF2-40B4-BE49-F238E27FC236}">
                <a16:creationId xmlns:a16="http://schemas.microsoft.com/office/drawing/2014/main" id="{F9CBC4C8-1AC9-A245-9EB0-1985F570C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323" y="2644302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83" name="Graphic 10">
            <a:extLst>
              <a:ext uri="{FF2B5EF4-FFF2-40B4-BE49-F238E27FC236}">
                <a16:creationId xmlns:a16="http://schemas.microsoft.com/office/drawing/2014/main" id="{18B79DB9-DFDD-1145-B518-825244496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4601528" y="21871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6CEE8AB2-3FC6-3643-894C-4B461D9242D4}"/>
              </a:ext>
            </a:extLst>
          </p:cNvPr>
          <p:cNvSpPr txBox="1"/>
          <p:nvPr/>
        </p:nvSpPr>
        <p:spPr>
          <a:xfrm>
            <a:off x="2467956" y="4331659"/>
            <a:ext cx="852176" cy="200055"/>
          </a:xfrm>
          <a:prstGeom prst="rect">
            <a:avLst/>
          </a:prstGeom>
          <a:solidFill>
            <a:srgbClr val="8C5DD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gateway1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4E0C94BC-0F12-A340-88D9-FA05B186F0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76850" y="4024216"/>
            <a:ext cx="289999" cy="289999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1A3867E0-DB43-2D44-B95C-C7A424E41BCF}"/>
              </a:ext>
            </a:extLst>
          </p:cNvPr>
          <p:cNvSpPr txBox="1"/>
          <p:nvPr/>
        </p:nvSpPr>
        <p:spPr>
          <a:xfrm>
            <a:off x="6652559" y="4336996"/>
            <a:ext cx="852176" cy="200055"/>
          </a:xfrm>
          <a:prstGeom prst="rect">
            <a:avLst/>
          </a:prstGeom>
          <a:solidFill>
            <a:srgbClr val="8C5DD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gateway2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2EDC3945-48CC-B145-95BA-F0253A7AC7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61453" y="4029553"/>
            <a:ext cx="289999" cy="289999"/>
          </a:xfrm>
          <a:prstGeom prst="rect">
            <a:avLst/>
          </a:prstGeom>
        </p:spPr>
      </p:pic>
      <p:sp>
        <p:nvSpPr>
          <p:cNvPr id="86" name="Content Placeholder 3">
            <a:extLst>
              <a:ext uri="{FF2B5EF4-FFF2-40B4-BE49-F238E27FC236}">
                <a16:creationId xmlns:a16="http://schemas.microsoft.com/office/drawing/2014/main" id="{BA4C86CF-BE68-D448-96A4-03FA680D42A7}"/>
              </a:ext>
            </a:extLst>
          </p:cNvPr>
          <p:cNvSpPr txBox="1">
            <a:spLocks noChangeArrowheads="1"/>
          </p:cNvSpPr>
          <p:nvPr/>
        </p:nvSpPr>
        <p:spPr>
          <a:xfrm>
            <a:off x="8670464" y="1284354"/>
            <a:ext cx="2954089" cy="365521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200" b="1" dirty="0"/>
              <a:t>Optional:</a:t>
            </a:r>
          </a:p>
          <a:p>
            <a:pPr>
              <a:spcBef>
                <a:spcPts val="600"/>
              </a:spcBef>
            </a:pPr>
            <a:r>
              <a:rPr lang="en-US" sz="1000" dirty="0"/>
              <a:t>NAT Gateway1 &amp; NAT Gateway2</a:t>
            </a:r>
          </a:p>
          <a:p>
            <a:pPr>
              <a:spcBef>
                <a:spcPts val="600"/>
              </a:spcBef>
            </a:pPr>
            <a:r>
              <a:rPr lang="en-US" sz="1200" b="1" dirty="0"/>
              <a:t>Output/Export Name:</a:t>
            </a:r>
          </a:p>
          <a:p>
            <a:r>
              <a:rPr lang="en-AU" sz="1000" dirty="0"/>
              <a:t>VPC:</a:t>
            </a:r>
          </a:p>
          <a:p>
            <a:pPr lvl="1"/>
            <a:r>
              <a:rPr lang="en-AU" sz="1000" dirty="0"/>
              <a:t>Name: </a:t>
            </a:r>
            <a:r>
              <a:rPr lang="en-AU" sz="1000" dirty="0">
                <a:solidFill>
                  <a:srgbClr val="FF9300"/>
                </a:solidFill>
              </a:rPr>
              <a:t>sharedinf-vpcid</a:t>
            </a:r>
          </a:p>
          <a:p>
            <a:r>
              <a:rPr lang="en-AU" sz="1000" dirty="0"/>
              <a:t>PublicSubnet1:</a:t>
            </a:r>
          </a:p>
          <a:p>
            <a:pPr lvl="1"/>
            <a:r>
              <a:rPr lang="en-AU" sz="1000" dirty="0"/>
              <a:t>Name: </a:t>
            </a:r>
            <a:r>
              <a:rPr lang="en-AU" sz="1000" dirty="0">
                <a:solidFill>
                  <a:srgbClr val="FF9300"/>
                </a:solidFill>
              </a:rPr>
              <a:t>sharedinf-publicsubnet1</a:t>
            </a:r>
          </a:p>
          <a:p>
            <a:r>
              <a:rPr lang="en-AU" sz="1000" dirty="0"/>
              <a:t>PublicSubnet2:</a:t>
            </a:r>
          </a:p>
          <a:p>
            <a:pPr lvl="1"/>
            <a:r>
              <a:rPr lang="en-AU" sz="1000" dirty="0"/>
              <a:t>Name: </a:t>
            </a:r>
            <a:r>
              <a:rPr lang="en-AU" sz="1000" dirty="0">
                <a:solidFill>
                  <a:srgbClr val="FF9300"/>
                </a:solidFill>
              </a:rPr>
              <a:t>sharedinf-publicsubnet2</a:t>
            </a:r>
          </a:p>
          <a:p>
            <a:r>
              <a:rPr lang="en-AU" sz="1000" dirty="0"/>
              <a:t>PrivateSubnet1:</a:t>
            </a:r>
          </a:p>
          <a:p>
            <a:pPr lvl="1"/>
            <a:r>
              <a:rPr lang="en-AU" sz="1000" dirty="0"/>
              <a:t>Name: </a:t>
            </a:r>
            <a:r>
              <a:rPr lang="en-AU" sz="1000" dirty="0">
                <a:solidFill>
                  <a:srgbClr val="FF9300"/>
                </a:solidFill>
              </a:rPr>
              <a:t>sharedinf-privatesubnet1</a:t>
            </a:r>
          </a:p>
          <a:p>
            <a:r>
              <a:rPr lang="en-AU" sz="1000" dirty="0"/>
              <a:t>PrivateSubnet2:</a:t>
            </a:r>
          </a:p>
          <a:p>
            <a:pPr lvl="1"/>
            <a:r>
              <a:rPr lang="en-AU" sz="1000" dirty="0"/>
              <a:t>Name: </a:t>
            </a:r>
            <a:r>
              <a:rPr lang="en-AU" sz="1000" dirty="0">
                <a:solidFill>
                  <a:srgbClr val="FF9300"/>
                </a:solidFill>
              </a:rPr>
              <a:t>sharedinf-privatesubnet2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9678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7" name="Slide Number Placeholder 37">
            <a:extLst>
              <a:ext uri="{FF2B5EF4-FFF2-40B4-BE49-F238E27FC236}">
                <a16:creationId xmlns:a16="http://schemas.microsoft.com/office/drawing/2014/main" id="{2E567938-C0BD-E540-B624-F078B8BCE8A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6A2D43-0584-8040-91B5-2138A277CB9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105" name="Title 1">
            <a:extLst>
              <a:ext uri="{FF2B5EF4-FFF2-40B4-BE49-F238E27FC236}">
                <a16:creationId xmlns:a16="http://schemas.microsoft.com/office/drawing/2014/main" id="{6EA39E97-4C97-AD40-972C-394E86384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security_group_1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4ED084E-134F-3C43-88B0-C497DC66EF56}"/>
              </a:ext>
            </a:extLst>
          </p:cNvPr>
          <p:cNvSpPr/>
          <p:nvPr/>
        </p:nvSpPr>
        <p:spPr>
          <a:xfrm>
            <a:off x="607564" y="2088481"/>
            <a:ext cx="6831151" cy="3394919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70AD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B84CB2-3636-3247-BF16-7F5D8F01E041}"/>
              </a:ext>
            </a:extLst>
          </p:cNvPr>
          <p:cNvSpPr/>
          <p:nvPr/>
        </p:nvSpPr>
        <p:spPr>
          <a:xfrm>
            <a:off x="533953" y="1209216"/>
            <a:ext cx="7167409" cy="4715862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0D0C08-8DB5-A34E-9C0A-542E572D39EE}"/>
              </a:ext>
            </a:extLst>
          </p:cNvPr>
          <p:cNvSpPr/>
          <p:nvPr/>
        </p:nvSpPr>
        <p:spPr>
          <a:xfrm>
            <a:off x="985480" y="1702744"/>
            <a:ext cx="1943131" cy="3891076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C1E2E24-48B0-E648-A152-EDE87C541201}"/>
              </a:ext>
            </a:extLst>
          </p:cNvPr>
          <p:cNvSpPr/>
          <p:nvPr/>
        </p:nvSpPr>
        <p:spPr>
          <a:xfrm>
            <a:off x="1072523" y="2918754"/>
            <a:ext cx="6072055" cy="976172"/>
          </a:xfrm>
          <a:prstGeom prst="rect">
            <a:avLst/>
          </a:prstGeom>
          <a:noFill/>
          <a:ln w="1270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C0DD88-617F-1443-9D58-968DC97591C9}"/>
              </a:ext>
            </a:extLst>
          </p:cNvPr>
          <p:cNvSpPr/>
          <p:nvPr/>
        </p:nvSpPr>
        <p:spPr>
          <a:xfrm>
            <a:off x="5213716" y="1702744"/>
            <a:ext cx="2017905" cy="3891076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0B4B0C8-6D14-284D-B119-75AD2529DE7F}"/>
              </a:ext>
            </a:extLst>
          </p:cNvPr>
          <p:cNvSpPr/>
          <p:nvPr/>
        </p:nvSpPr>
        <p:spPr>
          <a:xfrm>
            <a:off x="1072523" y="4421346"/>
            <a:ext cx="6072055" cy="976172"/>
          </a:xfrm>
          <a:prstGeom prst="rect">
            <a:avLst/>
          </a:prstGeom>
          <a:noFill/>
          <a:ln w="1270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2E7BD715-16E7-3746-B184-5D905EBA0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953" y="1203046"/>
            <a:ext cx="400579" cy="400579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277E78C7-E420-A64E-90B6-C4B2006117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855" y="2092126"/>
            <a:ext cx="340775" cy="340775"/>
          </a:xfrm>
          <a:prstGeom prst="rect">
            <a:avLst/>
          </a:prstGeom>
        </p:spPr>
      </p:pic>
      <p:sp>
        <p:nvSpPr>
          <p:cNvPr id="38" name="Footer Placeholder 3">
            <a:extLst>
              <a:ext uri="{FF2B5EF4-FFF2-40B4-BE49-F238E27FC236}">
                <a16:creationId xmlns:a16="http://schemas.microsoft.com/office/drawing/2014/main" id="{D0396B8E-F8E8-A04C-B870-9D224E3AA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6249988"/>
            <a:ext cx="44624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© 2021, AussieCloudGuru. All rights reserved.</a:t>
            </a:r>
            <a:endParaRPr lang="en-US" alt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F9D0200-8001-B946-A8D2-F6128AF39CD6}"/>
              </a:ext>
            </a:extLst>
          </p:cNvPr>
          <p:cNvSpPr/>
          <p:nvPr/>
        </p:nvSpPr>
        <p:spPr>
          <a:xfrm>
            <a:off x="1150565" y="4473145"/>
            <a:ext cx="1677239" cy="830389"/>
          </a:xfrm>
          <a:prstGeom prst="rect">
            <a:avLst/>
          </a:prstGeom>
          <a:solidFill>
            <a:srgbClr val="C1F3FF">
              <a:alpha val="14902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10.0.30.0/24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3E56D60-DC52-5048-B163-A70E6C717B7A}"/>
              </a:ext>
            </a:extLst>
          </p:cNvPr>
          <p:cNvSpPr/>
          <p:nvPr/>
        </p:nvSpPr>
        <p:spPr>
          <a:xfrm>
            <a:off x="5292241" y="4473145"/>
            <a:ext cx="1693906" cy="830389"/>
          </a:xfrm>
          <a:prstGeom prst="rect">
            <a:avLst/>
          </a:prstGeom>
          <a:solidFill>
            <a:srgbClr val="C1F3FF">
              <a:alpha val="14902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subnet2</a:t>
            </a:r>
          </a:p>
          <a:p>
            <a:pPr>
              <a:defRPr/>
            </a:pPr>
            <a:r>
              <a:rPr lang="en-US" sz="12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10.0.40.0/24</a:t>
            </a:r>
          </a:p>
        </p:txBody>
      </p:sp>
      <p:pic>
        <p:nvPicPr>
          <p:cNvPr id="74" name="Graphic 99">
            <a:extLst>
              <a:ext uri="{FF2B5EF4-FFF2-40B4-BE49-F238E27FC236}">
                <a16:creationId xmlns:a16="http://schemas.microsoft.com/office/drawing/2014/main" id="{0350715E-69B4-BF43-ABE2-73D64C420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65" y="4474269"/>
            <a:ext cx="2746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99">
            <a:extLst>
              <a:ext uri="{FF2B5EF4-FFF2-40B4-BE49-F238E27FC236}">
                <a16:creationId xmlns:a16="http://schemas.microsoft.com/office/drawing/2014/main" id="{0D4E25B5-7B47-5541-8BE7-053317DE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241" y="4478374"/>
            <a:ext cx="2746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BC9F3804-642D-C243-BCC1-0969445CBD75}"/>
              </a:ext>
            </a:extLst>
          </p:cNvPr>
          <p:cNvSpPr/>
          <p:nvPr/>
        </p:nvSpPr>
        <p:spPr>
          <a:xfrm>
            <a:off x="1150565" y="2981492"/>
            <a:ext cx="1677239" cy="881957"/>
          </a:xfrm>
          <a:prstGeom prst="rect">
            <a:avLst/>
          </a:prstGeom>
          <a:solidFill>
            <a:srgbClr val="E1F2D4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AE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AE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10.0.10.0/24</a:t>
            </a:r>
          </a:p>
        </p:txBody>
      </p:sp>
      <p:pic>
        <p:nvPicPr>
          <p:cNvPr id="77" name="Graphic 107">
            <a:extLst>
              <a:ext uri="{FF2B5EF4-FFF2-40B4-BE49-F238E27FC236}">
                <a16:creationId xmlns:a16="http://schemas.microsoft.com/office/drawing/2014/main" id="{AEF7E3F3-7D39-A747-83E9-CD9372454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65" y="2981492"/>
            <a:ext cx="260938" cy="2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086164C9-29A7-5746-BB05-E6CEFB28A9AB}"/>
              </a:ext>
            </a:extLst>
          </p:cNvPr>
          <p:cNvSpPr/>
          <p:nvPr/>
        </p:nvSpPr>
        <p:spPr>
          <a:xfrm>
            <a:off x="5308908" y="2981492"/>
            <a:ext cx="1677239" cy="881957"/>
          </a:xfrm>
          <a:prstGeom prst="rect">
            <a:avLst/>
          </a:prstGeom>
          <a:solidFill>
            <a:srgbClr val="E1F2D4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AE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subnet2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AE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10.0.20.0/24</a:t>
            </a:r>
          </a:p>
        </p:txBody>
      </p:sp>
      <p:pic>
        <p:nvPicPr>
          <p:cNvPr id="79" name="Graphic 107">
            <a:extLst>
              <a:ext uri="{FF2B5EF4-FFF2-40B4-BE49-F238E27FC236}">
                <a16:creationId xmlns:a16="http://schemas.microsoft.com/office/drawing/2014/main" id="{5626D393-FE13-7E4B-BA3F-A2C1C5A89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908" y="2981492"/>
            <a:ext cx="260938" cy="2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12">
            <a:extLst>
              <a:ext uri="{FF2B5EF4-FFF2-40B4-BE49-F238E27FC236}">
                <a16:creationId xmlns:a16="http://schemas.microsoft.com/office/drawing/2014/main" id="{F9CBC4C8-1AC9-A245-9EB0-1985F570C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6750" y="2352799"/>
            <a:ext cx="96833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83" name="Graphic 10">
            <a:extLst>
              <a:ext uri="{FF2B5EF4-FFF2-40B4-BE49-F238E27FC236}">
                <a16:creationId xmlns:a16="http://schemas.microsoft.com/office/drawing/2014/main" id="{18B79DB9-DFDD-1145-B518-825244496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3248987" y="2130032"/>
            <a:ext cx="262302" cy="262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6CEE8AB2-3FC6-3643-894C-4B461D9242D4}"/>
              </a:ext>
            </a:extLst>
          </p:cNvPr>
          <p:cNvSpPr txBox="1"/>
          <p:nvPr/>
        </p:nvSpPr>
        <p:spPr>
          <a:xfrm>
            <a:off x="1648151" y="4331659"/>
            <a:ext cx="852176" cy="200055"/>
          </a:xfrm>
          <a:prstGeom prst="rect">
            <a:avLst/>
          </a:prstGeom>
          <a:solidFill>
            <a:srgbClr val="8C5DD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gateway1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4E0C94BC-0F12-A340-88D9-FA05B186F0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57045" y="4024216"/>
            <a:ext cx="289999" cy="289999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1A3867E0-DB43-2D44-B95C-C7A424E41BCF}"/>
              </a:ext>
            </a:extLst>
          </p:cNvPr>
          <p:cNvSpPr txBox="1"/>
          <p:nvPr/>
        </p:nvSpPr>
        <p:spPr>
          <a:xfrm>
            <a:off x="5832754" y="4336996"/>
            <a:ext cx="852176" cy="200055"/>
          </a:xfrm>
          <a:prstGeom prst="rect">
            <a:avLst/>
          </a:prstGeom>
          <a:solidFill>
            <a:srgbClr val="8C5DD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gateway2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2EDC3945-48CC-B145-95BA-F0253A7AC7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41648" y="4029553"/>
            <a:ext cx="289999" cy="289999"/>
          </a:xfrm>
          <a:prstGeom prst="rect">
            <a:avLst/>
          </a:prstGeom>
        </p:spPr>
      </p:pic>
      <p:sp>
        <p:nvSpPr>
          <p:cNvPr id="86" name="Content Placeholder 3">
            <a:extLst>
              <a:ext uri="{FF2B5EF4-FFF2-40B4-BE49-F238E27FC236}">
                <a16:creationId xmlns:a16="http://schemas.microsoft.com/office/drawing/2014/main" id="{BA4C86CF-BE68-D448-96A4-03FA680D42A7}"/>
              </a:ext>
            </a:extLst>
          </p:cNvPr>
          <p:cNvSpPr txBox="1">
            <a:spLocks noChangeArrowheads="1"/>
          </p:cNvSpPr>
          <p:nvPr/>
        </p:nvSpPr>
        <p:spPr>
          <a:xfrm>
            <a:off x="7890243" y="1284354"/>
            <a:ext cx="4154612" cy="365521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200" b="1" dirty="0"/>
              <a:t>New resources added:</a:t>
            </a:r>
          </a:p>
          <a:p>
            <a:pPr>
              <a:spcBef>
                <a:spcPts val="600"/>
              </a:spcBef>
            </a:pPr>
            <a:r>
              <a:rPr lang="en-US" sz="1000" dirty="0"/>
              <a:t>WebDMZ and DatabaseSG</a:t>
            </a:r>
          </a:p>
          <a:p>
            <a:pPr>
              <a:spcBef>
                <a:spcPts val="600"/>
              </a:spcBef>
            </a:pPr>
            <a:endParaRPr lang="en-US" sz="1200" b="1" dirty="0"/>
          </a:p>
          <a:p>
            <a:pPr>
              <a:spcBef>
                <a:spcPts val="600"/>
              </a:spcBef>
            </a:pPr>
            <a:r>
              <a:rPr lang="en-US" sz="1200" b="1" dirty="0"/>
              <a:t>Output/Export Name:</a:t>
            </a:r>
          </a:p>
          <a:p>
            <a:r>
              <a:rPr lang="en-AU" sz="1000" dirty="0" err="1"/>
              <a:t>WebDMZ</a:t>
            </a:r>
            <a:r>
              <a:rPr lang="en-AU" sz="1000" dirty="0"/>
              <a:t>:</a:t>
            </a:r>
          </a:p>
          <a:p>
            <a:pPr lvl="1"/>
            <a:r>
              <a:rPr lang="en-AU" sz="1000" dirty="0"/>
              <a:t>Name: </a:t>
            </a:r>
            <a:r>
              <a:rPr lang="en-AU" sz="1000" dirty="0">
                <a:solidFill>
                  <a:srgbClr val="FF9300"/>
                </a:solidFill>
              </a:rPr>
              <a:t>${</a:t>
            </a:r>
            <a:r>
              <a:rPr lang="en-AU" sz="1000" dirty="0" err="1">
                <a:solidFill>
                  <a:srgbClr val="FF9300"/>
                </a:solidFill>
              </a:rPr>
              <a:t>VpcStackName</a:t>
            </a:r>
            <a:r>
              <a:rPr lang="en-AU" sz="1000" dirty="0">
                <a:solidFill>
                  <a:srgbClr val="FF9300"/>
                </a:solidFill>
              </a:rPr>
              <a:t>}-</a:t>
            </a:r>
            <a:r>
              <a:rPr lang="en-AU" sz="1000" dirty="0" err="1">
                <a:solidFill>
                  <a:srgbClr val="FF9300"/>
                </a:solidFill>
              </a:rPr>
              <a:t>sharedinf-webdmzid</a:t>
            </a:r>
            <a:endParaRPr lang="en-AU" sz="1000" dirty="0">
              <a:solidFill>
                <a:srgbClr val="FF9300"/>
              </a:solidFill>
            </a:endParaRPr>
          </a:p>
          <a:p>
            <a:pPr lvl="1"/>
            <a:endParaRPr lang="en-AU" sz="1000" dirty="0">
              <a:solidFill>
                <a:srgbClr val="FF9300"/>
              </a:solidFill>
            </a:endParaRPr>
          </a:p>
          <a:p>
            <a:r>
              <a:rPr lang="en-AU" sz="1000" dirty="0" err="1"/>
              <a:t>DatabaseSG</a:t>
            </a:r>
            <a:r>
              <a:rPr lang="en-AU" sz="1000" dirty="0"/>
              <a:t>:</a:t>
            </a:r>
          </a:p>
          <a:p>
            <a:pPr lvl="1"/>
            <a:r>
              <a:rPr lang="en-AU" sz="1000" dirty="0"/>
              <a:t>Name: </a:t>
            </a:r>
            <a:r>
              <a:rPr lang="en-AU" sz="1000" dirty="0">
                <a:solidFill>
                  <a:srgbClr val="FF9300"/>
                </a:solidFill>
              </a:rPr>
              <a:t>${</a:t>
            </a:r>
            <a:r>
              <a:rPr lang="en-AU" sz="1000" dirty="0" err="1">
                <a:solidFill>
                  <a:srgbClr val="FF9300"/>
                </a:solidFill>
              </a:rPr>
              <a:t>VpcStackName</a:t>
            </a:r>
            <a:r>
              <a:rPr lang="en-AU" sz="1000" dirty="0">
                <a:solidFill>
                  <a:srgbClr val="FF9300"/>
                </a:solidFill>
              </a:rPr>
              <a:t>}-</a:t>
            </a:r>
            <a:r>
              <a:rPr lang="en-AU" sz="1000" dirty="0" err="1">
                <a:solidFill>
                  <a:srgbClr val="FF9300"/>
                </a:solidFill>
              </a:rPr>
              <a:t>sharedinf-databasesgid</a:t>
            </a:r>
            <a:r>
              <a:rPr lang="en-AU" sz="1000" dirty="0">
                <a:solidFill>
                  <a:srgbClr val="FF9300"/>
                </a:solidFill>
              </a:rPr>
              <a:t> </a:t>
            </a:r>
          </a:p>
          <a:p>
            <a:pPr lvl="1"/>
            <a:endParaRPr lang="en-AU" sz="1000" dirty="0">
              <a:solidFill>
                <a:srgbClr val="FF930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000" b="1" dirty="0"/>
              <a:t>Ingress policy for WebDMZ: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Allow http/https from Internet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Allow SSH from Internet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Allow SQL from DatabaseSG</a:t>
            </a:r>
          </a:p>
          <a:p>
            <a:pPr>
              <a:spcBef>
                <a:spcPts val="600"/>
              </a:spcBef>
            </a:pPr>
            <a:r>
              <a:rPr lang="en-US" sz="1000" b="1" dirty="0"/>
              <a:t>Ingress policy for DatabaseSG: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Allow SQL from WebDMZ</a:t>
            </a:r>
          </a:p>
          <a:p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CEABEB-EFC7-3946-963A-AA64D906CEF3}"/>
              </a:ext>
            </a:extLst>
          </p:cNvPr>
          <p:cNvSpPr/>
          <p:nvPr/>
        </p:nvSpPr>
        <p:spPr>
          <a:xfrm>
            <a:off x="3185769" y="2531382"/>
            <a:ext cx="1765300" cy="345808"/>
          </a:xfrm>
          <a:prstGeom prst="rect">
            <a:avLst/>
          </a:prstGeom>
          <a:noFill/>
          <a:ln w="12700">
            <a:solidFill>
              <a:srgbClr val="FC58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FC58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FC58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WebDMZ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4C12889-980A-004D-B90E-05F2010ABC3E}"/>
              </a:ext>
            </a:extLst>
          </p:cNvPr>
          <p:cNvSpPr/>
          <p:nvPr/>
        </p:nvSpPr>
        <p:spPr>
          <a:xfrm>
            <a:off x="3174976" y="3985851"/>
            <a:ext cx="1765300" cy="345808"/>
          </a:xfrm>
          <a:prstGeom prst="rect">
            <a:avLst/>
          </a:prstGeom>
          <a:noFill/>
          <a:ln w="12700">
            <a:solidFill>
              <a:srgbClr val="FC58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FC58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FC58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69675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7" name="Slide Number Placeholder 37">
            <a:extLst>
              <a:ext uri="{FF2B5EF4-FFF2-40B4-BE49-F238E27FC236}">
                <a16:creationId xmlns:a16="http://schemas.microsoft.com/office/drawing/2014/main" id="{2E567938-C0BD-E540-B624-F078B8BCE8A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6A2D43-0584-8040-91B5-2138A277CB9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105" name="Title 1">
            <a:extLst>
              <a:ext uri="{FF2B5EF4-FFF2-40B4-BE49-F238E27FC236}">
                <a16:creationId xmlns:a16="http://schemas.microsoft.com/office/drawing/2014/main" id="{6EA39E97-4C97-AD40-972C-394E86384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networkACL_1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4ED084E-134F-3C43-88B0-C497DC66EF56}"/>
              </a:ext>
            </a:extLst>
          </p:cNvPr>
          <p:cNvSpPr/>
          <p:nvPr/>
        </p:nvSpPr>
        <p:spPr>
          <a:xfrm>
            <a:off x="607564" y="2088481"/>
            <a:ext cx="6831151" cy="3394919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70AD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B84CB2-3636-3247-BF16-7F5D8F01E041}"/>
              </a:ext>
            </a:extLst>
          </p:cNvPr>
          <p:cNvSpPr/>
          <p:nvPr/>
        </p:nvSpPr>
        <p:spPr>
          <a:xfrm>
            <a:off x="533953" y="1209216"/>
            <a:ext cx="7167409" cy="4715862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0D0C08-8DB5-A34E-9C0A-542E572D39EE}"/>
              </a:ext>
            </a:extLst>
          </p:cNvPr>
          <p:cNvSpPr/>
          <p:nvPr/>
        </p:nvSpPr>
        <p:spPr>
          <a:xfrm>
            <a:off x="985480" y="1702744"/>
            <a:ext cx="1943131" cy="3891076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C1E2E24-48B0-E648-A152-EDE87C541201}"/>
              </a:ext>
            </a:extLst>
          </p:cNvPr>
          <p:cNvSpPr/>
          <p:nvPr/>
        </p:nvSpPr>
        <p:spPr>
          <a:xfrm>
            <a:off x="1072523" y="2918754"/>
            <a:ext cx="6072055" cy="976172"/>
          </a:xfrm>
          <a:prstGeom prst="rect">
            <a:avLst/>
          </a:prstGeom>
          <a:noFill/>
          <a:ln w="1270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C0DD88-617F-1443-9D58-968DC97591C9}"/>
              </a:ext>
            </a:extLst>
          </p:cNvPr>
          <p:cNvSpPr/>
          <p:nvPr/>
        </p:nvSpPr>
        <p:spPr>
          <a:xfrm>
            <a:off x="5213716" y="1702744"/>
            <a:ext cx="2017905" cy="3891076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0B4B0C8-6D14-284D-B119-75AD2529DE7F}"/>
              </a:ext>
            </a:extLst>
          </p:cNvPr>
          <p:cNvSpPr/>
          <p:nvPr/>
        </p:nvSpPr>
        <p:spPr>
          <a:xfrm>
            <a:off x="1072523" y="4421346"/>
            <a:ext cx="6072055" cy="976172"/>
          </a:xfrm>
          <a:prstGeom prst="rect">
            <a:avLst/>
          </a:prstGeom>
          <a:noFill/>
          <a:ln w="1270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2E7BD715-16E7-3746-B184-5D905EBA0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953" y="1203046"/>
            <a:ext cx="400579" cy="400579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277E78C7-E420-A64E-90B6-C4B2006117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855" y="2092126"/>
            <a:ext cx="340775" cy="340775"/>
          </a:xfrm>
          <a:prstGeom prst="rect">
            <a:avLst/>
          </a:prstGeom>
        </p:spPr>
      </p:pic>
      <p:sp>
        <p:nvSpPr>
          <p:cNvPr id="38" name="Footer Placeholder 3">
            <a:extLst>
              <a:ext uri="{FF2B5EF4-FFF2-40B4-BE49-F238E27FC236}">
                <a16:creationId xmlns:a16="http://schemas.microsoft.com/office/drawing/2014/main" id="{D0396B8E-F8E8-A04C-B870-9D224E3AA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6249988"/>
            <a:ext cx="44624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© 2021, AussieCloudGuru. All rights reserved.</a:t>
            </a:r>
            <a:endParaRPr lang="en-US" alt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F9D0200-8001-B946-A8D2-F6128AF39CD6}"/>
              </a:ext>
            </a:extLst>
          </p:cNvPr>
          <p:cNvSpPr/>
          <p:nvPr/>
        </p:nvSpPr>
        <p:spPr>
          <a:xfrm>
            <a:off x="1150565" y="4473145"/>
            <a:ext cx="1677239" cy="830389"/>
          </a:xfrm>
          <a:prstGeom prst="rect">
            <a:avLst/>
          </a:prstGeom>
          <a:solidFill>
            <a:srgbClr val="C1F3FF">
              <a:alpha val="14902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10.0.30.0/24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3E56D60-DC52-5048-B163-A70E6C717B7A}"/>
              </a:ext>
            </a:extLst>
          </p:cNvPr>
          <p:cNvSpPr/>
          <p:nvPr/>
        </p:nvSpPr>
        <p:spPr>
          <a:xfrm>
            <a:off x="5292241" y="4473145"/>
            <a:ext cx="1693906" cy="830389"/>
          </a:xfrm>
          <a:prstGeom prst="rect">
            <a:avLst/>
          </a:prstGeom>
          <a:solidFill>
            <a:srgbClr val="C1F3FF">
              <a:alpha val="14902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subnet2</a:t>
            </a:r>
          </a:p>
          <a:p>
            <a:pPr>
              <a:defRPr/>
            </a:pPr>
            <a:r>
              <a:rPr lang="en-US" sz="12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10.0.40.0/24</a:t>
            </a:r>
          </a:p>
        </p:txBody>
      </p:sp>
      <p:pic>
        <p:nvPicPr>
          <p:cNvPr id="74" name="Graphic 99">
            <a:extLst>
              <a:ext uri="{FF2B5EF4-FFF2-40B4-BE49-F238E27FC236}">
                <a16:creationId xmlns:a16="http://schemas.microsoft.com/office/drawing/2014/main" id="{0350715E-69B4-BF43-ABE2-73D64C420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65" y="4474269"/>
            <a:ext cx="2746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99">
            <a:extLst>
              <a:ext uri="{FF2B5EF4-FFF2-40B4-BE49-F238E27FC236}">
                <a16:creationId xmlns:a16="http://schemas.microsoft.com/office/drawing/2014/main" id="{0D4E25B5-7B47-5541-8BE7-053317DE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241" y="4478374"/>
            <a:ext cx="2746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BC9F3804-642D-C243-BCC1-0969445CBD75}"/>
              </a:ext>
            </a:extLst>
          </p:cNvPr>
          <p:cNvSpPr/>
          <p:nvPr/>
        </p:nvSpPr>
        <p:spPr>
          <a:xfrm>
            <a:off x="1150565" y="2981492"/>
            <a:ext cx="1677239" cy="881957"/>
          </a:xfrm>
          <a:prstGeom prst="rect">
            <a:avLst/>
          </a:prstGeom>
          <a:solidFill>
            <a:srgbClr val="E1F2D4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AE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AE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10.0.10.0/24</a:t>
            </a:r>
          </a:p>
        </p:txBody>
      </p:sp>
      <p:pic>
        <p:nvPicPr>
          <p:cNvPr id="77" name="Graphic 107">
            <a:extLst>
              <a:ext uri="{FF2B5EF4-FFF2-40B4-BE49-F238E27FC236}">
                <a16:creationId xmlns:a16="http://schemas.microsoft.com/office/drawing/2014/main" id="{AEF7E3F3-7D39-A747-83E9-CD9372454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65" y="2981492"/>
            <a:ext cx="260938" cy="2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086164C9-29A7-5746-BB05-E6CEFB28A9AB}"/>
              </a:ext>
            </a:extLst>
          </p:cNvPr>
          <p:cNvSpPr/>
          <p:nvPr/>
        </p:nvSpPr>
        <p:spPr>
          <a:xfrm>
            <a:off x="5308908" y="2981492"/>
            <a:ext cx="1677239" cy="881957"/>
          </a:xfrm>
          <a:prstGeom prst="rect">
            <a:avLst/>
          </a:prstGeom>
          <a:solidFill>
            <a:srgbClr val="E1F2D4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AE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subnet2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AE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10.0.20.0/24</a:t>
            </a:r>
          </a:p>
        </p:txBody>
      </p:sp>
      <p:pic>
        <p:nvPicPr>
          <p:cNvPr id="79" name="Graphic 107">
            <a:extLst>
              <a:ext uri="{FF2B5EF4-FFF2-40B4-BE49-F238E27FC236}">
                <a16:creationId xmlns:a16="http://schemas.microsoft.com/office/drawing/2014/main" id="{5626D393-FE13-7E4B-BA3F-A2C1C5A89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908" y="2981492"/>
            <a:ext cx="260938" cy="2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12">
            <a:extLst>
              <a:ext uri="{FF2B5EF4-FFF2-40B4-BE49-F238E27FC236}">
                <a16:creationId xmlns:a16="http://schemas.microsoft.com/office/drawing/2014/main" id="{F9CBC4C8-1AC9-A245-9EB0-1985F570C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6750" y="2352799"/>
            <a:ext cx="96833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83" name="Graphic 10">
            <a:extLst>
              <a:ext uri="{FF2B5EF4-FFF2-40B4-BE49-F238E27FC236}">
                <a16:creationId xmlns:a16="http://schemas.microsoft.com/office/drawing/2014/main" id="{18B79DB9-DFDD-1145-B518-825244496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3248987" y="2130032"/>
            <a:ext cx="262302" cy="262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6CEE8AB2-3FC6-3643-894C-4B461D9242D4}"/>
              </a:ext>
            </a:extLst>
          </p:cNvPr>
          <p:cNvSpPr txBox="1"/>
          <p:nvPr/>
        </p:nvSpPr>
        <p:spPr>
          <a:xfrm>
            <a:off x="1648151" y="4331659"/>
            <a:ext cx="852176" cy="200055"/>
          </a:xfrm>
          <a:prstGeom prst="rect">
            <a:avLst/>
          </a:prstGeom>
          <a:solidFill>
            <a:srgbClr val="8C5DD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gateway1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4E0C94BC-0F12-A340-88D9-FA05B186F0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57045" y="4024216"/>
            <a:ext cx="289999" cy="289999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1A3867E0-DB43-2D44-B95C-C7A424E41BCF}"/>
              </a:ext>
            </a:extLst>
          </p:cNvPr>
          <p:cNvSpPr txBox="1"/>
          <p:nvPr/>
        </p:nvSpPr>
        <p:spPr>
          <a:xfrm>
            <a:off x="5832754" y="4336996"/>
            <a:ext cx="852176" cy="200055"/>
          </a:xfrm>
          <a:prstGeom prst="rect">
            <a:avLst/>
          </a:prstGeom>
          <a:solidFill>
            <a:srgbClr val="8C5DD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gateway2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2EDC3945-48CC-B145-95BA-F0253A7AC7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41648" y="4029553"/>
            <a:ext cx="289999" cy="289999"/>
          </a:xfrm>
          <a:prstGeom prst="rect">
            <a:avLst/>
          </a:prstGeom>
        </p:spPr>
      </p:pic>
      <p:sp>
        <p:nvSpPr>
          <p:cNvPr id="86" name="Content Placeholder 3">
            <a:extLst>
              <a:ext uri="{FF2B5EF4-FFF2-40B4-BE49-F238E27FC236}">
                <a16:creationId xmlns:a16="http://schemas.microsoft.com/office/drawing/2014/main" id="{BA4C86CF-BE68-D448-96A4-03FA680D42A7}"/>
              </a:ext>
            </a:extLst>
          </p:cNvPr>
          <p:cNvSpPr txBox="1">
            <a:spLocks noChangeArrowheads="1"/>
          </p:cNvSpPr>
          <p:nvPr/>
        </p:nvSpPr>
        <p:spPr>
          <a:xfrm>
            <a:off x="7890243" y="1284354"/>
            <a:ext cx="4154612" cy="43094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200" b="1" dirty="0"/>
              <a:t>New resources added:</a:t>
            </a:r>
          </a:p>
          <a:p>
            <a:pPr>
              <a:spcBef>
                <a:spcPts val="600"/>
              </a:spcBef>
            </a:pPr>
            <a:r>
              <a:rPr lang="en-US" sz="1000" dirty="0"/>
              <a:t>PublicNetworkACL</a:t>
            </a:r>
          </a:p>
          <a:p>
            <a:pPr>
              <a:spcBef>
                <a:spcPts val="600"/>
              </a:spcBef>
            </a:pPr>
            <a:endParaRPr lang="en-US" sz="1200" b="1" dirty="0"/>
          </a:p>
          <a:p>
            <a:pPr>
              <a:spcBef>
                <a:spcPts val="600"/>
              </a:spcBef>
            </a:pPr>
            <a:r>
              <a:rPr lang="en-US" sz="1200" b="1" dirty="0"/>
              <a:t>Output/Export Name:</a:t>
            </a:r>
          </a:p>
          <a:p>
            <a:r>
              <a:rPr lang="en-AU" sz="1000" dirty="0" err="1"/>
              <a:t>WebDMZ</a:t>
            </a:r>
            <a:r>
              <a:rPr lang="en-AU" sz="1000" dirty="0"/>
              <a:t>:</a:t>
            </a:r>
          </a:p>
          <a:p>
            <a:pPr lvl="1"/>
            <a:r>
              <a:rPr lang="en-AU" sz="1000" dirty="0"/>
              <a:t>Name: </a:t>
            </a:r>
            <a:r>
              <a:rPr lang="en-AU" sz="1000" dirty="0">
                <a:solidFill>
                  <a:srgbClr val="FF9300"/>
                </a:solidFill>
              </a:rPr>
              <a:t>${</a:t>
            </a:r>
            <a:r>
              <a:rPr lang="en-AU" sz="1000" dirty="0" err="1">
                <a:solidFill>
                  <a:srgbClr val="FF9300"/>
                </a:solidFill>
              </a:rPr>
              <a:t>VpcStackName</a:t>
            </a:r>
            <a:r>
              <a:rPr lang="en-AU" sz="1000" dirty="0">
                <a:solidFill>
                  <a:srgbClr val="FF9300"/>
                </a:solidFill>
              </a:rPr>
              <a:t>}-</a:t>
            </a:r>
            <a:r>
              <a:rPr lang="en-AU" sz="1000" dirty="0" err="1">
                <a:solidFill>
                  <a:srgbClr val="FF9300"/>
                </a:solidFill>
              </a:rPr>
              <a:t>sharedinf-publicnetworkacl</a:t>
            </a:r>
            <a:r>
              <a:rPr lang="en-AU" sz="1000" dirty="0">
                <a:solidFill>
                  <a:srgbClr val="FF9300"/>
                </a:solidFill>
              </a:rPr>
              <a:t> </a:t>
            </a:r>
          </a:p>
          <a:p>
            <a:pPr lvl="1"/>
            <a:endParaRPr lang="en-AU" sz="1000" dirty="0">
              <a:solidFill>
                <a:srgbClr val="FF930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200" b="1" dirty="0"/>
              <a:t>Subnets associations: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Public subnet1 and Public Subnet2</a:t>
            </a:r>
          </a:p>
          <a:p>
            <a:pPr>
              <a:spcBef>
                <a:spcPts val="600"/>
              </a:spcBef>
            </a:pPr>
            <a:endParaRPr lang="en-US" sz="1200" b="1" dirty="0"/>
          </a:p>
          <a:p>
            <a:pPr>
              <a:spcBef>
                <a:spcPts val="600"/>
              </a:spcBef>
            </a:pPr>
            <a:r>
              <a:rPr lang="en-US" sz="1200" b="1" dirty="0"/>
              <a:t>Ingress policy: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Allow http/https coming from Internet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Allow SSH coming from Internet</a:t>
            </a:r>
          </a:p>
          <a:p>
            <a:pPr>
              <a:spcBef>
                <a:spcPts val="600"/>
              </a:spcBef>
            </a:pPr>
            <a:endParaRPr lang="en-US" sz="1200" b="1" dirty="0"/>
          </a:p>
          <a:p>
            <a:pPr>
              <a:spcBef>
                <a:spcPts val="600"/>
              </a:spcBef>
            </a:pPr>
            <a:r>
              <a:rPr lang="en-US" sz="1200" b="1" dirty="0"/>
              <a:t>Egress policy: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Allow all traffic going out to the Internet</a:t>
            </a:r>
          </a:p>
          <a:p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CEABEB-EFC7-3946-963A-AA64D906CEF3}"/>
              </a:ext>
            </a:extLst>
          </p:cNvPr>
          <p:cNvSpPr/>
          <p:nvPr/>
        </p:nvSpPr>
        <p:spPr>
          <a:xfrm>
            <a:off x="3185769" y="2531382"/>
            <a:ext cx="1765300" cy="345808"/>
          </a:xfrm>
          <a:prstGeom prst="rect">
            <a:avLst/>
          </a:prstGeom>
          <a:noFill/>
          <a:ln w="12700">
            <a:solidFill>
              <a:srgbClr val="FC58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FC58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FC58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WebDMZ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4C12889-980A-004D-B90E-05F2010ABC3E}"/>
              </a:ext>
            </a:extLst>
          </p:cNvPr>
          <p:cNvSpPr/>
          <p:nvPr/>
        </p:nvSpPr>
        <p:spPr>
          <a:xfrm>
            <a:off x="3174976" y="3985851"/>
            <a:ext cx="1765300" cy="345808"/>
          </a:xfrm>
          <a:prstGeom prst="rect">
            <a:avLst/>
          </a:prstGeom>
          <a:noFill/>
          <a:ln w="12700">
            <a:solidFill>
              <a:srgbClr val="FC58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FC58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FC58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E7079F-F852-7C46-84CE-9F54F0E57B95}"/>
              </a:ext>
            </a:extLst>
          </p:cNvPr>
          <p:cNvSpPr/>
          <p:nvPr/>
        </p:nvSpPr>
        <p:spPr>
          <a:xfrm>
            <a:off x="3174976" y="1652855"/>
            <a:ext cx="1765300" cy="345808"/>
          </a:xfrm>
          <a:prstGeom prst="rect">
            <a:avLst/>
          </a:prstGeom>
          <a:noFill/>
          <a:ln w="12700">
            <a:solidFill>
              <a:srgbClr val="FC58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FC58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PublicNetworkACL</a:t>
            </a:r>
          </a:p>
        </p:txBody>
      </p:sp>
    </p:spTree>
    <p:extLst>
      <p:ext uri="{BB962C8B-B14F-4D97-AF65-F5344CB8AC3E}">
        <p14:creationId xmlns:p14="http://schemas.microsoft.com/office/powerpoint/2010/main" val="203559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7" name="Slide Number Placeholder 37">
            <a:extLst>
              <a:ext uri="{FF2B5EF4-FFF2-40B4-BE49-F238E27FC236}">
                <a16:creationId xmlns:a16="http://schemas.microsoft.com/office/drawing/2014/main" id="{2E567938-C0BD-E540-B624-F078B8BCE8A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6A2D43-0584-8040-91B5-2138A277CB9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105" name="Title 1">
            <a:extLst>
              <a:ext uri="{FF2B5EF4-FFF2-40B4-BE49-F238E27FC236}">
                <a16:creationId xmlns:a16="http://schemas.microsoft.com/office/drawing/2014/main" id="{6EA39E97-4C97-AD40-972C-394E86384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s3_bucket_1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B84CB2-3636-3247-BF16-7F5D8F01E041}"/>
              </a:ext>
            </a:extLst>
          </p:cNvPr>
          <p:cNvSpPr/>
          <p:nvPr/>
        </p:nvSpPr>
        <p:spPr>
          <a:xfrm>
            <a:off x="533953" y="1209216"/>
            <a:ext cx="4048557" cy="3352274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2E7BD715-16E7-3746-B184-5D905EBA0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953" y="1203046"/>
            <a:ext cx="400579" cy="400579"/>
          </a:xfrm>
          <a:prstGeom prst="rect">
            <a:avLst/>
          </a:prstGeom>
        </p:spPr>
      </p:pic>
      <p:sp>
        <p:nvSpPr>
          <p:cNvPr id="38" name="Footer Placeholder 3">
            <a:extLst>
              <a:ext uri="{FF2B5EF4-FFF2-40B4-BE49-F238E27FC236}">
                <a16:creationId xmlns:a16="http://schemas.microsoft.com/office/drawing/2014/main" id="{D0396B8E-F8E8-A04C-B870-9D224E3AA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6249988"/>
            <a:ext cx="44624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© 2021, AussieCloudGuru. All rights reserved.</a:t>
            </a:r>
            <a:endParaRPr lang="en-US" altLang="en-US" dirty="0"/>
          </a:p>
        </p:txBody>
      </p:sp>
      <p:sp>
        <p:nvSpPr>
          <p:cNvPr id="86" name="Content Placeholder 3">
            <a:extLst>
              <a:ext uri="{FF2B5EF4-FFF2-40B4-BE49-F238E27FC236}">
                <a16:creationId xmlns:a16="http://schemas.microsoft.com/office/drawing/2014/main" id="{BA4C86CF-BE68-D448-96A4-03FA680D42A7}"/>
              </a:ext>
            </a:extLst>
          </p:cNvPr>
          <p:cNvSpPr txBox="1">
            <a:spLocks noChangeArrowheads="1"/>
          </p:cNvSpPr>
          <p:nvPr/>
        </p:nvSpPr>
        <p:spPr>
          <a:xfrm>
            <a:off x="7890243" y="1284354"/>
            <a:ext cx="4154612" cy="43094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200" b="1" dirty="0"/>
              <a:t>New resources added:</a:t>
            </a:r>
          </a:p>
          <a:p>
            <a:pPr>
              <a:spcBef>
                <a:spcPts val="600"/>
              </a:spcBef>
            </a:pPr>
            <a:r>
              <a:rPr lang="en-US" sz="1000" dirty="0"/>
              <a:t>PublicS3Bucket</a:t>
            </a:r>
          </a:p>
          <a:p>
            <a:pPr>
              <a:spcBef>
                <a:spcPts val="600"/>
              </a:spcBef>
            </a:pPr>
            <a:endParaRPr lang="en-US" sz="1200" b="1" dirty="0"/>
          </a:p>
          <a:p>
            <a:pPr>
              <a:spcBef>
                <a:spcPts val="600"/>
              </a:spcBef>
            </a:pPr>
            <a:r>
              <a:rPr lang="en-US" sz="1200" b="1" dirty="0"/>
              <a:t>Output/Export Name:</a:t>
            </a:r>
          </a:p>
          <a:p>
            <a:r>
              <a:rPr lang="en-AU" sz="1000" dirty="0"/>
              <a:t>PublicS3Bucket:</a:t>
            </a:r>
          </a:p>
          <a:p>
            <a:pPr lvl="1"/>
            <a:r>
              <a:rPr lang="en-AU" sz="1000" dirty="0"/>
              <a:t>Name: </a:t>
            </a:r>
            <a:r>
              <a:rPr lang="en-AU" sz="1000" dirty="0">
                <a:solidFill>
                  <a:srgbClr val="FF9300"/>
                </a:solidFill>
              </a:rPr>
              <a:t>${AWS::</a:t>
            </a:r>
            <a:r>
              <a:rPr lang="en-AU" sz="1000" dirty="0" err="1">
                <a:solidFill>
                  <a:srgbClr val="FF9300"/>
                </a:solidFill>
              </a:rPr>
              <a:t>StackName</a:t>
            </a:r>
            <a:r>
              <a:rPr lang="en-AU" sz="1000" dirty="0">
                <a:solidFill>
                  <a:srgbClr val="FF9300"/>
                </a:solidFill>
              </a:rPr>
              <a:t>}-sharedinf-publics3bucket </a:t>
            </a:r>
          </a:p>
          <a:p>
            <a:pPr lvl="1"/>
            <a:endParaRPr lang="en-AU" sz="1000" dirty="0">
              <a:solidFill>
                <a:srgbClr val="FF930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200" b="1" dirty="0"/>
              <a:t>Access Control List - ACL: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Public Read</a:t>
            </a:r>
          </a:p>
          <a:p>
            <a:pPr>
              <a:spcBef>
                <a:spcPts val="600"/>
              </a:spcBef>
            </a:pPr>
            <a:endParaRPr lang="en-US" sz="1200" b="1" dirty="0"/>
          </a:p>
          <a:p>
            <a:endParaRPr lang="en-US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B3B9D7-14C1-4842-8858-3785FF340890}"/>
              </a:ext>
            </a:extLst>
          </p:cNvPr>
          <p:cNvSpPr/>
          <p:nvPr/>
        </p:nvSpPr>
        <p:spPr>
          <a:xfrm>
            <a:off x="934531" y="1605211"/>
            <a:ext cx="3122461" cy="2619947"/>
          </a:xfrm>
          <a:prstGeom prst="rect">
            <a:avLst/>
          </a:prstGeom>
          <a:noFill/>
          <a:ln w="12700">
            <a:solidFill>
              <a:srgbClr val="00A0C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32" name="Graphic 98">
            <a:extLst>
              <a:ext uri="{FF2B5EF4-FFF2-40B4-BE49-F238E27FC236}">
                <a16:creationId xmlns:a16="http://schemas.microsoft.com/office/drawing/2014/main" id="{93919895-B2C5-E14C-A22E-25C2A3549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32" y="160362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20">
            <a:extLst>
              <a:ext uri="{FF2B5EF4-FFF2-40B4-BE49-F238E27FC236}">
                <a16:creationId xmlns:a16="http://schemas.microsoft.com/office/drawing/2014/main" id="{CF0C65B0-EE15-394D-860D-28D0A78A5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289" y="2850549"/>
            <a:ext cx="12906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 with</a:t>
            </a:r>
          </a:p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objects</a:t>
            </a:r>
          </a:p>
        </p:txBody>
      </p:sp>
      <p:pic>
        <p:nvPicPr>
          <p:cNvPr id="34" name="Graphic 31">
            <a:extLst>
              <a:ext uri="{FF2B5EF4-FFF2-40B4-BE49-F238E27FC236}">
                <a16:creationId xmlns:a16="http://schemas.microsoft.com/office/drawing/2014/main" id="{180563C1-EC42-7C46-8132-975622091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2212664" y="23838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9370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7" name="Slide Number Placeholder 37">
            <a:extLst>
              <a:ext uri="{FF2B5EF4-FFF2-40B4-BE49-F238E27FC236}">
                <a16:creationId xmlns:a16="http://schemas.microsoft.com/office/drawing/2014/main" id="{2E567938-C0BD-E540-B624-F078B8BCE8A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6A2D43-0584-8040-91B5-2138A277CB9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105" name="Title 1">
            <a:extLst>
              <a:ext uri="{FF2B5EF4-FFF2-40B4-BE49-F238E27FC236}">
                <a16:creationId xmlns:a16="http://schemas.microsoft.com/office/drawing/2014/main" id="{6EA39E97-4C97-AD40-972C-394E86384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ec2_instance_1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B84CB2-3636-3247-BF16-7F5D8F01E041}"/>
              </a:ext>
            </a:extLst>
          </p:cNvPr>
          <p:cNvSpPr/>
          <p:nvPr/>
        </p:nvSpPr>
        <p:spPr>
          <a:xfrm>
            <a:off x="533953" y="1209216"/>
            <a:ext cx="4048557" cy="3352274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2E7BD715-16E7-3746-B184-5D905EBA0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953" y="1203046"/>
            <a:ext cx="400579" cy="400579"/>
          </a:xfrm>
          <a:prstGeom prst="rect">
            <a:avLst/>
          </a:prstGeom>
        </p:spPr>
      </p:pic>
      <p:sp>
        <p:nvSpPr>
          <p:cNvPr id="38" name="Footer Placeholder 3">
            <a:extLst>
              <a:ext uri="{FF2B5EF4-FFF2-40B4-BE49-F238E27FC236}">
                <a16:creationId xmlns:a16="http://schemas.microsoft.com/office/drawing/2014/main" id="{D0396B8E-F8E8-A04C-B870-9D224E3AA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6249988"/>
            <a:ext cx="44624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© 2021, AussieCloudGuru. All rights reserved.</a:t>
            </a:r>
            <a:endParaRPr lang="en-US" altLang="en-US" dirty="0"/>
          </a:p>
        </p:txBody>
      </p:sp>
      <p:sp>
        <p:nvSpPr>
          <p:cNvPr id="86" name="Content Placeholder 3">
            <a:extLst>
              <a:ext uri="{FF2B5EF4-FFF2-40B4-BE49-F238E27FC236}">
                <a16:creationId xmlns:a16="http://schemas.microsoft.com/office/drawing/2014/main" id="{BA4C86CF-BE68-D448-96A4-03FA680D42A7}"/>
              </a:ext>
            </a:extLst>
          </p:cNvPr>
          <p:cNvSpPr txBox="1">
            <a:spLocks noChangeArrowheads="1"/>
          </p:cNvSpPr>
          <p:nvPr/>
        </p:nvSpPr>
        <p:spPr>
          <a:xfrm>
            <a:off x="7890243" y="1284354"/>
            <a:ext cx="4154612" cy="43094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200" b="1" dirty="0"/>
              <a:t>New resources added:</a:t>
            </a:r>
          </a:p>
          <a:p>
            <a:pPr>
              <a:spcBef>
                <a:spcPts val="600"/>
              </a:spcBef>
            </a:pPr>
            <a:r>
              <a:rPr lang="en-US" sz="1000" dirty="0"/>
              <a:t>EC2_Instance</a:t>
            </a:r>
          </a:p>
          <a:p>
            <a:pPr>
              <a:spcBef>
                <a:spcPts val="600"/>
              </a:spcBef>
            </a:pPr>
            <a:endParaRPr lang="en-US" sz="1200" b="1" dirty="0"/>
          </a:p>
          <a:p>
            <a:pPr>
              <a:spcBef>
                <a:spcPts val="600"/>
              </a:spcBef>
            </a:pPr>
            <a:r>
              <a:rPr lang="en-US" sz="1200" b="1" dirty="0"/>
              <a:t>Input parameters: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SubnetId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SecurityGroupId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Latest AMI_Id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KeyName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Environment Size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PublicIP enable</a:t>
            </a:r>
          </a:p>
          <a:p>
            <a:pPr>
              <a:spcBef>
                <a:spcPts val="600"/>
              </a:spcBef>
            </a:pPr>
            <a:endParaRPr lang="en-US" sz="1000" dirty="0"/>
          </a:p>
          <a:p>
            <a:endParaRPr lang="en-US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B3B9D7-14C1-4842-8858-3785FF340890}"/>
              </a:ext>
            </a:extLst>
          </p:cNvPr>
          <p:cNvSpPr/>
          <p:nvPr/>
        </p:nvSpPr>
        <p:spPr>
          <a:xfrm>
            <a:off x="934531" y="1605211"/>
            <a:ext cx="3122461" cy="2619947"/>
          </a:xfrm>
          <a:prstGeom prst="rect">
            <a:avLst/>
          </a:prstGeom>
          <a:noFill/>
          <a:ln w="12700">
            <a:solidFill>
              <a:srgbClr val="00A0C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32" name="Graphic 98">
            <a:extLst>
              <a:ext uri="{FF2B5EF4-FFF2-40B4-BE49-F238E27FC236}">
                <a16:creationId xmlns:a16="http://schemas.microsoft.com/office/drawing/2014/main" id="{93919895-B2C5-E14C-A22E-25C2A3549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32" y="160362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4083927-7EE2-614A-BCE1-69F013F5BEA8}"/>
              </a:ext>
            </a:extLst>
          </p:cNvPr>
          <p:cNvSpPr/>
          <p:nvPr/>
        </p:nvSpPr>
        <p:spPr>
          <a:xfrm>
            <a:off x="1090613" y="2003879"/>
            <a:ext cx="2597215" cy="2016458"/>
          </a:xfrm>
          <a:prstGeom prst="rect">
            <a:avLst/>
          </a:prstGeom>
          <a:solidFill>
            <a:srgbClr val="E1F2D4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AE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subnet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69AE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Graphic 107">
            <a:extLst>
              <a:ext uri="{FF2B5EF4-FFF2-40B4-BE49-F238E27FC236}">
                <a16:creationId xmlns:a16="http://schemas.microsoft.com/office/drawing/2014/main" id="{1990BC45-6DC3-A448-BABE-35A157354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2" y="2003879"/>
            <a:ext cx="316293" cy="31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0197F22-50E2-7B49-A361-DCE24DD4327B}"/>
              </a:ext>
            </a:extLst>
          </p:cNvPr>
          <p:cNvGrpSpPr/>
          <p:nvPr/>
        </p:nvGrpSpPr>
        <p:grpSpPr>
          <a:xfrm>
            <a:off x="1835460" y="2971800"/>
            <a:ext cx="1115568" cy="716529"/>
            <a:chOff x="1835460" y="2971800"/>
            <a:chExt cx="1115568" cy="716529"/>
          </a:xfrm>
        </p:grpSpPr>
        <p:pic>
          <p:nvPicPr>
            <p:cNvPr id="12" name="Graphic 60">
              <a:extLst>
                <a:ext uri="{FF2B5EF4-FFF2-40B4-BE49-F238E27FC236}">
                  <a16:creationId xmlns:a16="http://schemas.microsoft.com/office/drawing/2014/main" id="{94456633-7B80-234B-90FC-FD052E53AE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2170650" y="297180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6">
              <a:extLst>
                <a:ext uri="{FF2B5EF4-FFF2-40B4-BE49-F238E27FC236}">
                  <a16:creationId xmlns:a16="http://schemas.microsoft.com/office/drawing/2014/main" id="{7A0953DB-ADE7-8344-8075-6E5A75E645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5460" y="3426719"/>
              <a:ext cx="111556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EC2 Instance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E6028A2-C55F-1140-8C3B-02A3B1474BBE}"/>
              </a:ext>
            </a:extLst>
          </p:cNvPr>
          <p:cNvSpPr/>
          <p:nvPr/>
        </p:nvSpPr>
        <p:spPr>
          <a:xfrm>
            <a:off x="1506570" y="2462564"/>
            <a:ext cx="1765300" cy="345808"/>
          </a:xfrm>
          <a:prstGeom prst="rect">
            <a:avLst/>
          </a:prstGeom>
          <a:noFill/>
          <a:ln w="12700">
            <a:solidFill>
              <a:srgbClr val="FC58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FC58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FC58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WebDMZ</a:t>
            </a:r>
          </a:p>
        </p:txBody>
      </p:sp>
    </p:spTree>
    <p:extLst>
      <p:ext uri="{BB962C8B-B14F-4D97-AF65-F5344CB8AC3E}">
        <p14:creationId xmlns:p14="http://schemas.microsoft.com/office/powerpoint/2010/main" val="1385246506"/>
      </p:ext>
    </p:extLst>
  </p:cSld>
  <p:clrMapOvr>
    <a:masterClrMapping/>
  </p:clrMapOvr>
</p:sld>
</file>

<file path=ppt/theme/theme1.xml><?xml version="1.0" encoding="utf-8"?>
<a:theme xmlns:a="http://schemas.openxmlformats.org/drawingml/2006/main" name="1_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396</Words>
  <Application>Microsoft Macintosh PowerPoint</Application>
  <PresentationFormat>Widescreen</PresentationFormat>
  <Paragraphs>147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1_Title-and-content_DB</vt:lpstr>
      <vt:lpstr>AWS Infrastructure</vt:lpstr>
      <vt:lpstr>vpc_1</vt:lpstr>
      <vt:lpstr>security_group_1</vt:lpstr>
      <vt:lpstr>networkACL_1</vt:lpstr>
      <vt:lpstr>s3_bucket_1</vt:lpstr>
      <vt:lpstr>ec2_instance_1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Infrastructure</dc:title>
  <dc:creator>pham cuong</dc:creator>
  <cp:lastModifiedBy>pham cuong</cp:lastModifiedBy>
  <cp:revision>12</cp:revision>
  <dcterms:created xsi:type="dcterms:W3CDTF">2021-06-18T10:50:03Z</dcterms:created>
  <dcterms:modified xsi:type="dcterms:W3CDTF">2021-07-08T05:44:43Z</dcterms:modified>
</cp:coreProperties>
</file>