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21945600" cy="29260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216">
          <p15:clr>
            <a:srgbClr val="747775"/>
          </p15:clr>
        </p15:guide>
        <p15:guide id="2" pos="691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2E83"/>
    <a:srgbClr val="320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42" d="100"/>
          <a:sy n="42" d="100"/>
        </p:scale>
        <p:origin x="946" y="-629"/>
      </p:cViewPr>
      <p:guideLst>
        <p:guide orient="horz" pos="9216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3420" y="685800"/>
            <a:ext cx="2571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48100" y="4235804"/>
            <a:ext cx="20449500" cy="11677200"/>
          </a:xfrm>
          <a:prstGeom prst="rect">
            <a:avLst/>
          </a:prstGeom>
        </p:spPr>
        <p:txBody>
          <a:bodyPr spcFirstLastPara="1" wrap="square" lIns="281725" tIns="281725" rIns="281725" bIns="2817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48080" y="16123022"/>
            <a:ext cx="20449500" cy="4509000"/>
          </a:xfrm>
          <a:prstGeom prst="rect">
            <a:avLst/>
          </a:prstGeom>
        </p:spPr>
        <p:txBody>
          <a:bodyPr spcFirstLastPara="1" wrap="square" lIns="281725" tIns="281725" rIns="281725" bIns="2817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spcFirstLastPara="1" wrap="square" lIns="281725" tIns="281725" rIns="281725" bIns="281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748080" y="6292622"/>
            <a:ext cx="20449500" cy="11170200"/>
          </a:xfrm>
          <a:prstGeom prst="rect">
            <a:avLst/>
          </a:prstGeom>
        </p:spPr>
        <p:txBody>
          <a:bodyPr spcFirstLastPara="1" wrap="square" lIns="281725" tIns="281725" rIns="281725" bIns="2817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0"/>
              <a:buNone/>
              <a:defRPr sz="3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0"/>
              <a:buNone/>
              <a:defRPr sz="3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0"/>
              <a:buNone/>
              <a:defRPr sz="3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0"/>
              <a:buNone/>
              <a:defRPr sz="3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0"/>
              <a:buNone/>
              <a:defRPr sz="3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0"/>
              <a:buNone/>
              <a:defRPr sz="3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0"/>
              <a:buNone/>
              <a:defRPr sz="3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0"/>
              <a:buNone/>
              <a:defRPr sz="3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0"/>
              <a:buNone/>
              <a:defRPr sz="37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748080" y="17932658"/>
            <a:ext cx="20449500" cy="7400400"/>
          </a:xfrm>
          <a:prstGeom prst="rect">
            <a:avLst/>
          </a:prstGeom>
        </p:spPr>
        <p:txBody>
          <a:bodyPr spcFirstLastPara="1" wrap="square" lIns="281725" tIns="281725" rIns="281725" bIns="281725" anchor="t" anchorCtr="0">
            <a:normAutofit/>
          </a:bodyPr>
          <a:lstStyle>
            <a:lvl1pPr marL="457200" lvl="0" indent="-577850" algn="ctr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1pPr>
            <a:lvl2pPr marL="914400" lvl="1" indent="-501650" algn="ctr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2pPr>
            <a:lvl3pPr marL="1371600" lvl="2" indent="-501650" algn="ctr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3pPr>
            <a:lvl4pPr marL="1828800" lvl="3" indent="-501650" algn="ctr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4pPr>
            <a:lvl5pPr marL="2286000" lvl="4" indent="-501650" algn="ctr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5pPr>
            <a:lvl6pPr marL="2743200" lvl="5" indent="-501650" algn="ctr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6pPr>
            <a:lvl7pPr marL="3200400" lvl="6" indent="-501650" algn="ctr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7pPr>
            <a:lvl8pPr marL="3657600" lvl="7" indent="-501650" algn="ctr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8pPr>
            <a:lvl9pPr marL="4114800" lvl="8" indent="-501650" algn="ctr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spcFirstLastPara="1" wrap="square" lIns="281725" tIns="281725" rIns="281725" bIns="281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spcFirstLastPara="1" wrap="square" lIns="281725" tIns="281725" rIns="281725" bIns="281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48080" y="12235947"/>
            <a:ext cx="20449500" cy="4789200"/>
          </a:xfrm>
          <a:prstGeom prst="rect">
            <a:avLst/>
          </a:prstGeom>
        </p:spPr>
        <p:txBody>
          <a:bodyPr spcFirstLastPara="1" wrap="square" lIns="281725" tIns="281725" rIns="281725" bIns="2817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spcFirstLastPara="1" wrap="square" lIns="281725" tIns="281725" rIns="281725" bIns="281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48080" y="2531698"/>
            <a:ext cx="20449500" cy="3258000"/>
          </a:xfrm>
          <a:prstGeom prst="rect">
            <a:avLst/>
          </a:prstGeom>
        </p:spPr>
        <p:txBody>
          <a:bodyPr spcFirstLastPara="1" wrap="square" lIns="281725" tIns="281725" rIns="281725" bIns="2817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48080" y="6556302"/>
            <a:ext cx="20449500" cy="19435800"/>
          </a:xfrm>
          <a:prstGeom prst="rect">
            <a:avLst/>
          </a:prstGeom>
        </p:spPr>
        <p:txBody>
          <a:bodyPr spcFirstLastPara="1" wrap="square" lIns="281725" tIns="281725" rIns="281725" bIns="281725" anchor="t" anchorCtr="0">
            <a:normAutofit/>
          </a:bodyPr>
          <a:lstStyle>
            <a:lvl1pPr marL="457200" lvl="0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1pPr>
            <a:lvl2pPr marL="914400" lvl="1" indent="-501650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2pPr>
            <a:lvl3pPr marL="1371600" lvl="2" indent="-501650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3pPr>
            <a:lvl4pPr marL="1828800" lvl="3" indent="-501650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4pPr>
            <a:lvl5pPr marL="2286000" lvl="4" indent="-501650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5pPr>
            <a:lvl6pPr marL="2743200" lvl="5" indent="-501650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6pPr>
            <a:lvl7pPr marL="3200400" lvl="6" indent="-501650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7pPr>
            <a:lvl8pPr marL="3657600" lvl="7" indent="-501650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8pPr>
            <a:lvl9pPr marL="4114800" lvl="8" indent="-501650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spcFirstLastPara="1" wrap="square" lIns="281725" tIns="281725" rIns="281725" bIns="281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48080" y="2531698"/>
            <a:ext cx="20449500" cy="3258000"/>
          </a:xfrm>
          <a:prstGeom prst="rect">
            <a:avLst/>
          </a:prstGeom>
        </p:spPr>
        <p:txBody>
          <a:bodyPr spcFirstLastPara="1" wrap="square" lIns="281725" tIns="281725" rIns="281725" bIns="2817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48080" y="6556302"/>
            <a:ext cx="9600000" cy="19435800"/>
          </a:xfrm>
          <a:prstGeom prst="rect">
            <a:avLst/>
          </a:prstGeom>
        </p:spPr>
        <p:txBody>
          <a:bodyPr spcFirstLastPara="1" wrap="square" lIns="281725" tIns="281725" rIns="281725" bIns="281725" anchor="t" anchorCtr="0">
            <a:normAutofit/>
          </a:bodyPr>
          <a:lstStyle>
            <a:lvl1pPr marL="457200" lvl="0" indent="-50165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1pPr>
            <a:lvl2pPr marL="914400" lvl="1" indent="-463550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2pPr>
            <a:lvl3pPr marL="1371600" lvl="2" indent="-463550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3pPr>
            <a:lvl4pPr marL="1828800" lvl="3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4pPr>
            <a:lvl5pPr marL="2286000" lvl="4" indent="-463550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5pPr>
            <a:lvl6pPr marL="2743200" lvl="5" indent="-463550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6pPr>
            <a:lvl7pPr marL="3200400" lvl="6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7pPr>
            <a:lvl8pPr marL="3657600" lvl="7" indent="-463550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8pPr>
            <a:lvl9pPr marL="4114800" lvl="8" indent="-463550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1597760" y="6556302"/>
            <a:ext cx="9600000" cy="19435800"/>
          </a:xfrm>
          <a:prstGeom prst="rect">
            <a:avLst/>
          </a:prstGeom>
        </p:spPr>
        <p:txBody>
          <a:bodyPr spcFirstLastPara="1" wrap="square" lIns="281725" tIns="281725" rIns="281725" bIns="281725" anchor="t" anchorCtr="0">
            <a:normAutofit/>
          </a:bodyPr>
          <a:lstStyle>
            <a:lvl1pPr marL="457200" lvl="0" indent="-50165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1pPr>
            <a:lvl2pPr marL="914400" lvl="1" indent="-463550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2pPr>
            <a:lvl3pPr marL="1371600" lvl="2" indent="-463550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3pPr>
            <a:lvl4pPr marL="1828800" lvl="3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4pPr>
            <a:lvl5pPr marL="2286000" lvl="4" indent="-463550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5pPr>
            <a:lvl6pPr marL="2743200" lvl="5" indent="-463550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6pPr>
            <a:lvl7pPr marL="3200400" lvl="6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7pPr>
            <a:lvl8pPr marL="3657600" lvl="7" indent="-463550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8pPr>
            <a:lvl9pPr marL="4114800" lvl="8" indent="-463550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spcFirstLastPara="1" wrap="square" lIns="281725" tIns="281725" rIns="281725" bIns="281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48080" y="2531698"/>
            <a:ext cx="20449500" cy="3258000"/>
          </a:xfrm>
          <a:prstGeom prst="rect">
            <a:avLst/>
          </a:prstGeom>
        </p:spPr>
        <p:txBody>
          <a:bodyPr spcFirstLastPara="1" wrap="square" lIns="281725" tIns="281725" rIns="281725" bIns="2817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spcFirstLastPara="1" wrap="square" lIns="281725" tIns="281725" rIns="281725" bIns="281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48080" y="3160747"/>
            <a:ext cx="6739200" cy="4299000"/>
          </a:xfrm>
          <a:prstGeom prst="rect">
            <a:avLst/>
          </a:prstGeom>
        </p:spPr>
        <p:txBody>
          <a:bodyPr spcFirstLastPara="1" wrap="square" lIns="281725" tIns="281725" rIns="281725" bIns="2817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48080" y="7905280"/>
            <a:ext cx="6739200" cy="18087000"/>
          </a:xfrm>
          <a:prstGeom prst="rect">
            <a:avLst/>
          </a:prstGeom>
        </p:spPr>
        <p:txBody>
          <a:bodyPr spcFirstLastPara="1" wrap="square" lIns="281725" tIns="281725" rIns="281725" bIns="281725" anchor="t" anchorCtr="0">
            <a:norm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marL="914400" lvl="1" indent="-463550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2pPr>
            <a:lvl3pPr marL="1371600" lvl="2" indent="-463550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3pPr>
            <a:lvl4pPr marL="1828800" lvl="3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4pPr>
            <a:lvl5pPr marL="2286000" lvl="4" indent="-463550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5pPr>
            <a:lvl6pPr marL="2743200" lvl="5" indent="-463550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6pPr>
            <a:lvl7pPr marL="3200400" lvl="6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7pPr>
            <a:lvl8pPr marL="3657600" lvl="7" indent="-463550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8pPr>
            <a:lvl9pPr marL="4114800" lvl="8" indent="-463550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spcFirstLastPara="1" wrap="square" lIns="281725" tIns="281725" rIns="281725" bIns="281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176600" y="2560853"/>
            <a:ext cx="15282900" cy="23272200"/>
          </a:xfrm>
          <a:prstGeom prst="rect">
            <a:avLst/>
          </a:prstGeom>
        </p:spPr>
        <p:txBody>
          <a:bodyPr spcFirstLastPara="1" wrap="square" lIns="281725" tIns="281725" rIns="281725" bIns="2817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spcFirstLastPara="1" wrap="square" lIns="281725" tIns="281725" rIns="281725" bIns="281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972800" y="-711"/>
            <a:ext cx="10972800" cy="2926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81725" tIns="281725" rIns="281725" bIns="281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37200" y="7015396"/>
            <a:ext cx="9708900" cy="8432400"/>
          </a:xfrm>
          <a:prstGeom prst="rect">
            <a:avLst/>
          </a:prstGeom>
        </p:spPr>
        <p:txBody>
          <a:bodyPr spcFirstLastPara="1" wrap="square" lIns="281725" tIns="281725" rIns="281725" bIns="2817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37200" y="15946382"/>
            <a:ext cx="9708900" cy="7026600"/>
          </a:xfrm>
          <a:prstGeom prst="rect">
            <a:avLst/>
          </a:prstGeom>
        </p:spPr>
        <p:txBody>
          <a:bodyPr spcFirstLastPara="1" wrap="square" lIns="281725" tIns="281725" rIns="281725" bIns="2817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1854800" y="4119182"/>
            <a:ext cx="9208800" cy="21021000"/>
          </a:xfrm>
          <a:prstGeom prst="rect">
            <a:avLst/>
          </a:prstGeom>
        </p:spPr>
        <p:txBody>
          <a:bodyPr spcFirstLastPara="1" wrap="square" lIns="281725" tIns="281725" rIns="281725" bIns="281725" anchor="ctr" anchorCtr="0">
            <a:normAutofit/>
          </a:bodyPr>
          <a:lstStyle>
            <a:lvl1pPr marL="457200" lvl="0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1pPr>
            <a:lvl2pPr marL="914400" lvl="1" indent="-501650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2pPr>
            <a:lvl3pPr marL="1371600" lvl="2" indent="-501650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3pPr>
            <a:lvl4pPr marL="1828800" lvl="3" indent="-501650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4pPr>
            <a:lvl5pPr marL="2286000" lvl="4" indent="-501650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5pPr>
            <a:lvl6pPr marL="2743200" lvl="5" indent="-501650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6pPr>
            <a:lvl7pPr marL="3200400" lvl="6" indent="-501650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7pPr>
            <a:lvl8pPr marL="3657600" lvl="7" indent="-501650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8pPr>
            <a:lvl9pPr marL="4114800" lvl="8" indent="-501650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spcFirstLastPara="1" wrap="square" lIns="281725" tIns="281725" rIns="281725" bIns="281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748080" y="24067271"/>
            <a:ext cx="14397300" cy="3442200"/>
          </a:xfrm>
          <a:prstGeom prst="rect">
            <a:avLst/>
          </a:prstGeom>
        </p:spPr>
        <p:txBody>
          <a:bodyPr spcFirstLastPara="1" wrap="square" lIns="281725" tIns="281725" rIns="281725" bIns="2817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spcFirstLastPara="1" wrap="square" lIns="281725" tIns="281725" rIns="281725" bIns="281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8080" y="2531698"/>
            <a:ext cx="20449500" cy="3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725" tIns="281725" rIns="281725" bIns="2817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48080" y="6556302"/>
            <a:ext cx="20449500" cy="194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725" tIns="281725" rIns="281725" bIns="281725" anchor="t" anchorCtr="0">
            <a:normAutofit/>
          </a:bodyPr>
          <a:lstStyle>
            <a:lvl1pPr marL="457200" lvl="0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Char char="●"/>
              <a:defRPr sz="5500">
                <a:solidFill>
                  <a:schemeClr val="dk2"/>
                </a:solidFill>
              </a:defRPr>
            </a:lvl1pPr>
            <a:lvl2pPr marL="914400" lvl="1" indent="-501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○"/>
              <a:defRPr sz="4300">
                <a:solidFill>
                  <a:schemeClr val="dk2"/>
                </a:solidFill>
              </a:defRPr>
            </a:lvl2pPr>
            <a:lvl3pPr marL="1371600" lvl="2" indent="-501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■"/>
              <a:defRPr sz="4300">
                <a:solidFill>
                  <a:schemeClr val="dk2"/>
                </a:solidFill>
              </a:defRPr>
            </a:lvl3pPr>
            <a:lvl4pPr marL="1828800" lvl="3" indent="-501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●"/>
              <a:defRPr sz="4300">
                <a:solidFill>
                  <a:schemeClr val="dk2"/>
                </a:solidFill>
              </a:defRPr>
            </a:lvl4pPr>
            <a:lvl5pPr marL="2286000" lvl="4" indent="-501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○"/>
              <a:defRPr sz="4300">
                <a:solidFill>
                  <a:schemeClr val="dk2"/>
                </a:solidFill>
              </a:defRPr>
            </a:lvl5pPr>
            <a:lvl6pPr marL="2743200" lvl="5" indent="-501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■"/>
              <a:defRPr sz="4300">
                <a:solidFill>
                  <a:schemeClr val="dk2"/>
                </a:solidFill>
              </a:defRPr>
            </a:lvl6pPr>
            <a:lvl7pPr marL="3200400" lvl="6" indent="-501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●"/>
              <a:defRPr sz="4300">
                <a:solidFill>
                  <a:schemeClr val="dk2"/>
                </a:solidFill>
              </a:defRPr>
            </a:lvl7pPr>
            <a:lvl8pPr marL="3657600" lvl="7" indent="-501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○"/>
              <a:defRPr sz="4300">
                <a:solidFill>
                  <a:schemeClr val="dk2"/>
                </a:solidFill>
              </a:defRPr>
            </a:lvl8pPr>
            <a:lvl9pPr marL="4114800" lvl="8" indent="-501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■"/>
              <a:defRPr sz="4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725" tIns="281725" rIns="281725" bIns="281725" anchor="ctr" anchorCtr="0">
            <a:normAutofit/>
          </a:bodyPr>
          <a:lstStyle>
            <a:lvl1pPr lvl="0" algn="r">
              <a:buNone/>
              <a:defRPr sz="3100">
                <a:solidFill>
                  <a:schemeClr val="dk2"/>
                </a:solidFill>
              </a:defRPr>
            </a:lvl1pPr>
            <a:lvl2pPr lvl="1" algn="r">
              <a:buNone/>
              <a:defRPr sz="3100">
                <a:solidFill>
                  <a:schemeClr val="dk2"/>
                </a:solidFill>
              </a:defRPr>
            </a:lvl2pPr>
            <a:lvl3pPr lvl="2" algn="r">
              <a:buNone/>
              <a:defRPr sz="3100">
                <a:solidFill>
                  <a:schemeClr val="dk2"/>
                </a:solidFill>
              </a:defRPr>
            </a:lvl3pPr>
            <a:lvl4pPr lvl="3" algn="r">
              <a:buNone/>
              <a:defRPr sz="3100">
                <a:solidFill>
                  <a:schemeClr val="dk2"/>
                </a:solidFill>
              </a:defRPr>
            </a:lvl4pPr>
            <a:lvl5pPr lvl="4" algn="r">
              <a:buNone/>
              <a:defRPr sz="3100">
                <a:solidFill>
                  <a:schemeClr val="dk2"/>
                </a:solidFill>
              </a:defRPr>
            </a:lvl5pPr>
            <a:lvl6pPr lvl="5" algn="r">
              <a:buNone/>
              <a:defRPr sz="3100">
                <a:solidFill>
                  <a:schemeClr val="dk2"/>
                </a:solidFill>
              </a:defRPr>
            </a:lvl6pPr>
            <a:lvl7pPr lvl="6" algn="r">
              <a:buNone/>
              <a:defRPr sz="3100">
                <a:solidFill>
                  <a:schemeClr val="dk2"/>
                </a:solidFill>
              </a:defRPr>
            </a:lvl7pPr>
            <a:lvl8pPr lvl="7" algn="r">
              <a:buNone/>
              <a:defRPr sz="3100">
                <a:solidFill>
                  <a:schemeClr val="dk2"/>
                </a:solidFill>
              </a:defRPr>
            </a:lvl8pPr>
            <a:lvl9pPr lvl="8" algn="r">
              <a:buNone/>
              <a:defRPr sz="3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white grid with many small colored dots&#10;&#10;Description automatically generated">
            <a:extLst>
              <a:ext uri="{FF2B5EF4-FFF2-40B4-BE49-F238E27FC236}">
                <a16:creationId xmlns:a16="http://schemas.microsoft.com/office/drawing/2014/main" id="{2CBA9C7B-24FB-1B54-BFDF-00087DC77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93" y="12661518"/>
            <a:ext cx="10226041" cy="63912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F175F40-2D80-AAE2-A51E-BFF6D17946CA}"/>
              </a:ext>
            </a:extLst>
          </p:cNvPr>
          <p:cNvSpPr/>
          <p:nvPr/>
        </p:nvSpPr>
        <p:spPr>
          <a:xfrm>
            <a:off x="-1" y="-59847"/>
            <a:ext cx="21945599" cy="4524315"/>
          </a:xfrm>
          <a:prstGeom prst="rect">
            <a:avLst/>
          </a:prstGeom>
          <a:solidFill>
            <a:srgbClr val="3200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104C9-83AC-1A71-24D5-65F454D82738}"/>
              </a:ext>
            </a:extLst>
          </p:cNvPr>
          <p:cNvSpPr txBox="1"/>
          <p:nvPr/>
        </p:nvSpPr>
        <p:spPr>
          <a:xfrm>
            <a:off x="2983520" y="601493"/>
            <a:ext cx="159785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Graph Convolutional Networks for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AST-Based Representations of Code</a:t>
            </a:r>
          </a:p>
        </p:txBody>
      </p:sp>
      <p:pic>
        <p:nvPicPr>
          <p:cNvPr id="1032" name="Picture 8" descr="Paul G. Allen School of Computer Science &amp; Engineering">
            <a:extLst>
              <a:ext uri="{FF2B5EF4-FFF2-40B4-BE49-F238E27FC236}">
                <a16:creationId xmlns:a16="http://schemas.microsoft.com/office/drawing/2014/main" id="{A4738011-F6E7-B62F-5D27-0A61993AF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4910" y="601493"/>
            <a:ext cx="2841745" cy="284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48A522-FECB-C862-F2E5-D2649DB4B941}"/>
              </a:ext>
            </a:extLst>
          </p:cNvPr>
          <p:cNvSpPr txBox="1"/>
          <p:nvPr/>
        </p:nvSpPr>
        <p:spPr>
          <a:xfrm>
            <a:off x="5468816" y="3121769"/>
            <a:ext cx="109845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Rich Chen and Andy </a:t>
            </a:r>
            <a:r>
              <a:rPr lang="en-US" sz="6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Stanciu</a:t>
            </a:r>
            <a:endParaRPr lang="en-US" sz="6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4" name="Picture 8" descr="Paul G. Allen School of Computer Science &amp; Engineering">
            <a:extLst>
              <a:ext uri="{FF2B5EF4-FFF2-40B4-BE49-F238E27FC236}">
                <a16:creationId xmlns:a16="http://schemas.microsoft.com/office/drawing/2014/main" id="{FA4C23F2-1483-8A85-9E12-D01E16C6B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99" y="601493"/>
            <a:ext cx="2841745" cy="284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F62754-49F2-FF3E-05B7-13FD3DF52421}"/>
              </a:ext>
            </a:extLst>
          </p:cNvPr>
          <p:cNvSpPr txBox="1"/>
          <p:nvPr/>
        </p:nvSpPr>
        <p:spPr>
          <a:xfrm>
            <a:off x="-1" y="4479426"/>
            <a:ext cx="102260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Neural network architectures can be specialized for various kinds of data (spatial, sequence) exist:</a:t>
            </a:r>
          </a:p>
          <a:p>
            <a:pPr algn="ctr"/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941989-29E8-8CEF-3C9B-ADDEAD699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627" y="6091707"/>
            <a:ext cx="3788695" cy="206169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7CFA584-6A05-E64C-BF2A-AE6C90C29C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" y="5908585"/>
            <a:ext cx="6727909" cy="273249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8325918-E8DD-2A24-2463-EB820DDB9C26}"/>
              </a:ext>
            </a:extLst>
          </p:cNvPr>
          <p:cNvSpPr txBox="1"/>
          <p:nvPr/>
        </p:nvSpPr>
        <p:spPr>
          <a:xfrm>
            <a:off x="142137" y="8651226"/>
            <a:ext cx="658649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What about code for programs?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We could model it as a sequence like regular text and use methods for that such as RNNs, LSTMs, Transformers,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But code has logical connections between statements that can’t be easily represented with sequences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5902E7-B97B-6B2A-A90E-C57ACC079D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5574" y="8878546"/>
            <a:ext cx="4114800" cy="3105150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07CFFA6E-848D-E7AC-0857-DAA579719C0A}"/>
              </a:ext>
            </a:extLst>
          </p:cNvPr>
          <p:cNvSpPr/>
          <p:nvPr/>
        </p:nvSpPr>
        <p:spPr>
          <a:xfrm>
            <a:off x="11039660" y="9350897"/>
            <a:ext cx="777240" cy="1813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black and white image of a computer&#10;&#10;Description automatically generated">
            <a:extLst>
              <a:ext uri="{FF2B5EF4-FFF2-40B4-BE49-F238E27FC236}">
                <a16:creationId xmlns:a16="http://schemas.microsoft.com/office/drawing/2014/main" id="{95DA83D8-05E8-D6B2-AB22-4FC0A415BF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33982" y="8610031"/>
            <a:ext cx="9087449" cy="364218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A32AEA1-EF7B-2C70-E899-55FF89C79D99}"/>
              </a:ext>
            </a:extLst>
          </p:cNvPr>
          <p:cNvSpPr txBox="1"/>
          <p:nvPr/>
        </p:nvSpPr>
        <p:spPr>
          <a:xfrm>
            <a:off x="10776404" y="4464468"/>
            <a:ext cx="110346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Graph Neural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Allow us to take in input data in the format of a graph and perform various operations such as graph-convolutions to learn properties of graph-based data.</a:t>
            </a:r>
          </a:p>
          <a:p>
            <a:pPr algn="ctr"/>
            <a:r>
              <a:rPr lang="en-US" sz="32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Abstract Syntax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In compilers, </a:t>
            </a:r>
            <a:r>
              <a:rPr lang="en-US" sz="2800" i="1" dirty="0">
                <a:latin typeface="Helvetica" panose="020B0604020202020204" pitchFamily="34" charset="0"/>
                <a:cs typeface="Helvetica" panose="020B0604020202020204" pitchFamily="34" charset="0"/>
              </a:rPr>
              <a:t>abstract syntax trees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are ubiquitous as an intermediate representation of code. Programs are compiled into this tree structure, preserving the fundamental structure and meaning of the code.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DD2111-B4FC-BAEC-09BD-9DF53D00A98A}"/>
              </a:ext>
            </a:extLst>
          </p:cNvPr>
          <p:cNvSpPr txBox="1"/>
          <p:nvPr/>
        </p:nvSpPr>
        <p:spPr>
          <a:xfrm>
            <a:off x="-2" y="12262358"/>
            <a:ext cx="10776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AST Representations for Neural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Construct </a:t>
            </a:r>
            <a:r>
              <a:rPr lang="en-US" sz="2800" i="1" dirty="0">
                <a:latin typeface="Helvetica" panose="020B0604020202020204" pitchFamily="34" charset="0"/>
                <a:cs typeface="Helvetica" panose="020B0604020202020204" pitchFamily="34" charset="0"/>
              </a:rPr>
              <a:t>co-occurrence matrix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from abstract syntax tree nodes: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FE064D-5DA7-B88D-B04F-1D5A48F3FC5B}"/>
              </a:ext>
            </a:extLst>
          </p:cNvPr>
          <p:cNvSpPr txBox="1"/>
          <p:nvPr/>
        </p:nvSpPr>
        <p:spPr>
          <a:xfrm>
            <a:off x="10905543" y="12304347"/>
            <a:ext cx="1077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Graph Convolutional Networks (GCNs)</a:t>
            </a:r>
          </a:p>
        </p:txBody>
      </p:sp>
      <p:pic>
        <p:nvPicPr>
          <p:cNvPr id="33" name="Picture 32" descr="A line of arrows with text&#10;&#10;Description automatically generated with medium confidence">
            <a:extLst>
              <a:ext uri="{FF2B5EF4-FFF2-40B4-BE49-F238E27FC236}">
                <a16:creationId xmlns:a16="http://schemas.microsoft.com/office/drawing/2014/main" id="{4A15ABB8-7622-DCF5-FD1E-813441BABD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61133" y="13045214"/>
            <a:ext cx="11265224" cy="3621076"/>
          </a:xfrm>
          <a:prstGeom prst="rect">
            <a:avLst/>
          </a:prstGeom>
        </p:spPr>
      </p:pic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90BAB634-061F-6F70-F3C8-B555BB925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060609"/>
              </p:ext>
            </p:extLst>
          </p:nvPr>
        </p:nvGraphicFramePr>
        <p:xfrm>
          <a:off x="142137" y="21520161"/>
          <a:ext cx="10305320" cy="2959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759">
                  <a:extLst>
                    <a:ext uri="{9D8B030D-6E8A-4147-A177-3AD203B41FA5}">
                      <a16:colId xmlns:a16="http://schemas.microsoft.com/office/drawing/2014/main" val="2791289976"/>
                    </a:ext>
                  </a:extLst>
                </a:gridCol>
                <a:gridCol w="2056901">
                  <a:extLst>
                    <a:ext uri="{9D8B030D-6E8A-4147-A177-3AD203B41FA5}">
                      <a16:colId xmlns:a16="http://schemas.microsoft.com/office/drawing/2014/main" val="384922524"/>
                    </a:ext>
                  </a:extLst>
                </a:gridCol>
                <a:gridCol w="2576330">
                  <a:extLst>
                    <a:ext uri="{9D8B030D-6E8A-4147-A177-3AD203B41FA5}">
                      <a16:colId xmlns:a16="http://schemas.microsoft.com/office/drawing/2014/main" val="3948681851"/>
                    </a:ext>
                  </a:extLst>
                </a:gridCol>
                <a:gridCol w="2576330">
                  <a:extLst>
                    <a:ext uri="{9D8B030D-6E8A-4147-A177-3AD203B41FA5}">
                      <a16:colId xmlns:a16="http://schemas.microsoft.com/office/drawing/2014/main" val="2439674398"/>
                    </a:ext>
                  </a:extLst>
                </a:gridCol>
              </a:tblGrid>
              <a:tr h="65116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Top-1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Top-5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Top-10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92377"/>
                  </a:ext>
                </a:extLst>
              </a:tr>
              <a:tr h="651163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85.90%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97.68%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99.06%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24203"/>
                  </a:ext>
                </a:extLst>
              </a:tr>
              <a:tr h="651163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3-Layer 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90.64%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98.68%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99.30%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34553"/>
                  </a:ext>
                </a:extLst>
              </a:tr>
              <a:tr h="651163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3-Layer GCN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94.04%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99.44%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99.76%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85868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96B96128-1212-D252-A52E-5440D6F795E1}"/>
              </a:ext>
            </a:extLst>
          </p:cNvPr>
          <p:cNvSpPr txBox="1"/>
          <p:nvPr/>
        </p:nvSpPr>
        <p:spPr>
          <a:xfrm>
            <a:off x="80610" y="18646202"/>
            <a:ext cx="1077640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Experimentation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Data: 100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LeetCode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problems and solution examples for each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Vectorize code examples into co-occurrence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Construct train set from 90% of the data and test set from 10%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Train various architectures on train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Evaluate on test set with top-1, top-5, and top-10 accuracy: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A6B299A-760B-707E-D62B-8DD81489AC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85363" y="21439297"/>
            <a:ext cx="11160235" cy="741512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B9F26A2-9355-F04D-34BF-3B293D6F54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610" y="26870354"/>
            <a:ext cx="10664955" cy="231494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DECED91-E744-B84A-097E-2D3068D2D18B}"/>
              </a:ext>
            </a:extLst>
          </p:cNvPr>
          <p:cNvSpPr txBox="1"/>
          <p:nvPr/>
        </p:nvSpPr>
        <p:spPr>
          <a:xfrm>
            <a:off x="80610" y="24831347"/>
            <a:ext cx="1077640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Adversarial Examples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Certain problems were chosen to be very similar:</a:t>
            </a:r>
          </a:p>
          <a:p>
            <a:pPr marL="457200" lvl="8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Post-order, in-order, and pre-order traversal of binary tree</a:t>
            </a:r>
          </a:p>
          <a:p>
            <a:pPr marL="457200" lvl="8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GCN performance is much better in these cases</a:t>
            </a:r>
          </a:p>
          <a:p>
            <a:pPr algn="ctr"/>
            <a:endParaRPr lang="en-US" sz="3200" b="1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0140EB7F-3DDF-892D-D65C-E1E59832F2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195548" y="16885856"/>
            <a:ext cx="5486400" cy="433387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D6C953A-D635-F156-098A-986B959969F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88353" y="16870224"/>
            <a:ext cx="5400675" cy="4333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272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Helvetica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CS Notebooks</cp:lastModifiedBy>
  <cp:revision>13</cp:revision>
  <dcterms:modified xsi:type="dcterms:W3CDTF">2024-12-03T22:20:24Z</dcterms:modified>
</cp:coreProperties>
</file>