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4" r:id="rId2"/>
    <p:sldId id="326" r:id="rId3"/>
    <p:sldId id="257" r:id="rId4"/>
    <p:sldId id="332" r:id="rId5"/>
    <p:sldId id="258" r:id="rId6"/>
    <p:sldId id="321" r:id="rId7"/>
    <p:sldId id="331" r:id="rId8"/>
    <p:sldId id="323" r:id="rId9"/>
    <p:sldId id="33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940039671698"/>
          <c:y val="0.135258877692953"/>
          <c:w val="0.854490801843602"/>
          <c:h val="0.723184199513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40.0</c:v>
                </c:pt>
                <c:pt idx="1">
                  <c:v>40.0</c:v>
                </c:pt>
                <c:pt idx="2">
                  <c:v>40.0</c:v>
                </c:pt>
                <c:pt idx="3">
                  <c:v>40.0</c:v>
                </c:pt>
                <c:pt idx="4">
                  <c:v>40.0</c:v>
                </c:pt>
                <c:pt idx="5">
                  <c:v>40.0</c:v>
                </c:pt>
                <c:pt idx="6">
                  <c:v>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 - Local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3.980857080704808</c:v>
                </c:pt>
                <c:pt idx="1">
                  <c:v>24.70944921677615</c:v>
                </c:pt>
                <c:pt idx="2">
                  <c:v>61.29739094985731</c:v>
                </c:pt>
                <c:pt idx="3">
                  <c:v>67.72265641325698</c:v>
                </c:pt>
                <c:pt idx="4">
                  <c:v>73.91352599103298</c:v>
                </c:pt>
                <c:pt idx="5">
                  <c:v>78.09118367541084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SPARK - AWS small cluster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  <a:prstDash val="solid"/>
            </a:ln>
          </c:spPr>
          <c:marker>
            <c:symbol val="none"/>
          </c:marker>
          <c:dPt>
            <c:idx val="6"/>
            <c:bubble3D val="0"/>
            <c:spPr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c:spPr>
          </c:dPt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8.935546875</c:v>
                </c:pt>
                <c:pt idx="1">
                  <c:v>52.54297994269341</c:v>
                </c:pt>
                <c:pt idx="2">
                  <c:v>170.7452093683463</c:v>
                </c:pt>
                <c:pt idx="3">
                  <c:v>228.032648466085</c:v>
                </c:pt>
                <c:pt idx="4">
                  <c:v>257.0612528465012</c:v>
                </c:pt>
                <c:pt idx="5">
                  <c:v>275.8953891397962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SPARK - AWS large cluster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8.005249343832021</c:v>
                </c:pt>
                <c:pt idx="1">
                  <c:v>39.87496602337592</c:v>
                </c:pt>
                <c:pt idx="2">
                  <c:v>213.696926629952</c:v>
                </c:pt>
                <c:pt idx="3">
                  <c:v>327.5189489641233</c:v>
                </c:pt>
                <c:pt idx="4">
                  <c:v>454.1871249318058</c:v>
                </c:pt>
                <c:pt idx="5">
                  <c:v>513.9704155905142</c:v>
                </c:pt>
                <c:pt idx="6">
                  <c:v>584.5952602230483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330520"/>
        <c:axId val="2136333512"/>
      </c:lineChart>
      <c:catAx>
        <c:axId val="2136330520"/>
        <c:scaling>
          <c:orientation val="minMax"/>
        </c:scaling>
        <c:delete val="0"/>
        <c:axPos val="b"/>
        <c:majorTickMark val="out"/>
        <c:minorTickMark val="none"/>
        <c:tickLblPos val="nextTo"/>
        <c:crossAx val="2136333512"/>
        <c:crosses val="autoZero"/>
        <c:auto val="1"/>
        <c:lblAlgn val="ctr"/>
        <c:lblOffset val="100"/>
        <c:noMultiLvlLbl val="0"/>
      </c:catAx>
      <c:valAx>
        <c:axId val="2136333512"/>
        <c:scaling>
          <c:orientation val="minMax"/>
          <c:max val="6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Words checked</a:t>
                </a:r>
                <a:r>
                  <a:rPr lang="en-US" baseline="0" dirty="0" smtClean="0"/>
                  <a:t> per </a:t>
                </a:r>
                <a:r>
                  <a:rPr lang="en-US" baseline="0" dirty="0" smtClean="0"/>
                  <a:t>second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63305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20425590675077"/>
          <c:y val="0.000536842476317387"/>
          <c:w val="0.877462101793997"/>
          <c:h val="0.107668988361093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753D3-14CE-224F-B386-7BEAFF09F76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0E80-1A00-3546-A6C0-45396407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10E80-1A00-3546-A6C0-453964075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SPARK-n-SPELL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06 at 12.20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27200"/>
            <a:ext cx="7150100" cy="340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0254" y="3480997"/>
            <a:ext cx="300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acomodation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891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06 at 2.5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9144000" cy="584461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16657" y="2057947"/>
            <a:ext cx="4225782" cy="126979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7138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4191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SPELLING CORRECTION ALGORITHMS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413" y="3283958"/>
            <a:ext cx="728917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Applications</a:t>
            </a:r>
          </a:p>
          <a:p>
            <a:endParaRPr lang="en-US" sz="1000" b="1" dirty="0" smtClean="0">
              <a:latin typeface="American Typewriter"/>
              <a:cs typeface="American Typewrite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merican Typewriter"/>
                <a:cs typeface="American Typewriter"/>
              </a:rPr>
              <a:t>Web </a:t>
            </a:r>
            <a:r>
              <a:rPr lang="en-US" sz="2400" dirty="0" smtClean="0">
                <a:latin typeface="American Typewriter"/>
                <a:cs typeface="American Typewriter"/>
              </a:rPr>
              <a:t>searching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merican Typewriter"/>
                <a:cs typeface="American Typewriter"/>
              </a:rPr>
              <a:t>Word </a:t>
            </a:r>
            <a:r>
              <a:rPr lang="en-US" sz="2400" dirty="0" smtClean="0">
                <a:latin typeface="American Typewriter"/>
                <a:cs typeface="American Typewriter"/>
              </a:rPr>
              <a:t>processing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merican Typewriter"/>
                <a:cs typeface="American Typewriter"/>
              </a:rPr>
              <a:t>E-</a:t>
            </a:r>
            <a:r>
              <a:rPr lang="en-US" sz="2400" dirty="0" smtClean="0">
                <a:latin typeface="American Typewriter"/>
                <a:cs typeface="American Typewriter"/>
              </a:rPr>
              <a:t>mail and text messaging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merican Typewriter"/>
                <a:cs typeface="American Typewriter"/>
              </a:rPr>
              <a:t>Optical Character Recognition (OCR) </a:t>
            </a:r>
            <a:r>
              <a:rPr lang="en-US" sz="2400" dirty="0" smtClean="0">
                <a:latin typeface="American Typewriter"/>
                <a:cs typeface="American Typewriter"/>
              </a:rPr>
              <a:t>scanning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merican Typewriter"/>
                <a:cs typeface="American Typewriter"/>
              </a:rPr>
              <a:t>…</a:t>
            </a:r>
            <a:endParaRPr lang="en-US" sz="2400" dirty="0" smtClean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804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EDIT DISTANCE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9053" y="3283959"/>
            <a:ext cx="2917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merican Typewriter"/>
                <a:cs typeface="American Typewriter"/>
              </a:rPr>
              <a:t>Deletes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merican Typewriter"/>
                <a:cs typeface="American Typewriter"/>
              </a:rPr>
              <a:t>Transpositions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merican Typewriter"/>
                <a:cs typeface="American Typewriter"/>
              </a:rPr>
              <a:t>R</a:t>
            </a:r>
            <a:r>
              <a:rPr lang="en-US" sz="2400" dirty="0" smtClean="0">
                <a:latin typeface="American Typewriter"/>
                <a:cs typeface="American Typewriter"/>
              </a:rPr>
              <a:t>eplaces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merican Typewriter"/>
                <a:cs typeface="American Typewriter"/>
              </a:rPr>
              <a:t>I</a:t>
            </a:r>
            <a:r>
              <a:rPr lang="en-US" sz="2400" dirty="0" smtClean="0">
                <a:latin typeface="American Typewriter"/>
                <a:cs typeface="American Typewriter"/>
              </a:rPr>
              <a:t>nsertions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821" y="3283108"/>
            <a:ext cx="3256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</a:t>
            </a:r>
            <a:r>
              <a:rPr lang="en-US" sz="2400" dirty="0" smtClean="0">
                <a:latin typeface="American Typewriter"/>
                <a:cs typeface="American Typewriter"/>
              </a:rPr>
              <a:t>THERE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  THERE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THE</a:t>
            </a:r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ER</a:t>
            </a:r>
            <a:r>
              <a:rPr lang="en-US" sz="2400" dirty="0" smtClean="0">
                <a:latin typeface="American Typewriter"/>
                <a:cs typeface="American Typewriter"/>
              </a:rPr>
              <a:t>   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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THERE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T</a:t>
            </a:r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Y</a:t>
            </a:r>
            <a:r>
              <a:rPr lang="en-US" sz="2400" dirty="0" smtClean="0">
                <a:latin typeface="American Typewriter"/>
                <a:cs typeface="American Typewriter"/>
              </a:rPr>
              <a:t>ERE </a:t>
            </a:r>
            <a:r>
              <a:rPr lang="en-US" sz="2400" dirty="0" smtClean="0">
                <a:latin typeface="American Typewriter"/>
                <a:cs typeface="American Typewriter"/>
              </a:rPr>
              <a:t>  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  THERE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TERE      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  T</a:t>
            </a:r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  <a:sym typeface="Wingdings"/>
              </a:rPr>
              <a:t>H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ERE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1159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SYMMETRIC DELETE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053" y="3283959"/>
            <a:ext cx="291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merican Typewriter"/>
                <a:cs typeface="American Typewriter"/>
              </a:rPr>
              <a:t>Deletes</a:t>
            </a:r>
            <a:endParaRPr lang="en-US" sz="2400" dirty="0" smtClean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821" y="3283108"/>
            <a:ext cx="3256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</a:t>
            </a:r>
            <a:r>
              <a:rPr lang="en-US" sz="2400" dirty="0" smtClean="0">
                <a:latin typeface="American Typewriter"/>
                <a:cs typeface="American Typewriter"/>
              </a:rPr>
              <a:t>THERE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  THERE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THEE</a:t>
            </a:r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</a:t>
            </a:r>
            <a:r>
              <a:rPr lang="en-US" sz="2400" dirty="0" smtClean="0">
                <a:latin typeface="American Typewriter"/>
                <a:cs typeface="American Typewriter"/>
              </a:rPr>
              <a:t>   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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THEE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T</a:t>
            </a:r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Y</a:t>
            </a:r>
            <a:r>
              <a:rPr lang="en-US" sz="2400" dirty="0" smtClean="0">
                <a:latin typeface="American Typewriter"/>
                <a:cs typeface="American Typewriter"/>
              </a:rPr>
              <a:t>ERE </a:t>
            </a:r>
            <a:r>
              <a:rPr lang="en-US" sz="2400" dirty="0" smtClean="0">
                <a:latin typeface="American Typewriter"/>
                <a:cs typeface="American Typewriter"/>
              </a:rPr>
              <a:t>  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  TERE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TERE      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  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T</a:t>
            </a:r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  <a:sym typeface="Wingdings"/>
              </a:rPr>
              <a:t>H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ERE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7577" y="3283959"/>
            <a:ext cx="2090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merican Typewriter"/>
              <a:cs typeface="American Typewriter"/>
            </a:endParaRPr>
          </a:p>
          <a:p>
            <a:pPr marL="342900" indent="-342900">
              <a:buFont typeface="Wingdings" charset="0"/>
              <a:buChar char="ß"/>
            </a:pP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THE</a:t>
            </a:r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  <a:sym typeface="Wingdings"/>
              </a:rPr>
              <a:t>R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E</a:t>
            </a:r>
          </a:p>
          <a:p>
            <a:pPr marL="342900" indent="-342900">
              <a:buFont typeface="Wingdings" charset="0"/>
              <a:buChar char="ß"/>
            </a:pP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T</a:t>
            </a:r>
            <a:r>
              <a:rPr lang="en-US" sz="2400" u="sng" dirty="0" smtClean="0">
                <a:solidFill>
                  <a:srgbClr val="FF0000"/>
                </a:solidFill>
                <a:latin typeface="American Typewriter"/>
                <a:cs typeface="American Typewriter"/>
                <a:sym typeface="Wingdings"/>
              </a:rPr>
              <a:t>H</a:t>
            </a:r>
            <a:r>
              <a:rPr lang="en-US" sz="2400" dirty="0" smtClean="0">
                <a:latin typeface="American Typewriter"/>
                <a:cs typeface="American Typewriter"/>
                <a:sym typeface="Wingdings"/>
              </a:rPr>
              <a:t>ERE</a:t>
            </a:r>
          </a:p>
          <a:p>
            <a:endParaRPr lang="en-US" sz="2400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350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146708" y="3492534"/>
            <a:ext cx="6806393" cy="451625"/>
            <a:chOff x="1146708" y="3492534"/>
            <a:chExt cx="6806393" cy="451625"/>
          </a:xfrm>
        </p:grpSpPr>
        <p:sp>
          <p:nvSpPr>
            <p:cNvPr id="13" name="Rectangle 12"/>
            <p:cNvSpPr/>
            <p:nvPr/>
          </p:nvSpPr>
          <p:spPr>
            <a:xfrm>
              <a:off x="1146708" y="3492534"/>
              <a:ext cx="953709" cy="451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dirty="0" smtClean="0">
                  <a:latin typeface="American Typewriter"/>
                  <a:cs typeface="American Typewriter"/>
                </a:rPr>
                <a:t>this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7603" y="3492534"/>
              <a:ext cx="953709" cy="451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dirty="0">
                  <a:latin typeface="American Typewriter"/>
                  <a:cs typeface="American Typewriter"/>
                </a:rPr>
                <a:t>is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48498" y="3492534"/>
              <a:ext cx="953709" cy="451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dirty="0">
                  <a:latin typeface="American Typewriter"/>
                  <a:cs typeface="American Typewriter"/>
                </a:rPr>
                <a:t>ax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99392" y="3492534"/>
              <a:ext cx="953709" cy="451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dirty="0">
                  <a:latin typeface="American Typewriter"/>
                  <a:cs typeface="American Typewriter"/>
                </a:rPr>
                <a:t>test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23563" y="2547826"/>
            <a:ext cx="5852684" cy="944708"/>
            <a:chOff x="1623563" y="2547826"/>
            <a:chExt cx="5852684" cy="94470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23563" y="2547826"/>
              <a:ext cx="0" cy="9447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0" idx="0"/>
            </p:cNvCxnSpPr>
            <p:nvPr/>
          </p:nvCxnSpPr>
          <p:spPr>
            <a:xfrm>
              <a:off x="3574458" y="2547826"/>
              <a:ext cx="0" cy="9447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>
              <a:off x="5525353" y="2547826"/>
              <a:ext cx="0" cy="9447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  <a:endCxn id="16" idx="0"/>
            </p:cNvCxnSpPr>
            <p:nvPr/>
          </p:nvCxnSpPr>
          <p:spPr>
            <a:xfrm>
              <a:off x="7476247" y="2547826"/>
              <a:ext cx="0" cy="9447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CC00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317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</a:t>
            </a:r>
            <a:r>
              <a:rPr lang="en-US" sz="3600" b="1" dirty="0" smtClean="0">
                <a:latin typeface="American Typewriter"/>
                <a:cs typeface="American Typewriter"/>
              </a:rPr>
              <a:t>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146708" y="3492534"/>
            <a:ext cx="6806393" cy="451625"/>
            <a:chOff x="1146708" y="3492534"/>
            <a:chExt cx="6806393" cy="451625"/>
          </a:xfrm>
        </p:grpSpPr>
        <p:sp>
          <p:nvSpPr>
            <p:cNvPr id="13" name="Rectangle 12"/>
            <p:cNvSpPr/>
            <p:nvPr/>
          </p:nvSpPr>
          <p:spPr>
            <a:xfrm>
              <a:off x="1146708" y="3492534"/>
              <a:ext cx="953709" cy="451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dirty="0" smtClean="0">
                  <a:latin typeface="American Typewriter"/>
                  <a:cs typeface="American Typewriter"/>
                </a:rPr>
                <a:t>this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7603" y="3492534"/>
              <a:ext cx="953709" cy="451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dirty="0">
                  <a:latin typeface="American Typewriter"/>
                  <a:cs typeface="American Typewriter"/>
                </a:rPr>
                <a:t>is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48498" y="3492534"/>
              <a:ext cx="953709" cy="451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dirty="0" smtClean="0">
                  <a:latin typeface="American Typewriter"/>
                  <a:cs typeface="American Typewriter"/>
                </a:rPr>
                <a:t>a</a:t>
              </a:r>
              <a:endParaRPr lang="en-US" dirty="0">
                <a:latin typeface="American Typewriter"/>
                <a:cs typeface="American Typewrite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99392" y="3492534"/>
              <a:ext cx="953709" cy="451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dirty="0">
                  <a:latin typeface="American Typewriter"/>
                  <a:cs typeface="American Typewriter"/>
                </a:rPr>
                <a:t>test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23563" y="2547826"/>
            <a:ext cx="5852684" cy="944708"/>
            <a:chOff x="1623563" y="2547826"/>
            <a:chExt cx="5852684" cy="94470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23563" y="2547826"/>
              <a:ext cx="0" cy="9447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0" idx="0"/>
            </p:cNvCxnSpPr>
            <p:nvPr/>
          </p:nvCxnSpPr>
          <p:spPr>
            <a:xfrm>
              <a:off x="3574458" y="2547826"/>
              <a:ext cx="0" cy="9447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>
              <a:off x="5525353" y="2547826"/>
              <a:ext cx="0" cy="9447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  <a:endCxn id="16" idx="0"/>
            </p:cNvCxnSpPr>
            <p:nvPr/>
          </p:nvCxnSpPr>
          <p:spPr>
            <a:xfrm>
              <a:off x="7476247" y="2547826"/>
              <a:ext cx="0" cy="9447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1729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18679752"/>
              </p:ext>
            </p:extLst>
          </p:nvPr>
        </p:nvGraphicFramePr>
        <p:xfrm>
          <a:off x="377202" y="1094011"/>
          <a:ext cx="8436745" cy="5080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736" y="5543421"/>
            <a:ext cx="140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Yelp reviews</a:t>
            </a:r>
          </a:p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3" name="Explosion 1 2"/>
          <p:cNvSpPr/>
          <p:nvPr/>
        </p:nvSpPr>
        <p:spPr>
          <a:xfrm>
            <a:off x="7217129" y="4413765"/>
            <a:ext cx="914400" cy="911115"/>
          </a:xfrm>
          <a:prstGeom prst="irregularSeal1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7217129" y="3245807"/>
            <a:ext cx="914400" cy="911115"/>
          </a:xfrm>
          <a:prstGeom prst="irregularSeal1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8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"/>
        </p:bldSub>
      </p:bldGraphic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685800" y="2865437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SPARK-n-</a:t>
            </a:r>
            <a:r>
              <a:rPr lang="en-US" sz="3600" b="1" dirty="0" err="1" smtClean="0">
                <a:latin typeface="American Typewriter"/>
                <a:cs typeface="American Typewriter"/>
              </a:rPr>
              <a:t>SPELL.com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665132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Context-based document correction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3037" y="6488668"/>
            <a:ext cx="43409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G. </a:t>
            </a:r>
            <a:r>
              <a:rPr lang="en-US" b="1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Dominedò</a:t>
            </a:r>
            <a:r>
              <a:rPr lang="en-US" b="1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&amp; K. Lo</a:t>
            </a:r>
            <a:endParaRPr lang="en-US" b="1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561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215</Words>
  <Application>Microsoft Macintosh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SPARK-n-SPELL.com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Matteo Maggiori</cp:lastModifiedBy>
  <cp:revision>60</cp:revision>
  <dcterms:created xsi:type="dcterms:W3CDTF">2015-12-01T14:30:51Z</dcterms:created>
  <dcterms:modified xsi:type="dcterms:W3CDTF">2015-12-06T23:26:42Z</dcterms:modified>
</cp:coreProperties>
</file>