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audio1.bin" ContentType="audio/unknown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311" r:id="rId5"/>
    <p:sldId id="310" r:id="rId6"/>
    <p:sldId id="312" r:id="rId7"/>
    <p:sldId id="320" r:id="rId8"/>
    <p:sldId id="313" r:id="rId9"/>
    <p:sldId id="314" r:id="rId10"/>
    <p:sldId id="315" r:id="rId11"/>
    <p:sldId id="316" r:id="rId12"/>
    <p:sldId id="317" r:id="rId13"/>
    <p:sldId id="318" r:id="rId14"/>
    <p:sldId id="321" r:id="rId15"/>
    <p:sldId id="261" r:id="rId16"/>
    <p:sldId id="262" r:id="rId17"/>
    <p:sldId id="272" r:id="rId18"/>
    <p:sldId id="263" r:id="rId19"/>
    <p:sldId id="273" r:id="rId20"/>
    <p:sldId id="274" r:id="rId21"/>
    <p:sldId id="275" r:id="rId22"/>
    <p:sldId id="277" r:id="rId23"/>
    <p:sldId id="264" r:id="rId24"/>
    <p:sldId id="268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23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2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1000_x000d_131,000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42.66</c:v>
                </c:pt>
                <c:pt idx="1">
                  <c:v>42.78</c:v>
                </c:pt>
                <c:pt idx="2">
                  <c:v>40.65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Naïve SPARK - local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1000_x000d_131,000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4.0</c:v>
                </c:pt>
                <c:pt idx="1">
                  <c:v>24.0</c:v>
                </c:pt>
                <c:pt idx="2">
                  <c:v>61.0</c:v>
                </c:pt>
                <c:pt idx="3">
                  <c:v>67.0</c:v>
                </c:pt>
                <c:pt idx="4">
                  <c:v>70.0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Naïve SPARK - AWS</c:v>
                </c:pt>
              </c:strCache>
            </c:strRef>
          </c:tx>
          <c:spPr>
            <a:ln>
              <a:solidFill>
                <a:schemeClr val="tx2"/>
              </a:solidFill>
              <a:prstDash val="sysDash"/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1000_x000d_131,000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9.0</c:v>
                </c:pt>
                <c:pt idx="1">
                  <c:v>53.0</c:v>
                </c:pt>
                <c:pt idx="2">
                  <c:v>171.0</c:v>
                </c:pt>
                <c:pt idx="3">
                  <c:v>228.0</c:v>
                </c:pt>
                <c:pt idx="4">
                  <c:v>257.0</c:v>
                </c:pt>
                <c:pt idx="5">
                  <c:v>276.0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Full SPARK - local</c:v>
                </c:pt>
              </c:strCache>
            </c:strRef>
          </c:tx>
          <c:spPr>
            <a:ln>
              <a:solidFill>
                <a:srgbClr val="31859C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1000_x000d_131,000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2.0</c:v>
                </c:pt>
                <c:pt idx="1">
                  <c:v>11.0</c:v>
                </c:pt>
                <c:pt idx="2">
                  <c:v>33.0</c:v>
                </c:pt>
                <c:pt idx="3">
                  <c:v>41.0</c:v>
                </c:pt>
                <c:pt idx="4">
                  <c:v>46.0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Full SPARK - AWS</c:v>
                </c:pt>
              </c:strCache>
            </c:strRef>
          </c:tx>
          <c:spPr>
            <a:ln>
              <a:solidFill>
                <a:schemeClr val="accent5">
                  <a:lumMod val="75000"/>
                </a:schemeClr>
              </a:solidFill>
              <a:prstDash val="sysDash"/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1_x000d_200</c:v>
                </c:pt>
                <c:pt idx="1">
                  <c:v>10_x000d_1,500</c:v>
                </c:pt>
                <c:pt idx="2">
                  <c:v>100_x000d_12,000</c:v>
                </c:pt>
                <c:pt idx="3">
                  <c:v>250_x000d_32,500</c:v>
                </c:pt>
                <c:pt idx="4">
                  <c:v>500_x000d_66,500</c:v>
                </c:pt>
                <c:pt idx="5">
                  <c:v>1000_x000d_131,000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3.0</c:v>
                </c:pt>
                <c:pt idx="1">
                  <c:v>17.0</c:v>
                </c:pt>
                <c:pt idx="2">
                  <c:v>63.0</c:v>
                </c:pt>
                <c:pt idx="3">
                  <c:v>94.0</c:v>
                </c:pt>
                <c:pt idx="4">
                  <c:v>110.0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692744"/>
        <c:axId val="2109766392"/>
      </c:lineChart>
      <c:catAx>
        <c:axId val="2124692744"/>
        <c:scaling>
          <c:orientation val="minMax"/>
        </c:scaling>
        <c:delete val="0"/>
        <c:axPos val="b"/>
        <c:majorTickMark val="out"/>
        <c:minorTickMark val="none"/>
        <c:tickLblPos val="nextTo"/>
        <c:crossAx val="2109766392"/>
        <c:crosses val="autoZero"/>
        <c:auto val="1"/>
        <c:lblAlgn val="ctr"/>
        <c:lblOffset val="100"/>
        <c:noMultiLvlLbl val="0"/>
      </c:catAx>
      <c:valAx>
        <c:axId val="21097663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Words checked</a:t>
                </a:r>
                <a:r>
                  <a:rPr lang="en-US" baseline="0" dirty="0" smtClean="0"/>
                  <a:t> per minute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46927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000652972003475051"/>
          <c:y val="0.025"/>
          <c:w val="0.972599888411339"/>
          <c:h val="0.159986386652839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753D3-14CE-224F-B386-7BEAFF09F768}" type="datetimeFigureOut">
              <a:rPr lang="en-US" smtClean="0"/>
              <a:t>12/5/15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0E80-1A00-3546-A6C0-45396407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8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10E80-1A00-3546-A6C0-453964075F1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0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9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4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3A855-A02C-A748-A6F8-22E38557EA70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F2653-92DA-634B-AD75-92AE1EA3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SPARK-n-SPELL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372546"/>
            <a:ext cx="9144000" cy="163121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endParaRPr lang="en-US" sz="22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2200" dirty="0" smtClean="0">
                <a:latin typeface="American Typewriter"/>
                <a:cs typeface="American Typewriter"/>
              </a:rPr>
              <a:t>Context-</a:t>
            </a:r>
            <a:r>
              <a:rPr lang="en-US" sz="2200" smtClean="0">
                <a:latin typeface="American Typewriter"/>
                <a:cs typeface="American Typewriter"/>
              </a:rPr>
              <a:t>based document correction </a:t>
            </a:r>
            <a:r>
              <a:rPr lang="en-US" sz="2200" dirty="0" smtClean="0">
                <a:latin typeface="American Typewriter"/>
                <a:cs typeface="American Typewriter"/>
              </a:rPr>
              <a:t>in Apache SPARK</a:t>
            </a:r>
          </a:p>
          <a:p>
            <a:pPr algn="ctr"/>
            <a:endParaRPr lang="en-US" sz="2200" dirty="0" smtClean="0">
              <a:latin typeface="American Typewriter"/>
              <a:cs typeface="American Typewriter"/>
            </a:endParaRPr>
          </a:p>
          <a:p>
            <a:pPr algn="ctr"/>
            <a:r>
              <a:rPr lang="en-US" sz="2200" dirty="0" err="1" smtClean="0">
                <a:latin typeface="American Typewriter"/>
                <a:cs typeface="American Typewriter"/>
              </a:rPr>
              <a:t>Gioia</a:t>
            </a:r>
            <a:r>
              <a:rPr lang="en-US" sz="2200" dirty="0" smtClean="0">
                <a:latin typeface="American Typewriter"/>
                <a:cs typeface="American Typewriter"/>
              </a:rPr>
              <a:t> </a:t>
            </a:r>
            <a:r>
              <a:rPr lang="en-US" sz="2200" dirty="0" err="1" smtClean="0">
                <a:latin typeface="American Typewriter"/>
                <a:cs typeface="American Typewriter"/>
              </a:rPr>
              <a:t>Dominedò</a:t>
            </a:r>
            <a:r>
              <a:rPr lang="en-US" sz="2200" dirty="0" smtClean="0">
                <a:latin typeface="American Typewriter"/>
                <a:cs typeface="American Typewriter"/>
              </a:rPr>
              <a:t> and Kendrick Lo</a:t>
            </a:r>
          </a:p>
        </p:txBody>
      </p:sp>
      <p:sp>
        <p:nvSpPr>
          <p:cNvPr id="7" name="Freeform 6"/>
          <p:cNvSpPr/>
          <p:nvPr/>
        </p:nvSpPr>
        <p:spPr>
          <a:xfrm>
            <a:off x="4452943" y="2141106"/>
            <a:ext cx="464018" cy="521088"/>
          </a:xfrm>
          <a:custGeom>
            <a:avLst/>
            <a:gdLst>
              <a:gd name="connsiteX0" fmla="*/ 0 w 464018"/>
              <a:gd name="connsiteY0" fmla="*/ 521088 h 521088"/>
              <a:gd name="connsiteX1" fmla="*/ 293064 w 464018"/>
              <a:gd name="connsiteY1" fmla="*/ 228003 h 521088"/>
              <a:gd name="connsiteX2" fmla="*/ 366330 w 464018"/>
              <a:gd name="connsiteY2" fmla="*/ 154731 h 521088"/>
              <a:gd name="connsiteX3" fmla="*/ 407033 w 464018"/>
              <a:gd name="connsiteY3" fmla="*/ 73319 h 521088"/>
              <a:gd name="connsiteX4" fmla="*/ 415174 w 464018"/>
              <a:gd name="connsiteY4" fmla="*/ 40754 h 521088"/>
              <a:gd name="connsiteX5" fmla="*/ 439596 w 464018"/>
              <a:gd name="connsiteY5" fmla="*/ 24471 h 521088"/>
              <a:gd name="connsiteX6" fmla="*/ 464018 w 464018"/>
              <a:gd name="connsiteY6" fmla="*/ 47 h 52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4018" h="521088">
                <a:moveTo>
                  <a:pt x="0" y="521088"/>
                </a:moveTo>
                <a:lnTo>
                  <a:pt x="293064" y="228003"/>
                </a:lnTo>
                <a:cubicBezTo>
                  <a:pt x="317486" y="203579"/>
                  <a:pt x="348561" y="184349"/>
                  <a:pt x="366330" y="154731"/>
                </a:cubicBezTo>
                <a:cubicBezTo>
                  <a:pt x="389274" y="116488"/>
                  <a:pt x="393184" y="114869"/>
                  <a:pt x="407033" y="73319"/>
                </a:cubicBezTo>
                <a:cubicBezTo>
                  <a:pt x="410571" y="62704"/>
                  <a:pt x="408968" y="50064"/>
                  <a:pt x="415174" y="40754"/>
                </a:cubicBezTo>
                <a:cubicBezTo>
                  <a:pt x="420601" y="32613"/>
                  <a:pt x="431455" y="29899"/>
                  <a:pt x="439596" y="24471"/>
                </a:cubicBezTo>
                <a:cubicBezTo>
                  <a:pt x="457382" y="-2211"/>
                  <a:pt x="446093" y="47"/>
                  <a:pt x="464018" y="47"/>
                </a:cubicBezTo>
              </a:path>
            </a:pathLst>
          </a:custGeom>
          <a:ln w="63500">
            <a:solidFill>
              <a:srgbClr val="CC0023">
                <a:alpha val="84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06510" y="18841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23"/>
                </a:solidFill>
                <a:latin typeface="Chalkduster"/>
                <a:cs typeface="Chalkduster"/>
              </a:rPr>
              <a:t>and</a:t>
            </a:r>
            <a:endParaRPr lang="en-US" dirty="0">
              <a:solidFill>
                <a:srgbClr val="CC0023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08423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775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18" fill="hold">
                                          <p:stCondLst>
                                            <p:cond delay="2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2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8" name="Straight Arrow Connector 17"/>
          <p:cNvCxnSpPr>
            <a:stCxn id="6" idx="2"/>
            <a:endCxn id="14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0" name="Straight Arrow Connector 19"/>
          <p:cNvCxnSpPr>
            <a:stCxn id="7" idx="2"/>
            <a:endCxn id="16" idx="0"/>
          </p:cNvCxnSpPr>
          <p:nvPr/>
        </p:nvCxnSpPr>
        <p:spPr>
          <a:xfrm>
            <a:off x="7476247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ax</a:t>
            </a:r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0" name="Straight Arrow Connector 19"/>
          <p:cNvCxnSpPr>
            <a:stCxn id="7" idx="2"/>
            <a:endCxn id="16" idx="0"/>
          </p:cNvCxnSpPr>
          <p:nvPr/>
        </p:nvCxnSpPr>
        <p:spPr>
          <a:xfrm>
            <a:off x="7476247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841397" y="3109327"/>
            <a:ext cx="1371600" cy="1188720"/>
          </a:xfrm>
          <a:prstGeom prst="ellipse">
            <a:avLst/>
          </a:prstGeom>
          <a:noFill/>
          <a:ln w="38100" cmpd="sng">
            <a:solidFill>
              <a:srgbClr val="CC00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5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92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4275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38045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4275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427585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236834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20155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358272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9261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87561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77182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425946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97395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43503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2" y="5591215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3894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3894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3894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3894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692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192639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6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692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92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2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692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38431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a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3643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204014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70886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8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11484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</p:spTree>
    <p:extLst>
      <p:ext uri="{BB962C8B-B14F-4D97-AF65-F5344CB8AC3E}">
        <p14:creationId xmlns:p14="http://schemas.microsoft.com/office/powerpoint/2010/main" val="215687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8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</p:spTree>
    <p:extLst>
      <p:ext uri="{BB962C8B-B14F-4D97-AF65-F5344CB8AC3E}">
        <p14:creationId xmlns:p14="http://schemas.microsoft.com/office/powerpoint/2010/main" val="238528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is as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</p:spTree>
    <p:extLst>
      <p:ext uri="{BB962C8B-B14F-4D97-AF65-F5344CB8AC3E}">
        <p14:creationId xmlns:p14="http://schemas.microsoft.com/office/powerpoint/2010/main" val="368336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8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is as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1003865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6392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802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802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11802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802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his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83402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3402" y="4177127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3402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3402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7" y="5591215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200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</a:t>
            </a:r>
            <a:r>
              <a:rPr lang="en-US" dirty="0" smtClean="0">
                <a:latin typeface="American Typewriter"/>
                <a:cs typeface="American Typewriter"/>
              </a:rPr>
              <a:t>his is as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35127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84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484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84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200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00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200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484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200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451048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</p:spTree>
    <p:extLst>
      <p:ext uri="{BB962C8B-B14F-4D97-AF65-F5344CB8AC3E}">
        <p14:creationId xmlns:p14="http://schemas.microsoft.com/office/powerpoint/2010/main" val="166521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209254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55341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99392" y="419209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119678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2458111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9392" y="489165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89755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54749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99392" y="5591215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r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335269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</a:t>
            </a:r>
            <a:r>
              <a:rPr lang="en-US" dirty="0" smtClean="0">
                <a:latin typeface="American Typewriter"/>
                <a:cs typeface="American Typewriter"/>
              </a:rPr>
              <a:t>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4302" y="5591215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 rest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53101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76897" y="349253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</a:t>
            </a:r>
            <a:r>
              <a:rPr lang="en-US" dirty="0" smtClean="0">
                <a:latin typeface="American Typewriter"/>
                <a:cs typeface="American Typewriter"/>
              </a:rPr>
              <a:t>ax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48497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0.001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76897" y="419209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48497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0.88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897" y="489165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48497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676897" y="5591215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 is 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48497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0.06</a:t>
            </a:r>
          </a:p>
        </p:txBody>
      </p:sp>
    </p:spTree>
    <p:extLst>
      <p:ext uri="{BB962C8B-B14F-4D97-AF65-F5344CB8AC3E}">
        <p14:creationId xmlns:p14="http://schemas.microsoft.com/office/powerpoint/2010/main" val="186703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4302" y="5591215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rest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53101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0.007</a:t>
            </a:r>
          </a:p>
        </p:txBody>
      </p:sp>
    </p:spTree>
    <p:extLst>
      <p:ext uri="{BB962C8B-B14F-4D97-AF65-F5344CB8AC3E}">
        <p14:creationId xmlns:p14="http://schemas.microsoft.com/office/powerpoint/2010/main" val="121971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24302" y="419209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west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4302" y="4891654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best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4302" y="5591215"/>
            <a:ext cx="18288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rest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53101" y="349253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0.99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53102" y="419209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&lt;0.0001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53101" y="4891654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53101" y="5591215"/>
            <a:ext cx="953709" cy="451625"/>
          </a:xfrm>
          <a:prstGeom prst="rect">
            <a:avLst/>
          </a:prstGeom>
          <a:noFill/>
          <a:ln w="38100" cmpd="sng">
            <a:noFill/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0.007</a:t>
            </a:r>
          </a:p>
        </p:txBody>
      </p:sp>
    </p:spTree>
    <p:extLst>
      <p:ext uri="{BB962C8B-B14F-4D97-AF65-F5344CB8AC3E}">
        <p14:creationId xmlns:p14="http://schemas.microsoft.com/office/powerpoint/2010/main" val="51204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24301" y="3492534"/>
            <a:ext cx="182880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this is a test</a:t>
            </a:r>
          </a:p>
        </p:txBody>
      </p:sp>
    </p:spTree>
    <p:extLst>
      <p:ext uri="{BB962C8B-B14F-4D97-AF65-F5344CB8AC3E}">
        <p14:creationId xmlns:p14="http://schemas.microsoft.com/office/powerpoint/2010/main" val="403923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CONTEXT-LEVEL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48498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9392" y="3492534"/>
            <a:ext cx="953709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8" name="Straight Arrow Connector 7"/>
          <p:cNvCxnSpPr>
            <a:stCxn id="2" idx="2"/>
            <a:endCxn id="12" idx="0"/>
          </p:cNvCxnSpPr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3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4" idx="0"/>
          </p:cNvCxnSpPr>
          <p:nvPr/>
        </p:nvCxnSpPr>
        <p:spPr>
          <a:xfrm>
            <a:off x="552535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5" idx="0"/>
          </p:cNvCxnSpPr>
          <p:nvPr/>
        </p:nvCxnSpPr>
        <p:spPr>
          <a:xfrm>
            <a:off x="7476247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41397" y="3109327"/>
            <a:ext cx="1371600" cy="118872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8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 IMPLEMENTATIONS</a:t>
            </a:r>
          </a:p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1. Naïve parallelization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1335" y="466695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1335" y="536651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1335" y="606607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1335" y="193120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1335" y="263076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1335" y="333032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1335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16" name="Straight Arrow Connector 15"/>
          <p:cNvCxnSpPr>
            <a:stCxn id="12" idx="3"/>
            <a:endCxn id="32" idx="1"/>
          </p:cNvCxnSpPr>
          <p:nvPr/>
        </p:nvCxnSpPr>
        <p:spPr>
          <a:xfrm>
            <a:off x="4032935" y="2157013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33" idx="1"/>
          </p:cNvCxnSpPr>
          <p:nvPr/>
        </p:nvCxnSpPr>
        <p:spPr>
          <a:xfrm>
            <a:off x="4032935" y="2856573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34" idx="1"/>
          </p:cNvCxnSpPr>
          <p:nvPr/>
        </p:nvCxnSpPr>
        <p:spPr>
          <a:xfrm>
            <a:off x="4032935" y="3556133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35" idx="1"/>
          </p:cNvCxnSpPr>
          <p:nvPr/>
        </p:nvCxnSpPr>
        <p:spPr>
          <a:xfrm>
            <a:off x="4032935" y="4255694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28" idx="1"/>
          </p:cNvCxnSpPr>
          <p:nvPr/>
        </p:nvCxnSpPr>
        <p:spPr>
          <a:xfrm>
            <a:off x="4032935" y="4892770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29" idx="1"/>
          </p:cNvCxnSpPr>
          <p:nvPr/>
        </p:nvCxnSpPr>
        <p:spPr>
          <a:xfrm>
            <a:off x="4032935" y="5592330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30" idx="1"/>
          </p:cNvCxnSpPr>
          <p:nvPr/>
        </p:nvCxnSpPr>
        <p:spPr>
          <a:xfrm>
            <a:off x="4032935" y="6291890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90060" y="466695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90060" y="536651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90060" y="6066077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90060" y="193120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90060" y="263076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90060" y="3330320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90060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2610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document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45" name="Straight Arrow Connector 44"/>
          <p:cNvCxnSpPr>
            <a:stCxn id="32" idx="3"/>
            <a:endCxn id="46" idx="1"/>
          </p:cNvCxnSpPr>
          <p:nvPr/>
        </p:nvCxnSpPr>
        <p:spPr>
          <a:xfrm>
            <a:off x="6461660" y="2157013"/>
            <a:ext cx="1057124" cy="214418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18784" y="3935437"/>
            <a:ext cx="137160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suggested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corrections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49" name="Straight Arrow Connector 48"/>
          <p:cNvCxnSpPr>
            <a:stCxn id="33" idx="3"/>
            <a:endCxn id="46" idx="1"/>
          </p:cNvCxnSpPr>
          <p:nvPr/>
        </p:nvCxnSpPr>
        <p:spPr>
          <a:xfrm>
            <a:off x="6461660" y="2856573"/>
            <a:ext cx="1057124" cy="144462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3"/>
            <a:endCxn id="46" idx="1"/>
          </p:cNvCxnSpPr>
          <p:nvPr/>
        </p:nvCxnSpPr>
        <p:spPr>
          <a:xfrm>
            <a:off x="6461660" y="4255694"/>
            <a:ext cx="1057124" cy="4550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3"/>
            <a:endCxn id="46" idx="1"/>
          </p:cNvCxnSpPr>
          <p:nvPr/>
        </p:nvCxnSpPr>
        <p:spPr>
          <a:xfrm>
            <a:off x="6461660" y="3556133"/>
            <a:ext cx="1057124" cy="74506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8" idx="3"/>
            <a:endCxn id="46" idx="1"/>
          </p:cNvCxnSpPr>
          <p:nvPr/>
        </p:nvCxnSpPr>
        <p:spPr>
          <a:xfrm flipV="1">
            <a:off x="6461660" y="4301197"/>
            <a:ext cx="1057124" cy="59157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46" idx="1"/>
          </p:cNvCxnSpPr>
          <p:nvPr/>
        </p:nvCxnSpPr>
        <p:spPr>
          <a:xfrm flipV="1">
            <a:off x="6461660" y="4301197"/>
            <a:ext cx="1057124" cy="129113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0" idx="3"/>
            <a:endCxn id="46" idx="1"/>
          </p:cNvCxnSpPr>
          <p:nvPr/>
        </p:nvCxnSpPr>
        <p:spPr>
          <a:xfrm flipV="1">
            <a:off x="6461660" y="4301197"/>
            <a:ext cx="1057124" cy="199069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3"/>
            <a:endCxn id="10" idx="1"/>
          </p:cNvCxnSpPr>
          <p:nvPr/>
        </p:nvCxnSpPr>
        <p:spPr>
          <a:xfrm>
            <a:off x="1604210" y="4255694"/>
            <a:ext cx="1057125" cy="203619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3"/>
            <a:endCxn id="9" idx="1"/>
          </p:cNvCxnSpPr>
          <p:nvPr/>
        </p:nvCxnSpPr>
        <p:spPr>
          <a:xfrm>
            <a:off x="1604210" y="4255694"/>
            <a:ext cx="1057125" cy="133663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4" idx="3"/>
            <a:endCxn id="8" idx="1"/>
          </p:cNvCxnSpPr>
          <p:nvPr/>
        </p:nvCxnSpPr>
        <p:spPr>
          <a:xfrm>
            <a:off x="1604210" y="4255694"/>
            <a:ext cx="1057125" cy="63707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4" idx="3"/>
            <a:endCxn id="15" idx="1"/>
          </p:cNvCxnSpPr>
          <p:nvPr/>
        </p:nvCxnSpPr>
        <p:spPr>
          <a:xfrm>
            <a:off x="1604210" y="4255694"/>
            <a:ext cx="1057125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4" idx="3"/>
            <a:endCxn id="14" idx="1"/>
          </p:cNvCxnSpPr>
          <p:nvPr/>
        </p:nvCxnSpPr>
        <p:spPr>
          <a:xfrm flipV="1">
            <a:off x="1604210" y="3556133"/>
            <a:ext cx="1057125" cy="69956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4" idx="3"/>
            <a:endCxn id="13" idx="1"/>
          </p:cNvCxnSpPr>
          <p:nvPr/>
        </p:nvCxnSpPr>
        <p:spPr>
          <a:xfrm flipV="1">
            <a:off x="1604210" y="2856573"/>
            <a:ext cx="1057125" cy="139912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4" idx="3"/>
            <a:endCxn id="12" idx="1"/>
          </p:cNvCxnSpPr>
          <p:nvPr/>
        </p:nvCxnSpPr>
        <p:spPr>
          <a:xfrm flipV="1">
            <a:off x="1604210" y="2157013"/>
            <a:ext cx="1057125" cy="209868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 IMPLEMENTATIONS</a:t>
            </a:r>
          </a:p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2. Approximate parallelization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661335" y="5300724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61335" y="2724109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51" name="Straight Arrow Connector 50"/>
          <p:cNvCxnSpPr>
            <a:stCxn id="47" idx="3"/>
            <a:endCxn id="93" idx="1"/>
          </p:cNvCxnSpPr>
          <p:nvPr/>
        </p:nvCxnSpPr>
        <p:spPr>
          <a:xfrm flipV="1">
            <a:off x="4032935" y="2090342"/>
            <a:ext cx="1057125" cy="85958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94" idx="1"/>
          </p:cNvCxnSpPr>
          <p:nvPr/>
        </p:nvCxnSpPr>
        <p:spPr>
          <a:xfrm flipV="1">
            <a:off x="4032935" y="2949921"/>
            <a:ext cx="1057125" cy="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3"/>
            <a:endCxn id="95" idx="1"/>
          </p:cNvCxnSpPr>
          <p:nvPr/>
        </p:nvCxnSpPr>
        <p:spPr>
          <a:xfrm>
            <a:off x="4032935" y="2949922"/>
            <a:ext cx="1057125" cy="85957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3"/>
            <a:endCxn id="61" idx="1"/>
          </p:cNvCxnSpPr>
          <p:nvPr/>
        </p:nvCxnSpPr>
        <p:spPr>
          <a:xfrm flipV="1">
            <a:off x="4032935" y="4666957"/>
            <a:ext cx="1057125" cy="85958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3"/>
            <a:endCxn id="63" idx="1"/>
          </p:cNvCxnSpPr>
          <p:nvPr/>
        </p:nvCxnSpPr>
        <p:spPr>
          <a:xfrm flipV="1">
            <a:off x="4032935" y="5526536"/>
            <a:ext cx="1057125" cy="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1" idx="3"/>
            <a:endCxn id="64" idx="1"/>
          </p:cNvCxnSpPr>
          <p:nvPr/>
        </p:nvCxnSpPr>
        <p:spPr>
          <a:xfrm>
            <a:off x="4032935" y="5526537"/>
            <a:ext cx="1057125" cy="85957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090060" y="4346917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90060" y="5206496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90060" y="6066076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32610" y="4029881"/>
            <a:ext cx="13716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document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73" name="Straight Arrow Connector 72"/>
          <p:cNvCxnSpPr>
            <a:stCxn id="93" idx="3"/>
            <a:endCxn id="75" idx="1"/>
          </p:cNvCxnSpPr>
          <p:nvPr/>
        </p:nvCxnSpPr>
        <p:spPr>
          <a:xfrm>
            <a:off x="6461660" y="2090342"/>
            <a:ext cx="1057124" cy="221085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518784" y="3935437"/>
            <a:ext cx="137160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best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corrections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76" name="Straight Arrow Connector 75"/>
          <p:cNvCxnSpPr>
            <a:stCxn id="94" idx="3"/>
            <a:endCxn id="75" idx="1"/>
          </p:cNvCxnSpPr>
          <p:nvPr/>
        </p:nvCxnSpPr>
        <p:spPr>
          <a:xfrm>
            <a:off x="6461660" y="2949921"/>
            <a:ext cx="1057124" cy="135127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5" idx="3"/>
            <a:endCxn id="75" idx="1"/>
          </p:cNvCxnSpPr>
          <p:nvPr/>
        </p:nvCxnSpPr>
        <p:spPr>
          <a:xfrm>
            <a:off x="6461660" y="3809501"/>
            <a:ext cx="1057124" cy="49169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1" idx="3"/>
            <a:endCxn id="75" idx="1"/>
          </p:cNvCxnSpPr>
          <p:nvPr/>
        </p:nvCxnSpPr>
        <p:spPr>
          <a:xfrm flipV="1">
            <a:off x="6461660" y="4301197"/>
            <a:ext cx="1057124" cy="36576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3" idx="3"/>
            <a:endCxn id="75" idx="1"/>
          </p:cNvCxnSpPr>
          <p:nvPr/>
        </p:nvCxnSpPr>
        <p:spPr>
          <a:xfrm flipV="1">
            <a:off x="6461660" y="4301197"/>
            <a:ext cx="1057124" cy="122533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4" idx="3"/>
            <a:endCxn id="75" idx="1"/>
          </p:cNvCxnSpPr>
          <p:nvPr/>
        </p:nvCxnSpPr>
        <p:spPr>
          <a:xfrm flipV="1">
            <a:off x="6461660" y="4301197"/>
            <a:ext cx="1057124" cy="208491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2" idx="3"/>
            <a:endCxn id="41" idx="1"/>
          </p:cNvCxnSpPr>
          <p:nvPr/>
        </p:nvCxnSpPr>
        <p:spPr>
          <a:xfrm>
            <a:off x="1604210" y="4255694"/>
            <a:ext cx="1057125" cy="127084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2" idx="3"/>
            <a:endCxn id="47" idx="1"/>
          </p:cNvCxnSpPr>
          <p:nvPr/>
        </p:nvCxnSpPr>
        <p:spPr>
          <a:xfrm flipV="1">
            <a:off x="1604210" y="2949922"/>
            <a:ext cx="1057125" cy="130577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090060" y="1770302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090060" y="2629881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90060" y="3489461"/>
            <a:ext cx="1371600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potential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294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SPARK IMPLEMENTATIONS</a:t>
            </a:r>
          </a:p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3. Full parallelization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69719" y="4666957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69719" y="5366517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69719" y="1931200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69719" y="2630760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69719" y="3330320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69719" y="4029881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sentence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51" name="Straight Arrow Connector 50"/>
          <p:cNvCxnSpPr>
            <a:stCxn id="43" idx="3"/>
            <a:endCxn id="66" idx="1"/>
          </p:cNvCxnSpPr>
          <p:nvPr/>
        </p:nvCxnSpPr>
        <p:spPr>
          <a:xfrm>
            <a:off x="2958439" y="2157013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67" idx="1"/>
          </p:cNvCxnSpPr>
          <p:nvPr/>
        </p:nvCxnSpPr>
        <p:spPr>
          <a:xfrm>
            <a:off x="2958439" y="2856573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3"/>
            <a:endCxn id="69" idx="1"/>
          </p:cNvCxnSpPr>
          <p:nvPr/>
        </p:nvCxnSpPr>
        <p:spPr>
          <a:xfrm>
            <a:off x="2958439" y="3556133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  <a:endCxn id="70" idx="1"/>
          </p:cNvCxnSpPr>
          <p:nvPr/>
        </p:nvCxnSpPr>
        <p:spPr>
          <a:xfrm>
            <a:off x="2958439" y="4255694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3"/>
            <a:endCxn id="61" idx="1"/>
          </p:cNvCxnSpPr>
          <p:nvPr/>
        </p:nvCxnSpPr>
        <p:spPr>
          <a:xfrm>
            <a:off x="2958439" y="4892770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3"/>
            <a:endCxn id="63" idx="1"/>
          </p:cNvCxnSpPr>
          <p:nvPr/>
        </p:nvCxnSpPr>
        <p:spPr>
          <a:xfrm>
            <a:off x="2958439" y="5592330"/>
            <a:ext cx="269211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227650" y="466695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27650" y="536651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27650" y="193120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w</a:t>
            </a:r>
            <a:r>
              <a:rPr lang="en-US" dirty="0" smtClean="0">
                <a:latin typeface="American Typewriter"/>
                <a:cs typeface="American Typewriter"/>
              </a:rPr>
              <a:t>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27650" y="263076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27650" y="333032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27650" y="40298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1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5050" y="3842357"/>
            <a:ext cx="118872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document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718524" y="3702409"/>
            <a:ext cx="137160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suggested</a:t>
            </a:r>
          </a:p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corrections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85" name="Straight Arrow Connector 84"/>
          <p:cNvCxnSpPr>
            <a:stCxn id="72" idx="3"/>
            <a:endCxn id="41" idx="1"/>
          </p:cNvCxnSpPr>
          <p:nvPr/>
        </p:nvCxnSpPr>
        <p:spPr>
          <a:xfrm>
            <a:off x="1353770" y="4068170"/>
            <a:ext cx="415949" cy="152416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2" idx="3"/>
            <a:endCxn id="40" idx="1"/>
          </p:cNvCxnSpPr>
          <p:nvPr/>
        </p:nvCxnSpPr>
        <p:spPr>
          <a:xfrm>
            <a:off x="1353770" y="4068170"/>
            <a:ext cx="415949" cy="8246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3"/>
            <a:endCxn id="50" idx="1"/>
          </p:cNvCxnSpPr>
          <p:nvPr/>
        </p:nvCxnSpPr>
        <p:spPr>
          <a:xfrm>
            <a:off x="1353770" y="4068170"/>
            <a:ext cx="415949" cy="18752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3"/>
            <a:endCxn id="48" idx="1"/>
          </p:cNvCxnSpPr>
          <p:nvPr/>
        </p:nvCxnSpPr>
        <p:spPr>
          <a:xfrm flipV="1">
            <a:off x="1353770" y="3556133"/>
            <a:ext cx="415949" cy="51203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2" idx="3"/>
            <a:endCxn id="47" idx="1"/>
          </p:cNvCxnSpPr>
          <p:nvPr/>
        </p:nvCxnSpPr>
        <p:spPr>
          <a:xfrm flipV="1">
            <a:off x="1353770" y="2856573"/>
            <a:ext cx="415949" cy="121159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43" idx="1"/>
          </p:cNvCxnSpPr>
          <p:nvPr/>
        </p:nvCxnSpPr>
        <p:spPr>
          <a:xfrm flipV="1">
            <a:off x="1353770" y="2157013"/>
            <a:ext cx="415949" cy="191115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294450" y="467002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294450" y="53695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294450" y="1934264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294450" y="2633824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294450" y="3333384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294450" y="4032945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2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377021" y="466695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377021" y="536651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377021" y="193120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377021" y="263076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377021" y="333032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377021" y="40298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3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433060" y="466695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433060" y="5366517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433060" y="193120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433060" y="263076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433060" y="3330320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433060" y="4029881"/>
            <a:ext cx="914400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word 4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067140" y="1793277"/>
            <a:ext cx="4485863" cy="484011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227650" y="6032409"/>
            <a:ext cx="4119810" cy="451625"/>
          </a:xfrm>
          <a:prstGeom prst="rect">
            <a:avLst/>
          </a:prstGeom>
          <a:solidFill>
            <a:srgbClr val="B9CDE5"/>
          </a:solidFill>
          <a:ln w="38100" cmpd="sng">
            <a:solidFill>
              <a:srgbClr val="1F497D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</a:t>
            </a:r>
            <a:r>
              <a:rPr lang="en-US" dirty="0" smtClean="0">
                <a:latin typeface="American Typewriter"/>
                <a:cs typeface="American Typewriter"/>
              </a:rPr>
              <a:t>terations per word position</a:t>
            </a:r>
          </a:p>
        </p:txBody>
      </p:sp>
      <p:cxnSp>
        <p:nvCxnSpPr>
          <p:cNvPr id="157" name="Elbow Connector 156"/>
          <p:cNvCxnSpPr>
            <a:stCxn id="155" idx="3"/>
            <a:endCxn id="75" idx="2"/>
          </p:cNvCxnSpPr>
          <p:nvPr/>
        </p:nvCxnSpPr>
        <p:spPr>
          <a:xfrm flipV="1">
            <a:off x="7347460" y="4433929"/>
            <a:ext cx="1056864" cy="1824293"/>
          </a:xfrm>
          <a:prstGeom prst="bentConnector2">
            <a:avLst/>
          </a:prstGeom>
          <a:noFill/>
          <a:ln w="381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869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SERIAL VS PARALLEL RUNTIMES</a:t>
            </a:r>
            <a:endParaRPr lang="en-US" sz="3600" b="1" dirty="0" smtClean="0">
              <a:latin typeface="American Typewriter"/>
              <a:cs typeface="American Typewriter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112442802"/>
              </p:ext>
            </p:extLst>
          </p:nvPr>
        </p:nvGraphicFramePr>
        <p:xfrm>
          <a:off x="621543" y="1437529"/>
          <a:ext cx="7850260" cy="4736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8812" y="5489343"/>
            <a:ext cx="140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Yelp reviews</a:t>
            </a:r>
          </a:p>
          <a:p>
            <a:pPr algn="ctr"/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5098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AWS runtimes based on: 4 executors, 4 cores, 16 partitions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868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6708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6708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6708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thin</a:t>
            </a:r>
          </a:p>
        </p:txBody>
      </p:sp>
    </p:spTree>
    <p:extLst>
      <p:ext uri="{BB962C8B-B14F-4D97-AF65-F5344CB8AC3E}">
        <p14:creationId xmlns:p14="http://schemas.microsoft.com/office/powerpoint/2010/main" val="154418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09787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97603" y="419209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97603" y="4891654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603" y="5591215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his</a:t>
            </a:r>
          </a:p>
        </p:txBody>
      </p:sp>
    </p:spTree>
    <p:extLst>
      <p:ext uri="{BB962C8B-B14F-4D97-AF65-F5344CB8AC3E}">
        <p14:creationId xmlns:p14="http://schemas.microsoft.com/office/powerpoint/2010/main" val="421947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62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WORD-LEVEL SPELL-CHECKING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670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7603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is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498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ax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9392" y="2096201"/>
            <a:ext cx="953709" cy="4516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test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11628"/>
            <a:ext cx="9144000" cy="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23563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6708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7603" y="3492534"/>
            <a:ext cx="953709" cy="45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is</a:t>
            </a:r>
          </a:p>
        </p:txBody>
      </p: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>
            <a:off x="3574458" y="2547826"/>
            <a:ext cx="0" cy="9447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1381</Words>
  <Application>Microsoft Macintosh PowerPoint</Application>
  <PresentationFormat>On-screen Show (4:3)</PresentationFormat>
  <Paragraphs>818</Paragraphs>
  <Slides>58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Maggiori</dc:creator>
  <cp:lastModifiedBy>Gioia Dominedo</cp:lastModifiedBy>
  <cp:revision>39</cp:revision>
  <dcterms:created xsi:type="dcterms:W3CDTF">2015-12-01T14:30:51Z</dcterms:created>
  <dcterms:modified xsi:type="dcterms:W3CDTF">2015-12-06T06:28:31Z</dcterms:modified>
</cp:coreProperties>
</file>