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audio1.bin" ContentType="audio/unknown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324" r:id="rId3"/>
    <p:sldId id="325" r:id="rId4"/>
    <p:sldId id="326" r:id="rId5"/>
    <p:sldId id="257" r:id="rId6"/>
    <p:sldId id="258" r:id="rId7"/>
    <p:sldId id="327" r:id="rId8"/>
    <p:sldId id="329" r:id="rId9"/>
    <p:sldId id="311" r:id="rId10"/>
    <p:sldId id="310" r:id="rId11"/>
    <p:sldId id="312" r:id="rId12"/>
    <p:sldId id="320" r:id="rId13"/>
    <p:sldId id="313" r:id="rId14"/>
    <p:sldId id="314" r:id="rId15"/>
    <p:sldId id="315" r:id="rId16"/>
    <p:sldId id="316" r:id="rId17"/>
    <p:sldId id="317" r:id="rId18"/>
    <p:sldId id="318" r:id="rId19"/>
    <p:sldId id="321" r:id="rId20"/>
    <p:sldId id="261" r:id="rId21"/>
    <p:sldId id="262" r:id="rId22"/>
    <p:sldId id="272" r:id="rId23"/>
    <p:sldId id="263" r:id="rId24"/>
    <p:sldId id="273" r:id="rId25"/>
    <p:sldId id="274" r:id="rId26"/>
    <p:sldId id="275" r:id="rId27"/>
    <p:sldId id="277" r:id="rId28"/>
    <p:sldId id="264" r:id="rId29"/>
    <p:sldId id="268" r:id="rId30"/>
    <p:sldId id="276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23" r:id="rId64"/>
    <p:sldId id="330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42.66</c:v>
                </c:pt>
                <c:pt idx="1">
                  <c:v>42.78</c:v>
                </c:pt>
                <c:pt idx="2">
                  <c:v>40.65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Naïve SPARK - local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4.0</c:v>
                </c:pt>
                <c:pt idx="1">
                  <c:v>24.0</c:v>
                </c:pt>
                <c:pt idx="2">
                  <c:v>61.0</c:v>
                </c:pt>
                <c:pt idx="3">
                  <c:v>67.0</c:v>
                </c:pt>
                <c:pt idx="4">
                  <c:v>70.0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Naïve SPARK - AWS</c:v>
                </c:pt>
              </c:strCache>
            </c:strRef>
          </c:tx>
          <c:spPr>
            <a:ln>
              <a:solidFill>
                <a:schemeClr val="tx2"/>
              </a:solidFill>
              <a:prstDash val="sysDash"/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9.0</c:v>
                </c:pt>
                <c:pt idx="1">
                  <c:v>53.0</c:v>
                </c:pt>
                <c:pt idx="2">
                  <c:v>171.0</c:v>
                </c:pt>
                <c:pt idx="3">
                  <c:v>228.0</c:v>
                </c:pt>
                <c:pt idx="4">
                  <c:v>257.0</c:v>
                </c:pt>
                <c:pt idx="5">
                  <c:v>276.0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Full SPARK - local</c:v>
                </c:pt>
              </c:strCache>
            </c:strRef>
          </c:tx>
          <c:spPr>
            <a:ln>
              <a:solidFill>
                <a:srgbClr val="31859C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2.0</c:v>
                </c:pt>
                <c:pt idx="1">
                  <c:v>11.0</c:v>
                </c:pt>
                <c:pt idx="2">
                  <c:v>33.0</c:v>
                </c:pt>
                <c:pt idx="3">
                  <c:v>41.0</c:v>
                </c:pt>
                <c:pt idx="4">
                  <c:v>46.0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Full SPARK - AWS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3.0</c:v>
                </c:pt>
                <c:pt idx="1">
                  <c:v>17.0</c:v>
                </c:pt>
                <c:pt idx="2">
                  <c:v>63.0</c:v>
                </c:pt>
                <c:pt idx="3">
                  <c:v>94.0</c:v>
                </c:pt>
                <c:pt idx="4">
                  <c:v>110.0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959976"/>
        <c:axId val="-2141862328"/>
      </c:lineChart>
      <c:catAx>
        <c:axId val="-21419599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1862328"/>
        <c:crosses val="autoZero"/>
        <c:auto val="1"/>
        <c:lblAlgn val="ctr"/>
        <c:lblOffset val="100"/>
        <c:noMultiLvlLbl val="0"/>
      </c:catAx>
      <c:valAx>
        <c:axId val="-21418623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Words checked</a:t>
                </a:r>
                <a:r>
                  <a:rPr lang="en-US" baseline="0" dirty="0" smtClean="0"/>
                  <a:t> per minute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19599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000652972003475051"/>
          <c:y val="0.025"/>
          <c:w val="0.972599888411339"/>
          <c:h val="0.159986386652839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42.66</c:v>
                </c:pt>
                <c:pt idx="1">
                  <c:v>42.78</c:v>
                </c:pt>
                <c:pt idx="2">
                  <c:v>40.65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Naïve SPARK - local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4.0</c:v>
                </c:pt>
                <c:pt idx="1">
                  <c:v>24.0</c:v>
                </c:pt>
                <c:pt idx="2">
                  <c:v>61.0</c:v>
                </c:pt>
                <c:pt idx="3">
                  <c:v>67.0</c:v>
                </c:pt>
                <c:pt idx="4">
                  <c:v>70.0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Naïve SPARK - AWS</c:v>
                </c:pt>
              </c:strCache>
            </c:strRef>
          </c:tx>
          <c:spPr>
            <a:ln>
              <a:solidFill>
                <a:schemeClr val="tx2"/>
              </a:solidFill>
              <a:prstDash val="sysDash"/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9.0</c:v>
                </c:pt>
                <c:pt idx="1">
                  <c:v>53.0</c:v>
                </c:pt>
                <c:pt idx="2">
                  <c:v>171.0</c:v>
                </c:pt>
                <c:pt idx="3">
                  <c:v>228.0</c:v>
                </c:pt>
                <c:pt idx="4">
                  <c:v>257.0</c:v>
                </c:pt>
                <c:pt idx="5">
                  <c:v>276.0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Full SPARK - local</c:v>
                </c:pt>
              </c:strCache>
            </c:strRef>
          </c:tx>
          <c:spPr>
            <a:ln>
              <a:solidFill>
                <a:srgbClr val="31859C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2.0</c:v>
                </c:pt>
                <c:pt idx="1">
                  <c:v>11.0</c:v>
                </c:pt>
                <c:pt idx="2">
                  <c:v>33.0</c:v>
                </c:pt>
                <c:pt idx="3">
                  <c:v>41.0</c:v>
                </c:pt>
                <c:pt idx="4">
                  <c:v>46.0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Full SPARK - AWS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3.0</c:v>
                </c:pt>
                <c:pt idx="1">
                  <c:v>17.0</c:v>
                </c:pt>
                <c:pt idx="2">
                  <c:v>63.0</c:v>
                </c:pt>
                <c:pt idx="3">
                  <c:v>94.0</c:v>
                </c:pt>
                <c:pt idx="4">
                  <c:v>110.0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313352"/>
        <c:axId val="2134316408"/>
      </c:lineChart>
      <c:catAx>
        <c:axId val="21343133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34316408"/>
        <c:crosses val="autoZero"/>
        <c:auto val="1"/>
        <c:lblAlgn val="ctr"/>
        <c:lblOffset val="100"/>
        <c:noMultiLvlLbl val="0"/>
      </c:catAx>
      <c:valAx>
        <c:axId val="21343164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Words checked</a:t>
                </a:r>
                <a:r>
                  <a:rPr lang="en-US" baseline="0" dirty="0" smtClean="0"/>
                  <a:t> per minute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3133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000652972003475051"/>
          <c:y val="0.025"/>
          <c:w val="0.972599888411339"/>
          <c:h val="0.159986386652839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753D3-14CE-224F-B386-7BEAFF09F768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0E80-1A00-3546-A6C0-45396407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 19.87s  384.75s 4305.46s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spark  56.3 s 207.07s 13554.26s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 2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4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16 partitions  41.82s  125.45s  995.66 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 4 executors, 4 cores, 64 partitions  198.92s  286.15s  1283.60s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10E80-1A00-3546-A6C0-453964075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10E80-1A00-3546-A6C0-453964075F1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A855-A02C-A748-A6F8-22E38557EA70}" type="datetimeFigureOut">
              <a:rPr lang="en-US" smtClean="0"/>
              <a:t>15-12-06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SPARK-n-SPELL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72546"/>
            <a:ext cx="9144000" cy="1631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smtClean="0">
                <a:latin typeface="American Typewriter"/>
                <a:cs typeface="American Typewriter"/>
              </a:rPr>
              <a:t>Context-</a:t>
            </a:r>
            <a:r>
              <a:rPr lang="en-US" sz="2200" smtClean="0">
                <a:latin typeface="American Typewriter"/>
                <a:cs typeface="American Typewriter"/>
              </a:rPr>
              <a:t>based document correction </a:t>
            </a:r>
            <a:r>
              <a:rPr lang="en-US" sz="2200" dirty="0" smtClean="0">
                <a:latin typeface="American Typewriter"/>
                <a:cs typeface="American Typewriter"/>
              </a:rPr>
              <a:t>in Apache SPARK</a:t>
            </a:r>
          </a:p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err="1" smtClean="0">
                <a:latin typeface="American Typewriter"/>
                <a:cs typeface="American Typewriter"/>
              </a:rPr>
              <a:t>Gioia</a:t>
            </a:r>
            <a:r>
              <a:rPr lang="en-US" sz="2200" dirty="0" smtClean="0">
                <a:latin typeface="American Typewriter"/>
                <a:cs typeface="American Typewriter"/>
              </a:rPr>
              <a:t> </a:t>
            </a:r>
            <a:r>
              <a:rPr lang="en-US" sz="2200" dirty="0" err="1" smtClean="0">
                <a:latin typeface="American Typewriter"/>
                <a:cs typeface="American Typewriter"/>
              </a:rPr>
              <a:t>Dominedò</a:t>
            </a:r>
            <a:r>
              <a:rPr lang="en-US" sz="2200" dirty="0" smtClean="0">
                <a:latin typeface="American Typewriter"/>
                <a:cs typeface="American Typewriter"/>
              </a:rPr>
              <a:t> and Kendrick Lo</a:t>
            </a:r>
          </a:p>
        </p:txBody>
      </p:sp>
      <p:sp>
        <p:nvSpPr>
          <p:cNvPr id="7" name="Freeform 6"/>
          <p:cNvSpPr/>
          <p:nvPr/>
        </p:nvSpPr>
        <p:spPr>
          <a:xfrm>
            <a:off x="4452943" y="2141106"/>
            <a:ext cx="464018" cy="521088"/>
          </a:xfrm>
          <a:custGeom>
            <a:avLst/>
            <a:gdLst>
              <a:gd name="connsiteX0" fmla="*/ 0 w 464018"/>
              <a:gd name="connsiteY0" fmla="*/ 521088 h 521088"/>
              <a:gd name="connsiteX1" fmla="*/ 293064 w 464018"/>
              <a:gd name="connsiteY1" fmla="*/ 228003 h 521088"/>
              <a:gd name="connsiteX2" fmla="*/ 366330 w 464018"/>
              <a:gd name="connsiteY2" fmla="*/ 154731 h 521088"/>
              <a:gd name="connsiteX3" fmla="*/ 407033 w 464018"/>
              <a:gd name="connsiteY3" fmla="*/ 73319 h 521088"/>
              <a:gd name="connsiteX4" fmla="*/ 415174 w 464018"/>
              <a:gd name="connsiteY4" fmla="*/ 40754 h 521088"/>
              <a:gd name="connsiteX5" fmla="*/ 439596 w 464018"/>
              <a:gd name="connsiteY5" fmla="*/ 24471 h 521088"/>
              <a:gd name="connsiteX6" fmla="*/ 464018 w 464018"/>
              <a:gd name="connsiteY6" fmla="*/ 47 h 52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018" h="521088">
                <a:moveTo>
                  <a:pt x="0" y="521088"/>
                </a:moveTo>
                <a:lnTo>
                  <a:pt x="293064" y="228003"/>
                </a:lnTo>
                <a:cubicBezTo>
                  <a:pt x="317486" y="203579"/>
                  <a:pt x="348561" y="184349"/>
                  <a:pt x="366330" y="154731"/>
                </a:cubicBezTo>
                <a:cubicBezTo>
                  <a:pt x="389274" y="116488"/>
                  <a:pt x="393184" y="114869"/>
                  <a:pt x="407033" y="73319"/>
                </a:cubicBezTo>
                <a:cubicBezTo>
                  <a:pt x="410571" y="62704"/>
                  <a:pt x="408968" y="50064"/>
                  <a:pt x="415174" y="40754"/>
                </a:cubicBezTo>
                <a:cubicBezTo>
                  <a:pt x="420601" y="32613"/>
                  <a:pt x="431455" y="29899"/>
                  <a:pt x="439596" y="24471"/>
                </a:cubicBezTo>
                <a:cubicBezTo>
                  <a:pt x="457382" y="-2211"/>
                  <a:pt x="446093" y="47"/>
                  <a:pt x="464018" y="47"/>
                </a:cubicBezTo>
              </a:path>
            </a:pathLst>
          </a:custGeom>
          <a:ln w="63500">
            <a:solidFill>
              <a:srgbClr val="CC0023">
                <a:alpha val="84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06510" y="18841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23"/>
                </a:solidFill>
                <a:latin typeface="Chalkduster"/>
                <a:cs typeface="Chalkduster"/>
              </a:rPr>
              <a:t>and</a:t>
            </a:r>
            <a:endParaRPr lang="en-US" dirty="0">
              <a:solidFill>
                <a:srgbClr val="CC0023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0842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7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18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</p:spTree>
    <p:extLst>
      <p:ext uri="{BB962C8B-B14F-4D97-AF65-F5344CB8AC3E}">
        <p14:creationId xmlns:p14="http://schemas.microsoft.com/office/powerpoint/2010/main" val="154418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09787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</p:spTree>
    <p:extLst>
      <p:ext uri="{BB962C8B-B14F-4D97-AF65-F5344CB8AC3E}">
        <p14:creationId xmlns:p14="http://schemas.microsoft.com/office/powerpoint/2010/main" val="421947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8" name="Straight Arrow Connector 17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CC00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06 at 12.20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27200"/>
            <a:ext cx="7150100" cy="340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0254" y="3480997"/>
            <a:ext cx="3001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acomodation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91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2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3683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358272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06 at 2.5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9144000" cy="58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9261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87561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7718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5946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97395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192639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3843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3643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204014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7088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06 at 2.5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9144000" cy="584461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16657" y="2057947"/>
            <a:ext cx="4225782" cy="126979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11484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215687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238528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368336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00386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3512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45104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166521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209254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55341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6133" y="3283958"/>
            <a:ext cx="71096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web searching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word processing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e-mail and text messaging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Optical Character Recognition (OCR) scanning</a:t>
            </a:r>
          </a:p>
        </p:txBody>
      </p:sp>
    </p:spTree>
    <p:extLst>
      <p:ext uri="{BB962C8B-B14F-4D97-AF65-F5344CB8AC3E}">
        <p14:creationId xmlns:p14="http://schemas.microsoft.com/office/powerpoint/2010/main" val="23804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19678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245811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89755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54749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335269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8670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121971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51204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403923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8" name="Straight Arrow Connector 7"/>
          <p:cNvCxnSpPr>
            <a:stCxn id="2" idx="2"/>
            <a:endCxn id="12" idx="0"/>
          </p:cNvCxnSpPr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EDIT DISTANCE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019" y="3283959"/>
            <a:ext cx="34034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/>
              <a:t>d</a:t>
            </a:r>
            <a:r>
              <a:rPr lang="en-US" sz="4000" dirty="0" smtClean="0"/>
              <a:t>eletes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/>
              <a:t>t</a:t>
            </a:r>
            <a:r>
              <a:rPr lang="en-US" sz="4000" dirty="0" smtClean="0"/>
              <a:t>ranspositions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/>
              <a:t>r</a:t>
            </a:r>
            <a:r>
              <a:rPr lang="en-US" sz="4000" dirty="0" smtClean="0"/>
              <a:t>eplaces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insertions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632714" y="3283108"/>
            <a:ext cx="41691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</a:t>
            </a:r>
            <a:r>
              <a:rPr lang="en-US" sz="4000" dirty="0" smtClean="0"/>
              <a:t>THERE  </a:t>
            </a:r>
            <a:r>
              <a:rPr lang="en-US" sz="4000" dirty="0" smtClean="0">
                <a:sym typeface="Wingdings"/>
              </a:rPr>
              <a:t>  THERE</a:t>
            </a:r>
            <a:endParaRPr lang="en-US" sz="4000" dirty="0" smtClean="0"/>
          </a:p>
          <a:p>
            <a:r>
              <a:rPr lang="en-US" sz="4000" dirty="0" smtClean="0"/>
              <a:t>THE</a:t>
            </a:r>
            <a:r>
              <a:rPr lang="en-US" sz="4000" dirty="0" smtClean="0">
                <a:solidFill>
                  <a:srgbClr val="FF0000"/>
                </a:solidFill>
              </a:rPr>
              <a:t>ER</a:t>
            </a:r>
            <a:r>
              <a:rPr lang="en-US" sz="4000" dirty="0" smtClean="0"/>
              <a:t>  </a:t>
            </a:r>
            <a:r>
              <a:rPr lang="en-US" sz="4000" dirty="0" smtClean="0">
                <a:sym typeface="Wingdings"/>
              </a:rPr>
              <a:t>  THERE</a:t>
            </a:r>
            <a:endParaRPr lang="en-US" sz="4000" dirty="0" smtClean="0"/>
          </a:p>
          <a:p>
            <a:r>
              <a:rPr lang="en-US" sz="4000" dirty="0" smtClean="0"/>
              <a:t>T</a:t>
            </a:r>
            <a:r>
              <a:rPr lang="en-US" sz="4000" dirty="0" smtClean="0">
                <a:solidFill>
                  <a:srgbClr val="FF0000"/>
                </a:solidFill>
              </a:rPr>
              <a:t>Y</a:t>
            </a:r>
            <a:r>
              <a:rPr lang="en-US" sz="4000" dirty="0" smtClean="0"/>
              <a:t>ERE </a:t>
            </a:r>
            <a:r>
              <a:rPr lang="en-US" sz="4000" dirty="0" smtClean="0">
                <a:sym typeface="Wingdings"/>
              </a:rPr>
              <a:t>  THERE</a:t>
            </a:r>
            <a:endParaRPr lang="en-US" sz="4000" dirty="0" smtClean="0"/>
          </a:p>
          <a:p>
            <a:r>
              <a:rPr lang="en-US" sz="4000" dirty="0" smtClean="0"/>
              <a:t>T ERE </a:t>
            </a:r>
            <a:r>
              <a:rPr lang="en-US" sz="4000" dirty="0" smtClean="0">
                <a:sym typeface="Wingdings"/>
              </a:rPr>
              <a:t>  THERE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503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1. Naïve parallelization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1335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1335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1335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1335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1335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1335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1335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16" name="Straight Arrow Connector 15"/>
          <p:cNvCxnSpPr>
            <a:stCxn id="12" idx="3"/>
            <a:endCxn id="32" idx="1"/>
          </p:cNvCxnSpPr>
          <p:nvPr/>
        </p:nvCxnSpPr>
        <p:spPr>
          <a:xfrm>
            <a:off x="4032935" y="215701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33" idx="1"/>
          </p:cNvCxnSpPr>
          <p:nvPr/>
        </p:nvCxnSpPr>
        <p:spPr>
          <a:xfrm>
            <a:off x="4032935" y="285657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34" idx="1"/>
          </p:cNvCxnSpPr>
          <p:nvPr/>
        </p:nvCxnSpPr>
        <p:spPr>
          <a:xfrm>
            <a:off x="4032935" y="355613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35" idx="1"/>
          </p:cNvCxnSpPr>
          <p:nvPr/>
        </p:nvCxnSpPr>
        <p:spPr>
          <a:xfrm>
            <a:off x="4032935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28" idx="1"/>
          </p:cNvCxnSpPr>
          <p:nvPr/>
        </p:nvCxnSpPr>
        <p:spPr>
          <a:xfrm>
            <a:off x="4032935" y="489277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29" idx="1"/>
          </p:cNvCxnSpPr>
          <p:nvPr/>
        </p:nvCxnSpPr>
        <p:spPr>
          <a:xfrm>
            <a:off x="4032935" y="559233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30" idx="1"/>
          </p:cNvCxnSpPr>
          <p:nvPr/>
        </p:nvCxnSpPr>
        <p:spPr>
          <a:xfrm>
            <a:off x="4032935" y="629189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90060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90060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90060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0060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90060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90060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9006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5" name="Straight Arrow Connector 44"/>
          <p:cNvCxnSpPr>
            <a:stCxn id="32" idx="3"/>
            <a:endCxn id="46" idx="1"/>
          </p:cNvCxnSpPr>
          <p:nvPr/>
        </p:nvCxnSpPr>
        <p:spPr>
          <a:xfrm>
            <a:off x="6461660" y="2157013"/>
            <a:ext cx="1057124" cy="214418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9" name="Straight Arrow Connector 48"/>
          <p:cNvCxnSpPr>
            <a:stCxn id="33" idx="3"/>
            <a:endCxn id="46" idx="1"/>
          </p:cNvCxnSpPr>
          <p:nvPr/>
        </p:nvCxnSpPr>
        <p:spPr>
          <a:xfrm>
            <a:off x="6461660" y="2856573"/>
            <a:ext cx="1057124" cy="14446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46" idx="1"/>
          </p:cNvCxnSpPr>
          <p:nvPr/>
        </p:nvCxnSpPr>
        <p:spPr>
          <a:xfrm>
            <a:off x="6461660" y="4255694"/>
            <a:ext cx="1057124" cy="455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46" idx="1"/>
          </p:cNvCxnSpPr>
          <p:nvPr/>
        </p:nvCxnSpPr>
        <p:spPr>
          <a:xfrm>
            <a:off x="6461660" y="3556133"/>
            <a:ext cx="1057124" cy="74506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3"/>
            <a:endCxn id="46" idx="1"/>
          </p:cNvCxnSpPr>
          <p:nvPr/>
        </p:nvCxnSpPr>
        <p:spPr>
          <a:xfrm flipV="1">
            <a:off x="6461660" y="4301197"/>
            <a:ext cx="1057124" cy="59157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46" idx="1"/>
          </p:cNvCxnSpPr>
          <p:nvPr/>
        </p:nvCxnSpPr>
        <p:spPr>
          <a:xfrm flipV="1">
            <a:off x="6461660" y="4301197"/>
            <a:ext cx="1057124" cy="129113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3"/>
            <a:endCxn id="46" idx="1"/>
          </p:cNvCxnSpPr>
          <p:nvPr/>
        </p:nvCxnSpPr>
        <p:spPr>
          <a:xfrm flipV="1">
            <a:off x="6461660" y="4301197"/>
            <a:ext cx="1057124" cy="199069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3"/>
            <a:endCxn id="10" idx="1"/>
          </p:cNvCxnSpPr>
          <p:nvPr/>
        </p:nvCxnSpPr>
        <p:spPr>
          <a:xfrm>
            <a:off x="1604210" y="4255694"/>
            <a:ext cx="1057125" cy="20361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9" idx="1"/>
          </p:cNvCxnSpPr>
          <p:nvPr/>
        </p:nvCxnSpPr>
        <p:spPr>
          <a:xfrm>
            <a:off x="1604210" y="4255694"/>
            <a:ext cx="1057125" cy="133663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4" idx="3"/>
            <a:endCxn id="8" idx="1"/>
          </p:cNvCxnSpPr>
          <p:nvPr/>
        </p:nvCxnSpPr>
        <p:spPr>
          <a:xfrm>
            <a:off x="1604210" y="4255694"/>
            <a:ext cx="1057125" cy="6370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3"/>
            <a:endCxn id="15" idx="1"/>
          </p:cNvCxnSpPr>
          <p:nvPr/>
        </p:nvCxnSpPr>
        <p:spPr>
          <a:xfrm>
            <a:off x="1604210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4" idx="3"/>
            <a:endCxn id="14" idx="1"/>
          </p:cNvCxnSpPr>
          <p:nvPr/>
        </p:nvCxnSpPr>
        <p:spPr>
          <a:xfrm flipV="1">
            <a:off x="1604210" y="3556133"/>
            <a:ext cx="1057125" cy="69956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3"/>
            <a:endCxn id="13" idx="1"/>
          </p:cNvCxnSpPr>
          <p:nvPr/>
        </p:nvCxnSpPr>
        <p:spPr>
          <a:xfrm flipV="1">
            <a:off x="1604210" y="2856573"/>
            <a:ext cx="1057125" cy="139912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4" idx="3"/>
            <a:endCxn id="12" idx="1"/>
          </p:cNvCxnSpPr>
          <p:nvPr/>
        </p:nvCxnSpPr>
        <p:spPr>
          <a:xfrm flipV="1">
            <a:off x="1604210" y="2157013"/>
            <a:ext cx="1057125" cy="209868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2. Approximate parallelization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61335" y="530072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1335" y="2724109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7" idx="3"/>
            <a:endCxn id="93" idx="1"/>
          </p:cNvCxnSpPr>
          <p:nvPr/>
        </p:nvCxnSpPr>
        <p:spPr>
          <a:xfrm flipV="1">
            <a:off x="4032935" y="2090342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94" idx="1"/>
          </p:cNvCxnSpPr>
          <p:nvPr/>
        </p:nvCxnSpPr>
        <p:spPr>
          <a:xfrm flipV="1">
            <a:off x="4032935" y="2949921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  <a:endCxn id="95" idx="1"/>
          </p:cNvCxnSpPr>
          <p:nvPr/>
        </p:nvCxnSpPr>
        <p:spPr>
          <a:xfrm>
            <a:off x="4032935" y="2949922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3"/>
            <a:endCxn id="61" idx="1"/>
          </p:cNvCxnSpPr>
          <p:nvPr/>
        </p:nvCxnSpPr>
        <p:spPr>
          <a:xfrm flipV="1">
            <a:off x="4032935" y="4666957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 flipV="1">
            <a:off x="4032935" y="5526536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3"/>
            <a:endCxn id="64" idx="1"/>
          </p:cNvCxnSpPr>
          <p:nvPr/>
        </p:nvCxnSpPr>
        <p:spPr>
          <a:xfrm>
            <a:off x="4032935" y="5526537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90060" y="4346917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90060" y="520649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90060" y="606607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3" name="Straight Arrow Connector 72"/>
          <p:cNvCxnSpPr>
            <a:stCxn id="93" idx="3"/>
            <a:endCxn id="75" idx="1"/>
          </p:cNvCxnSpPr>
          <p:nvPr/>
        </p:nvCxnSpPr>
        <p:spPr>
          <a:xfrm>
            <a:off x="6461660" y="2090342"/>
            <a:ext cx="1057124" cy="221085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best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6" name="Straight Arrow Connector 75"/>
          <p:cNvCxnSpPr>
            <a:stCxn id="94" idx="3"/>
            <a:endCxn id="75" idx="1"/>
          </p:cNvCxnSpPr>
          <p:nvPr/>
        </p:nvCxnSpPr>
        <p:spPr>
          <a:xfrm>
            <a:off x="6461660" y="2949921"/>
            <a:ext cx="1057124" cy="13512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5" idx="3"/>
            <a:endCxn id="75" idx="1"/>
          </p:cNvCxnSpPr>
          <p:nvPr/>
        </p:nvCxnSpPr>
        <p:spPr>
          <a:xfrm>
            <a:off x="6461660" y="3809501"/>
            <a:ext cx="1057124" cy="4916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1" idx="3"/>
            <a:endCxn id="75" idx="1"/>
          </p:cNvCxnSpPr>
          <p:nvPr/>
        </p:nvCxnSpPr>
        <p:spPr>
          <a:xfrm flipV="1">
            <a:off x="6461660" y="4301197"/>
            <a:ext cx="1057124" cy="3657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3" idx="3"/>
            <a:endCxn id="75" idx="1"/>
          </p:cNvCxnSpPr>
          <p:nvPr/>
        </p:nvCxnSpPr>
        <p:spPr>
          <a:xfrm flipV="1">
            <a:off x="6461660" y="4301197"/>
            <a:ext cx="1057124" cy="122533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4" idx="3"/>
            <a:endCxn id="75" idx="1"/>
          </p:cNvCxnSpPr>
          <p:nvPr/>
        </p:nvCxnSpPr>
        <p:spPr>
          <a:xfrm flipV="1">
            <a:off x="6461660" y="4301197"/>
            <a:ext cx="1057124" cy="208491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604210" y="4255694"/>
            <a:ext cx="1057125" cy="127084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604210" y="2949922"/>
            <a:ext cx="1057125" cy="130577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90060" y="1770302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90060" y="262988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90060" y="348946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294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3. Full parallelization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69719" y="46669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69719" y="536651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69719" y="193120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69719" y="263076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9719" y="333032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69719" y="4029881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3" idx="3"/>
            <a:endCxn id="66" idx="1"/>
          </p:cNvCxnSpPr>
          <p:nvPr/>
        </p:nvCxnSpPr>
        <p:spPr>
          <a:xfrm>
            <a:off x="2958439" y="215701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67" idx="1"/>
          </p:cNvCxnSpPr>
          <p:nvPr/>
        </p:nvCxnSpPr>
        <p:spPr>
          <a:xfrm>
            <a:off x="2958439" y="285657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  <a:endCxn id="69" idx="1"/>
          </p:cNvCxnSpPr>
          <p:nvPr/>
        </p:nvCxnSpPr>
        <p:spPr>
          <a:xfrm>
            <a:off x="2958439" y="355613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70" idx="1"/>
          </p:cNvCxnSpPr>
          <p:nvPr/>
        </p:nvCxnSpPr>
        <p:spPr>
          <a:xfrm>
            <a:off x="2958439" y="4255694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3"/>
            <a:endCxn id="61" idx="1"/>
          </p:cNvCxnSpPr>
          <p:nvPr/>
        </p:nvCxnSpPr>
        <p:spPr>
          <a:xfrm>
            <a:off x="2958439" y="489277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>
            <a:off x="2958439" y="559233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22765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2765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2765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2765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2765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2765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050" y="38423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18524" y="3702409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353770" y="4068170"/>
            <a:ext cx="415949" cy="15241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3"/>
            <a:endCxn id="40" idx="1"/>
          </p:cNvCxnSpPr>
          <p:nvPr/>
        </p:nvCxnSpPr>
        <p:spPr>
          <a:xfrm>
            <a:off x="1353770" y="4068170"/>
            <a:ext cx="415949" cy="8246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3"/>
            <a:endCxn id="50" idx="1"/>
          </p:cNvCxnSpPr>
          <p:nvPr/>
        </p:nvCxnSpPr>
        <p:spPr>
          <a:xfrm>
            <a:off x="1353770" y="4068170"/>
            <a:ext cx="415949" cy="1875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3"/>
            <a:endCxn id="48" idx="1"/>
          </p:cNvCxnSpPr>
          <p:nvPr/>
        </p:nvCxnSpPr>
        <p:spPr>
          <a:xfrm flipV="1">
            <a:off x="1353770" y="3556133"/>
            <a:ext cx="415949" cy="51203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353770" y="2856573"/>
            <a:ext cx="415949" cy="121159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43" idx="1"/>
          </p:cNvCxnSpPr>
          <p:nvPr/>
        </p:nvCxnSpPr>
        <p:spPr>
          <a:xfrm flipV="1">
            <a:off x="1353770" y="2157013"/>
            <a:ext cx="415949" cy="191115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294450" y="467002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94450" y="53695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94450" y="193426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94450" y="263382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294450" y="333338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94450" y="4032945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377021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7021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377021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377021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77021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377021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3306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43306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43306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3306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43306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3306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067140" y="1793277"/>
            <a:ext cx="4485863" cy="484011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227650" y="6032409"/>
            <a:ext cx="411981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</a:t>
            </a:r>
            <a:r>
              <a:rPr lang="en-US" dirty="0" smtClean="0">
                <a:latin typeface="American Typewriter"/>
                <a:cs typeface="American Typewriter"/>
              </a:rPr>
              <a:t>terations per word position</a:t>
            </a:r>
          </a:p>
        </p:txBody>
      </p:sp>
      <p:cxnSp>
        <p:nvCxnSpPr>
          <p:cNvPr id="157" name="Elbow Connector 156"/>
          <p:cNvCxnSpPr>
            <a:stCxn id="155" idx="3"/>
            <a:endCxn id="75" idx="2"/>
          </p:cNvCxnSpPr>
          <p:nvPr/>
        </p:nvCxnSpPr>
        <p:spPr>
          <a:xfrm flipV="1">
            <a:off x="7347460" y="4433929"/>
            <a:ext cx="1056864" cy="1824293"/>
          </a:xfrm>
          <a:prstGeom prst="bentConnector2">
            <a:avLst/>
          </a:prstGeom>
          <a:noFill/>
          <a:ln w="381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869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SERIAL VS PARALLEL RUNTIMES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112442802"/>
              </p:ext>
            </p:extLst>
          </p:nvPr>
        </p:nvGraphicFramePr>
        <p:xfrm>
          <a:off x="621543" y="1437529"/>
          <a:ext cx="7850260" cy="4736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812" y="5489343"/>
            <a:ext cx="140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Yelp reviews</a:t>
            </a:r>
          </a:p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509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AWS runtimes based on: 4 executors, 4 cores, 16 partitions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868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685800" y="2865437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SPARK-n-</a:t>
            </a:r>
            <a:r>
              <a:rPr lang="en-US" sz="3600" b="1" dirty="0" err="1" smtClean="0">
                <a:latin typeface="American Typewriter"/>
                <a:cs typeface="American Typewriter"/>
              </a:rPr>
              <a:t>SPELL.com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0561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7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18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EDIT DISTANCE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019" y="3283959"/>
            <a:ext cx="34034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/>
              <a:t>d</a:t>
            </a:r>
            <a:r>
              <a:rPr lang="en-US" sz="4000" dirty="0" smtClean="0"/>
              <a:t>eletes</a:t>
            </a:r>
          </a:p>
          <a:p>
            <a:pPr marL="285750" indent="-285750">
              <a:buFont typeface="Arial"/>
              <a:buChar char="•"/>
            </a:pPr>
            <a:r>
              <a:rPr lang="en-US" sz="4000" strike="sngStrike" dirty="0"/>
              <a:t>t</a:t>
            </a:r>
            <a:r>
              <a:rPr lang="en-US" sz="4000" strike="sngStrike" dirty="0" smtClean="0"/>
              <a:t>ranspositions</a:t>
            </a:r>
          </a:p>
          <a:p>
            <a:pPr marL="285750" indent="-285750">
              <a:buFont typeface="Arial"/>
              <a:buChar char="•"/>
            </a:pPr>
            <a:r>
              <a:rPr lang="en-US" sz="4000" strike="sngStrike" dirty="0"/>
              <a:t>r</a:t>
            </a:r>
            <a:r>
              <a:rPr lang="en-US" sz="4000" strike="sngStrike" dirty="0" smtClean="0"/>
              <a:t>eplaces</a:t>
            </a:r>
          </a:p>
          <a:p>
            <a:pPr marL="285750" indent="-285750">
              <a:buFont typeface="Arial"/>
              <a:buChar char="•"/>
            </a:pPr>
            <a:r>
              <a:rPr lang="en-US" sz="4000" strike="sngStrike" dirty="0" smtClean="0"/>
              <a:t>insertions</a:t>
            </a:r>
            <a:endParaRPr lang="en-US" sz="4000" strike="sngStrike" dirty="0"/>
          </a:p>
        </p:txBody>
      </p:sp>
      <p:sp>
        <p:nvSpPr>
          <p:cNvPr id="5" name="TextBox 4"/>
          <p:cNvSpPr txBox="1"/>
          <p:nvPr/>
        </p:nvSpPr>
        <p:spPr>
          <a:xfrm>
            <a:off x="4632714" y="3283108"/>
            <a:ext cx="416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</a:t>
            </a:r>
            <a:r>
              <a:rPr lang="en-US" sz="2800" dirty="0" smtClean="0"/>
              <a:t>THERE  </a:t>
            </a:r>
            <a:r>
              <a:rPr lang="en-US" sz="2800" dirty="0" smtClean="0">
                <a:sym typeface="Wingdings"/>
              </a:rPr>
              <a:t>  THERE</a:t>
            </a:r>
            <a:endParaRPr lang="en-US" sz="2800" dirty="0" smtClean="0"/>
          </a:p>
          <a:p>
            <a:r>
              <a:rPr lang="en-US" sz="2800" dirty="0" smtClean="0"/>
              <a:t>THE</a:t>
            </a:r>
            <a:r>
              <a:rPr lang="en-US" sz="2800" dirty="0" smtClean="0">
                <a:solidFill>
                  <a:srgbClr val="800000"/>
                </a:solidFill>
              </a:rPr>
              <a:t>E</a:t>
            </a:r>
            <a:r>
              <a:rPr lang="en-US" sz="2800" dirty="0" smtClean="0">
                <a:solidFill>
                  <a:srgbClr val="FF0000"/>
                </a:solidFill>
              </a:rPr>
              <a:t>R</a:t>
            </a:r>
            <a:r>
              <a:rPr lang="en-US" sz="2800" dirty="0" smtClean="0"/>
              <a:t>  </a:t>
            </a:r>
            <a:r>
              <a:rPr lang="en-US" sz="2800" dirty="0" smtClean="0">
                <a:sym typeface="Wingdings"/>
              </a:rPr>
              <a:t>  THEE  THE</a:t>
            </a:r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R</a:t>
            </a:r>
            <a:r>
              <a:rPr lang="en-US" sz="2800" dirty="0" smtClean="0">
                <a:sym typeface="Wingdings"/>
              </a:rPr>
              <a:t>E</a:t>
            </a:r>
            <a:endParaRPr lang="en-US" sz="2800" dirty="0" smtClean="0"/>
          </a:p>
          <a:p>
            <a:r>
              <a:rPr lang="en-US" sz="2800" dirty="0" smtClean="0"/>
              <a:t>T</a:t>
            </a:r>
            <a:r>
              <a:rPr lang="en-US" sz="2800" dirty="0" smtClean="0">
                <a:solidFill>
                  <a:srgbClr val="FF0000"/>
                </a:solidFill>
              </a:rPr>
              <a:t>Y</a:t>
            </a:r>
            <a:r>
              <a:rPr lang="en-US" sz="2800" dirty="0" smtClean="0"/>
              <a:t>ERE </a:t>
            </a:r>
            <a:r>
              <a:rPr lang="en-US" sz="2800" dirty="0" smtClean="0">
                <a:sym typeface="Wingdings"/>
              </a:rPr>
              <a:t> TERE  T</a:t>
            </a:r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800" dirty="0" smtClean="0">
                <a:sym typeface="Wingdings"/>
              </a:rPr>
              <a:t>ERE</a:t>
            </a:r>
            <a:endParaRPr lang="en-US" sz="2800" dirty="0" smtClean="0"/>
          </a:p>
          <a:p>
            <a:r>
              <a:rPr lang="en-US" sz="2800" dirty="0" smtClean="0"/>
              <a:t>TERE </a:t>
            </a:r>
            <a:r>
              <a:rPr lang="en-US" sz="2800" dirty="0" smtClean="0">
                <a:sym typeface="Wingdings"/>
              </a:rPr>
              <a:t> T</a:t>
            </a:r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800" dirty="0" smtClean="0">
                <a:sym typeface="Wingdings"/>
              </a:rPr>
              <a:t>ERE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46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CORRECTION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67669379"/>
              </p:ext>
            </p:extLst>
          </p:nvPr>
        </p:nvGraphicFramePr>
        <p:xfrm>
          <a:off x="621543" y="1437529"/>
          <a:ext cx="7850260" cy="4736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812" y="5489343"/>
            <a:ext cx="140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Yelp reviews</a:t>
            </a:r>
          </a:p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509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AWS runtimes based on: 4 executors, 4 cores, 16 partitions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-22760" y="914725"/>
            <a:ext cx="9144001" cy="78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SERIAL VS PARALLEL RUNTIMES</a:t>
            </a:r>
          </a:p>
        </p:txBody>
      </p:sp>
    </p:spTree>
    <p:extLst>
      <p:ext uri="{BB962C8B-B14F-4D97-AF65-F5344CB8AC3E}">
        <p14:creationId xmlns:p14="http://schemas.microsoft.com/office/powerpoint/2010/main" val="99368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6392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1474</Words>
  <Application>Microsoft Macintosh PowerPoint</Application>
  <PresentationFormat>On-screen Show (4:3)</PresentationFormat>
  <Paragraphs>852</Paragraphs>
  <Slides>64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SPARK-n-SPELL.com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Maggiori</dc:creator>
  <cp:lastModifiedBy>Kendrick Lo</cp:lastModifiedBy>
  <cp:revision>42</cp:revision>
  <dcterms:created xsi:type="dcterms:W3CDTF">2015-12-01T14:30:51Z</dcterms:created>
  <dcterms:modified xsi:type="dcterms:W3CDTF">2015-12-06T08:18:15Z</dcterms:modified>
</cp:coreProperties>
</file>