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1" r:id="rId3"/>
    <p:sldId id="290" r:id="rId4"/>
    <p:sldId id="263" r:id="rId5"/>
    <p:sldId id="281" r:id="rId6"/>
    <p:sldId id="289" r:id="rId7"/>
    <p:sldId id="268" r:id="rId8"/>
    <p:sldId id="283" r:id="rId9"/>
    <p:sldId id="284" r:id="rId10"/>
    <p:sldId id="261" r:id="rId11"/>
    <p:sldId id="285" r:id="rId12"/>
    <p:sldId id="286" r:id="rId13"/>
    <p:sldId id="287" r:id="rId14"/>
    <p:sldId id="288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3FD2F-5752-A8C1-FC91-C75DAD5F8111}" v="10" dt="2018-11-14T15:06:51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0"/>
    <p:restoredTop sz="94643"/>
  </p:normalViewPr>
  <p:slideViewPr>
    <p:cSldViewPr snapToGrid="0" snapToObjects="1">
      <p:cViewPr varScale="1">
        <p:scale>
          <a:sx n="98" d="100"/>
          <a:sy n="98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34FBDE-B17E-9341-AC9E-3B90464AFD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231DF-7275-C049-8D64-8998E3D026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9CF96-09C1-8E4C-9A6C-AFFE83D5595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777C8-7A92-C846-960A-C33E7BE6BF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E5EFA-E652-3747-857D-B2BFF47A2E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CEA5E-9731-B74D-8CEF-24510193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84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5BDDA-F647-384A-A9C8-CD760430C263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4A366-E976-6448-83D6-B9D5991E2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69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_sm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874" y="6071616"/>
            <a:ext cx="763479" cy="685800"/>
          </a:xfrm>
          <a:prstGeom prst="rect">
            <a:avLst/>
          </a:prstGeom>
          <a:noFill/>
        </p:spPr>
      </p:pic>
      <p:pic>
        <p:nvPicPr>
          <p:cNvPr id="10" name="Picture 9" descr="cover_foo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5611"/>
            <a:ext cx="12293600" cy="1982391"/>
          </a:xfrm>
          <a:prstGeom prst="rect">
            <a:avLst/>
          </a:prstGeom>
        </p:spPr>
      </p:pic>
      <p:pic>
        <p:nvPicPr>
          <p:cNvPr id="11" name="Picture 10" descr="logo_sma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874" y="6071616"/>
            <a:ext cx="763479" cy="68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382" y="6548474"/>
            <a:ext cx="4503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solidFill>
                  <a:srgbClr val="003E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</a:t>
            </a:r>
            <a:r>
              <a:rPr lang="en-US" sz="800" b="1" i="1" baseline="0" dirty="0">
                <a:solidFill>
                  <a:srgbClr val="003E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with Purpose</a:t>
            </a:r>
            <a:endParaRPr lang="en-US" sz="800" b="1" i="1" dirty="0">
              <a:solidFill>
                <a:srgbClr val="003E8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73200" y="1752600"/>
            <a:ext cx="9245600" cy="3352800"/>
          </a:xfrm>
          <a:prstGeom prst="roundRect">
            <a:avLst>
              <a:gd name="adj" fmla="val 6764"/>
            </a:avLst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981202"/>
            <a:ext cx="87376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05200"/>
            <a:ext cx="85344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500" b="0" kern="1200" dirty="0">
                <a:solidFill>
                  <a:srgbClr val="BFD72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3" indent="0">
              <a:buNone/>
              <a:defRPr sz="2400"/>
            </a:lvl3pPr>
            <a:lvl4pPr marL="1371440" indent="0">
              <a:buNone/>
              <a:defRPr sz="2000"/>
            </a:lvl4pPr>
            <a:lvl5pPr marL="1828586" indent="0">
              <a:buNone/>
              <a:defRPr sz="2000"/>
            </a:lvl5pPr>
            <a:lvl6pPr marL="2285733" indent="0">
              <a:buNone/>
              <a:defRPr sz="2000"/>
            </a:lvl6pPr>
            <a:lvl7pPr marL="2742879" indent="0">
              <a:buNone/>
              <a:defRPr sz="2000"/>
            </a:lvl7pPr>
            <a:lvl8pPr marL="3200026" indent="0">
              <a:buNone/>
              <a:defRPr sz="2000"/>
            </a:lvl8pPr>
            <a:lvl9pPr marL="3657172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5" name="Title 13"/>
          <p:cNvSpPr>
            <a:spLocks noGrp="1"/>
          </p:cNvSpPr>
          <p:nvPr>
            <p:ph type="title" hasCustomPrompt="1"/>
          </p:nvPr>
        </p:nvSpPr>
        <p:spPr>
          <a:xfrm>
            <a:off x="609600" y="4953000"/>
            <a:ext cx="10972800" cy="639762"/>
          </a:xfrm>
          <a:prstGeom prst="rect">
            <a:avLst/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Main Title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5668962"/>
            <a:ext cx="109728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BFD72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08C94FA-1C82-934F-8704-09405136C2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08C94FA-1C82-934F-8704-09405136C2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8EF16-16B5-5B4F-89CF-61FC7D928D2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8C94FA-1C82-934F-8704-0940513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3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ver_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5611"/>
            <a:ext cx="12293600" cy="19823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382" y="6549228"/>
            <a:ext cx="4503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solidFill>
                  <a:srgbClr val="003E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</a:t>
            </a:r>
            <a:r>
              <a:rPr lang="en-US" sz="800" b="1" i="1" baseline="0" dirty="0">
                <a:solidFill>
                  <a:srgbClr val="003E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with Purpose</a:t>
            </a:r>
            <a:endParaRPr lang="en-US" sz="800" b="1" i="1" dirty="0">
              <a:solidFill>
                <a:srgbClr val="003E8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73200" y="1752600"/>
            <a:ext cx="9245600" cy="3352800"/>
          </a:xfrm>
          <a:prstGeom prst="roundRect">
            <a:avLst>
              <a:gd name="adj" fmla="val 6764"/>
            </a:avLst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981202"/>
            <a:ext cx="87376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05200"/>
            <a:ext cx="85344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500" b="0" kern="1200" dirty="0">
                <a:solidFill>
                  <a:srgbClr val="BFD72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logo_sma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0336" y="5907025"/>
            <a:ext cx="913560" cy="820611"/>
          </a:xfrm>
          <a:prstGeom prst="rect">
            <a:avLst/>
          </a:prstGeom>
          <a:noFill/>
        </p:spPr>
      </p:pic>
      <p:pic>
        <p:nvPicPr>
          <p:cNvPr id="11" name="Picture 10" descr="logo_sma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4400" y="5902920"/>
            <a:ext cx="913560" cy="820611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xit" presetSubtype="4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400" fill="hold"/>
                                        <p:tgtEl>
                                          <p:spTgt spid="1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2" grpId="0"/>
      <p:bldP spid="3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876799"/>
          </a:xfrm>
          <a:prstGeom prst="rect">
            <a:avLst/>
          </a:prstGeom>
        </p:spPr>
        <p:txBody>
          <a:bodyPr/>
          <a:lstStyle>
            <a:lvl1pPr marL="342860" indent="-342860">
              <a:buFontTx/>
              <a:buBlip>
                <a:blip r:embed="rId4"/>
              </a:buBlip>
              <a:defRPr sz="25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863" indent="-285717">
              <a:buClr>
                <a:srgbClr val="24B0E3"/>
              </a:buClr>
              <a:buFont typeface="Arial" pitchFamily="34" charset="0"/>
              <a:buChar char="•"/>
              <a:defRPr sz="2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2867" indent="-228573"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639762"/>
          </a:xfrm>
          <a:prstGeom prst="rect">
            <a:avLst/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Main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990600"/>
            <a:ext cx="109728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300" b="0" i="0" u="none" strike="noStrike" kern="1200" cap="none" spc="0" normalizeH="0" baseline="0" dirty="0" smtClean="0">
                <a:ln>
                  <a:noFill/>
                </a:ln>
                <a:solidFill>
                  <a:srgbClr val="BFD72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/>
          <p:cNvSpPr>
            <a:spLocks noGrp="1"/>
          </p:cNvSpPr>
          <p:nvPr>
            <p:ph type="title" hasCustomPrompt="1"/>
          </p:nvPr>
        </p:nvSpPr>
        <p:spPr>
          <a:xfrm>
            <a:off x="609600" y="2895600"/>
            <a:ext cx="10972800" cy="639762"/>
          </a:xfrm>
          <a:prstGeom prst="rect">
            <a:avLst/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Main Title</a:t>
            </a: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611562"/>
            <a:ext cx="109728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BFD72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6" name="Title 13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639762"/>
          </a:xfrm>
          <a:prstGeom prst="rect">
            <a:avLst/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Main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990600"/>
            <a:ext cx="109728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BFD72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6" name="Title 13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639762"/>
          </a:xfrm>
          <a:prstGeom prst="rect">
            <a:avLst/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Main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990600"/>
            <a:ext cx="109728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BFD72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639762"/>
          </a:xfrm>
          <a:prstGeom prst="rect">
            <a:avLst/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Main Title</a:t>
            </a: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990600"/>
            <a:ext cx="109728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BFD72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08C94FA-1C82-934F-8704-09405136C2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ML\Powerpoint Redesign\images\logo_small_safe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872" y="6071616"/>
            <a:ext cx="768096" cy="68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074400" y="5901069"/>
            <a:ext cx="91356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91382" y="6553200"/>
            <a:ext cx="4503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solidFill>
                  <a:srgbClr val="A7BFE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</a:t>
            </a:r>
            <a:r>
              <a:rPr lang="en-US" sz="800" b="1" i="1" baseline="0" dirty="0">
                <a:solidFill>
                  <a:srgbClr val="A7BFE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with Purpose</a:t>
            </a:r>
            <a:endParaRPr lang="en-US" sz="800" b="1" i="1" dirty="0">
              <a:solidFill>
                <a:srgbClr val="A7BFE7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7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ml.edu/IT/Services/Software/Dropbox.aspx" TargetMode="External"/><Relationship Id="rId2" Type="http://schemas.openxmlformats.org/officeDocument/2006/relationships/hyperlink" Target="http://onedrive.uml.edu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ml.edu/IT/Services/Software/Proofpoint.aspx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Information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 fontScale="85000" lnSpcReduction="10000"/>
          </a:bodyPr>
          <a:lstStyle/>
          <a:p>
            <a:endParaRPr lang="en-US" dirty="0"/>
          </a:p>
          <a:p>
            <a:r>
              <a:rPr lang="en-US" sz="4400"/>
              <a:t>Protecting Capstone Project Data </a:t>
            </a:r>
          </a:p>
        </p:txBody>
      </p:sp>
    </p:spTree>
    <p:extLst>
      <p:ext uri="{BB962C8B-B14F-4D97-AF65-F5344CB8AC3E}">
        <p14:creationId xmlns:p14="http://schemas.microsoft.com/office/powerpoint/2010/main" val="117377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solidFill>
                  <a:schemeClr val="bg1"/>
                </a:solidFill>
              </a:rPr>
              <a:t>Data Destruction</a:t>
            </a:r>
            <a:endParaRPr lang="en-US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 defTabSz="914400">
              <a:spcBef>
                <a:spcPts val="0"/>
              </a:spcBef>
              <a:buNone/>
              <a:defRPr/>
            </a:pPr>
            <a:r>
              <a:rPr lang="en-US" sz="4000" b="1" dirty="0">
                <a:solidFill>
                  <a:schemeClr val="bg1"/>
                </a:solidFill>
                <a:cs typeface="Calibri"/>
              </a:rPr>
              <a:t>Cloud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bg1"/>
              </a:solidFill>
              <a:cs typeface="Calibri"/>
            </a:endParaRPr>
          </a:p>
          <a:p>
            <a:pPr marL="457200" indent="-457200" defTabSz="914400">
              <a:spcBef>
                <a:spcPts val="0"/>
              </a:spcBef>
              <a:buFont typeface="Arial"/>
              <a:buChar char="•"/>
              <a:defRPr/>
            </a:pPr>
            <a:r>
              <a:rPr lang="en-US" dirty="0">
                <a:solidFill>
                  <a:schemeClr val="bg1"/>
                </a:solidFill>
                <a:cs typeface="Calibri"/>
              </a:rPr>
              <a:t>Remove data from the storage site </a:t>
            </a:r>
            <a:r>
              <a:rPr lang="en-US" dirty="0" smtClean="0">
                <a:solidFill>
                  <a:schemeClr val="bg1"/>
                </a:solidFill>
                <a:cs typeface="Calibri"/>
              </a:rPr>
              <a:t>after project is done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457200" indent="-457200" defTabSz="914400">
              <a:spcBef>
                <a:spcPts val="0"/>
              </a:spcBef>
              <a:buFont typeface="Arial"/>
              <a:buChar char="•"/>
              <a:defRPr/>
            </a:pPr>
            <a:r>
              <a:rPr lang="en-US" dirty="0">
                <a:solidFill>
                  <a:schemeClr val="bg1"/>
                </a:solidFill>
                <a:cs typeface="Calibri"/>
              </a:rPr>
              <a:t>If you need to keep it, disable any sharing of it</a:t>
            </a:r>
          </a:p>
          <a:p>
            <a:pPr marL="457200" indent="-457200" defTabSz="914400">
              <a:spcBef>
                <a:spcPts val="0"/>
              </a:spcBef>
              <a:buFont typeface="Arial"/>
              <a:buChar char="•"/>
              <a:defRPr/>
            </a:pPr>
            <a:r>
              <a:rPr lang="en-US" dirty="0">
                <a:solidFill>
                  <a:schemeClr val="bg1"/>
                </a:solidFill>
                <a:cs typeface="Calibri"/>
              </a:rPr>
              <a:t>Ensure that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you don't have</a:t>
            </a:r>
            <a:r>
              <a:rPr lang="en-US" dirty="0">
                <a:solidFill>
                  <a:schemeClr val="bg1"/>
                </a:solidFill>
                <a:cs typeface="Calibri"/>
              </a:rPr>
              <a:t> local copies </a:t>
            </a:r>
            <a:r>
              <a:rPr lang="en-US" dirty="0" smtClean="0">
                <a:solidFill>
                  <a:schemeClr val="bg1"/>
                </a:solidFill>
                <a:cs typeface="Calibri"/>
              </a:rPr>
              <a:t>(i.e</a:t>
            </a:r>
            <a:r>
              <a:rPr lang="en-US" dirty="0">
                <a:solidFill>
                  <a:schemeClr val="bg1"/>
                </a:solidFill>
                <a:cs typeface="Calibri"/>
              </a:rPr>
              <a:t>. syncing) elsewhere</a:t>
            </a:r>
          </a:p>
          <a:p>
            <a:pPr marL="457200" indent="-457200" defTabSz="914400">
              <a:spcBef>
                <a:spcPts val="0"/>
              </a:spcBef>
              <a:buFont typeface="Arial"/>
              <a:buChar char="•"/>
              <a:defRPr/>
            </a:pPr>
            <a:endParaRPr lang="en-US" dirty="0">
              <a:solidFill>
                <a:schemeClr val="bg1"/>
              </a:solidFill>
              <a:cs typeface="Calibri"/>
            </a:endParaRPr>
          </a:p>
          <a:p>
            <a:pPr marL="0" indent="0" defTabSz="914400">
              <a:spcBef>
                <a:spcPts val="0"/>
              </a:spcBef>
              <a:buNone/>
              <a:defRPr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8163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solidFill>
                  <a:schemeClr val="bg1"/>
                </a:solidFill>
              </a:rPr>
              <a:t>Data Destruction</a:t>
            </a:r>
            <a:endParaRPr lang="en-US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265" indent="-342265" algn="ctr" defTabSz="914400">
              <a:buNone/>
              <a:defRPr/>
            </a:pPr>
            <a:r>
              <a:rPr lang="en-US" sz="4000" b="1" dirty="0">
                <a:solidFill>
                  <a:schemeClr val="bg1"/>
                </a:solidFill>
                <a:cs typeface="Calibri"/>
              </a:rPr>
              <a:t>Computer Local Storage</a:t>
            </a:r>
          </a:p>
          <a:p>
            <a:pPr marL="342265" indent="-342265" algn="ctr" defTabSz="914400">
              <a:buNone/>
              <a:defRPr/>
            </a:pPr>
            <a:endParaRPr lang="en-US" sz="4000" b="1" dirty="0">
              <a:solidFill>
                <a:schemeClr val="bg1"/>
              </a:solidFill>
              <a:cs typeface="Calibri"/>
            </a:endParaRPr>
          </a:p>
          <a:p>
            <a:pPr marL="457200" indent="-457200" defTabSz="914400">
              <a:defRPr/>
            </a:pPr>
            <a:r>
              <a:rPr lang="en-US" dirty="0">
                <a:solidFill>
                  <a:schemeClr val="bg1"/>
                </a:solidFill>
                <a:cs typeface="Calibri"/>
              </a:rPr>
              <a:t>Use secure delete utilities to remove file(s) and free space</a:t>
            </a:r>
          </a:p>
          <a:p>
            <a:pPr marL="457200" indent="-457200" defTabSz="914400">
              <a:defRPr/>
            </a:pPr>
            <a:r>
              <a:rPr lang="en-US" dirty="0">
                <a:solidFill>
                  <a:schemeClr val="bg1"/>
                </a:solidFill>
                <a:cs typeface="Calibri"/>
              </a:rPr>
              <a:t>Using the standard removal procedures isn't enough</a:t>
            </a:r>
          </a:p>
          <a:p>
            <a:pPr marL="457200" indent="-457200" defTabSz="914400">
              <a:buFont typeface="Arial" pitchFamily="34" charset="0"/>
              <a:buChar char="•"/>
              <a:defRPr/>
            </a:pPr>
            <a:endParaRPr lang="en-US" dirty="0">
              <a:solidFill>
                <a:schemeClr val="bg1"/>
              </a:solidFill>
              <a:cs typeface="Calibri"/>
            </a:endParaRPr>
          </a:p>
          <a:p>
            <a:pPr marL="457200" indent="-457200" defTabSz="914400">
              <a:spcBef>
                <a:spcPts val="0"/>
              </a:spcBef>
              <a:buFont typeface="Arial"/>
              <a:buChar char="•"/>
              <a:defRPr/>
            </a:pPr>
            <a:endParaRPr lang="en-US" dirty="0">
              <a:solidFill>
                <a:srgbClr val="FFFFFF"/>
              </a:solidFill>
              <a:cs typeface="Calibri"/>
            </a:endParaRPr>
          </a:p>
          <a:p>
            <a:pPr marL="0" indent="0" defTabSz="914400">
              <a:spcBef>
                <a:spcPts val="0"/>
              </a:spcBef>
              <a:buNone/>
              <a:defRPr/>
            </a:pPr>
            <a:endParaRPr lang="en-US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456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4800" dirty="0">
                <a:solidFill>
                  <a:schemeClr val="bg1"/>
                </a:solidFill>
              </a:rPr>
              <a:t>Data Destruction</a:t>
            </a:r>
            <a:endParaRPr lang="en-US" sz="4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8017"/>
            <a:ext cx="10515600" cy="5577063"/>
          </a:xfrm>
        </p:spPr>
        <p:txBody>
          <a:bodyPr anchor="t"/>
          <a:lstStyle/>
          <a:p>
            <a:pPr defTabSz="914400">
              <a:defRPr/>
            </a:pPr>
            <a:r>
              <a:rPr lang="en-US" sz="4000" b="1" dirty="0">
                <a:solidFill>
                  <a:schemeClr val="bg1"/>
                </a:solidFill>
                <a:cs typeface="Calibri"/>
              </a:rPr>
              <a:t>Secure Deletion Tools for Windows local and removable devices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lvl="1" defTabSz="914400">
              <a:defRPr/>
            </a:pPr>
            <a:r>
              <a:rPr lang="en-US" sz="3600" b="1" i="1" dirty="0" err="1">
                <a:solidFill>
                  <a:schemeClr val="bg1"/>
                </a:solidFill>
                <a:cs typeface="Calibri"/>
              </a:rPr>
              <a:t>sdelete</a:t>
            </a:r>
            <a:r>
              <a:rPr lang="en-US" sz="3600" dirty="0">
                <a:solidFill>
                  <a:schemeClr val="bg1"/>
                </a:solidFill>
                <a:cs typeface="Calibri"/>
              </a:rPr>
              <a:t>: Command line tool, can remove files/folders and clean up free space.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lvl="1" defTabSz="914400">
              <a:defRPr/>
            </a:pPr>
            <a:r>
              <a:rPr lang="en-US" sz="2400" dirty="0" smtClean="0">
                <a:solidFill>
                  <a:schemeClr val="bg1"/>
                </a:solidFill>
                <a:cs typeface="Calibri"/>
              </a:rPr>
              <a:t>https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://docs.microsoft.com/en-us/sysinternals/downloads/sdelete</a:t>
            </a:r>
          </a:p>
          <a:p>
            <a:pPr marL="342265" indent="-342265" defTabSz="914400">
              <a:buNone/>
              <a:defRPr/>
            </a:pPr>
            <a:endParaRPr lang="en-US" sz="2800" dirty="0">
              <a:solidFill>
                <a:schemeClr val="bg1"/>
              </a:solidFill>
              <a:cs typeface="Calibri"/>
            </a:endParaRPr>
          </a:p>
          <a:p>
            <a:pPr defTabSz="914400">
              <a:defRPr/>
            </a:pPr>
            <a:r>
              <a:rPr lang="en-US" sz="4000" b="1" i="1" dirty="0">
                <a:solidFill>
                  <a:schemeClr val="bg1"/>
                </a:solidFill>
                <a:cs typeface="Calibri"/>
              </a:rPr>
              <a:t>CCLEANER: </a:t>
            </a:r>
            <a:r>
              <a:rPr lang="en-US" sz="4000" dirty="0">
                <a:solidFill>
                  <a:schemeClr val="bg1"/>
                </a:solidFill>
                <a:cs typeface="Calibri"/>
              </a:rPr>
              <a:t>Securely erase or clean up free space on disks / removable storage</a:t>
            </a:r>
            <a:endParaRPr lang="en-US" sz="4000" i="1" dirty="0">
              <a:solidFill>
                <a:schemeClr val="bg1"/>
              </a:solidFill>
              <a:cs typeface="Calibri"/>
            </a:endParaRPr>
          </a:p>
          <a:p>
            <a:pPr marL="342265" indent="-342265" defTabSz="914400">
              <a:buNone/>
              <a:defRPr/>
            </a:pPr>
            <a:r>
              <a:rPr lang="en-US" sz="2800" dirty="0">
                <a:solidFill>
                  <a:schemeClr val="bg1"/>
                </a:solidFill>
                <a:cs typeface="Calibri"/>
              </a:rPr>
              <a:t>    https://www.ccleaner.com</a:t>
            </a:r>
          </a:p>
          <a:p>
            <a:pPr marL="342265" indent="-342265" defTabSz="914400">
              <a:buNone/>
              <a:defRPr/>
            </a:pPr>
            <a:endParaRPr lang="en-US" sz="2800" dirty="0">
              <a:solidFill>
                <a:schemeClr val="bg1"/>
              </a:solidFill>
              <a:cs typeface="Calibri"/>
            </a:endParaRPr>
          </a:p>
          <a:p>
            <a:pPr marL="342265" indent="-342265" defTabSz="914400">
              <a:buNone/>
              <a:defRPr/>
            </a:pPr>
            <a:endParaRPr lang="en-US" sz="4000" dirty="0">
              <a:solidFill>
                <a:srgbClr val="FFFFFF"/>
              </a:solidFill>
              <a:cs typeface="Calibri"/>
            </a:endParaRPr>
          </a:p>
          <a:p>
            <a:pPr marL="342265" indent="-342265" defTabSz="914400">
              <a:buNone/>
              <a:defRPr/>
            </a:pPr>
            <a:endParaRPr lang="en-US" sz="4000" dirty="0">
              <a:solidFill>
                <a:srgbClr val="FFFFFF"/>
              </a:solidFill>
              <a:cs typeface="Calibri"/>
            </a:endParaRPr>
          </a:p>
          <a:p>
            <a:pPr marL="457200" indent="-457200" defTabSz="914400">
              <a:buFont typeface="Arial" pitchFamily="34" charset="0"/>
              <a:buChar char="•"/>
              <a:defRPr/>
            </a:pPr>
            <a:endParaRPr lang="en-US" dirty="0">
              <a:solidFill>
                <a:srgbClr val="FFFFFF"/>
              </a:solidFill>
              <a:cs typeface="Calibri"/>
            </a:endParaRPr>
          </a:p>
          <a:p>
            <a:pPr marL="457200" indent="-457200" defTabSz="914400">
              <a:spcBef>
                <a:spcPts val="0"/>
              </a:spcBef>
              <a:buFont typeface="Arial"/>
              <a:buChar char="•"/>
              <a:defRPr/>
            </a:pPr>
            <a:endParaRPr lang="en-US" dirty="0">
              <a:solidFill>
                <a:srgbClr val="FFFFFF"/>
              </a:solidFill>
              <a:cs typeface="Calibri"/>
            </a:endParaRPr>
          </a:p>
          <a:p>
            <a:pPr marL="0" indent="0" defTabSz="914400">
              <a:spcBef>
                <a:spcPts val="0"/>
              </a:spcBef>
              <a:buNone/>
              <a:defRPr/>
            </a:pPr>
            <a:endParaRPr lang="en-US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4" name="Picture 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9E60AD1B-821D-487A-89C8-97CFA7880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5607956"/>
            <a:ext cx="2743200" cy="855023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0EB5019-3D78-473E-A1E9-7136D0F21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278" y="4297111"/>
            <a:ext cx="2743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0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="1" dirty="0">
                <a:solidFill>
                  <a:schemeClr val="bg1"/>
                </a:solidFill>
              </a:rPr>
              <a:t>Data Destruction</a:t>
            </a:r>
            <a:endParaRPr lang="en-US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471" y="1028018"/>
            <a:ext cx="10515600" cy="5314416"/>
          </a:xfrm>
        </p:spPr>
        <p:txBody>
          <a:bodyPr anchor="t"/>
          <a:lstStyle/>
          <a:p>
            <a:pPr defTabSz="914400">
              <a:defRPr/>
            </a:pPr>
            <a:r>
              <a:rPr lang="en-US" sz="4000" b="1" dirty="0">
                <a:solidFill>
                  <a:schemeClr val="bg1"/>
                </a:solidFill>
                <a:cs typeface="Calibri"/>
              </a:rPr>
              <a:t>Secure Deletion Tools for macOS local and removable devices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defTabSz="914400">
              <a:defRPr/>
            </a:pPr>
            <a:endParaRPr lang="en-US" sz="2800" dirty="0">
              <a:solidFill>
                <a:schemeClr val="bg1"/>
              </a:solidFill>
              <a:cs typeface="Calibri"/>
            </a:endParaRPr>
          </a:p>
          <a:p>
            <a:pPr defTabSz="914400">
              <a:defRPr/>
            </a:pPr>
            <a:r>
              <a:rPr lang="en-US" b="1" dirty="0">
                <a:solidFill>
                  <a:schemeClr val="bg1"/>
                </a:solidFill>
                <a:cs typeface="Calibri"/>
              </a:rPr>
              <a:t>Apple macOS uses a stronger method of natively overwriting files and clearing free space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defTabSz="914400">
              <a:defRPr/>
            </a:pPr>
            <a:endParaRPr lang="en-US" b="1" dirty="0">
              <a:solidFill>
                <a:schemeClr val="bg1"/>
              </a:solidFill>
              <a:cs typeface="Calibri"/>
            </a:endParaRPr>
          </a:p>
          <a:p>
            <a:pPr defTabSz="914400">
              <a:defRPr/>
            </a:pPr>
            <a:r>
              <a:rPr lang="en-US" b="1" dirty="0">
                <a:solidFill>
                  <a:schemeClr val="bg1"/>
                </a:solidFill>
                <a:cs typeface="Calibri"/>
              </a:rPr>
              <a:t>Disks encrypted with </a:t>
            </a:r>
            <a:r>
              <a:rPr lang="en-US" b="1" dirty="0" err="1">
                <a:solidFill>
                  <a:schemeClr val="bg1"/>
                </a:solidFill>
                <a:cs typeface="Calibri"/>
              </a:rPr>
              <a:t>FileVault</a:t>
            </a:r>
            <a:r>
              <a:rPr lang="en-US" b="1" dirty="0">
                <a:solidFill>
                  <a:schemeClr val="bg1"/>
                </a:solidFill>
                <a:cs typeface="Calibri"/>
              </a:rPr>
              <a:t> (local and removable) are secure even for deleted files (System Preferences / Security &amp; Privacy)</a:t>
            </a:r>
          </a:p>
          <a:p>
            <a:pPr defTabSz="914400">
              <a:defRPr/>
            </a:pPr>
            <a:endParaRPr lang="en-US" sz="2800" b="1" dirty="0">
              <a:solidFill>
                <a:schemeClr val="bg1"/>
              </a:solidFill>
              <a:cs typeface="Calibri"/>
            </a:endParaRPr>
          </a:p>
          <a:p>
            <a:pPr defTabSz="914400">
              <a:defRPr/>
            </a:pPr>
            <a:endParaRPr lang="en-US" sz="4000" dirty="0">
              <a:solidFill>
                <a:srgbClr val="FFFFFF"/>
              </a:solidFill>
              <a:cs typeface="Calibri"/>
            </a:endParaRPr>
          </a:p>
          <a:p>
            <a:pPr defTabSz="914400">
              <a:defRPr/>
            </a:pPr>
            <a:endParaRPr lang="en-US" sz="4000" dirty="0">
              <a:solidFill>
                <a:srgbClr val="FFFFFF"/>
              </a:solidFill>
              <a:cs typeface="Calibri"/>
            </a:endParaRPr>
          </a:p>
          <a:p>
            <a:pPr marL="457200" indent="-457200" defTabSz="914400">
              <a:buFont typeface="Arial" pitchFamily="34" charset="0"/>
              <a:buChar char="•"/>
              <a:defRPr/>
            </a:pPr>
            <a:endParaRPr lang="en-US" dirty="0">
              <a:solidFill>
                <a:srgbClr val="FFFFFF"/>
              </a:solidFill>
              <a:cs typeface="Calibri"/>
            </a:endParaRPr>
          </a:p>
          <a:p>
            <a:pPr marL="457200" indent="-457200" defTabSz="914400">
              <a:spcBef>
                <a:spcPts val="0"/>
              </a:spcBef>
              <a:buFont typeface="Arial"/>
              <a:buChar char="•"/>
              <a:defRPr/>
            </a:pPr>
            <a:endParaRPr lang="en-US" dirty="0">
              <a:solidFill>
                <a:srgbClr val="FFFFFF"/>
              </a:solidFill>
              <a:cs typeface="Calibri"/>
            </a:endParaRPr>
          </a:p>
          <a:p>
            <a:pPr defTabSz="914400">
              <a:spcBef>
                <a:spcPts val="0"/>
              </a:spcBef>
              <a:defRPr/>
            </a:pPr>
            <a:endParaRPr lang="en-US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10" name="Picture 10" descr="A close up of a speaker&#10;&#10;Description generated with high confidence">
            <a:extLst>
              <a:ext uri="{FF2B5EF4-FFF2-40B4-BE49-F238E27FC236}">
                <a16:creationId xmlns:a16="http://schemas.microsoft.com/office/drawing/2014/main" id="{EC6F87DD-7386-49C9-A6D6-D2F7C7ED1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522" y="2631393"/>
            <a:ext cx="14097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3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solidFill>
                  <a:schemeClr val="bg1"/>
                </a:solidFill>
              </a:rPr>
              <a:t>Data Destruction</a:t>
            </a:r>
            <a:endParaRPr lang="en-US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471" y="1028018"/>
            <a:ext cx="10515600" cy="4351338"/>
          </a:xfrm>
        </p:spPr>
        <p:txBody>
          <a:bodyPr anchor="t"/>
          <a:lstStyle/>
          <a:p>
            <a:pPr marL="342265" indent="-342265" algn="ctr" defTabSz="914400">
              <a:buNone/>
              <a:defRPr/>
            </a:pPr>
            <a:r>
              <a:rPr lang="en-US" sz="4000" b="1" dirty="0">
                <a:solidFill>
                  <a:schemeClr val="bg1"/>
                </a:solidFill>
                <a:cs typeface="Calibri"/>
              </a:rPr>
              <a:t>Paper and DVD storage</a:t>
            </a:r>
          </a:p>
          <a:p>
            <a:pPr marL="342265" indent="-342265" defTabSz="914400">
              <a:buNone/>
              <a:defRPr/>
            </a:pPr>
            <a:endParaRPr lang="en-US" sz="2800" dirty="0">
              <a:solidFill>
                <a:schemeClr val="bg1"/>
              </a:solidFill>
              <a:cs typeface="Calibri"/>
            </a:endParaRPr>
          </a:p>
          <a:p>
            <a:pPr marL="342900" indent="-342900" defTabSz="914400">
              <a:defRPr/>
            </a:pPr>
            <a:r>
              <a:rPr lang="en-US" dirty="0">
                <a:solidFill>
                  <a:schemeClr val="bg1"/>
                </a:solidFill>
                <a:cs typeface="Calibri"/>
              </a:rPr>
              <a:t>DVD / CD media should be physically destroyed. </a:t>
            </a:r>
          </a:p>
          <a:p>
            <a:pPr marL="342900" indent="-342900" defTabSz="914400">
              <a:defRPr/>
            </a:pPr>
            <a:r>
              <a:rPr lang="en-US" dirty="0">
                <a:solidFill>
                  <a:schemeClr val="bg1"/>
                </a:solidFill>
                <a:cs typeface="Calibri"/>
              </a:rPr>
              <a:t>Paper records must be shredded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defTabSz="914400">
              <a:defRPr/>
            </a:pPr>
            <a:r>
              <a:rPr lang="en-US" dirty="0">
                <a:solidFill>
                  <a:schemeClr val="bg1"/>
                </a:solidFill>
                <a:cs typeface="Calibri"/>
              </a:rPr>
              <a:t>Use a cross-shredder </a:t>
            </a:r>
          </a:p>
          <a:p>
            <a:pPr marL="342265" indent="-342265" defTabSz="914400">
              <a:buNone/>
              <a:defRPr/>
            </a:pPr>
            <a:endParaRPr lang="en-US" sz="2800" b="1" dirty="0">
              <a:solidFill>
                <a:schemeClr val="bg1"/>
              </a:solidFill>
              <a:cs typeface="Calibri"/>
            </a:endParaRPr>
          </a:p>
          <a:p>
            <a:pPr marL="342265" indent="-342265" defTabSz="914400">
              <a:buNone/>
              <a:defRPr/>
            </a:pPr>
            <a:endParaRPr lang="en-US" sz="2800" b="1" dirty="0">
              <a:solidFill>
                <a:srgbClr val="FFFFFF"/>
              </a:solidFill>
              <a:cs typeface="Calibri"/>
            </a:endParaRPr>
          </a:p>
          <a:p>
            <a:pPr marL="342265" indent="-342265" defTabSz="914400">
              <a:buNone/>
              <a:defRPr/>
            </a:pPr>
            <a:endParaRPr lang="en-US" sz="4000" dirty="0">
              <a:solidFill>
                <a:srgbClr val="FFFFFF"/>
              </a:solidFill>
              <a:cs typeface="Calibri"/>
            </a:endParaRPr>
          </a:p>
          <a:p>
            <a:pPr marL="342265" indent="-342265" defTabSz="914400">
              <a:buNone/>
              <a:defRPr/>
            </a:pPr>
            <a:endParaRPr lang="en-US" sz="4000" dirty="0">
              <a:solidFill>
                <a:srgbClr val="FFFFFF"/>
              </a:solidFill>
              <a:cs typeface="Calibri"/>
            </a:endParaRPr>
          </a:p>
          <a:p>
            <a:pPr marL="457200" indent="-457200" defTabSz="914400">
              <a:buFont typeface="Arial" pitchFamily="34" charset="0"/>
              <a:buChar char="•"/>
              <a:defRPr/>
            </a:pPr>
            <a:endParaRPr lang="en-US" dirty="0">
              <a:solidFill>
                <a:srgbClr val="FFFFFF"/>
              </a:solidFill>
              <a:cs typeface="Calibri"/>
            </a:endParaRPr>
          </a:p>
          <a:p>
            <a:pPr marL="457200" indent="-457200" defTabSz="914400">
              <a:spcBef>
                <a:spcPts val="0"/>
              </a:spcBef>
              <a:buFont typeface="Arial"/>
              <a:buChar char="•"/>
              <a:defRPr/>
            </a:pPr>
            <a:endParaRPr lang="en-US" dirty="0">
              <a:solidFill>
                <a:srgbClr val="FFFFFF"/>
              </a:solidFill>
              <a:cs typeface="Calibri"/>
            </a:endParaRPr>
          </a:p>
          <a:p>
            <a:pPr marL="0" indent="0" defTabSz="914400">
              <a:spcBef>
                <a:spcPts val="0"/>
              </a:spcBef>
              <a:buNone/>
              <a:defRPr/>
            </a:pPr>
            <a:endParaRPr lang="en-US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4" name="Picture 4" descr="A picture containing sitting, indoor, wall&#10;&#10;Description generated with very high confidence">
            <a:extLst>
              <a:ext uri="{FF2B5EF4-FFF2-40B4-BE49-F238E27FC236}">
                <a16:creationId xmlns:a16="http://schemas.microsoft.com/office/drawing/2014/main" id="{24CDB44E-0FF4-41C3-9DCB-E8BEEA6F2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521" y="3126237"/>
            <a:ext cx="2743200" cy="33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76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20823"/>
            <a:ext cx="10972800" cy="5111883"/>
          </a:xfrm>
        </p:spPr>
        <p:txBody>
          <a:bodyPr/>
          <a:lstStyle/>
          <a:p>
            <a:r>
              <a:rPr lang="en-US" dirty="0" smtClean="0"/>
              <a:t>Be Vigilant with the Data you receive</a:t>
            </a:r>
          </a:p>
          <a:p>
            <a:pPr lvl="1"/>
            <a:r>
              <a:rPr lang="en-US" dirty="0" smtClean="0"/>
              <a:t>Store on OneDrive or Dropbox on UML network</a:t>
            </a:r>
          </a:p>
          <a:p>
            <a:pPr lvl="1"/>
            <a:r>
              <a:rPr lang="en-US" dirty="0" smtClean="0"/>
              <a:t>Share access only with team, faculty advisor, sponsor and CP instructor (ME)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err="1">
                <a:cs typeface="Calibri"/>
              </a:rPr>
              <a:t>Bitlocker</a:t>
            </a:r>
            <a:r>
              <a:rPr lang="en-US" b="1" dirty="0">
                <a:cs typeface="Calibri"/>
              </a:rPr>
              <a:t> / </a:t>
            </a:r>
            <a:r>
              <a:rPr lang="en-US" b="1" dirty="0" err="1" smtClean="0">
                <a:cs typeface="Calibri"/>
              </a:rPr>
              <a:t>FileVault</a:t>
            </a:r>
            <a:r>
              <a:rPr lang="en-US" b="1" dirty="0" smtClean="0">
                <a:cs typeface="Calibri"/>
              </a:rPr>
              <a:t> </a:t>
            </a:r>
            <a:r>
              <a:rPr lang="en-US" dirty="0" smtClean="0">
                <a:cs typeface="Calibri"/>
              </a:rPr>
              <a:t>on local drives</a:t>
            </a:r>
            <a:endParaRPr lang="en-US" dirty="0" smtClean="0"/>
          </a:p>
          <a:p>
            <a:r>
              <a:rPr lang="en-US" dirty="0" smtClean="0"/>
              <a:t>Avoid downloading data on </a:t>
            </a:r>
          </a:p>
          <a:p>
            <a:pPr lvl="1"/>
            <a:r>
              <a:rPr lang="en-US" dirty="0" smtClean="0"/>
              <a:t>PC</a:t>
            </a:r>
          </a:p>
          <a:p>
            <a:pPr lvl="1"/>
            <a:r>
              <a:rPr lang="en-US" dirty="0" smtClean="0"/>
              <a:t>USB </a:t>
            </a:r>
          </a:p>
          <a:p>
            <a:pPr lvl="1"/>
            <a:r>
              <a:rPr lang="en-US" dirty="0" smtClean="0"/>
              <a:t>External drives</a:t>
            </a:r>
          </a:p>
          <a:p>
            <a:r>
              <a:rPr lang="en-US" dirty="0" smtClean="0"/>
              <a:t>Destroy, if downloaded, after use.</a:t>
            </a:r>
          </a:p>
          <a:p>
            <a:r>
              <a:rPr lang="en-US" dirty="0" smtClean="0"/>
              <a:t>Delete all data on the Cloud Drive once project is over</a:t>
            </a:r>
          </a:p>
          <a:p>
            <a:r>
              <a:rPr lang="en-US" dirty="0" smtClean="0"/>
              <a:t>If PC hacked or USB lost make sure to report to UML IT right away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08101"/>
            <a:ext cx="10972800" cy="639762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5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solidFill>
                  <a:schemeClr val="bg1"/>
                </a:solidFill>
              </a:rPr>
              <a:t>DEFINITIONS</a:t>
            </a:r>
            <a:r>
              <a:rPr lang="en-US" dirty="0">
                <a:solidFill>
                  <a:schemeClr val="bg1"/>
                </a:solidFill>
                <a:cs typeface="Calibri"/>
              </a:rPr>
              <a:t> for storage at UML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 anchor="t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sz="5500" u="sng" dirty="0">
                <a:solidFill>
                  <a:srgbClr val="FFFF00"/>
                </a:solidFill>
              </a:rPr>
              <a:t>RESTRICTED DATA </a:t>
            </a:r>
            <a:endParaRPr lang="en-US" sz="5500" u="sng" dirty="0" smtClean="0">
              <a:solidFill>
                <a:srgbClr val="FFFF00"/>
              </a:solidFill>
            </a:endParaRPr>
          </a:p>
          <a:p>
            <a:pPr defTabSz="914400">
              <a:spcBef>
                <a:spcPts val="0"/>
              </a:spcBef>
              <a:defRPr/>
            </a:pPr>
            <a:r>
              <a:rPr lang="en-US" sz="6000" b="1" dirty="0" smtClean="0">
                <a:solidFill>
                  <a:schemeClr val="bg1"/>
                </a:solidFill>
              </a:rPr>
              <a:t>REQUIRED </a:t>
            </a:r>
            <a:r>
              <a:rPr lang="en-US" sz="6000" b="1" dirty="0">
                <a:solidFill>
                  <a:schemeClr val="bg1"/>
                </a:solidFill>
              </a:rPr>
              <a:t>BY LAW to </a:t>
            </a:r>
            <a:r>
              <a:rPr lang="en-US" sz="6000" b="1" dirty="0" smtClean="0">
                <a:solidFill>
                  <a:schemeClr val="bg1"/>
                </a:solidFill>
              </a:rPr>
              <a:t>PROTECT</a:t>
            </a:r>
            <a:endParaRPr lang="en-US" sz="5500" u="sng" dirty="0">
              <a:solidFill>
                <a:srgbClr val="FFFF00"/>
              </a:solidFill>
              <a:cs typeface="Calibri"/>
            </a:endParaRPr>
          </a:p>
          <a:p>
            <a:pPr lvl="2" defTabSz="914400">
              <a:spcBef>
                <a:spcPts val="0"/>
              </a:spcBef>
              <a:defRPr/>
            </a:pPr>
            <a:r>
              <a:rPr lang="en-US" sz="3700" b="1" i="1" dirty="0">
                <a:solidFill>
                  <a:schemeClr val="bg1"/>
                </a:solidFill>
              </a:rPr>
              <a:t>Social Security #, Credit Card #, Bank Account #, Medical Records</a:t>
            </a:r>
            <a:endParaRPr lang="en-US" sz="3700" b="1" i="1" dirty="0">
              <a:solidFill>
                <a:schemeClr val="bg1"/>
              </a:solidFill>
              <a:cs typeface="Calibri"/>
            </a:endParaRPr>
          </a:p>
          <a:p>
            <a:pPr lvl="2" defTabSz="914400">
              <a:spcBef>
                <a:spcPts val="0"/>
              </a:spcBef>
              <a:defRPr/>
            </a:pPr>
            <a:r>
              <a:rPr lang="en-US" sz="3700" dirty="0">
                <a:solidFill>
                  <a:schemeClr val="bg1"/>
                </a:solidFill>
              </a:rPr>
              <a:t>Business / financial / legal loss – possible civil / criminal penalties</a:t>
            </a:r>
            <a:endParaRPr lang="en-US" sz="3700" dirty="0">
              <a:solidFill>
                <a:schemeClr val="bg1"/>
              </a:solidFill>
              <a:cs typeface="Calibri"/>
            </a:endParaRPr>
          </a:p>
          <a:p>
            <a:pPr lvl="2" defTabSz="914400">
              <a:spcBef>
                <a:spcPts val="0"/>
              </a:spcBef>
              <a:defRPr/>
            </a:pPr>
            <a:r>
              <a:rPr lang="en-US" sz="3700" dirty="0">
                <a:solidFill>
                  <a:schemeClr val="bg1"/>
                </a:solidFill>
              </a:rPr>
              <a:t>Legal Counsel and Attorney General’s </a:t>
            </a:r>
            <a:r>
              <a:rPr lang="en-US" sz="3700" dirty="0" smtClean="0">
                <a:solidFill>
                  <a:schemeClr val="bg1"/>
                </a:solidFill>
              </a:rPr>
              <a:t>office</a:t>
            </a:r>
          </a:p>
          <a:p>
            <a:pPr defTabSz="914400">
              <a:spcBef>
                <a:spcPts val="0"/>
              </a:spcBef>
              <a:defRPr/>
            </a:pPr>
            <a:endParaRPr lang="en-US" sz="4500" b="1" dirty="0">
              <a:solidFill>
                <a:schemeClr val="bg1"/>
              </a:solidFill>
              <a:cs typeface="Calibri"/>
            </a:endParaRPr>
          </a:p>
          <a:p>
            <a:pPr defTabSz="914400">
              <a:spcBef>
                <a:spcPts val="0"/>
              </a:spcBef>
              <a:defRPr/>
            </a:pPr>
            <a:r>
              <a:rPr lang="en-US" sz="5500" b="1" i="1" dirty="0">
                <a:solidFill>
                  <a:schemeClr val="bg1"/>
                </a:solidFill>
                <a:cs typeface="Calibri"/>
              </a:rPr>
              <a:t>Can be stored on protected UML file server or encrypted computers</a:t>
            </a:r>
            <a:endParaRPr lang="en-US" sz="5500" b="1" dirty="0">
              <a:solidFill>
                <a:schemeClr val="bg1"/>
              </a:solidFill>
              <a:cs typeface="Calibri"/>
            </a:endParaRPr>
          </a:p>
          <a:p>
            <a:pPr defTabSz="914400">
              <a:spcBef>
                <a:spcPts val="0"/>
              </a:spcBef>
              <a:defRPr/>
            </a:pPr>
            <a:endParaRPr lang="en-US" sz="5500" b="1" i="1" dirty="0">
              <a:solidFill>
                <a:schemeClr val="bg1"/>
              </a:solidFill>
              <a:cs typeface="Calibri"/>
            </a:endParaRPr>
          </a:p>
          <a:p>
            <a:pPr defTabSz="914400">
              <a:spcBef>
                <a:spcPts val="0"/>
              </a:spcBef>
              <a:defRPr/>
            </a:pPr>
            <a:r>
              <a:rPr lang="en-US" sz="5500" b="1" i="1" dirty="0">
                <a:solidFill>
                  <a:srgbClr val="FFFF00"/>
                </a:solidFill>
                <a:cs typeface="Calibri"/>
              </a:rPr>
              <a:t>Cannot be stored in OneDrive/Cloud Storage</a:t>
            </a:r>
            <a:endParaRPr lang="en-US" sz="5100" dirty="0">
              <a:solidFill>
                <a:srgbClr val="FFFF00"/>
              </a:solidFill>
              <a:cs typeface="Calibri"/>
            </a:endParaRPr>
          </a:p>
          <a:p>
            <a:pPr marL="0" indent="0" algn="ctr" defTabSz="914400">
              <a:spcBef>
                <a:spcPts val="0"/>
              </a:spcBef>
              <a:buFont typeface="Arial" pitchFamily="34" charset="0"/>
              <a:buNone/>
              <a:defRPr/>
            </a:pPr>
            <a:endParaRPr lang="en-US" sz="4500" b="1" i="1" dirty="0">
              <a:solidFill>
                <a:schemeClr val="bg1"/>
              </a:solidFill>
              <a:cs typeface="Calibri"/>
            </a:endParaRPr>
          </a:p>
          <a:p>
            <a:pPr marL="0" indent="0" algn="ctr" defTabSz="914400">
              <a:spcBef>
                <a:spcPts val="0"/>
              </a:spcBef>
              <a:buNone/>
              <a:defRPr/>
            </a:pPr>
            <a:endParaRPr lang="en-US" sz="45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16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solidFill>
                  <a:schemeClr val="bg1"/>
                </a:solidFill>
              </a:rPr>
              <a:t>DEFINITIONS</a:t>
            </a:r>
            <a:r>
              <a:rPr lang="en-US" dirty="0">
                <a:solidFill>
                  <a:schemeClr val="bg1"/>
                </a:solidFill>
                <a:cs typeface="Calibri"/>
              </a:rPr>
              <a:t> for storage at UML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475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800" dirty="0">
              <a:solidFill>
                <a:srgbClr val="FF0000"/>
              </a:solidFill>
              <a:cs typeface="Calibri"/>
            </a:endParaRPr>
          </a:p>
          <a:p>
            <a:pPr marL="0" indent="0" algn="ctr" defTabSz="914400">
              <a:spcBef>
                <a:spcPts val="0"/>
              </a:spcBef>
              <a:buNone/>
              <a:defRPr/>
            </a:pPr>
            <a:r>
              <a:rPr lang="en-US" sz="5900" b="1" i="1" dirty="0">
                <a:solidFill>
                  <a:srgbClr val="FFFF00"/>
                </a:solidFill>
                <a:cs typeface="Calibri"/>
              </a:rPr>
              <a:t>Can be stored on campus OneDrive, protected UML file server </a:t>
            </a:r>
            <a:endParaRPr lang="en-US" sz="5900" dirty="0">
              <a:solidFill>
                <a:srgbClr val="FFFF00"/>
              </a:solidFill>
              <a:cs typeface="Calibri"/>
            </a:endParaRPr>
          </a:p>
          <a:p>
            <a:pPr marL="0" indent="0" algn="ctr" defTabSz="914400">
              <a:spcBef>
                <a:spcPts val="0"/>
              </a:spcBef>
              <a:buNone/>
              <a:defRPr/>
            </a:pPr>
            <a:r>
              <a:rPr lang="en-US" sz="5900" b="1" i="1" dirty="0">
                <a:solidFill>
                  <a:srgbClr val="FFFF00"/>
                </a:solidFill>
                <a:cs typeface="Calibri"/>
              </a:rPr>
              <a:t>or encrypted computers</a:t>
            </a:r>
            <a:endParaRPr lang="en-US" sz="5900" dirty="0">
              <a:solidFill>
                <a:srgbClr val="FFFF00"/>
              </a:solidFill>
              <a:cs typeface="Calibri"/>
            </a:endParaRPr>
          </a:p>
          <a:p>
            <a:pPr marL="0" indent="0" algn="ctr" defTabSz="914400">
              <a:spcBef>
                <a:spcPts val="0"/>
              </a:spcBef>
              <a:buNone/>
              <a:defRPr/>
            </a:pPr>
            <a:endParaRPr lang="en-US" sz="4500" dirty="0">
              <a:solidFill>
                <a:srgbClr val="000000"/>
              </a:solidFill>
              <a:cs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u="sng" dirty="0">
                <a:solidFill>
                  <a:srgbClr val="FFFF00"/>
                </a:solidFill>
              </a:rPr>
              <a:t>CONFIDENTIAL DATA</a:t>
            </a:r>
            <a:endParaRPr lang="en-US" sz="4500" u="sng" dirty="0">
              <a:solidFill>
                <a:srgbClr val="FFFF00"/>
              </a:solidFill>
              <a:cs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b="1" i="1" dirty="0">
                <a:solidFill>
                  <a:schemeClr val="bg1"/>
                </a:solidFill>
              </a:rPr>
              <a:t>Student grades, UML ID #, Financial records, Visa / passport, FERPA</a:t>
            </a:r>
            <a:endParaRPr lang="en-US" sz="4500" b="1" i="1" dirty="0">
              <a:solidFill>
                <a:schemeClr val="bg1"/>
              </a:solidFill>
              <a:cs typeface="Calibri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4500" dirty="0">
                <a:solidFill>
                  <a:schemeClr val="bg1"/>
                </a:solidFill>
              </a:rPr>
              <a:t>Business / financial / legal loss</a:t>
            </a:r>
            <a:endParaRPr lang="en-US" sz="4500" dirty="0">
              <a:solidFill>
                <a:schemeClr val="bg1"/>
              </a:solidFill>
              <a:cs typeface="Calibri"/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endParaRPr lang="en-US" sz="4500" dirty="0">
              <a:solidFill>
                <a:schemeClr val="bg1"/>
              </a:solidFill>
              <a:cs typeface="Calibri"/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endParaRPr lang="en-US" sz="4500" dirty="0">
              <a:solidFill>
                <a:srgbClr val="000000"/>
              </a:solidFill>
              <a:cs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u="sng" dirty="0">
                <a:solidFill>
                  <a:srgbClr val="FFFF00"/>
                </a:solidFill>
              </a:rPr>
              <a:t>OPERATIONAL USE ONLY</a:t>
            </a:r>
            <a:endParaRPr lang="en-US" sz="4500" u="sng" dirty="0">
              <a:solidFill>
                <a:srgbClr val="FFFF00"/>
              </a:solidFill>
              <a:cs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dirty="0">
                <a:solidFill>
                  <a:schemeClr val="bg1"/>
                </a:solidFill>
              </a:rPr>
              <a:t>Meeting notes, system configurations, documentation, campus plan</a:t>
            </a:r>
            <a:endParaRPr lang="en-US" sz="4500" dirty="0">
              <a:solidFill>
                <a:schemeClr val="bg1"/>
              </a:solidFill>
              <a:cs typeface="Calibri"/>
            </a:endParaRPr>
          </a:p>
          <a:p>
            <a:pPr marL="0" indent="0" algn="ctr" defTabSz="914400">
              <a:spcBef>
                <a:spcPts val="0"/>
              </a:spcBef>
              <a:buFontTx/>
              <a:buNone/>
              <a:defRPr/>
            </a:pPr>
            <a:endParaRPr lang="en-US" sz="4500" dirty="0">
              <a:solidFill>
                <a:schemeClr val="bg1"/>
              </a:solidFill>
              <a:cs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500" dirty="0">
              <a:solidFill>
                <a:schemeClr val="bg1"/>
              </a:solidFill>
              <a:cs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u="sng" dirty="0">
                <a:solidFill>
                  <a:srgbClr val="FFFF00"/>
                </a:solidFill>
              </a:rPr>
              <a:t>UNCLASSIFIED</a:t>
            </a:r>
            <a:endParaRPr lang="en-US" sz="4500" u="sng" dirty="0">
              <a:solidFill>
                <a:srgbClr val="FFFF00"/>
              </a:solidFill>
              <a:cs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dirty="0">
                <a:solidFill>
                  <a:schemeClr val="bg1"/>
                </a:solidFill>
              </a:rPr>
              <a:t>Campus maps, schedules, policies</a:t>
            </a:r>
            <a:endParaRPr lang="en-US" sz="45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745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solidFill>
                  <a:schemeClr val="bg1"/>
                </a:solidFill>
              </a:rPr>
              <a:t>Data Storage</a:t>
            </a:r>
            <a:r>
              <a:rPr lang="en-US" dirty="0">
                <a:solidFill>
                  <a:schemeClr val="bg1"/>
                </a:solidFill>
                <a:cs typeface="Calibri"/>
              </a:rPr>
              <a:t> Locations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144" y="1113475"/>
            <a:ext cx="10515600" cy="4351338"/>
          </a:xfrm>
        </p:spPr>
        <p:txBody>
          <a:bodyPr anchor="t"/>
          <a:lstStyle/>
          <a:p>
            <a:pPr marL="0" indent="0" algn="ctr" defTabSz="914400">
              <a:buNone/>
              <a:defRPr/>
            </a:pPr>
            <a:r>
              <a:rPr lang="en-US" sz="4000" b="1" dirty="0">
                <a:solidFill>
                  <a:schemeClr val="bg1"/>
                </a:solidFill>
                <a:cs typeface="Calibri"/>
              </a:rPr>
              <a:t>Cloud Storage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defTabSz="914400">
              <a:buNone/>
              <a:defRPr/>
            </a:pPr>
            <a:r>
              <a:rPr lang="en-US" sz="4000" b="1" dirty="0">
                <a:solidFill>
                  <a:schemeClr val="bg1"/>
                </a:solidFill>
                <a:cs typeface="Calibri"/>
                <a:hlinkClick r:id="rId2"/>
              </a:rPr>
              <a:t>OneDrive</a:t>
            </a:r>
            <a:r>
              <a:rPr lang="en-US" sz="4000" b="1" dirty="0">
                <a:solidFill>
                  <a:schemeClr val="bg1"/>
                </a:solidFill>
                <a:cs typeface="Calibri"/>
              </a:rPr>
              <a:t>, </a:t>
            </a:r>
            <a:r>
              <a:rPr lang="en-US" sz="4000" b="1" dirty="0" smtClean="0">
                <a:solidFill>
                  <a:schemeClr val="bg1"/>
                </a:solidFill>
                <a:cs typeface="Calibri"/>
                <a:hlinkClick r:id="rId3"/>
              </a:rPr>
              <a:t>Dropbox</a:t>
            </a:r>
            <a:endParaRPr lang="en-US" sz="4000" b="1" dirty="0">
              <a:solidFill>
                <a:schemeClr val="bg1"/>
              </a:solidFill>
              <a:cs typeface="Calibri"/>
            </a:endParaRPr>
          </a:p>
          <a:p>
            <a:pPr marL="457200" indent="-457200" defTabSz="914400">
              <a:defRPr/>
            </a:pPr>
            <a:r>
              <a:rPr lang="en-US" b="1" dirty="0">
                <a:solidFill>
                  <a:schemeClr val="bg1"/>
                </a:solidFill>
                <a:cs typeface="Calibri"/>
              </a:rPr>
              <a:t>Data is only as secure as you make it</a:t>
            </a:r>
          </a:p>
          <a:p>
            <a:pPr marL="457200" indent="-457200" defTabSz="914400">
              <a:defRPr/>
            </a:pPr>
            <a:r>
              <a:rPr lang="en-US" b="1" dirty="0">
                <a:solidFill>
                  <a:schemeClr val="bg1"/>
                </a:solidFill>
                <a:cs typeface="Calibri"/>
              </a:rPr>
              <a:t>Two Factor Authentication</a:t>
            </a:r>
          </a:p>
          <a:p>
            <a:pPr marL="457200" indent="-457200" defTabSz="914400">
              <a:defRPr/>
            </a:pPr>
            <a:r>
              <a:rPr lang="en-US" b="1" dirty="0">
                <a:solidFill>
                  <a:schemeClr val="bg1"/>
                </a:solidFill>
                <a:cs typeface="Calibri"/>
              </a:rPr>
              <a:t>Be cautious of sharing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457200" indent="-457200" defTabSz="914400">
              <a:defRPr/>
            </a:pPr>
            <a:r>
              <a:rPr lang="en-US" b="1" dirty="0">
                <a:solidFill>
                  <a:schemeClr val="bg1"/>
                </a:solidFill>
                <a:cs typeface="Calibri"/>
              </a:rPr>
              <a:t>Syncing applications store data locally as well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342265" indent="-342265" defTabSz="914400">
              <a:buNone/>
              <a:defRPr/>
            </a:pPr>
            <a:endParaRPr lang="en-US" b="1" dirty="0">
              <a:solidFill>
                <a:schemeClr val="bg1"/>
              </a:solidFill>
              <a:cs typeface="Calibri"/>
            </a:endParaRPr>
          </a:p>
          <a:p>
            <a:pPr marL="0" indent="0" defTabSz="914400">
              <a:buNone/>
              <a:defRPr/>
            </a:pPr>
            <a:endParaRPr lang="en-US" b="1" dirty="0">
              <a:solidFill>
                <a:srgbClr val="FFFFFF"/>
              </a:solidFill>
              <a:cs typeface="Calibri"/>
            </a:endParaRPr>
          </a:p>
          <a:p>
            <a:pPr marL="0" indent="0" defTabSz="914400">
              <a:buNone/>
              <a:defRPr/>
            </a:pPr>
            <a:endParaRPr lang="en-US" b="1" dirty="0">
              <a:solidFill>
                <a:srgbClr val="FFFFFF"/>
              </a:solidFill>
              <a:cs typeface="Calibri"/>
            </a:endParaRPr>
          </a:p>
          <a:p>
            <a:pPr marL="0" indent="0" defTabSz="914400">
              <a:spcBef>
                <a:spcPts val="0"/>
              </a:spcBef>
              <a:buNone/>
              <a:defRPr/>
            </a:pPr>
            <a:endParaRPr lang="en-US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170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solidFill>
                  <a:schemeClr val="bg1"/>
                </a:solidFill>
              </a:rPr>
              <a:t>Data Storage</a:t>
            </a:r>
            <a:r>
              <a:rPr lang="en-US" dirty="0">
                <a:solidFill>
                  <a:schemeClr val="bg1"/>
                </a:solidFill>
                <a:cs typeface="Calibri"/>
              </a:rPr>
              <a:t> Locations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1662"/>
            <a:ext cx="10515600" cy="4351338"/>
          </a:xfrm>
        </p:spPr>
        <p:txBody>
          <a:bodyPr anchor="t"/>
          <a:lstStyle/>
          <a:p>
            <a:pPr marL="342265" indent="-342265" algn="ctr" defTabSz="914400">
              <a:buNone/>
              <a:defRPr/>
            </a:pPr>
            <a:r>
              <a:rPr lang="en-US" sz="4000" b="1" dirty="0">
                <a:solidFill>
                  <a:schemeClr val="bg1"/>
                </a:solidFill>
                <a:cs typeface="Calibri"/>
              </a:rPr>
              <a:t>Computer local storage</a:t>
            </a:r>
            <a:endParaRPr lang="en-US" sz="4000" dirty="0">
              <a:solidFill>
                <a:schemeClr val="bg1"/>
              </a:solidFill>
              <a:cs typeface="Calibri"/>
            </a:endParaRPr>
          </a:p>
          <a:p>
            <a:pPr marL="342265" indent="-342265" algn="ctr" defTabSz="914400">
              <a:buNone/>
              <a:defRPr/>
            </a:pPr>
            <a:endParaRPr lang="en-US" sz="4000" b="1" dirty="0">
              <a:solidFill>
                <a:schemeClr val="bg1"/>
              </a:solidFill>
              <a:cs typeface="Calibri"/>
            </a:endParaRPr>
          </a:p>
          <a:p>
            <a:pPr marL="342265" indent="-342265" defTabSz="914400">
              <a:defRPr/>
            </a:pPr>
            <a:r>
              <a:rPr lang="en-US" b="1" dirty="0">
                <a:solidFill>
                  <a:schemeClr val="bg1"/>
                </a:solidFill>
                <a:cs typeface="Calibri"/>
              </a:rPr>
              <a:t>Full disk encryption (</a:t>
            </a:r>
            <a:r>
              <a:rPr lang="en-US" b="1" dirty="0" err="1">
                <a:solidFill>
                  <a:schemeClr val="bg1"/>
                </a:solidFill>
                <a:cs typeface="Calibri"/>
              </a:rPr>
              <a:t>Bitlocker</a:t>
            </a:r>
            <a:r>
              <a:rPr lang="en-US" b="1" dirty="0">
                <a:solidFill>
                  <a:schemeClr val="bg1"/>
                </a:solidFill>
                <a:cs typeface="Calibri"/>
              </a:rPr>
              <a:t> / </a:t>
            </a:r>
            <a:r>
              <a:rPr lang="en-US" b="1" dirty="0" err="1">
                <a:solidFill>
                  <a:schemeClr val="bg1"/>
                </a:solidFill>
                <a:cs typeface="Calibri"/>
              </a:rPr>
              <a:t>FileVault</a:t>
            </a:r>
            <a:r>
              <a:rPr lang="en-US" b="1" dirty="0">
                <a:solidFill>
                  <a:schemeClr val="bg1"/>
                </a:solidFill>
                <a:cs typeface="Calibri"/>
              </a:rPr>
              <a:t>)</a:t>
            </a:r>
          </a:p>
          <a:p>
            <a:pPr marL="342265" indent="-342265" defTabSz="914400">
              <a:defRPr/>
            </a:pPr>
            <a:r>
              <a:rPr lang="en-US" b="1" dirty="0">
                <a:solidFill>
                  <a:schemeClr val="bg1"/>
                </a:solidFill>
                <a:cs typeface="Calibri"/>
              </a:rPr>
              <a:t>Strong password for computer accounts 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342265" indent="-342265" defTabSz="914400">
              <a:defRPr/>
            </a:pPr>
            <a:r>
              <a:rPr lang="en-US" b="1" dirty="0">
                <a:solidFill>
                  <a:schemeClr val="bg1"/>
                </a:solidFill>
                <a:cs typeface="Calibri"/>
              </a:rPr>
              <a:t>Security patches and malware / anti-virus software to protect against intrusions</a:t>
            </a:r>
          </a:p>
          <a:p>
            <a:pPr marL="342265" indent="-342265" defTabSz="914400">
              <a:buNone/>
              <a:defRPr/>
            </a:pPr>
            <a:endParaRPr lang="en-US" b="1" dirty="0">
              <a:solidFill>
                <a:srgbClr val="FFFFFF"/>
              </a:solidFill>
              <a:cs typeface="Calibri"/>
            </a:endParaRPr>
          </a:p>
          <a:p>
            <a:pPr marL="342265" indent="-342265" defTabSz="914400">
              <a:buNone/>
              <a:defRPr/>
            </a:pPr>
            <a:endParaRPr lang="en-US" b="1" dirty="0">
              <a:solidFill>
                <a:srgbClr val="FFFFFF"/>
              </a:solidFill>
              <a:cs typeface="Calibri"/>
            </a:endParaRPr>
          </a:p>
          <a:p>
            <a:pPr marL="342265" indent="-342265" defTabSz="914400">
              <a:buNone/>
              <a:defRPr/>
            </a:pPr>
            <a:endParaRPr lang="en-US" b="1" dirty="0">
              <a:solidFill>
                <a:srgbClr val="FFFFFF"/>
              </a:solidFill>
              <a:cs typeface="Calibri"/>
            </a:endParaRPr>
          </a:p>
          <a:p>
            <a:pPr marL="0" indent="0" defTabSz="914400">
              <a:buNone/>
              <a:defRPr/>
            </a:pPr>
            <a:endParaRPr lang="en-US" b="1" dirty="0">
              <a:solidFill>
                <a:srgbClr val="FFFFFF"/>
              </a:solidFill>
              <a:cs typeface="Calibri"/>
            </a:endParaRPr>
          </a:p>
          <a:p>
            <a:pPr marL="0" indent="0" defTabSz="914400">
              <a:buNone/>
              <a:defRPr/>
            </a:pPr>
            <a:endParaRPr lang="en-US" b="1" dirty="0">
              <a:solidFill>
                <a:srgbClr val="FFFFFF"/>
              </a:solidFill>
              <a:cs typeface="Calibri"/>
            </a:endParaRPr>
          </a:p>
          <a:p>
            <a:pPr marL="0" indent="0" defTabSz="914400">
              <a:spcBef>
                <a:spcPts val="0"/>
              </a:spcBef>
              <a:buNone/>
              <a:defRPr/>
            </a:pPr>
            <a:endParaRPr lang="en-US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441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solidFill>
                  <a:schemeClr val="bg1"/>
                </a:solidFill>
              </a:rPr>
              <a:t>Data Storage</a:t>
            </a:r>
            <a:r>
              <a:rPr lang="en-US" dirty="0">
                <a:solidFill>
                  <a:schemeClr val="bg1"/>
                </a:solidFill>
                <a:cs typeface="Calibri"/>
              </a:rPr>
              <a:t> Locations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1662"/>
            <a:ext cx="10515600" cy="4351338"/>
          </a:xfrm>
        </p:spPr>
        <p:txBody>
          <a:bodyPr anchor="t"/>
          <a:lstStyle/>
          <a:p>
            <a:pPr marL="342265" indent="-342265" algn="ctr" defTabSz="914400">
              <a:buNone/>
              <a:defRPr/>
            </a:pPr>
            <a:r>
              <a:rPr lang="en-US" sz="4000" b="1" dirty="0">
                <a:solidFill>
                  <a:schemeClr val="bg1"/>
                </a:solidFill>
                <a:cs typeface="Calibri"/>
              </a:rPr>
              <a:t>Removable Devices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342265" indent="-342265" algn="ctr" defTabSz="914400">
              <a:buNone/>
              <a:defRPr/>
            </a:pPr>
            <a:r>
              <a:rPr lang="en-US" sz="4000" b="1" dirty="0">
                <a:solidFill>
                  <a:schemeClr val="bg1"/>
                </a:solidFill>
                <a:cs typeface="Calibri"/>
              </a:rPr>
              <a:t>(USB / DVD)</a:t>
            </a:r>
          </a:p>
          <a:p>
            <a:pPr marL="342265" indent="-342265" algn="ctr" defTabSz="914400">
              <a:buNone/>
              <a:defRPr/>
            </a:pPr>
            <a:endParaRPr lang="en-US" sz="4000" b="1" dirty="0">
              <a:solidFill>
                <a:schemeClr val="bg1"/>
              </a:solidFill>
              <a:cs typeface="Calibri"/>
            </a:endParaRPr>
          </a:p>
          <a:p>
            <a:pPr marL="342265" indent="-342265" defTabSz="914400">
              <a:defRPr/>
            </a:pPr>
            <a:r>
              <a:rPr lang="en-US" b="1" dirty="0">
                <a:solidFill>
                  <a:schemeClr val="bg1"/>
                </a:solidFill>
                <a:cs typeface="Calibri"/>
              </a:rPr>
              <a:t>Encrypt USB devices with </a:t>
            </a:r>
            <a:r>
              <a:rPr lang="en-US" b="1" dirty="0" err="1">
                <a:solidFill>
                  <a:schemeClr val="bg1"/>
                </a:solidFill>
                <a:cs typeface="Calibri"/>
              </a:rPr>
              <a:t>Bitlocker</a:t>
            </a:r>
            <a:r>
              <a:rPr lang="en-US" b="1" dirty="0">
                <a:solidFill>
                  <a:schemeClr val="bg1"/>
                </a:solidFill>
                <a:cs typeface="Calibri"/>
              </a:rPr>
              <a:t> or </a:t>
            </a:r>
            <a:r>
              <a:rPr lang="en-US" b="1" dirty="0" err="1">
                <a:solidFill>
                  <a:schemeClr val="bg1"/>
                </a:solidFill>
                <a:cs typeface="Calibri"/>
              </a:rPr>
              <a:t>FileVault</a:t>
            </a:r>
            <a:r>
              <a:rPr lang="en-US" b="1" dirty="0">
                <a:solidFill>
                  <a:schemeClr val="bg1"/>
                </a:solidFill>
                <a:cs typeface="Calibri"/>
              </a:rPr>
              <a:t> </a:t>
            </a:r>
          </a:p>
          <a:p>
            <a:pPr marL="342265" indent="-342265" defTabSz="914400">
              <a:defRPr/>
            </a:pPr>
            <a:r>
              <a:rPr lang="en-US" b="1" dirty="0">
                <a:solidFill>
                  <a:schemeClr val="bg1"/>
                </a:solidFill>
                <a:cs typeface="Calibri"/>
              </a:rPr>
              <a:t>Password protected files / folders on DVD</a:t>
            </a:r>
          </a:p>
          <a:p>
            <a:pPr marL="342265" indent="-342265" defTabSz="914400">
              <a:buNone/>
              <a:defRPr/>
            </a:pPr>
            <a:endParaRPr lang="en-US" b="1" dirty="0">
              <a:solidFill>
                <a:schemeClr val="bg1"/>
              </a:solidFill>
              <a:cs typeface="Calibri"/>
            </a:endParaRPr>
          </a:p>
          <a:p>
            <a:pPr marL="342265" indent="-342265" defTabSz="914400">
              <a:buNone/>
              <a:defRPr/>
            </a:pPr>
            <a:endParaRPr lang="en-US" b="1" dirty="0">
              <a:solidFill>
                <a:srgbClr val="FFFFFF"/>
              </a:solidFill>
              <a:cs typeface="Calibri"/>
            </a:endParaRPr>
          </a:p>
          <a:p>
            <a:pPr marL="342265" indent="-342265" defTabSz="914400">
              <a:buNone/>
              <a:defRPr/>
            </a:pPr>
            <a:endParaRPr lang="en-US" b="1" dirty="0">
              <a:solidFill>
                <a:srgbClr val="FFFFFF"/>
              </a:solidFill>
              <a:cs typeface="Calibri"/>
            </a:endParaRPr>
          </a:p>
          <a:p>
            <a:pPr marL="0" indent="0" defTabSz="914400">
              <a:buNone/>
              <a:defRPr/>
            </a:pPr>
            <a:endParaRPr lang="en-US" b="1" dirty="0">
              <a:solidFill>
                <a:srgbClr val="FFFFFF"/>
              </a:solidFill>
              <a:cs typeface="Calibri"/>
            </a:endParaRPr>
          </a:p>
          <a:p>
            <a:pPr marL="0" indent="0" defTabSz="914400">
              <a:buNone/>
              <a:defRPr/>
            </a:pPr>
            <a:endParaRPr lang="en-US" b="1" dirty="0">
              <a:solidFill>
                <a:srgbClr val="FFFFFF"/>
              </a:solidFill>
              <a:cs typeface="Calibri"/>
            </a:endParaRPr>
          </a:p>
          <a:p>
            <a:pPr marL="0" indent="0" defTabSz="914400">
              <a:spcBef>
                <a:spcPts val="0"/>
              </a:spcBef>
              <a:buNone/>
              <a:defRPr/>
            </a:pPr>
            <a:endParaRPr lang="en-US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298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solidFill>
                  <a:schemeClr val="bg1"/>
                </a:solidFill>
              </a:rPr>
              <a:t>Data Storage 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1812"/>
            <a:ext cx="10515600" cy="4351338"/>
          </a:xfrm>
        </p:spPr>
        <p:txBody>
          <a:bodyPr anchor="t">
            <a:normAutofit fontScale="92500"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b="1" dirty="0">
                <a:solidFill>
                  <a:schemeClr val="bg1"/>
                </a:solidFill>
              </a:rPr>
              <a:t>MOBILE DEVICES / TABLETS</a:t>
            </a:r>
            <a:endParaRPr lang="en-US" sz="4300" b="1" dirty="0">
              <a:solidFill>
                <a:schemeClr val="bg1"/>
              </a:solidFill>
              <a:cs typeface="Calibri"/>
            </a:endParaRPr>
          </a:p>
          <a:p>
            <a:pPr marL="0" indent="0" algn="ctr" defTabSz="914400">
              <a:spcBef>
                <a:spcPts val="0"/>
              </a:spcBef>
              <a:buFontTx/>
              <a:buNone/>
              <a:defRPr/>
            </a:pPr>
            <a:endParaRPr lang="en-US" sz="4300" b="1" dirty="0">
              <a:solidFill>
                <a:schemeClr val="bg1"/>
              </a:solidFill>
            </a:endParaRPr>
          </a:p>
          <a:p>
            <a:pPr marL="457200" indent="-457200" defTabSz="914400">
              <a:spcBef>
                <a:spcPts val="0"/>
              </a:spcBef>
              <a:defRPr/>
            </a:pPr>
            <a:r>
              <a:rPr lang="en-US" b="1" dirty="0">
                <a:solidFill>
                  <a:schemeClr val="bg1"/>
                </a:solidFill>
              </a:rPr>
              <a:t>Pin Code/Password </a:t>
            </a:r>
            <a:r>
              <a:rPr lang="en-US" b="1" dirty="0">
                <a:solidFill>
                  <a:schemeClr val="bg1"/>
                </a:solidFill>
                <a:cs typeface="Calibri"/>
              </a:rPr>
              <a:t>and lock timeout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500" b="1" dirty="0">
                <a:solidFill>
                  <a:schemeClr val="bg1"/>
                </a:solidFill>
              </a:rPr>
              <a:t>Apps: Only use App Store/Google Play Store</a:t>
            </a:r>
            <a:endParaRPr lang="en-US" sz="3500" b="1" dirty="0">
              <a:solidFill>
                <a:schemeClr val="bg1"/>
              </a:solidFill>
              <a:cs typeface="Calibri"/>
            </a:endParaRPr>
          </a:p>
          <a:p>
            <a:pPr marL="742315" lvl="1" indent="-285115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Flashlight Apps (can leak data - use </a:t>
            </a:r>
            <a:r>
              <a:rPr lang="en-US" dirty="0" err="1">
                <a:solidFill>
                  <a:schemeClr val="bg1"/>
                </a:solidFill>
              </a:rPr>
              <a:t>Snoopwall</a:t>
            </a:r>
            <a:r>
              <a:rPr lang="en-US" dirty="0">
                <a:solidFill>
                  <a:schemeClr val="bg1"/>
                </a:solidFill>
              </a:rPr>
              <a:t> Privacy Flashlight)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742315" lvl="1" indent="-285115">
              <a:spcBef>
                <a:spcPts val="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Emoji Keyboards (can steal keystrokes)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spcBef>
                <a:spcPts val="0"/>
              </a:spcBef>
              <a:defRPr/>
            </a:pPr>
            <a:r>
              <a:rPr lang="en-US" b="1" dirty="0">
                <a:solidFill>
                  <a:schemeClr val="bg1"/>
                </a:solidFill>
                <a:cs typeface="Calibri"/>
              </a:rPr>
              <a:t>Enable</a:t>
            </a:r>
            <a:r>
              <a:rPr lang="en-US" b="1" i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b="1" dirty="0">
                <a:solidFill>
                  <a:schemeClr val="bg1"/>
                </a:solidFill>
                <a:cs typeface="Calibri"/>
              </a:rPr>
              <a:t>“Find My iPhone” and “Google Device Manager”</a:t>
            </a:r>
          </a:p>
          <a:p>
            <a:pPr marL="457200" indent="-457200">
              <a:spcBef>
                <a:spcPts val="0"/>
              </a:spcBef>
              <a:defRPr/>
            </a:pPr>
            <a:r>
              <a:rPr lang="en-US" sz="3800" b="1" dirty="0">
                <a:solidFill>
                  <a:schemeClr val="bg1"/>
                </a:solidFill>
                <a:cs typeface="Calibri"/>
              </a:rPr>
              <a:t>Install security updates when made available</a:t>
            </a:r>
          </a:p>
          <a:p>
            <a:pPr marL="457200" indent="-457200">
              <a:spcBef>
                <a:spcPts val="0"/>
              </a:spcBef>
              <a:defRPr/>
            </a:pPr>
            <a:r>
              <a:rPr lang="en-US" sz="3500" b="1" dirty="0">
                <a:solidFill>
                  <a:schemeClr val="bg1"/>
                </a:solidFill>
                <a:cs typeface="Calibri"/>
              </a:rPr>
              <a:t>Don’t let others use your device </a:t>
            </a:r>
            <a:endParaRPr lang="en-US" sz="3500" dirty="0">
              <a:solidFill>
                <a:schemeClr val="bg1"/>
              </a:solidFill>
              <a:cs typeface="Calibri"/>
            </a:endParaRPr>
          </a:p>
          <a:p>
            <a:pPr marL="45720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>
              <a:solidFill>
                <a:schemeClr val="bg1"/>
              </a:solidFill>
              <a:cs typeface="Calibri"/>
            </a:endParaRPr>
          </a:p>
          <a:p>
            <a:pPr marL="45720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>
              <a:solidFill>
                <a:schemeClr val="bg1"/>
              </a:solidFill>
              <a:cs typeface="Calibri"/>
            </a:endParaRPr>
          </a:p>
          <a:p>
            <a:pPr marL="0" indent="0" defTabSz="914400">
              <a:spcBef>
                <a:spcPts val="0"/>
              </a:spcBef>
              <a:buNone/>
              <a:defRPr/>
            </a:pPr>
            <a:endParaRPr lang="en-US" dirty="0">
              <a:cs typeface="Calibri"/>
            </a:endParaRPr>
          </a:p>
          <a:p>
            <a:pPr marL="0" indent="0" defTabSz="914400">
              <a:spcBef>
                <a:spcPts val="0"/>
              </a:spcBef>
              <a:buFontTx/>
              <a:buNone/>
              <a:defRPr/>
            </a:pPr>
            <a:endParaRPr lang="en-US" b="1" i="1" dirty="0">
              <a:cs typeface="Calibri"/>
            </a:endParaRPr>
          </a:p>
          <a:p>
            <a:pPr marL="0" indent="0" defTabSz="914400">
              <a:spcBef>
                <a:spcPts val="0"/>
              </a:spcBef>
              <a:buFontTx/>
              <a:buNone/>
              <a:defRPr/>
            </a:pPr>
            <a:endParaRPr lang="en-US" dirty="0"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978" y="5061559"/>
            <a:ext cx="1428750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49" y="5065034"/>
            <a:ext cx="2042302" cy="153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4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solidFill>
                  <a:schemeClr val="bg1"/>
                </a:solidFill>
              </a:rPr>
              <a:t>Data Storage</a:t>
            </a:r>
            <a:r>
              <a:rPr lang="en-US" dirty="0">
                <a:solidFill>
                  <a:schemeClr val="bg1"/>
                </a:solidFill>
                <a:cs typeface="Calibri"/>
              </a:rPr>
              <a:t> Locations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1662"/>
            <a:ext cx="10515600" cy="4351338"/>
          </a:xfrm>
        </p:spPr>
        <p:txBody>
          <a:bodyPr anchor="t"/>
          <a:lstStyle/>
          <a:p>
            <a:pPr marL="342265" indent="-342265" algn="ctr" defTabSz="914400">
              <a:buNone/>
              <a:defRPr/>
            </a:pPr>
            <a:r>
              <a:rPr lang="en-US" sz="4000" b="1" dirty="0">
                <a:solidFill>
                  <a:schemeClr val="bg1"/>
                </a:solidFill>
                <a:cs typeface="Calibri"/>
              </a:rPr>
              <a:t>Paper Copies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342265" indent="-342265" algn="ctr" defTabSz="914400">
              <a:buNone/>
              <a:defRPr/>
            </a:pPr>
            <a:endParaRPr lang="en-US" sz="4000" b="1" dirty="0">
              <a:solidFill>
                <a:schemeClr val="bg1"/>
              </a:solidFill>
              <a:cs typeface="Calibri"/>
            </a:endParaRPr>
          </a:p>
          <a:p>
            <a:pPr marL="342265" indent="-342265" defTabSz="914400">
              <a:defRPr/>
            </a:pPr>
            <a:r>
              <a:rPr lang="en-US" b="1" dirty="0">
                <a:solidFill>
                  <a:schemeClr val="bg1"/>
                </a:solidFill>
                <a:cs typeface="Calibri"/>
              </a:rPr>
              <a:t>Store in locked file cabinet if possible</a:t>
            </a:r>
            <a:endParaRPr lang="en-US" dirty="0">
              <a:solidFill>
                <a:schemeClr val="bg1"/>
              </a:solidFill>
            </a:endParaRPr>
          </a:p>
          <a:p>
            <a:pPr marL="342265" indent="-342265" defTabSz="914400">
              <a:defRPr/>
            </a:pPr>
            <a:r>
              <a:rPr lang="en-US" b="1" dirty="0">
                <a:solidFill>
                  <a:schemeClr val="bg1"/>
                </a:solidFill>
                <a:cs typeface="Calibri"/>
              </a:rPr>
              <a:t>Keep track of where it is</a:t>
            </a:r>
          </a:p>
          <a:p>
            <a:pPr marL="342265" indent="-342265" defTabSz="914400">
              <a:defRPr/>
            </a:pPr>
            <a:endParaRPr lang="en-US" b="1" dirty="0">
              <a:solidFill>
                <a:schemeClr val="bg1"/>
              </a:solidFill>
              <a:cs typeface="Calibri"/>
            </a:endParaRPr>
          </a:p>
          <a:p>
            <a:pPr marL="342265" indent="-342265" defTabSz="914400">
              <a:buNone/>
              <a:defRPr/>
            </a:pPr>
            <a:endParaRPr lang="en-US" b="1" dirty="0">
              <a:solidFill>
                <a:schemeClr val="bg1"/>
              </a:solidFill>
              <a:cs typeface="Calibri"/>
            </a:endParaRPr>
          </a:p>
          <a:p>
            <a:pPr marL="342265" indent="-342265" defTabSz="914400">
              <a:buNone/>
              <a:defRPr/>
            </a:pPr>
            <a:endParaRPr lang="en-US" b="1" dirty="0">
              <a:solidFill>
                <a:srgbClr val="FFFFFF"/>
              </a:solidFill>
              <a:cs typeface="Calibri"/>
            </a:endParaRPr>
          </a:p>
          <a:p>
            <a:pPr marL="342265" indent="-342265" defTabSz="914400">
              <a:buNone/>
              <a:defRPr/>
            </a:pPr>
            <a:endParaRPr lang="en-US" b="1" dirty="0">
              <a:solidFill>
                <a:srgbClr val="FFFFFF"/>
              </a:solidFill>
              <a:cs typeface="Calibri"/>
            </a:endParaRPr>
          </a:p>
          <a:p>
            <a:pPr marL="0" indent="0" defTabSz="914400">
              <a:buNone/>
              <a:defRPr/>
            </a:pPr>
            <a:endParaRPr lang="en-US" b="1" dirty="0">
              <a:solidFill>
                <a:srgbClr val="FFFFFF"/>
              </a:solidFill>
              <a:cs typeface="Calibri"/>
            </a:endParaRPr>
          </a:p>
          <a:p>
            <a:pPr marL="0" indent="0" defTabSz="914400">
              <a:buNone/>
              <a:defRPr/>
            </a:pPr>
            <a:endParaRPr lang="en-US" b="1" dirty="0">
              <a:solidFill>
                <a:srgbClr val="FFFFFF"/>
              </a:solidFill>
              <a:cs typeface="Calibri"/>
            </a:endParaRPr>
          </a:p>
          <a:p>
            <a:pPr marL="0" indent="0" defTabSz="914400">
              <a:spcBef>
                <a:spcPts val="0"/>
              </a:spcBef>
              <a:buNone/>
              <a:defRPr/>
            </a:pPr>
            <a:endParaRPr lang="en-US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700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solidFill>
                  <a:schemeClr val="bg1"/>
                </a:solidFill>
              </a:rPr>
              <a:t>Data Sharing</a:t>
            </a:r>
            <a:r>
              <a:rPr lang="en-US" dirty="0">
                <a:solidFill>
                  <a:schemeClr val="bg1"/>
                </a:solidFill>
                <a:cs typeface="Calibri"/>
              </a:rPr>
              <a:t/>
            </a:r>
            <a:br>
              <a:rPr lang="en-US" dirty="0">
                <a:solidFill>
                  <a:schemeClr val="bg1"/>
                </a:solidFill>
                <a:cs typeface="Calibri"/>
              </a:rPr>
            </a:br>
            <a:r>
              <a:rPr lang="en-US" dirty="0">
                <a:solidFill>
                  <a:schemeClr val="bg1"/>
                </a:solidFill>
                <a:cs typeface="Calibri"/>
              </a:rPr>
              <a:t/>
            </a:r>
            <a:br>
              <a:rPr lang="en-US" dirty="0">
                <a:solidFill>
                  <a:schemeClr val="bg1"/>
                </a:solidFill>
                <a:cs typeface="Calibri"/>
              </a:rPr>
            </a:b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1662"/>
            <a:ext cx="10515600" cy="4351338"/>
          </a:xfrm>
        </p:spPr>
        <p:txBody>
          <a:bodyPr anchor="t"/>
          <a:lstStyle/>
          <a:p>
            <a:pPr marL="342265" indent="-342265" algn="ctr" defTabSz="914400">
              <a:buNone/>
              <a:defRPr/>
            </a:pPr>
            <a:endParaRPr lang="en-US" sz="4000" b="1" dirty="0">
              <a:solidFill>
                <a:schemeClr val="bg1"/>
              </a:solidFill>
              <a:cs typeface="Calibri"/>
            </a:endParaRPr>
          </a:p>
          <a:p>
            <a:pPr marL="342265" indent="-342265" defTabSz="914400">
              <a:defRPr/>
            </a:pPr>
            <a:r>
              <a:rPr lang="en-US" b="1" dirty="0">
                <a:solidFill>
                  <a:schemeClr val="bg1"/>
                </a:solidFill>
                <a:cs typeface="Calibri"/>
              </a:rPr>
              <a:t>Email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742315" lvl="1" indent="-285115" defTabSz="914400">
              <a:defRPr/>
            </a:pPr>
            <a:r>
              <a:rPr lang="en-US" b="1" dirty="0">
                <a:solidFill>
                  <a:schemeClr val="bg1"/>
                </a:solidFill>
                <a:cs typeface="Calibri"/>
              </a:rPr>
              <a:t>Not secure by default</a:t>
            </a:r>
          </a:p>
          <a:p>
            <a:pPr marL="742315" lvl="1" indent="-285115" defTabSz="914400">
              <a:defRPr/>
            </a:pPr>
            <a:r>
              <a:rPr lang="en-US" b="1" dirty="0">
                <a:solidFill>
                  <a:schemeClr val="bg1"/>
                </a:solidFill>
                <a:cs typeface="Calibri"/>
              </a:rPr>
              <a:t>Password protect or encrypt data before emailing it</a:t>
            </a:r>
          </a:p>
          <a:p>
            <a:pPr marL="742315" lvl="1" indent="-285115" defTabSz="914400">
              <a:defRPr/>
            </a:pPr>
            <a:r>
              <a:rPr lang="en-US" b="1" dirty="0">
                <a:solidFill>
                  <a:schemeClr val="bg1"/>
                </a:solidFill>
                <a:cs typeface="Calibri"/>
              </a:rPr>
              <a:t>Don't send the password over email (call, text instead</a:t>
            </a:r>
            <a:r>
              <a:rPr lang="en-US" b="1" dirty="0" smtClean="0">
                <a:solidFill>
                  <a:schemeClr val="bg1"/>
                </a:solidFill>
                <a:cs typeface="Calibri"/>
              </a:rPr>
              <a:t>)</a:t>
            </a:r>
          </a:p>
          <a:p>
            <a:pPr marL="742315" lvl="1" indent="-285115" defTabSz="914400">
              <a:defRPr/>
            </a:pPr>
            <a:r>
              <a:rPr lang="en-US" b="1" dirty="0" smtClean="0">
                <a:solidFill>
                  <a:schemeClr val="bg1"/>
                </a:solidFill>
                <a:cs typeface="Calibri"/>
              </a:rPr>
              <a:t>Use </a:t>
            </a:r>
            <a:r>
              <a:rPr lang="en-US" sz="3200" b="1" dirty="0" err="1" smtClean="0">
                <a:solidFill>
                  <a:schemeClr val="bg1"/>
                </a:solidFill>
                <a:cs typeface="Calibri"/>
                <a:hlinkClick r:id="rId2"/>
              </a:rPr>
              <a:t>Proofpoint</a:t>
            </a:r>
            <a:r>
              <a:rPr lang="en-US" sz="3200" b="1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b="1" smtClean="0">
                <a:solidFill>
                  <a:schemeClr val="bg1"/>
                </a:solidFill>
                <a:cs typeface="Calibri"/>
              </a:rPr>
              <a:t>encryption 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for email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marL="342265" indent="-342265" defTabSz="914400">
              <a:defRPr/>
            </a:pPr>
            <a:r>
              <a:rPr lang="en-US" b="1" dirty="0">
                <a:solidFill>
                  <a:schemeClr val="bg1"/>
                </a:solidFill>
                <a:cs typeface="Calibri"/>
              </a:rPr>
              <a:t>Use Cloud sharing, only with those who need access</a:t>
            </a:r>
            <a:endParaRPr lang="en-US" dirty="0">
              <a:solidFill>
                <a:schemeClr val="bg1"/>
              </a:solidFill>
            </a:endParaRPr>
          </a:p>
          <a:p>
            <a:pPr marL="342265" indent="-342265" defTabSz="914400">
              <a:defRPr/>
            </a:pPr>
            <a:endParaRPr lang="en-US" b="1" dirty="0">
              <a:solidFill>
                <a:schemeClr val="bg1"/>
              </a:solidFill>
              <a:cs typeface="Calibri"/>
            </a:endParaRPr>
          </a:p>
          <a:p>
            <a:pPr marL="342265" indent="-342265" defTabSz="914400">
              <a:buNone/>
              <a:defRPr/>
            </a:pPr>
            <a:endParaRPr lang="en-US" b="1" dirty="0">
              <a:solidFill>
                <a:schemeClr val="bg1"/>
              </a:solidFill>
              <a:cs typeface="Calibri"/>
            </a:endParaRPr>
          </a:p>
          <a:p>
            <a:pPr marL="342265" indent="-342265" defTabSz="914400">
              <a:buNone/>
              <a:defRPr/>
            </a:pPr>
            <a:endParaRPr lang="en-US" b="1" dirty="0">
              <a:solidFill>
                <a:srgbClr val="FFFFFF"/>
              </a:solidFill>
              <a:cs typeface="Calibri"/>
            </a:endParaRPr>
          </a:p>
          <a:p>
            <a:pPr marL="342265" indent="-342265" defTabSz="914400">
              <a:buNone/>
              <a:defRPr/>
            </a:pPr>
            <a:endParaRPr lang="en-US" b="1" dirty="0">
              <a:solidFill>
                <a:srgbClr val="FFFFFF"/>
              </a:solidFill>
              <a:cs typeface="Calibri"/>
            </a:endParaRPr>
          </a:p>
          <a:p>
            <a:pPr marL="0" indent="0" defTabSz="914400">
              <a:buNone/>
              <a:defRPr/>
            </a:pPr>
            <a:endParaRPr lang="en-US" b="1" dirty="0">
              <a:solidFill>
                <a:srgbClr val="FFFFFF"/>
              </a:solidFill>
              <a:cs typeface="Calibri"/>
            </a:endParaRPr>
          </a:p>
          <a:p>
            <a:pPr marL="0" indent="0" defTabSz="914400">
              <a:buNone/>
              <a:defRPr/>
            </a:pPr>
            <a:endParaRPr lang="en-US" b="1" dirty="0">
              <a:solidFill>
                <a:srgbClr val="FFFFFF"/>
              </a:solidFill>
              <a:cs typeface="Calibri"/>
            </a:endParaRPr>
          </a:p>
          <a:p>
            <a:pPr marL="0" indent="0" defTabSz="914400">
              <a:spcBef>
                <a:spcPts val="0"/>
              </a:spcBef>
              <a:buNone/>
              <a:defRPr/>
            </a:pPr>
            <a:endParaRPr lang="en-US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922056"/>
      </p:ext>
    </p:extLst>
  </p:cSld>
  <p:clrMapOvr>
    <a:masterClrMapping/>
  </p:clrMapOvr>
</p:sld>
</file>

<file path=ppt/theme/theme1.xml><?xml version="1.0" encoding="utf-8"?>
<a:theme xmlns:a="http://schemas.openxmlformats.org/drawingml/2006/main" name="Deep Blue -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6659E18-5406-4645-9ADD-886BD47CBABA}" vid="{407ED8E1-29AB-4BF9-BA99-B8785143F0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UML theme</Template>
  <TotalTime>1141</TotalTime>
  <Words>468</Words>
  <Application>Microsoft Office PowerPoint</Application>
  <PresentationFormat>Widescreen</PresentationFormat>
  <Paragraphs>151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Verdana</vt:lpstr>
      <vt:lpstr>Deep Blue - Template</vt:lpstr>
      <vt:lpstr>Information Security</vt:lpstr>
      <vt:lpstr>DEFINITIONS for storage at UML</vt:lpstr>
      <vt:lpstr>DEFINITIONS for storage at UML</vt:lpstr>
      <vt:lpstr>Data Storage Locations</vt:lpstr>
      <vt:lpstr>Data Storage Locations</vt:lpstr>
      <vt:lpstr>Data Storage Locations</vt:lpstr>
      <vt:lpstr>Data Storage Locations</vt:lpstr>
      <vt:lpstr>Data Storage Locations</vt:lpstr>
      <vt:lpstr>Data Sharing  </vt:lpstr>
      <vt:lpstr>Data Destruction</vt:lpstr>
      <vt:lpstr>Data Destruction</vt:lpstr>
      <vt:lpstr>Data Destruction</vt:lpstr>
      <vt:lpstr>Data Destruction</vt:lpstr>
      <vt:lpstr>Data Destruction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 Tech Café</dc:title>
  <dc:creator>Microsoft Office User</dc:creator>
  <cp:lastModifiedBy>Motiwalla, Luvai</cp:lastModifiedBy>
  <cp:revision>605</cp:revision>
  <cp:lastPrinted>2018-11-14T17:26:33Z</cp:lastPrinted>
  <dcterms:created xsi:type="dcterms:W3CDTF">2016-11-04T15:36:48Z</dcterms:created>
  <dcterms:modified xsi:type="dcterms:W3CDTF">2019-09-30T16:21:21Z</dcterms:modified>
</cp:coreProperties>
</file>