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2" r:id="rId7"/>
    <p:sldId id="261" r:id="rId8"/>
    <p:sldId id="260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2517"/>
  </p:normalViewPr>
  <p:slideViewPr>
    <p:cSldViewPr snapToGrid="0">
      <p:cViewPr varScale="1">
        <p:scale>
          <a:sx n="114" d="100"/>
          <a:sy n="114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F062-115F-0205-EDCC-60FE7C1D3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66C14-956E-3A99-7997-B5EDEA65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0C02D-51EA-0348-211C-924F0C5C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B288-4580-33CC-8C3B-B774B5F6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6E39F-49DD-CEA4-C8B7-7D97224E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183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7794-927E-7526-A5E6-8EB85AF43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103B1-E6D3-D6B5-FB0C-7EDE3EE9B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C22DC-491E-BC28-91FB-33AF36D6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3DB1B-FDD5-F3E0-90F4-CAFA8097B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C099F-3A9C-D858-FB7C-30118FDE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8523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38FDB-5809-0725-01DB-62DB75B1B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A2A6E-D9B8-6669-A8EC-37AE17026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E22A6-3A4F-54AB-B4DF-A49B4B5A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C1804-F13B-26FC-0A88-A410DBF3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5B9D-DA83-2153-A1D1-16DBBA3A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531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AC1F-F58A-025F-B6CB-F11E19F7F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C841-3B1B-AF57-028E-F63C00656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E6EEB-2BF0-D126-64AA-D8D0C90B3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9A8D4-D81E-D302-F288-9B56F46E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36C7-E0C8-96B7-5DE7-265B9E1C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2016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7BB1-0085-7539-23BF-3D7098E46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997D4-77B1-11C9-8A14-A198CF5D5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1C24-8D58-81F0-A4F2-E2F9E35B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056EB-0815-4965-3ECC-08DB419D5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65E7-EB03-D8D3-10B8-B0DEAB07C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143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0405-CF1C-E0E8-F1FE-6F6940D5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46DD-3441-CD1D-5222-47D4327D7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73296-3DDF-1C2C-EE23-D8D9C5067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29828-E1A8-E245-D2F2-7F2966079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63D61-076C-DB13-593F-97F19CF77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1787B-7F86-FF3C-2F76-0F1CC32F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66796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7DD9E-87AE-0608-535F-3BB2DD558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78CB2-135B-75BD-5AD3-3CB4FCB39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AEF3E-2CC3-DA44-F883-53E9E93F5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339E8-3834-999B-7C55-D38E1491C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0A02F-8FF0-86B1-DDAB-65E3BF824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0FCD7-D7F4-8CCA-9A79-0A7696A0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5366B-B970-2BA7-4ED1-4D49E7479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EFBB8F-E50A-972B-7834-33555573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4725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6453C-3672-B589-31DE-8A416448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3A2A7-5908-A328-5504-20D3CB5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5B6C6-D2BA-66AC-78E9-BF0571C9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7CAF1-92C6-07F8-D55F-3AD00EBD7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1667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3C084-B86B-3616-8597-950E2B9A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DEC30-0181-0323-4183-43B556BD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68ED3-8EDA-D2EB-F153-0F71C074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097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17B26-CF05-890D-CFBF-22926DB4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4705-373C-6493-BABB-1BDC01979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44983-2571-5F48-CCD5-5EFF6ACC5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D6F721-353E-3BAD-943B-800540AE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EB94D-5036-9BA6-7960-0BDE4527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93CAC-3376-B79E-E451-47328365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46555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D182-BDF0-5056-77D6-BC195AF6D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2436A-C4F8-2634-CB18-75DDECCE5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3C322-5918-369E-0E27-ADB9B54BD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B4DCD-DDFA-9CA8-F850-0F727B91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DBA0-8EAA-667D-FF96-00C42F517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84BD9-F3BC-2D5A-46E7-75A7F8B0C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353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AECA5F-E922-B42F-2455-4CC45DD97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2EF2B-21B4-91FB-F19F-A9C64716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74C02-DAC4-8930-17EC-948870368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4637F-1B12-9542-B18A-F8AE9198FE12}" type="datetimeFigureOut">
              <a:rPr lang="en-TW" smtClean="0"/>
              <a:t>2025/4/23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A4F5E-699A-29A6-2D87-24CEAD9E87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99BA9-567C-86FB-83B8-C9C20FAB3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DFAFC-173D-CD4E-8851-7CCA5019806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3567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ercel.com/andy06andy06s-project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wALyQiTojTJbT2DNPp3dQ4GUyEqSOWiX?usp=drive_link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4A5B-64DD-2F7C-F60C-6CF483BD51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W" dirty="0"/>
              <a:t>Web App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37A34-6BD1-2899-34C3-9F52B34122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Andy</a:t>
            </a:r>
          </a:p>
        </p:txBody>
      </p:sp>
    </p:spTree>
    <p:extLst>
      <p:ext uri="{BB962C8B-B14F-4D97-AF65-F5344CB8AC3E}">
        <p14:creationId xmlns:p14="http://schemas.microsoft.com/office/powerpoint/2010/main" val="97688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9912A-D399-DCBC-3063-0FA7D6011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19F00E0-573C-4D2F-597F-AD4E829EB3F9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Useful Tool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6E3E0F-E1D2-C0E5-B61D-0287C810B144}"/>
              </a:ext>
            </a:extLst>
          </p:cNvPr>
          <p:cNvSpPr txBox="1"/>
          <p:nvPr/>
        </p:nvSpPr>
        <p:spPr>
          <a:xfrm>
            <a:off x="1349298" y="1561170"/>
            <a:ext cx="4382428" cy="2556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W" sz="2800" dirty="0"/>
              <a:t>Tailwind CSS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W" sz="2800" dirty="0"/>
              <a:t>Material UI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 err="1"/>
              <a:t>Neumorphism.io</a:t>
            </a:r>
            <a:endParaRPr lang="en-TW" sz="2800" dirty="0"/>
          </a:p>
        </p:txBody>
      </p:sp>
    </p:spTree>
    <p:extLst>
      <p:ext uri="{BB962C8B-B14F-4D97-AF65-F5344CB8AC3E}">
        <p14:creationId xmlns:p14="http://schemas.microsoft.com/office/powerpoint/2010/main" val="283363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F193C-2B0D-00A7-F711-349CB89D7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EB4311C-3D61-97C9-BEB0-48EB37F560BF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Github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817933-7625-24B6-E013-252207EB4B8B}"/>
              </a:ext>
            </a:extLst>
          </p:cNvPr>
          <p:cNvSpPr txBox="1"/>
          <p:nvPr/>
        </p:nvSpPr>
        <p:spPr>
          <a:xfrm>
            <a:off x="1349297" y="1561170"/>
            <a:ext cx="8831765" cy="3418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TW" sz="2800" dirty="0"/>
              <a:t>Create personal account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</a:t>
            </a:r>
            <a:r>
              <a:rPr lang="en-TW" sz="2800" dirty="0"/>
              <a:t>reate a new repository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A</a:t>
            </a:r>
            <a:r>
              <a:rPr lang="en-TW" sz="2800" dirty="0"/>
              <a:t>dd the local file into the online repository (SSH keys)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F</a:t>
            </a:r>
            <a:r>
              <a:rPr lang="en-TW" sz="2800" dirty="0"/>
              <a:t>inshed!</a:t>
            </a:r>
          </a:p>
        </p:txBody>
      </p:sp>
    </p:spTree>
    <p:extLst>
      <p:ext uri="{BB962C8B-B14F-4D97-AF65-F5344CB8AC3E}">
        <p14:creationId xmlns:p14="http://schemas.microsoft.com/office/powerpoint/2010/main" val="28424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6DCDB-F7EE-345E-7579-25600C3E5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D1C64D7-F7DF-8D8A-B5B6-E1CD52BF95E3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Vercel deplyment</a:t>
            </a:r>
          </a:p>
        </p:txBody>
      </p:sp>
      <p:pic>
        <p:nvPicPr>
          <p:cNvPr id="2" name="Picture 2" descr="Vercel: What is it and what is it for?">
            <a:extLst>
              <a:ext uri="{FF2B5EF4-FFF2-40B4-BE49-F238E27FC236}">
                <a16:creationId xmlns:a16="http://schemas.microsoft.com/office/drawing/2014/main" id="{E630B7E5-2A23-3C5C-A045-A110BDCC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080" y="0"/>
            <a:ext cx="3067870" cy="19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C01FB1-AF3D-1F26-5EB7-E7B10F1F9605}"/>
              </a:ext>
            </a:extLst>
          </p:cNvPr>
          <p:cNvSpPr txBox="1"/>
          <p:nvPr/>
        </p:nvSpPr>
        <p:spPr>
          <a:xfrm>
            <a:off x="5097489" y="3136612"/>
            <a:ext cx="1997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3"/>
              </a:rPr>
              <a:t>vercel.com</a:t>
            </a:r>
            <a:endParaRPr lang="en-TW" sz="3200" dirty="0"/>
          </a:p>
        </p:txBody>
      </p:sp>
    </p:spTree>
    <p:extLst>
      <p:ext uri="{BB962C8B-B14F-4D97-AF65-F5344CB8AC3E}">
        <p14:creationId xmlns:p14="http://schemas.microsoft.com/office/powerpoint/2010/main" val="3264971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B7FF5-54FD-107B-D16A-EB4475284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95611-FC45-2D49-90A8-C600E30C7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400" y="2787804"/>
            <a:ext cx="4267200" cy="1023241"/>
          </a:xfrm>
        </p:spPr>
        <p:txBody>
          <a:bodyPr>
            <a:normAutofit/>
          </a:bodyPr>
          <a:lstStyle/>
          <a:p>
            <a:r>
              <a:rPr lang="en-US" sz="4400" dirty="0">
                <a:hlinkClick r:id="rId2"/>
              </a:rPr>
              <a:t>Google drive</a:t>
            </a:r>
            <a:endParaRPr lang="en-TW" sz="4400" dirty="0"/>
          </a:p>
        </p:txBody>
      </p:sp>
    </p:spTree>
    <p:extLst>
      <p:ext uri="{BB962C8B-B14F-4D97-AF65-F5344CB8AC3E}">
        <p14:creationId xmlns:p14="http://schemas.microsoft.com/office/powerpoint/2010/main" val="1292228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2033285-85AF-F511-0FEF-DA4175103CC9}"/>
              </a:ext>
            </a:extLst>
          </p:cNvPr>
          <p:cNvSpPr/>
          <p:nvPr/>
        </p:nvSpPr>
        <p:spPr>
          <a:xfrm>
            <a:off x="152400" y="1179059"/>
            <a:ext cx="11887200" cy="53959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6F52CB1-E338-6EC5-F4B7-C1D420013C63}"/>
              </a:ext>
            </a:extLst>
          </p:cNvPr>
          <p:cNvSpPr/>
          <p:nvPr/>
        </p:nvSpPr>
        <p:spPr>
          <a:xfrm>
            <a:off x="5887706" y="2650711"/>
            <a:ext cx="4671437" cy="2950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9FF0DD-6772-35FE-6BBD-72FB69843A7F}"/>
              </a:ext>
            </a:extLst>
          </p:cNvPr>
          <p:cNvGrpSpPr/>
          <p:nvPr/>
        </p:nvGrpSpPr>
        <p:grpSpPr>
          <a:xfrm>
            <a:off x="3055676" y="3250627"/>
            <a:ext cx="1053750" cy="1416062"/>
            <a:chOff x="3258631" y="2830284"/>
            <a:chExt cx="1053750" cy="14160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598242-B94E-CA81-96E9-C2F74C29F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092" y="2830284"/>
              <a:ext cx="968829" cy="96882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6E5D60-83ED-633C-3845-5BCBC9FF61FD}"/>
                </a:ext>
              </a:extLst>
            </p:cNvPr>
            <p:cNvSpPr txBox="1"/>
            <p:nvPr/>
          </p:nvSpPr>
          <p:spPr>
            <a:xfrm>
              <a:off x="3258631" y="3877014"/>
              <a:ext cx="105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b="1" dirty="0"/>
                <a:t>Frontend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18E45E3-1944-7C8D-1DF9-D33CB019BC80}"/>
              </a:ext>
            </a:extLst>
          </p:cNvPr>
          <p:cNvSpPr txBox="1"/>
          <p:nvPr/>
        </p:nvSpPr>
        <p:spPr>
          <a:xfrm>
            <a:off x="7727871" y="5652044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Backend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AD5E30-3D48-BADD-D071-BD905F0E6B39}"/>
              </a:ext>
            </a:extLst>
          </p:cNvPr>
          <p:cNvSpPr txBox="1"/>
          <p:nvPr/>
        </p:nvSpPr>
        <p:spPr>
          <a:xfrm>
            <a:off x="4718165" y="342186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API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0DAFC8-1D42-6233-D1EC-0EB346328491}"/>
              </a:ext>
            </a:extLst>
          </p:cNvPr>
          <p:cNvGrpSpPr/>
          <p:nvPr/>
        </p:nvGrpSpPr>
        <p:grpSpPr>
          <a:xfrm>
            <a:off x="4340383" y="3809588"/>
            <a:ext cx="1412900" cy="226383"/>
            <a:chOff x="3646714" y="3537857"/>
            <a:chExt cx="1730829" cy="15240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DBBE10-C3FD-95D6-6233-36118DA18F7B}"/>
                </a:ext>
              </a:extLst>
            </p:cNvPr>
            <p:cNvCxnSpPr/>
            <p:nvPr/>
          </p:nvCxnSpPr>
          <p:spPr>
            <a:xfrm>
              <a:off x="3646714" y="35378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5783E94-A9CC-AAC1-A62D-CB713F30D9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9114" y="36902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FA113FA-F781-5775-AB19-D45BBF95A9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455" t="11211" r="6307" b="13959"/>
          <a:stretch/>
        </p:blipFill>
        <p:spPr>
          <a:xfrm>
            <a:off x="6068071" y="3499404"/>
            <a:ext cx="1536388" cy="1053750"/>
          </a:xfrm>
          <a:prstGeom prst="rect">
            <a:avLst/>
          </a:prstGeom>
        </p:spPr>
      </p:pic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43C9CBFE-741E-E75E-449E-8AF51EA84E45}"/>
              </a:ext>
            </a:extLst>
          </p:cNvPr>
          <p:cNvSpPr/>
          <p:nvPr/>
        </p:nvSpPr>
        <p:spPr>
          <a:xfrm>
            <a:off x="7983992" y="3429001"/>
            <a:ext cx="2312427" cy="1675698"/>
          </a:xfrm>
          <a:prstGeom prst="wedgeRoundRectCallout">
            <a:avLst>
              <a:gd name="adj1" fmla="val -63566"/>
              <a:gd name="adj2" fmla="val -258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4896C9-784C-1033-79A5-90AB23139066}"/>
              </a:ext>
            </a:extLst>
          </p:cNvPr>
          <p:cNvGrpSpPr/>
          <p:nvPr/>
        </p:nvGrpSpPr>
        <p:grpSpPr>
          <a:xfrm>
            <a:off x="8596626" y="3631607"/>
            <a:ext cx="1087157" cy="1338161"/>
            <a:chOff x="5552420" y="3047999"/>
            <a:chExt cx="1087157" cy="1338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7D61573-97E7-FBC5-2081-E9113F9632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11585" y="3047999"/>
              <a:ext cx="968829" cy="9688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B9394A-150F-D655-3290-EE9EDA7246F3}"/>
                </a:ext>
              </a:extLst>
            </p:cNvPr>
            <p:cNvSpPr txBox="1"/>
            <p:nvPr/>
          </p:nvSpPr>
          <p:spPr>
            <a:xfrm>
              <a:off x="5552420" y="4016828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b="1" dirty="0"/>
                <a:t>DL model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7D68450-603D-6D2B-A18F-1E41D6D0839A}"/>
              </a:ext>
            </a:extLst>
          </p:cNvPr>
          <p:cNvSpPr txBox="1"/>
          <p:nvPr/>
        </p:nvSpPr>
        <p:spPr>
          <a:xfrm>
            <a:off x="6226684" y="4473291"/>
            <a:ext cx="120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Live server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D1FC293-B054-71E7-D4D0-FF05C6156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56" y="3359472"/>
            <a:ext cx="1035084" cy="1035084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AE32CA84-7071-CB3E-4B73-EBD4B1179060}"/>
              </a:ext>
            </a:extLst>
          </p:cNvPr>
          <p:cNvSpPr/>
          <p:nvPr/>
        </p:nvSpPr>
        <p:spPr>
          <a:xfrm>
            <a:off x="2017324" y="3618243"/>
            <a:ext cx="725214" cy="51754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2D5499B-36A6-87BC-C79A-7EBE94E6F8C9}"/>
              </a:ext>
            </a:extLst>
          </p:cNvPr>
          <p:cNvSpPr txBox="1"/>
          <p:nvPr/>
        </p:nvSpPr>
        <p:spPr>
          <a:xfrm>
            <a:off x="1910595" y="323719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Access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891BDA3-F650-81FD-287A-E40B672D3B17}"/>
              </a:ext>
            </a:extLst>
          </p:cNvPr>
          <p:cNvGrpSpPr/>
          <p:nvPr/>
        </p:nvGrpSpPr>
        <p:grpSpPr>
          <a:xfrm>
            <a:off x="2879869" y="1613357"/>
            <a:ext cx="2092532" cy="1352829"/>
            <a:chOff x="2742538" y="1565426"/>
            <a:chExt cx="2092532" cy="1352829"/>
          </a:xfrm>
        </p:grpSpPr>
        <p:sp>
          <p:nvSpPr>
            <p:cNvPr id="4" name="Oval Callout 3">
              <a:extLst>
                <a:ext uri="{FF2B5EF4-FFF2-40B4-BE49-F238E27FC236}">
                  <a16:creationId xmlns:a16="http://schemas.microsoft.com/office/drawing/2014/main" id="{0203F404-E41B-D018-1202-5DDBDF3E0F03}"/>
                </a:ext>
              </a:extLst>
            </p:cNvPr>
            <p:cNvSpPr/>
            <p:nvPr/>
          </p:nvSpPr>
          <p:spPr>
            <a:xfrm>
              <a:off x="2742538" y="1565426"/>
              <a:ext cx="2092532" cy="1331976"/>
            </a:xfrm>
            <a:prstGeom prst="wedgeEllipseCallou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2A6D76-01C8-1339-90B2-68728768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932642" y="1716887"/>
              <a:ext cx="731143" cy="67402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78D38CD-B205-0629-5C86-9AEEAD53D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979208" y="1879684"/>
              <a:ext cx="677949" cy="58755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5DACA78-A68F-D904-35DE-97AF1C811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456194" y="2140804"/>
              <a:ext cx="777451" cy="777451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FB9C5BA-BE01-1D1C-CEB3-2B3ABD7DB676}"/>
              </a:ext>
            </a:extLst>
          </p:cNvPr>
          <p:cNvSpPr txBox="1"/>
          <p:nvPr/>
        </p:nvSpPr>
        <p:spPr>
          <a:xfrm>
            <a:off x="3348166" y="1309865"/>
            <a:ext cx="1268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dirty="0"/>
              <a:t>Framework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857778-DBA8-802B-25B7-622B73783F80}"/>
              </a:ext>
            </a:extLst>
          </p:cNvPr>
          <p:cNvGrpSpPr/>
          <p:nvPr/>
        </p:nvGrpSpPr>
        <p:grpSpPr>
          <a:xfrm>
            <a:off x="8466611" y="727218"/>
            <a:ext cx="2092532" cy="1635468"/>
            <a:chOff x="9078836" y="741341"/>
            <a:chExt cx="2092532" cy="1635468"/>
          </a:xfrm>
        </p:grpSpPr>
        <p:sp>
          <p:nvSpPr>
            <p:cNvPr id="34" name="Oval Callout 33">
              <a:extLst>
                <a:ext uri="{FF2B5EF4-FFF2-40B4-BE49-F238E27FC236}">
                  <a16:creationId xmlns:a16="http://schemas.microsoft.com/office/drawing/2014/main" id="{3F2FBC21-DC99-640A-070D-AB9EE6038C38}"/>
                </a:ext>
              </a:extLst>
            </p:cNvPr>
            <p:cNvSpPr/>
            <p:nvPr/>
          </p:nvSpPr>
          <p:spPr>
            <a:xfrm>
              <a:off x="9078836" y="1044833"/>
              <a:ext cx="2092532" cy="1331976"/>
            </a:xfrm>
            <a:prstGeom prst="wedgeEllipseCallout">
              <a:avLst>
                <a:gd name="adj1" fmla="val 7259"/>
                <a:gd name="adj2" fmla="val 66586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44F8A8-F58E-C3B2-1C81-279B6C1C247A}"/>
                </a:ext>
              </a:extLst>
            </p:cNvPr>
            <p:cNvSpPr txBox="1"/>
            <p:nvPr/>
          </p:nvSpPr>
          <p:spPr>
            <a:xfrm>
              <a:off x="9547133" y="741341"/>
              <a:ext cx="1268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dirty="0"/>
                <a:t>Framework</a:t>
              </a:r>
            </a:p>
          </p:txBody>
        </p:sp>
        <p:pic>
          <p:nvPicPr>
            <p:cNvPr id="1026" name="Picture 2" descr="Node.js - Wikipedia">
              <a:extLst>
                <a:ext uri="{FF2B5EF4-FFF2-40B4-BE49-F238E27FC236}">
                  <a16:creationId xmlns:a16="http://schemas.microsoft.com/office/drawing/2014/main" id="{5DCB6C06-5736-F0E7-5ED2-9A08C510AE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05" t="62411" r="33514"/>
            <a:stretch/>
          </p:blipFill>
          <p:spPr bwMode="auto">
            <a:xfrm>
              <a:off x="10242085" y="1244899"/>
              <a:ext cx="729248" cy="540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ython - 維基百科，自由的百科全書">
              <a:extLst>
                <a:ext uri="{FF2B5EF4-FFF2-40B4-BE49-F238E27FC236}">
                  <a16:creationId xmlns:a16="http://schemas.microsoft.com/office/drawing/2014/main" id="{A212F3E5-A606-F587-D388-E66F63D7C2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8601" y="1127808"/>
              <a:ext cx="573034" cy="6294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251B197B-4FF2-26F6-EDB6-F158E4E2C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8405" y="1838997"/>
              <a:ext cx="940515" cy="327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FastAPI · GitHub">
              <a:extLst>
                <a:ext uri="{FF2B5EF4-FFF2-40B4-BE49-F238E27FC236}">
                  <a16:creationId xmlns:a16="http://schemas.microsoft.com/office/drawing/2014/main" id="{E2A0D3F1-6CA3-D297-0209-AEA1C6D6A5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0651" y="1715857"/>
              <a:ext cx="519620" cy="51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C9B2AD8-99E1-3D33-2933-F878394BAF13}"/>
              </a:ext>
            </a:extLst>
          </p:cNvPr>
          <p:cNvGrpSpPr/>
          <p:nvPr/>
        </p:nvGrpSpPr>
        <p:grpSpPr>
          <a:xfrm>
            <a:off x="10381984" y="3885563"/>
            <a:ext cx="623163" cy="150408"/>
            <a:chOff x="3646714" y="3537857"/>
            <a:chExt cx="1730829" cy="152400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D1DA04F-48F7-196F-FE08-DECDF0D8490D}"/>
                </a:ext>
              </a:extLst>
            </p:cNvPr>
            <p:cNvCxnSpPr/>
            <p:nvPr/>
          </p:nvCxnSpPr>
          <p:spPr>
            <a:xfrm>
              <a:off x="3646714" y="35378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CB44DA-1AC2-957E-3512-848FA5D81E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9114" y="36902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36" name="Picture 12" descr="Database Icons - Free SVG &amp; PNG Database Images - Noun Project">
            <a:extLst>
              <a:ext uri="{FF2B5EF4-FFF2-40B4-BE49-F238E27FC236}">
                <a16:creationId xmlns:a16="http://schemas.microsoft.com/office/drawing/2014/main" id="{D8088924-9C39-4071-3731-F99F2162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208" y="3509135"/>
            <a:ext cx="885460" cy="88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23C5EDCD-0FDE-207A-D7F5-9FCDAACE63E2}"/>
              </a:ext>
            </a:extLst>
          </p:cNvPr>
          <p:cNvSpPr txBox="1"/>
          <p:nvPr/>
        </p:nvSpPr>
        <p:spPr>
          <a:xfrm>
            <a:off x="10991194" y="4368488"/>
            <a:ext cx="107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Database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065443CC-10E4-B956-1689-A729C9530164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Pipeline</a:t>
            </a:r>
          </a:p>
        </p:txBody>
      </p:sp>
    </p:spTree>
    <p:extLst>
      <p:ext uri="{BB962C8B-B14F-4D97-AF65-F5344CB8AC3E}">
        <p14:creationId xmlns:p14="http://schemas.microsoft.com/office/powerpoint/2010/main" val="315550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BE060-12B8-EAA5-6419-B8D82F6D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619790E-D70F-68C3-26F6-446CA470C3F7}"/>
              </a:ext>
            </a:extLst>
          </p:cNvPr>
          <p:cNvSpPr/>
          <p:nvPr/>
        </p:nvSpPr>
        <p:spPr>
          <a:xfrm>
            <a:off x="152400" y="1179059"/>
            <a:ext cx="11887200" cy="539591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1DCB69-F3B0-7805-34C2-1FDCC35AEC21}"/>
              </a:ext>
            </a:extLst>
          </p:cNvPr>
          <p:cNvSpPr/>
          <p:nvPr/>
        </p:nvSpPr>
        <p:spPr>
          <a:xfrm>
            <a:off x="5974791" y="2650711"/>
            <a:ext cx="5421547" cy="2950028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B73262-A4D9-9040-AC27-4AA2AFAD3AF8}"/>
              </a:ext>
            </a:extLst>
          </p:cNvPr>
          <p:cNvGrpSpPr/>
          <p:nvPr/>
        </p:nvGrpSpPr>
        <p:grpSpPr>
          <a:xfrm>
            <a:off x="3055676" y="3250627"/>
            <a:ext cx="1053750" cy="1416062"/>
            <a:chOff x="3258631" y="2830284"/>
            <a:chExt cx="1053750" cy="14160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758740A-FBBA-F8E1-4B0A-FDB190C4E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1092" y="2830284"/>
              <a:ext cx="968829" cy="96882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E92C74-2039-D2B7-E5A2-ADDE4C31D18C}"/>
                </a:ext>
              </a:extLst>
            </p:cNvPr>
            <p:cNvSpPr txBox="1"/>
            <p:nvPr/>
          </p:nvSpPr>
          <p:spPr>
            <a:xfrm>
              <a:off x="3258631" y="3877014"/>
              <a:ext cx="1053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b="1" dirty="0"/>
                <a:t>Frontend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16B9F39-5C01-3C9E-31BC-521B4FC19FEC}"/>
              </a:ext>
            </a:extLst>
          </p:cNvPr>
          <p:cNvSpPr txBox="1"/>
          <p:nvPr/>
        </p:nvSpPr>
        <p:spPr>
          <a:xfrm>
            <a:off x="8190011" y="5655168"/>
            <a:ext cx="991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Backend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90785-C385-2570-280F-F9773E6695C8}"/>
              </a:ext>
            </a:extLst>
          </p:cNvPr>
          <p:cNvSpPr txBox="1"/>
          <p:nvPr/>
        </p:nvSpPr>
        <p:spPr>
          <a:xfrm>
            <a:off x="4718165" y="342186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API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9412D8B-8BCB-3CA0-2F4F-DE69933E16AD}"/>
              </a:ext>
            </a:extLst>
          </p:cNvPr>
          <p:cNvGrpSpPr/>
          <p:nvPr/>
        </p:nvGrpSpPr>
        <p:grpSpPr>
          <a:xfrm>
            <a:off x="4340383" y="3809588"/>
            <a:ext cx="1412900" cy="226383"/>
            <a:chOff x="3646714" y="3537857"/>
            <a:chExt cx="1730829" cy="152400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BFF01D-638B-F18D-2F1B-5617046521F8}"/>
                </a:ext>
              </a:extLst>
            </p:cNvPr>
            <p:cNvCxnSpPr/>
            <p:nvPr/>
          </p:nvCxnSpPr>
          <p:spPr>
            <a:xfrm>
              <a:off x="3646714" y="35378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30FEDC-7A41-CE73-FE08-8B378F6EF0D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99114" y="3690257"/>
              <a:ext cx="157842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CAA8A0F9-A7F5-0E2A-BF42-3592D8926B06}"/>
              </a:ext>
            </a:extLst>
          </p:cNvPr>
          <p:cNvSpPr/>
          <p:nvPr/>
        </p:nvSpPr>
        <p:spPr>
          <a:xfrm>
            <a:off x="8658906" y="3429001"/>
            <a:ext cx="2312427" cy="1675698"/>
          </a:xfrm>
          <a:prstGeom prst="wedgeRoundRectCallout">
            <a:avLst>
              <a:gd name="adj1" fmla="val -63566"/>
              <a:gd name="adj2" fmla="val -25885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787C84-29CA-CA54-F317-21050D5950AD}"/>
              </a:ext>
            </a:extLst>
          </p:cNvPr>
          <p:cNvGrpSpPr/>
          <p:nvPr/>
        </p:nvGrpSpPr>
        <p:grpSpPr>
          <a:xfrm>
            <a:off x="9271540" y="3631607"/>
            <a:ext cx="1087157" cy="1338161"/>
            <a:chOff x="5552420" y="3047999"/>
            <a:chExt cx="1087157" cy="133816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35B8612-F92C-D0D6-628E-0609361E9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1585" y="3047999"/>
              <a:ext cx="968829" cy="96882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60B02A-3FAE-C029-B1F9-5B9F91002425}"/>
                </a:ext>
              </a:extLst>
            </p:cNvPr>
            <p:cNvSpPr txBox="1"/>
            <p:nvPr/>
          </p:nvSpPr>
          <p:spPr>
            <a:xfrm>
              <a:off x="5552420" y="4016828"/>
              <a:ext cx="1087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TW" b="1" dirty="0"/>
                <a:t>DL model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E96CDA43-9B36-9028-E3A6-E570E166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56" y="3359472"/>
            <a:ext cx="1035084" cy="1035084"/>
          </a:xfrm>
          <a:prstGeom prst="rect">
            <a:avLst/>
          </a:prstGeom>
        </p:spPr>
      </p:pic>
      <p:sp>
        <p:nvSpPr>
          <p:cNvPr id="31" name="Right Arrow 30">
            <a:extLst>
              <a:ext uri="{FF2B5EF4-FFF2-40B4-BE49-F238E27FC236}">
                <a16:creationId xmlns:a16="http://schemas.microsoft.com/office/drawing/2014/main" id="{002EF4E0-CD2C-D234-E54B-CBDD3E0F99DD}"/>
              </a:ext>
            </a:extLst>
          </p:cNvPr>
          <p:cNvSpPr/>
          <p:nvPr/>
        </p:nvSpPr>
        <p:spPr>
          <a:xfrm>
            <a:off x="2017324" y="3618243"/>
            <a:ext cx="725214" cy="517542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C8B31D-EDB8-42CE-1408-EDDFC8649062}"/>
              </a:ext>
            </a:extLst>
          </p:cNvPr>
          <p:cNvSpPr txBox="1"/>
          <p:nvPr/>
        </p:nvSpPr>
        <p:spPr>
          <a:xfrm>
            <a:off x="1910595" y="323719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TW" b="1" dirty="0"/>
              <a:t>Access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E65806F-7A41-E3F7-40BC-C2E9E1025707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Pipeline(Simplified)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01B82FF5-37BA-5C97-8821-E6F04204AE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6490" y="4085401"/>
            <a:ext cx="2260050" cy="884367"/>
          </a:xfrm>
          <a:prstGeom prst="rect">
            <a:avLst/>
          </a:prstGeom>
        </p:spPr>
      </p:pic>
      <p:pic>
        <p:nvPicPr>
          <p:cNvPr id="25" name="Picture 4" descr="Python - 維基百科，自由的百科全書">
            <a:extLst>
              <a:ext uri="{FF2B5EF4-FFF2-40B4-BE49-F238E27FC236}">
                <a16:creationId xmlns:a16="http://schemas.microsoft.com/office/drawing/2014/main" id="{6C16BC6C-DF16-79E1-2E65-64DA74E5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3497" y="3250627"/>
            <a:ext cx="845454" cy="92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Oval Callout 28">
            <a:extLst>
              <a:ext uri="{FF2B5EF4-FFF2-40B4-BE49-F238E27FC236}">
                <a16:creationId xmlns:a16="http://schemas.microsoft.com/office/drawing/2014/main" id="{7013D5DC-5331-79A0-08F0-338AF2451CAB}"/>
              </a:ext>
            </a:extLst>
          </p:cNvPr>
          <p:cNvSpPr/>
          <p:nvPr/>
        </p:nvSpPr>
        <p:spPr>
          <a:xfrm>
            <a:off x="2892098" y="1568728"/>
            <a:ext cx="2092532" cy="1331976"/>
          </a:xfrm>
          <a:prstGeom prst="wedgeEllipse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3078" name="Picture 6" descr="HTML - Wikipedia">
            <a:extLst>
              <a:ext uri="{FF2B5EF4-FFF2-40B4-BE49-F238E27FC236}">
                <a16:creationId xmlns:a16="http://schemas.microsoft.com/office/drawing/2014/main" id="{43E3746E-2C67-D18E-E344-739A49229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8137" y="1867733"/>
            <a:ext cx="782978" cy="78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0C10E441-DF45-6A9D-2870-F6C1A62D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664" y="1828867"/>
            <a:ext cx="554610" cy="78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86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FED75-E561-4010-4DC5-52DC899AE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032ED27A-60A0-3F1D-3423-E24B1FCD0636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Frontend v.s. Backend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49CF4871-CDBB-9E7A-F9AE-5F647E96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556" y="1197380"/>
            <a:ext cx="7858887" cy="51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04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24E5C-5D6B-778D-C76D-F5D57A87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A00FAB7-2601-18FE-3CFD-168B8448D921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Frontend v.s. Backend</a:t>
            </a:r>
          </a:p>
        </p:txBody>
      </p:sp>
      <p:pic>
        <p:nvPicPr>
          <p:cNvPr id="7170" name="Picture 2" descr="Building a Strong Foundation as a Backend Developer | Stackademic">
            <a:extLst>
              <a:ext uri="{FF2B5EF4-FFF2-40B4-BE49-F238E27FC236}">
                <a16:creationId xmlns:a16="http://schemas.microsoft.com/office/drawing/2014/main" id="{C39E317A-EDF4-CDD7-349A-D1AB4360C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620" y="1233836"/>
            <a:ext cx="9488759" cy="515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329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EA704-EB9A-232A-DEA9-CB29BE396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7A4F1BB-CEB8-6539-C33B-05F0FAAC6CB0}"/>
              </a:ext>
            </a:extLst>
          </p:cNvPr>
          <p:cNvSpPr/>
          <p:nvPr/>
        </p:nvSpPr>
        <p:spPr>
          <a:xfrm>
            <a:off x="3570514" y="1066800"/>
            <a:ext cx="5050972" cy="1937657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5F44CA2-33B1-AD3A-6024-8C3164ED0299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Frontend</a:t>
            </a:r>
          </a:p>
        </p:txBody>
      </p:sp>
      <p:pic>
        <p:nvPicPr>
          <p:cNvPr id="4098" name="Picture 2" descr="Javascript versions wiki | paolavidispterte1989's Ownd">
            <a:extLst>
              <a:ext uri="{FF2B5EF4-FFF2-40B4-BE49-F238E27FC236}">
                <a16:creationId xmlns:a16="http://schemas.microsoft.com/office/drawing/2014/main" id="{48F9B03C-99FC-79E3-1A22-6CF12A6DC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14" y="1342346"/>
            <a:ext cx="4060371" cy="1537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6B2F66-3B8D-7155-3283-34FA5DB9F232}"/>
              </a:ext>
            </a:extLst>
          </p:cNvPr>
          <p:cNvCxnSpPr>
            <a:cxnSpLocks/>
          </p:cNvCxnSpPr>
          <p:nvPr/>
        </p:nvCxnSpPr>
        <p:spPr>
          <a:xfrm>
            <a:off x="6095999" y="3113314"/>
            <a:ext cx="0" cy="89262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C9245397-4773-EEFE-DBA9-FF0874890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105" y="4635515"/>
            <a:ext cx="937072" cy="8638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3BBA7D7-937A-7D0F-7E4B-3C88F050B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821" y="4687249"/>
            <a:ext cx="937072" cy="812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A949791-866F-F91B-E9A1-9D6F1DA14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7074" y="4548521"/>
            <a:ext cx="1037850" cy="1037850"/>
          </a:xfrm>
          <a:prstGeom prst="rect">
            <a:avLst/>
          </a:prstGeom>
        </p:spPr>
      </p:pic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8D85DF1-59C2-D748-E7D2-7D1D265D3945}"/>
              </a:ext>
            </a:extLst>
          </p:cNvPr>
          <p:cNvSpPr/>
          <p:nvPr/>
        </p:nvSpPr>
        <p:spPr>
          <a:xfrm>
            <a:off x="3570514" y="4098617"/>
            <a:ext cx="5050972" cy="1937657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C5B4DC-0F4A-AECA-64C6-4CF9A261835C}"/>
              </a:ext>
            </a:extLst>
          </p:cNvPr>
          <p:cNvSpPr txBox="1"/>
          <p:nvPr/>
        </p:nvSpPr>
        <p:spPr>
          <a:xfrm>
            <a:off x="8850086" y="192666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Ancestor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067AF4-9682-3A36-76F5-64B0775608A1}"/>
              </a:ext>
            </a:extLst>
          </p:cNvPr>
          <p:cNvSpPr txBox="1"/>
          <p:nvPr/>
        </p:nvSpPr>
        <p:spPr>
          <a:xfrm>
            <a:off x="8850086" y="4882779"/>
            <a:ext cx="129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Descendant</a:t>
            </a:r>
            <a:endParaRPr lang="en-TW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14B4AC-E24F-2893-527B-0FDC343E42B9}"/>
              </a:ext>
            </a:extLst>
          </p:cNvPr>
          <p:cNvCxnSpPr>
            <a:cxnSpLocks/>
          </p:cNvCxnSpPr>
          <p:nvPr/>
        </p:nvCxnSpPr>
        <p:spPr>
          <a:xfrm>
            <a:off x="6095999" y="6138481"/>
            <a:ext cx="0" cy="6749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FE516B5-76B2-F35B-76C4-EA02B04106D9}"/>
              </a:ext>
            </a:extLst>
          </p:cNvPr>
          <p:cNvSpPr txBox="1"/>
          <p:nvPr/>
        </p:nvSpPr>
        <p:spPr>
          <a:xfrm>
            <a:off x="6356502" y="6291272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Endless </a:t>
            </a:r>
            <a:r>
              <a:rPr lang="en-US" sz="2000" b="1" dirty="0"/>
              <a:t>∞</a:t>
            </a:r>
            <a:endParaRPr lang="en-TW" b="1" dirty="0"/>
          </a:p>
        </p:txBody>
      </p:sp>
    </p:spTree>
    <p:extLst>
      <p:ext uri="{BB962C8B-B14F-4D97-AF65-F5344CB8AC3E}">
        <p14:creationId xmlns:p14="http://schemas.microsoft.com/office/powerpoint/2010/main" val="2082489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79C99-E487-03EC-3396-A5E0AF5C6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E574ACC-DEE0-0EEE-C221-27690A4E8926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Backend</a:t>
            </a:r>
          </a:p>
        </p:txBody>
      </p:sp>
      <p:pic>
        <p:nvPicPr>
          <p:cNvPr id="5" name="Picture 2" descr="Node.js - Wikipedia">
            <a:extLst>
              <a:ext uri="{FF2B5EF4-FFF2-40B4-BE49-F238E27FC236}">
                <a16:creationId xmlns:a16="http://schemas.microsoft.com/office/drawing/2014/main" id="{39C6BD79-B4EA-68E7-38BF-E55029C9E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5" t="62411" r="33514"/>
          <a:stretch/>
        </p:blipFill>
        <p:spPr bwMode="auto">
          <a:xfrm>
            <a:off x="5499760" y="1953113"/>
            <a:ext cx="1631095" cy="120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B3E8E-C6FB-8F19-2D42-8497FA9AD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40" y="2181711"/>
            <a:ext cx="2158211" cy="75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9FCEE2-136F-9E35-165E-6A77FC7A8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5032" y="2025333"/>
            <a:ext cx="2718640" cy="1063815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3B2F17-C2BF-321E-4C70-60F3E94308C3}"/>
              </a:ext>
            </a:extLst>
          </p:cNvPr>
          <p:cNvSpPr/>
          <p:nvPr/>
        </p:nvSpPr>
        <p:spPr>
          <a:xfrm>
            <a:off x="1791629" y="1588411"/>
            <a:ext cx="8608742" cy="184059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E35620-C3D5-57C7-DAD4-E5956D4409E8}"/>
              </a:ext>
            </a:extLst>
          </p:cNvPr>
          <p:cNvSpPr txBox="1"/>
          <p:nvPr/>
        </p:nvSpPr>
        <p:spPr>
          <a:xfrm>
            <a:off x="10400371" y="2324040"/>
            <a:ext cx="1244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Framework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2A5950F-6E8B-546D-A82A-583FE40EDC78}"/>
              </a:ext>
            </a:extLst>
          </p:cNvPr>
          <p:cNvSpPr/>
          <p:nvPr/>
        </p:nvSpPr>
        <p:spPr>
          <a:xfrm>
            <a:off x="1791629" y="4133811"/>
            <a:ext cx="8608742" cy="1840590"/>
          </a:xfrm>
          <a:prstGeom prst="round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5" name="Plus 14">
            <a:extLst>
              <a:ext uri="{FF2B5EF4-FFF2-40B4-BE49-F238E27FC236}">
                <a16:creationId xmlns:a16="http://schemas.microsoft.com/office/drawing/2014/main" id="{17BF3F6F-B6D7-5AAC-5394-61F035AC1EBC}"/>
              </a:ext>
            </a:extLst>
          </p:cNvPr>
          <p:cNvSpPr/>
          <p:nvPr/>
        </p:nvSpPr>
        <p:spPr>
          <a:xfrm>
            <a:off x="5836018" y="3526072"/>
            <a:ext cx="519964" cy="519964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6BA188-2E6F-E484-4D2B-D798479F514B}"/>
              </a:ext>
            </a:extLst>
          </p:cNvPr>
          <p:cNvSpPr txBox="1"/>
          <p:nvPr/>
        </p:nvSpPr>
        <p:spPr>
          <a:xfrm>
            <a:off x="10400371" y="4869440"/>
            <a:ext cx="109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API tester</a:t>
            </a:r>
          </a:p>
        </p:txBody>
      </p:sp>
      <p:pic>
        <p:nvPicPr>
          <p:cNvPr id="5126" name="Picture 6" descr="Postman Public API Network Now the World's Largest Public API Hub |  Business Wire">
            <a:extLst>
              <a:ext uri="{FF2B5EF4-FFF2-40B4-BE49-F238E27FC236}">
                <a16:creationId xmlns:a16="http://schemas.microsoft.com/office/drawing/2014/main" id="{DD62E468-B453-EEE0-4CB6-7211F2B90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048" y="4398041"/>
            <a:ext cx="2642840" cy="132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soapUI: A Comprehensive Tool for Testing and Validating SOAP and REST APIs">
            <a:extLst>
              <a:ext uri="{FF2B5EF4-FFF2-40B4-BE49-F238E27FC236}">
                <a16:creationId xmlns:a16="http://schemas.microsoft.com/office/drawing/2014/main" id="{1F0CB92D-6DF6-401F-1E20-E6CBEC37B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307" y="4536875"/>
            <a:ext cx="3232752" cy="99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173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430CC-48E5-E242-0F5C-3978E2D15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4A3DBEFA-4231-AD0C-7241-FEE26CB910CC}"/>
              </a:ext>
            </a:extLst>
          </p:cNvPr>
          <p:cNvSpPr txBox="1">
            <a:spLocks/>
          </p:cNvSpPr>
          <p:nvPr/>
        </p:nvSpPr>
        <p:spPr>
          <a:xfrm>
            <a:off x="838200" y="1678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TW" b="1" dirty="0"/>
              <a:t>Deployment</a:t>
            </a:r>
          </a:p>
        </p:txBody>
      </p:sp>
      <p:pic>
        <p:nvPicPr>
          <p:cNvPr id="9218" name="Picture 2" descr="Vercel: What is it and what is it for?">
            <a:extLst>
              <a:ext uri="{FF2B5EF4-FFF2-40B4-BE49-F238E27FC236}">
                <a16:creationId xmlns:a16="http://schemas.microsoft.com/office/drawing/2014/main" id="{1DE1F2AA-8F3E-C1E9-7E63-0978AC2C2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519" y="2715322"/>
            <a:ext cx="3067870" cy="195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Deploying a React app on GitHub Pages | by Chris Achinga | DevCNairobi |  Medium">
            <a:extLst>
              <a:ext uri="{FF2B5EF4-FFF2-40B4-BE49-F238E27FC236}">
                <a16:creationId xmlns:a16="http://schemas.microsoft.com/office/drawing/2014/main" id="{B94E353F-9D47-CFBF-15AE-F4D8929738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76" t="21615" r="29542" b="27966"/>
          <a:stretch/>
        </p:blipFill>
        <p:spPr bwMode="auto">
          <a:xfrm>
            <a:off x="5187175" y="2860288"/>
            <a:ext cx="2007220" cy="142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Let us know about App Engine | DevelopersIO">
            <a:extLst>
              <a:ext uri="{FF2B5EF4-FFF2-40B4-BE49-F238E27FC236}">
                <a16:creationId xmlns:a16="http://schemas.microsoft.com/office/drawing/2014/main" id="{B419E361-A7F8-99D6-CE34-80AC63D473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5" t="23261" r="7111" b="26294"/>
          <a:stretch/>
        </p:blipFill>
        <p:spPr bwMode="auto">
          <a:xfrm>
            <a:off x="8051181" y="3153478"/>
            <a:ext cx="3436434" cy="107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343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89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Web App Deployment</vt:lpstr>
      <vt:lpstr>Google drive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承恩 江</dc:creator>
  <cp:lastModifiedBy>承恩 江</cp:lastModifiedBy>
  <cp:revision>31</cp:revision>
  <dcterms:created xsi:type="dcterms:W3CDTF">2025-04-17T01:32:48Z</dcterms:created>
  <dcterms:modified xsi:type="dcterms:W3CDTF">2025-04-23T01:55:57Z</dcterms:modified>
</cp:coreProperties>
</file>