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30176F-09A7-204B-8444-864BFEF0271E}">
          <p14:sldIdLst>
            <p14:sldId id="266"/>
            <p14:sldId id="260"/>
            <p14:sldId id="261"/>
            <p14:sldId id="262"/>
            <p14:sldId id="263"/>
            <p14:sldId id="264"/>
            <p14:sldId id="265"/>
            <p14:sldId id="259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0" autoAdjust="0"/>
  </p:normalViewPr>
  <p:slideViewPr>
    <p:cSldViewPr snapToGrid="0" snapToObjects="1">
      <p:cViewPr>
        <p:scale>
          <a:sx n="105" d="100"/>
          <a:sy n="105" d="100"/>
        </p:scale>
        <p:origin x="-2552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2"/>
            <a:ext cx="8229600" cy="425549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468530"/>
            <a:ext cx="2133600" cy="365125"/>
          </a:xfrm>
        </p:spPr>
        <p:txBody>
          <a:bodyPr/>
          <a:lstStyle/>
          <a:p>
            <a:r>
              <a:rPr lang="fr-FR" smtClean="0"/>
              <a:t>W</a:t>
            </a:r>
            <a:r>
              <a:rPr lang="en-US" smtClean="0"/>
              <a:t>hat’s it about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2583" y="6593417"/>
            <a:ext cx="751417" cy="264583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5143" y="0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76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b="1" i="0" kern="1200">
          <a:solidFill>
            <a:schemeClr val="tx1"/>
          </a:solidFill>
          <a:latin typeface="Play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lay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l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lay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3211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err="1" smtClean="0"/>
              <a:t>Presentation</a:t>
            </a:r>
            <a:r>
              <a:rPr lang="fr-FR" b="1" dirty="0" smtClean="0"/>
              <a:t> of Part 1</a:t>
            </a:r>
          </a:p>
          <a:p>
            <a:pPr marL="0" indent="0">
              <a:buNone/>
            </a:pPr>
            <a:r>
              <a:rPr lang="fr-FR" dirty="0" smtClean="0"/>
              <a:t>Group </a:t>
            </a:r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b="1" dirty="0" smtClean="0"/>
              <a:t>8</a:t>
            </a:r>
          </a:p>
          <a:p>
            <a:pPr marL="0" indent="0">
              <a:buNone/>
            </a:pPr>
            <a:r>
              <a:rPr lang="fr-FR" dirty="0" smtClean="0"/>
              <a:t>Design : </a:t>
            </a:r>
            <a:r>
              <a:rPr lang="fr-FR" b="1" dirty="0" err="1" smtClean="0"/>
              <a:t>Elyse</a:t>
            </a:r>
            <a:r>
              <a:rPr lang="fr-FR" b="1" dirty="0" smtClean="0"/>
              <a:t> Wise</a:t>
            </a:r>
          </a:p>
          <a:p>
            <a:pPr marL="0" indent="0">
              <a:buNone/>
            </a:pPr>
            <a:r>
              <a:rPr lang="fr-FR" dirty="0" err="1" smtClean="0"/>
              <a:t>Implementation</a:t>
            </a:r>
            <a:r>
              <a:rPr lang="fr-FR" dirty="0" smtClean="0"/>
              <a:t> : </a:t>
            </a:r>
            <a:r>
              <a:rPr lang="nb-NO" b="1" dirty="0">
                <a:cs typeface="Play"/>
              </a:rPr>
              <a:t>Mikkel </a:t>
            </a:r>
            <a:r>
              <a:rPr lang="nb-NO" b="1" dirty="0" err="1">
                <a:cs typeface="Play"/>
              </a:rPr>
              <a:t>Myronenko</a:t>
            </a:r>
            <a:endParaRPr lang="fr-FR" b="1" dirty="0">
              <a:cs typeface="Play"/>
            </a:endParaRPr>
          </a:p>
          <a:p>
            <a:pPr marL="0" indent="0">
              <a:buNone/>
            </a:pPr>
            <a:r>
              <a:rPr lang="fr-FR" dirty="0" err="1" smtClean="0"/>
              <a:t>Results</a:t>
            </a:r>
            <a:r>
              <a:rPr lang="fr-FR" dirty="0" smtClean="0"/>
              <a:t> : </a:t>
            </a:r>
            <a:r>
              <a:rPr lang="fr-FR" b="1" dirty="0" smtClean="0"/>
              <a:t>Sacha B</a:t>
            </a:r>
            <a:r>
              <a:rPr lang="fr-FR" b="1" dirty="0" smtClean="0"/>
              <a:t>éraud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869570" y="6452383"/>
            <a:ext cx="136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C’est</a:t>
            </a:r>
            <a:r>
              <a:rPr lang="nb-NO" dirty="0" smtClean="0">
                <a:latin typeface="Play"/>
                <a:cs typeface="Play"/>
              </a:rPr>
              <a:t> parti !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02686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482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15143" y="1309754"/>
            <a:ext cx="62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ALU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58887" y="1309754"/>
            <a:ext cx="203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Branch</a:t>
            </a:r>
            <a:r>
              <a:rPr lang="fr-FR" b="1" dirty="0" smtClean="0">
                <a:latin typeface="Play"/>
                <a:cs typeface="Play"/>
              </a:rPr>
              <a:t> and Jump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7" name="Image 6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93" y="2170922"/>
            <a:ext cx="3314811" cy="3200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0916" y="256567"/>
            <a:ext cx="3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Play"/>
                <a:cs typeface="Play"/>
              </a:rPr>
              <a:t>b</a:t>
            </a:r>
            <a:endParaRPr lang="fr-FR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2762" y="510454"/>
            <a:ext cx="31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Play"/>
                <a:cs typeface="Play"/>
              </a:rPr>
              <a:t>d</a:t>
            </a:r>
          </a:p>
        </p:txBody>
      </p:sp>
      <p:pic>
        <p:nvPicPr>
          <p:cNvPr id="5" name="Image 4" descr="alu_wav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8" y="1907515"/>
            <a:ext cx="5058072" cy="36334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</a:t>
            </a:r>
            <a:r>
              <a:rPr lang="nb-NO" dirty="0" err="1" smtClean="0">
                <a:latin typeface="Play"/>
                <a:cs typeface="Play"/>
              </a:rPr>
              <a:t>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818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C/MIPS Translation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48220" y="1335314"/>
            <a:ext cx="335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=0, j=0,k=0, N=4;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rgbClr val="FFC000"/>
                </a:solidFill>
              </a:rPr>
              <a:t>while(</a:t>
            </a:r>
            <a:r>
              <a:rPr lang="en-US" sz="1200" b="1" dirty="0" err="1">
                <a:solidFill>
                  <a:srgbClr val="FFC000"/>
                </a:solidFill>
              </a:rPr>
              <a:t>i</a:t>
            </a:r>
            <a:r>
              <a:rPr lang="en-US" sz="1200" b="1" dirty="0">
                <a:solidFill>
                  <a:srgbClr val="FFC000"/>
                </a:solidFill>
              </a:rPr>
              <a:t> &lt; N) {</a:t>
            </a:r>
          </a:p>
          <a:p>
            <a:r>
              <a:rPr lang="en-US" sz="1200" b="1" dirty="0"/>
              <a:t>   j=0;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while(j &lt; N) {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     </a:t>
            </a:r>
            <a:r>
              <a:rPr lang="en-US" sz="1200" b="1" dirty="0"/>
              <a:t>k=0;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while (k&lt;N) </a:t>
            </a:r>
            <a:r>
              <a:rPr lang="en-US" sz="1200" b="1" dirty="0" smtClean="0">
                <a:solidFill>
                  <a:srgbClr val="FFC000"/>
                </a:solidFill>
              </a:rPr>
              <a:t>{</a:t>
            </a:r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pl-PL" sz="1200" b="1" dirty="0">
                <a:solidFill>
                  <a:srgbClr val="92D050"/>
                </a:solidFill>
              </a:rPr>
              <a:t>         c[i][j] </a:t>
            </a:r>
            <a:r>
              <a:rPr lang="pl-PL" sz="1200" b="1" dirty="0"/>
              <a:t>+=</a:t>
            </a:r>
            <a:r>
              <a:rPr lang="pl-PL" sz="1200" b="1" dirty="0">
                <a:solidFill>
                  <a:schemeClr val="bg1"/>
                </a:solidFill>
              </a:rPr>
              <a:t> </a:t>
            </a:r>
            <a:r>
              <a:rPr lang="pl-PL" sz="1200" b="1" dirty="0">
                <a:solidFill>
                  <a:srgbClr val="00B0F0"/>
                </a:solidFill>
              </a:rPr>
              <a:t>a[i][k] </a:t>
            </a:r>
            <a:r>
              <a:rPr lang="pl-PL" sz="1200" b="1" dirty="0"/>
              <a:t>- b[k][j];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//taking care of abs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if (c[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&lt; 0) {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   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= -c[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][j];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}</a:t>
            </a:r>
          </a:p>
          <a:p>
            <a:r>
              <a:rPr lang="en-US" sz="1200" b="1" dirty="0">
                <a:solidFill>
                  <a:srgbClr val="FFCCFF"/>
                </a:solidFill>
              </a:rPr>
              <a:t>			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taking care of OVF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if(c[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&gt;= 127)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   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= 127;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}</a:t>
            </a:r>
          </a:p>
          <a:p>
            <a:r>
              <a:rPr lang="en-US" sz="1200" b="1" dirty="0"/>
              <a:t>         k++;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}</a:t>
            </a:r>
          </a:p>
          <a:p>
            <a:r>
              <a:rPr lang="en-US" sz="1200" b="1" dirty="0"/>
              <a:t>      j++;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}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i</a:t>
            </a:r>
            <a:r>
              <a:rPr lang="en-US" sz="1200" b="1" dirty="0"/>
              <a:t>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} 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422" y="1138315"/>
            <a:ext cx="749662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loopj:	</a:t>
            </a:r>
            <a:r>
              <a:rPr lang="nl-NL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BEQ </a:t>
            </a:r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j, N, end	</a:t>
            </a:r>
            <a:r>
              <a:rPr lang="nl-NL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 </a:t>
            </a:r>
          </a:p>
          <a:p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Loopi:	</a:t>
            </a:r>
            <a:r>
              <a:rPr lang="da-DK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BEQ </a:t>
            </a:r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i, N, end_i</a:t>
            </a:r>
            <a:r>
              <a:rPr lang="da-DK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ADDI </a:t>
            </a:r>
            <a:r>
              <a:rPr lang="en-US" sz="1200" b="1" dirty="0">
                <a:latin typeface="+mj-lt"/>
                <a:cs typeface="Arial" pitchFamily="34" charset="0"/>
              </a:rPr>
              <a:t>k,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</a:t>
            </a:r>
          </a:p>
          <a:p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: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 BEQ 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k, N,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	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         </a:t>
            </a:r>
            <a:r>
              <a:rPr lang="en-US" sz="1200" b="1" dirty="0" smtClean="0"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, k,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  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temp1,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Amem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latin typeface="+mj-lt"/>
                <a:cs typeface="Arial" pitchFamily="34" charset="0"/>
              </a:rPr>
              <a:t>temp2,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latin typeface="+mj-lt"/>
                <a:cs typeface="Arial" pitchFamily="34" charset="0"/>
              </a:rPr>
              <a:t>Bmem</a:t>
            </a:r>
            <a:r>
              <a:rPr lang="en-US" sz="1200" b="1" dirty="0"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66FF"/>
                </a:solidFill>
                <a:latin typeface="+mj-lt"/>
                <a:cs typeface="Arial" pitchFamily="34" charset="0"/>
              </a:rPr>
              <a:t>        SUB 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temp1, temp1, temp2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temp3, temp3, temp1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		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ADDI </a:t>
            </a:r>
            <a:r>
              <a:rPr lang="en-US" sz="1200" b="1" dirty="0">
                <a:latin typeface="+mj-lt"/>
                <a:cs typeface="Arial" pitchFamily="34" charset="0"/>
              </a:rPr>
              <a:t>k, k, 1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endParaRPr 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1200" b="1" dirty="0" err="1"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latin typeface="+mj-lt"/>
                <a:cs typeface="Arial" pitchFamily="34" charset="0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STORE  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temp3,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Cmem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)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ADDI </a:t>
            </a:r>
            <a:r>
              <a:rPr lang="en-US" sz="1200" b="1" dirty="0">
                <a:latin typeface="+mj-lt"/>
                <a:cs typeface="Arial" pitchFamily="34" charset="0"/>
              </a:rPr>
              <a:t>temp3,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1	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loopi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da-DK" sz="1200" b="1" dirty="0">
                <a:latin typeface="+mj-lt"/>
                <a:cs typeface="Arial" pitchFamily="34" charset="0"/>
              </a:rPr>
              <a:t>end_i:	</a:t>
            </a:r>
            <a:r>
              <a:rPr lang="da-DK" sz="1200" b="1" dirty="0" smtClean="0">
                <a:latin typeface="+mj-lt"/>
                <a:cs typeface="Arial" pitchFamily="34" charset="0"/>
              </a:rPr>
              <a:t>   ADDI </a:t>
            </a:r>
            <a:r>
              <a:rPr lang="da-DK" sz="1200" b="1" dirty="0">
                <a:latin typeface="+mj-lt"/>
                <a:cs typeface="Arial" pitchFamily="34" charset="0"/>
              </a:rPr>
              <a:t>j, j, 1	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ADD 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loopj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end: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0514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04686" y="903070"/>
            <a:ext cx="6981372" cy="59093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#</a:t>
            </a:r>
            <a:r>
              <a:rPr lang="en-US" sz="900" b="1" dirty="0" err="1"/>
              <a:t>init</a:t>
            </a:r>
            <a:r>
              <a:rPr lang="en-US" sz="900" b="1" dirty="0"/>
              <a:t> </a:t>
            </a:r>
            <a:r>
              <a:rPr lang="en-US" sz="900" b="1" dirty="0" err="1"/>
              <a:t>regiters</a:t>
            </a:r>
            <a:r>
              <a:rPr lang="en-US" sz="900" b="1" dirty="0"/>
              <a:t> to 0</a:t>
            </a:r>
          </a:p>
          <a:p>
            <a:r>
              <a:rPr lang="en-US" sz="900" b="1" dirty="0"/>
              <a:t>ADD $t1,  $zero, $zero</a:t>
            </a:r>
          </a:p>
          <a:p>
            <a:r>
              <a:rPr lang="en-US" sz="900" b="1" dirty="0"/>
              <a:t>ADD $t2,  $zero, $zero</a:t>
            </a:r>
          </a:p>
          <a:p>
            <a:r>
              <a:rPr lang="en-US" sz="900" b="1" dirty="0"/>
              <a:t>ADD $t3,  $zero, $zero</a:t>
            </a:r>
          </a:p>
          <a:p>
            <a:r>
              <a:rPr lang="en-US" sz="900" b="1" dirty="0"/>
              <a:t>ADD $t4, $zero, $zero</a:t>
            </a:r>
          </a:p>
          <a:p>
            <a:r>
              <a:rPr lang="en-US" sz="900" b="1" dirty="0"/>
              <a:t>ADD $t5, $zero, $zero</a:t>
            </a:r>
          </a:p>
          <a:p>
            <a:endParaRPr lang="en-US" sz="900" b="1" dirty="0"/>
          </a:p>
          <a:p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 smtClean="0">
                <a:solidFill>
                  <a:srgbClr val="FFC000"/>
                </a:solidFill>
              </a:rPr>
              <a:t>:     BEQ </a:t>
            </a:r>
            <a:r>
              <a:rPr lang="en-US" sz="900" b="1" dirty="0">
                <a:solidFill>
                  <a:srgbClr val="FFC000"/>
                </a:solidFill>
              </a:rPr>
              <a:t>$t2,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>
                <a:solidFill>
                  <a:srgbClr val="FFC000"/>
                </a:solidFill>
              </a:rPr>
              <a:t>end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j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ADD $t1, $zero, $zero 			  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:        BEQ $t1,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end_i</a:t>
            </a:r>
            <a:r>
              <a:rPr lang="en-US" sz="900" b="1" dirty="0">
                <a:solidFill>
                  <a:srgbClr val="FFC000"/>
                </a:solidFill>
              </a:rPr>
              <a:t>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</a:t>
            </a:r>
            <a:r>
              <a:rPr lang="en-US" sz="900" b="1" dirty="0" err="1">
                <a:solidFill>
                  <a:srgbClr val="FFC000"/>
                </a:solidFill>
              </a:rPr>
              <a:t>i</a:t>
            </a:r>
            <a:r>
              <a:rPr lang="en-US" sz="900" b="1" dirty="0">
                <a:solidFill>
                  <a:srgbClr val="FFC000"/>
                </a:solidFill>
              </a:rPr>
              <a:t>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ADD $t3, $zero, $zero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kloop</a:t>
            </a:r>
            <a:r>
              <a:rPr lang="en-US" sz="900" b="1" dirty="0">
                <a:solidFill>
                  <a:srgbClr val="FFC000"/>
                </a:solidFill>
              </a:rPr>
              <a:t>:          BEQ $t3,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end_k</a:t>
            </a:r>
            <a:r>
              <a:rPr lang="en-US" sz="900" b="1" dirty="0">
                <a:solidFill>
                  <a:srgbClr val="FFC000"/>
                </a:solidFill>
              </a:rPr>
              <a:t> 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k == N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                      ADD $s5, $t1, $t4	</a:t>
            </a:r>
            <a:r>
              <a:rPr lang="en-US" sz="900" b="1" dirty="0" smtClean="0">
                <a:solidFill>
                  <a:srgbClr val="00B0F0"/>
                </a:solidFill>
              </a:rPr>
              <a:t>#</a:t>
            </a:r>
            <a:r>
              <a:rPr lang="en-US" sz="900" b="1" dirty="0">
                <a:solidFill>
                  <a:srgbClr val="00B0F0"/>
                </a:solidFill>
              </a:rPr>
              <a:t>find address of A to read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</a:t>
            </a:r>
            <a:r>
              <a:rPr lang="en-US" sz="900" b="1" dirty="0" smtClean="0">
                <a:solidFill>
                  <a:srgbClr val="00B0F0"/>
                </a:solidFill>
              </a:rPr>
              <a:t>                      ADD </a:t>
            </a:r>
            <a:r>
              <a:rPr lang="en-US" sz="900" b="1" dirty="0">
                <a:solidFill>
                  <a:srgbClr val="00B0F0"/>
                </a:solidFill>
              </a:rPr>
              <a:t>$s5, $s5, $a0 </a:t>
            </a:r>
          </a:p>
          <a:p>
            <a:r>
              <a:rPr lang="en-US" sz="900" b="1" dirty="0"/>
              <a:t>                       ADD $s6, $t3, $t5  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B to read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         ADD </a:t>
            </a:r>
            <a:r>
              <a:rPr lang="en-US" sz="900" b="1" dirty="0"/>
              <a:t>$s6, $s6, $a1  </a:t>
            </a:r>
          </a:p>
          <a:p>
            <a:r>
              <a:rPr lang="en-US" sz="900" b="1" dirty="0"/>
              <a:t>                       ADD $s7, $t1, $t5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C to read  </a:t>
            </a:r>
          </a:p>
          <a:p>
            <a:r>
              <a:rPr lang="en-US" sz="900" b="1" dirty="0" smtClean="0"/>
              <a:t>                      ADD </a:t>
            </a:r>
            <a:r>
              <a:rPr lang="en-US" sz="900" b="1" dirty="0"/>
              <a:t>$s7, $s7, $a2	</a:t>
            </a:r>
          </a:p>
          <a:p>
            <a:r>
              <a:rPr lang="en-US" sz="900" b="1" dirty="0"/>
              <a:t>					</a:t>
            </a:r>
          </a:p>
          <a:p>
            <a:r>
              <a:rPr lang="en-US" sz="900" b="1" dirty="0"/>
              <a:t>                       LOAD $t6, 0($s5)	#load value from A </a:t>
            </a:r>
          </a:p>
          <a:p>
            <a:r>
              <a:rPr lang="en-US" sz="900" b="1" dirty="0"/>
              <a:t>                       LOAD $t7, 0($s6)	#load value from B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FFCCFF"/>
                </a:solidFill>
              </a:rPr>
              <a:t>                       </a:t>
            </a:r>
            <a:r>
              <a:rPr lang="en-US" sz="900" b="1" dirty="0">
                <a:solidFill>
                  <a:srgbClr val="FF66FF"/>
                </a:solidFill>
              </a:rPr>
              <a:t>SUB $t6, $t6, $t7 	#absolute subtraction stored in </a:t>
            </a:r>
            <a:r>
              <a:rPr lang="en-US" sz="900" b="1" dirty="0" smtClean="0">
                <a:solidFill>
                  <a:srgbClr val="FF66FF"/>
                </a:solidFill>
              </a:rPr>
              <a:t>temp1</a:t>
            </a:r>
            <a:r>
              <a:rPr lang="en-US" sz="900" b="1" dirty="0">
                <a:solidFill>
                  <a:srgbClr val="FFCCFF"/>
                </a:solidFill>
              </a:rPr>
              <a:t>	</a:t>
            </a:r>
            <a:r>
              <a:rPr lang="en-US" sz="900" b="1" dirty="0"/>
              <a:t>						</a:t>
            </a:r>
          </a:p>
          <a:p>
            <a:r>
              <a:rPr lang="en-US" sz="900" b="1" dirty="0"/>
              <a:t>                       </a:t>
            </a:r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ADD $t0, $t0, $t6 	#keep new C value in temp3</a:t>
            </a:r>
          </a:p>
          <a:p>
            <a:r>
              <a:rPr lang="en-US" sz="900" b="1" dirty="0"/>
              <a:t>	 				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   ADDI $t3, $t3,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k</a:t>
            </a:r>
          </a:p>
          <a:p>
            <a:r>
              <a:rPr lang="en-US" sz="900" b="1" dirty="0"/>
              <a:t>                       ADD $t4, $t4,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 </a:t>
            </a:r>
            <a:r>
              <a:rPr lang="en-US" sz="900" b="1" dirty="0"/>
              <a:t>add N to </a:t>
            </a:r>
            <a:r>
              <a:rPr lang="en-US" sz="900" b="1" dirty="0" err="1"/>
              <a:t>kN</a:t>
            </a:r>
            <a:endParaRPr lang="en-US" sz="900" b="1" dirty="0"/>
          </a:p>
          <a:p>
            <a:r>
              <a:rPr lang="en-US" sz="900" b="1" dirty="0"/>
              <a:t>							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J </a:t>
            </a:r>
            <a:r>
              <a:rPr lang="en-US" sz="900" b="1" dirty="0" err="1">
                <a:solidFill>
                  <a:srgbClr val="FFC000"/>
                </a:solidFill>
              </a:rPr>
              <a:t>loopk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</a:p>
          <a:p>
            <a:endParaRPr lang="en-US" sz="900" b="1" dirty="0" smtClean="0"/>
          </a:p>
          <a:p>
            <a:r>
              <a:rPr lang="en-US" sz="900" b="1" dirty="0" err="1" smtClean="0">
                <a:solidFill>
                  <a:srgbClr val="FFC000"/>
                </a:solidFill>
              </a:rPr>
              <a:t>end_k</a:t>
            </a:r>
            <a:r>
              <a:rPr lang="en-US" sz="900" b="1" dirty="0" smtClean="0">
                <a:solidFill>
                  <a:srgbClr val="FFC000"/>
                </a:solidFill>
              </a:rPr>
              <a:t>:        </a:t>
            </a:r>
            <a:r>
              <a:rPr lang="en-US" sz="900" b="1" dirty="0" smtClean="0">
                <a:solidFill>
                  <a:srgbClr val="92D050"/>
                </a:solidFill>
              </a:rPr>
              <a:t>STORE  </a:t>
            </a:r>
            <a:r>
              <a:rPr lang="en-US" sz="900" b="1" dirty="0">
                <a:solidFill>
                  <a:srgbClr val="92D050"/>
                </a:solidFill>
              </a:rPr>
              <a:t>$t0, 0($s7) 	#store new C value once it is fully calculated</a:t>
            </a:r>
          </a:p>
          <a:p>
            <a:r>
              <a:rPr lang="en-US" sz="900" b="1" dirty="0"/>
              <a:t>                    ADDI $t0, $zero, 0	</a:t>
            </a:r>
            <a:r>
              <a:rPr lang="en-US" sz="900" b="1" dirty="0" smtClean="0"/>
              <a:t>#</a:t>
            </a:r>
            <a:r>
              <a:rPr lang="en-US" sz="900" b="1" dirty="0"/>
              <a:t>clear temp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ADDI $t1, $t1,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i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loop</a:t>
            </a:r>
          </a:p>
          <a:p>
            <a:endParaRPr lang="en-US" sz="900" b="1" dirty="0"/>
          </a:p>
          <a:p>
            <a:r>
              <a:rPr lang="fr-FR" sz="900" b="1" dirty="0" err="1" smtClean="0">
                <a:solidFill>
                  <a:srgbClr val="FFC000"/>
                </a:solidFill>
              </a:rPr>
              <a:t>end_i</a:t>
            </a:r>
            <a:r>
              <a:rPr lang="fr-FR" sz="900" b="1" dirty="0" smtClean="0">
                <a:solidFill>
                  <a:srgbClr val="FFC000"/>
                </a:solidFill>
              </a:rPr>
              <a:t>:    </a:t>
            </a:r>
            <a:r>
              <a:rPr lang="fr-FR" sz="900" b="1" dirty="0" smtClean="0">
                <a:solidFill>
                  <a:srgbClr val="FF0000"/>
                </a:solidFill>
              </a:rPr>
              <a:t> ADDI </a:t>
            </a:r>
            <a:r>
              <a:rPr lang="fr-FR" sz="900" b="1" dirty="0">
                <a:solidFill>
                  <a:srgbClr val="FF0000"/>
                </a:solidFill>
              </a:rPr>
              <a:t>$t2, $t2,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j</a:t>
            </a:r>
          </a:p>
          <a:p>
            <a:r>
              <a:rPr lang="en-US" sz="900" b="1" dirty="0"/>
              <a:t>    </a:t>
            </a:r>
            <a:r>
              <a:rPr lang="en-US" sz="900" b="1" dirty="0" smtClean="0"/>
              <a:t>             ADD  </a:t>
            </a:r>
            <a:r>
              <a:rPr lang="en-US" sz="900" b="1" dirty="0"/>
              <a:t>$t5, $t5,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</a:t>
            </a:r>
            <a:r>
              <a:rPr lang="en-US" sz="900" b="1" dirty="0"/>
              <a:t>add N to </a:t>
            </a:r>
            <a:r>
              <a:rPr lang="en-US" sz="900" b="1" dirty="0" err="1"/>
              <a:t>jN</a:t>
            </a:r>
            <a:endParaRPr lang="en-US" sz="900" b="1" dirty="0"/>
          </a:p>
          <a:p>
            <a:r>
              <a:rPr lang="en-US" sz="900" b="1" dirty="0" smtClean="0"/>
              <a:t>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  <a:endParaRPr lang="en-US" sz="900" b="1" dirty="0">
              <a:solidFill>
                <a:srgbClr val="FFC000"/>
              </a:solidFill>
            </a:endParaRPr>
          </a:p>
          <a:p>
            <a:r>
              <a:rPr lang="en-US" sz="900" b="1" dirty="0">
                <a:solidFill>
                  <a:srgbClr val="FFC000"/>
                </a:solidFill>
              </a:rPr>
              <a:t>end:</a:t>
            </a:r>
            <a:r>
              <a:rPr lang="en-US" sz="900" b="1" dirty="0"/>
              <a:t>		</a:t>
            </a:r>
          </a:p>
          <a:p>
            <a:endParaRPr lang="en-US" sz="9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7618" r="6719" b="66796"/>
          <a:stretch/>
        </p:blipFill>
        <p:spPr bwMode="auto">
          <a:xfrm>
            <a:off x="5207304" y="1630791"/>
            <a:ext cx="3643993" cy="180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86059" y="6555620"/>
            <a:ext cx="957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 err="1" smtClean="0">
                <a:latin typeface="Play"/>
                <a:cs typeface="Play"/>
              </a:rPr>
              <a:t>Elyse</a:t>
            </a:r>
            <a:r>
              <a:rPr lang="nb-NO" sz="1200" dirty="0" smtClean="0">
                <a:latin typeface="Play"/>
                <a:cs typeface="Play"/>
              </a:rPr>
              <a:t> Wise</a:t>
            </a:r>
            <a:endParaRPr lang="fr-FR" sz="1200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7183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ISA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2403" y="3488201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Instruction Count</a:t>
            </a:r>
            <a:endParaRPr lang="en-US" sz="4000" dirty="0"/>
          </a:p>
        </p:txBody>
      </p:sp>
      <p:sp>
        <p:nvSpPr>
          <p:cNvPr id="5" name="ZoneTexte 3"/>
          <p:cNvSpPr txBox="1"/>
          <p:nvPr/>
        </p:nvSpPr>
        <p:spPr>
          <a:xfrm>
            <a:off x="197428" y="203649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1c</a:t>
            </a:r>
            <a:endParaRPr lang="fr-FR" sz="4000" dirty="0">
              <a:latin typeface="Play"/>
              <a:cs typeface="Play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63282" r="16875" b="6641"/>
          <a:stretch/>
        </p:blipFill>
        <p:spPr bwMode="auto">
          <a:xfrm>
            <a:off x="1773166" y="4179899"/>
            <a:ext cx="5681491" cy="207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t="15429" r="19219" b="51946"/>
          <a:stretch/>
        </p:blipFill>
        <p:spPr bwMode="auto">
          <a:xfrm>
            <a:off x="1773166" y="1257978"/>
            <a:ext cx="5677502" cy="229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5906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4" name="Shape 24"/>
          <p:cNvSpPr/>
          <p:nvPr/>
        </p:nvSpPr>
        <p:spPr>
          <a:xfrm>
            <a:off x="969011" y="1324786"/>
            <a:ext cx="7171084" cy="487047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ZoneTexte 3"/>
          <p:cNvSpPr txBox="1"/>
          <p:nvPr/>
        </p:nvSpPr>
        <p:spPr>
          <a:xfrm>
            <a:off x="197428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9158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688"/>
          <p:cNvSpPr/>
          <p:nvPr/>
        </p:nvSpPr>
        <p:spPr>
          <a:xfrm>
            <a:off x="700548" y="1415143"/>
            <a:ext cx="7693547" cy="49469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ALU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580" name="Shape 30"/>
          <p:cNvSpPr/>
          <p:nvPr/>
        </p:nvSpPr>
        <p:spPr>
          <a:xfrm>
            <a:off x="2772946" y="304983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1" name="Shape 31"/>
          <p:cNvSpPr/>
          <p:nvPr/>
        </p:nvSpPr>
        <p:spPr>
          <a:xfrm>
            <a:off x="2772946" y="475517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2" name="Shape 32"/>
          <p:cNvSpPr/>
          <p:nvPr/>
        </p:nvSpPr>
        <p:spPr>
          <a:xfrm rot="16200000">
            <a:off x="2021863" y="3065175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3" name="Shape 33"/>
          <p:cNvSpPr/>
          <p:nvPr/>
        </p:nvSpPr>
        <p:spPr>
          <a:xfrm>
            <a:off x="6090101" y="2418310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4" name="Shape 34"/>
          <p:cNvSpPr/>
          <p:nvPr/>
        </p:nvSpPr>
        <p:spPr>
          <a:xfrm rot="16200000">
            <a:off x="6689502" y="5005298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5" name="Shape 35"/>
          <p:cNvSpPr/>
          <p:nvPr/>
        </p:nvSpPr>
        <p:spPr>
          <a:xfrm rot="16200000">
            <a:off x="6715101" y="358717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586" name="Shape 36"/>
          <p:cNvCxnSpPr/>
          <p:nvPr/>
        </p:nvCxnSpPr>
        <p:spPr>
          <a:xfrm rot="10800000" flipH="1">
            <a:off x="2978152" y="4009660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7" name="Shape 37"/>
          <p:cNvCxnSpPr/>
          <p:nvPr/>
        </p:nvCxnSpPr>
        <p:spPr>
          <a:xfrm rot="10800000" flipH="1">
            <a:off x="2978152" y="5706505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8" name="Shape 38"/>
          <p:cNvCxnSpPr/>
          <p:nvPr/>
        </p:nvCxnSpPr>
        <p:spPr>
          <a:xfrm flipH="1">
            <a:off x="1909552" y="4245460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9" name="Shape 39"/>
          <p:cNvCxnSpPr/>
          <p:nvPr/>
        </p:nvCxnSpPr>
        <p:spPr>
          <a:xfrm flipH="1">
            <a:off x="1909552" y="5942305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0" name="Shape 40"/>
          <p:cNvCxnSpPr/>
          <p:nvPr/>
        </p:nvCxnSpPr>
        <p:spPr>
          <a:xfrm>
            <a:off x="1909410" y="4245460"/>
            <a:ext cx="0" cy="1716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1" name="Shape 41"/>
          <p:cNvCxnSpPr>
            <a:endCxn id="582" idx="1"/>
          </p:cNvCxnSpPr>
          <p:nvPr/>
        </p:nvCxnSpPr>
        <p:spPr>
          <a:xfrm rot="10800000" flipH="1">
            <a:off x="2345468" y="3432932"/>
            <a:ext cx="13199" cy="812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2" name="Shape 42"/>
          <p:cNvCxnSpPr/>
          <p:nvPr/>
        </p:nvCxnSpPr>
        <p:spPr>
          <a:xfrm>
            <a:off x="2349764" y="4253956"/>
            <a:ext cx="4799" cy="33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3" name="Shape 43"/>
          <p:cNvCxnSpPr>
            <a:stCxn id="660" idx="3"/>
          </p:cNvCxnSpPr>
          <p:nvPr/>
        </p:nvCxnSpPr>
        <p:spPr>
          <a:xfrm flipV="1">
            <a:off x="534700" y="5568025"/>
            <a:ext cx="2246699" cy="611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4" name="Shape 45"/>
          <p:cNvCxnSpPr/>
          <p:nvPr/>
        </p:nvCxnSpPr>
        <p:spPr>
          <a:xfrm>
            <a:off x="589925" y="3839200"/>
            <a:ext cx="2191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5" name="Shape 46"/>
          <p:cNvCxnSpPr>
            <a:stCxn id="582" idx="2"/>
          </p:cNvCxnSpPr>
          <p:nvPr/>
        </p:nvCxnSpPr>
        <p:spPr>
          <a:xfrm>
            <a:off x="2456981" y="3163489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6" name="Shape 47"/>
          <p:cNvCxnSpPr/>
          <p:nvPr/>
        </p:nvCxnSpPr>
        <p:spPr>
          <a:xfrm>
            <a:off x="2456981" y="4860402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48"/>
          <p:cNvSpPr/>
          <p:nvPr/>
        </p:nvSpPr>
        <p:spPr>
          <a:xfrm rot="5400000">
            <a:off x="2068180" y="3246530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8" name="Shape 49"/>
          <p:cNvSpPr/>
          <p:nvPr/>
        </p:nvSpPr>
        <p:spPr>
          <a:xfrm>
            <a:off x="2208281" y="3298266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9" name="Shape 50"/>
          <p:cNvSpPr/>
          <p:nvPr/>
        </p:nvSpPr>
        <p:spPr>
          <a:xfrm rot="16200000">
            <a:off x="2021863" y="476208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0" name="Shape 51"/>
          <p:cNvSpPr/>
          <p:nvPr/>
        </p:nvSpPr>
        <p:spPr>
          <a:xfrm rot="5400000">
            <a:off x="2068180" y="4943444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1" name="Shape 52"/>
          <p:cNvSpPr/>
          <p:nvPr/>
        </p:nvSpPr>
        <p:spPr>
          <a:xfrm>
            <a:off x="2208281" y="4995179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2" name="Shape 53"/>
          <p:cNvSpPr/>
          <p:nvPr/>
        </p:nvSpPr>
        <p:spPr>
          <a:xfrm>
            <a:off x="6038904" y="2511273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03" name="Shape 54"/>
          <p:cNvCxnSpPr>
            <a:stCxn id="580" idx="3"/>
          </p:cNvCxnSpPr>
          <p:nvPr/>
        </p:nvCxnSpPr>
        <p:spPr>
          <a:xfrm>
            <a:off x="4508446" y="3525632"/>
            <a:ext cx="2445300" cy="21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4" name="Shape 55"/>
          <p:cNvCxnSpPr>
            <a:stCxn id="581" idx="3"/>
          </p:cNvCxnSpPr>
          <p:nvPr/>
        </p:nvCxnSpPr>
        <p:spPr>
          <a:xfrm>
            <a:off x="4508446" y="5230972"/>
            <a:ext cx="2419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5" name="Shape 56"/>
          <p:cNvCxnSpPr/>
          <p:nvPr/>
        </p:nvCxnSpPr>
        <p:spPr>
          <a:xfrm>
            <a:off x="5890125" y="3875375"/>
            <a:ext cx="1072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6" name="Shape 57"/>
          <p:cNvCxnSpPr/>
          <p:nvPr/>
        </p:nvCxnSpPr>
        <p:spPr>
          <a:xfrm>
            <a:off x="7051905" y="4468802"/>
            <a:ext cx="0" cy="37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7" name="Shape 58"/>
          <p:cNvCxnSpPr/>
          <p:nvPr/>
        </p:nvCxnSpPr>
        <p:spPr>
          <a:xfrm rot="10800000">
            <a:off x="4893284" y="4468802"/>
            <a:ext cx="21672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8" name="Shape 59"/>
          <p:cNvCxnSpPr/>
          <p:nvPr/>
        </p:nvCxnSpPr>
        <p:spPr>
          <a:xfrm>
            <a:off x="4893180" y="4915164"/>
            <a:ext cx="2034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9" name="Shape 60"/>
          <p:cNvCxnSpPr/>
          <p:nvPr/>
        </p:nvCxnSpPr>
        <p:spPr>
          <a:xfrm>
            <a:off x="4893203" y="3536996"/>
            <a:ext cx="0" cy="1390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0" name="Shape 61"/>
          <p:cNvSpPr/>
          <p:nvPr/>
        </p:nvSpPr>
        <p:spPr>
          <a:xfrm>
            <a:off x="5124496" y="2621738"/>
            <a:ext cx="44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1" name="Shape 62"/>
          <p:cNvSpPr/>
          <p:nvPr/>
        </p:nvSpPr>
        <p:spPr>
          <a:xfrm rot="8383358" flipH="1">
            <a:off x="5378317" y="3006155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2" name="Shape 63"/>
          <p:cNvSpPr/>
          <p:nvPr/>
        </p:nvSpPr>
        <p:spPr>
          <a:xfrm rot="2416641">
            <a:off x="5378317" y="2651786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3" name="Shape 64"/>
          <p:cNvSpPr/>
          <p:nvPr/>
        </p:nvSpPr>
        <p:spPr>
          <a:xfrm>
            <a:off x="6816842" y="2108263"/>
            <a:ext cx="325499" cy="334200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4" name="Shape 65"/>
          <p:cNvSpPr/>
          <p:nvPr/>
        </p:nvSpPr>
        <p:spPr>
          <a:xfrm rot="8848764" flipH="1">
            <a:off x="7022233" y="2307908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5" name="Shape 66"/>
          <p:cNvSpPr/>
          <p:nvPr/>
        </p:nvSpPr>
        <p:spPr>
          <a:xfrm rot="1951235">
            <a:off x="7022233" y="2112566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616" name="Shape 67"/>
          <p:cNvCxnSpPr/>
          <p:nvPr/>
        </p:nvCxnSpPr>
        <p:spPr>
          <a:xfrm>
            <a:off x="8074737" y="4623598"/>
            <a:ext cx="0" cy="156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7" name="Shape 68"/>
          <p:cNvCxnSpPr/>
          <p:nvPr/>
        </p:nvCxnSpPr>
        <p:spPr>
          <a:xfrm>
            <a:off x="7569141" y="4127624"/>
            <a:ext cx="407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8" name="Shape 69"/>
          <p:cNvCxnSpPr/>
          <p:nvPr/>
        </p:nvCxnSpPr>
        <p:spPr>
          <a:xfrm>
            <a:off x="7577697" y="4523609"/>
            <a:ext cx="399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9" name="Shape 70"/>
          <p:cNvCxnSpPr>
            <a:stCxn id="585" idx="2"/>
          </p:cNvCxnSpPr>
          <p:nvPr/>
        </p:nvCxnSpPr>
        <p:spPr>
          <a:xfrm>
            <a:off x="7150219" y="3685493"/>
            <a:ext cx="44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0" name="Shape 71"/>
          <p:cNvCxnSpPr/>
          <p:nvPr/>
        </p:nvCxnSpPr>
        <p:spPr>
          <a:xfrm>
            <a:off x="7124620" y="5103611"/>
            <a:ext cx="452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1" name="Shape 72"/>
          <p:cNvCxnSpPr/>
          <p:nvPr/>
        </p:nvCxnSpPr>
        <p:spPr>
          <a:xfrm>
            <a:off x="7577604" y="4523519"/>
            <a:ext cx="0" cy="58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2" name="Shape 73"/>
          <p:cNvCxnSpPr/>
          <p:nvPr/>
        </p:nvCxnSpPr>
        <p:spPr>
          <a:xfrm>
            <a:off x="7577604" y="3675805"/>
            <a:ext cx="0" cy="46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3" name="Shape 74"/>
          <p:cNvSpPr/>
          <p:nvPr/>
        </p:nvSpPr>
        <p:spPr>
          <a:xfrm>
            <a:off x="5012849" y="2621738"/>
            <a:ext cx="50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4" name="Shape 75"/>
          <p:cNvCxnSpPr>
            <a:endCxn id="658" idx="3"/>
          </p:cNvCxnSpPr>
          <p:nvPr/>
        </p:nvCxnSpPr>
        <p:spPr>
          <a:xfrm flipH="1">
            <a:off x="700548" y="4270960"/>
            <a:ext cx="1148302" cy="4826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5" name="Shape 77"/>
          <p:cNvSpPr/>
          <p:nvPr/>
        </p:nvSpPr>
        <p:spPr>
          <a:xfrm>
            <a:off x="7650621" y="1803177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6" name="Shape 78"/>
          <p:cNvCxnSpPr/>
          <p:nvPr/>
        </p:nvCxnSpPr>
        <p:spPr>
          <a:xfrm>
            <a:off x="4508366" y="3323477"/>
            <a:ext cx="6321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7" name="Shape 79"/>
          <p:cNvCxnSpPr/>
          <p:nvPr/>
        </p:nvCxnSpPr>
        <p:spPr>
          <a:xfrm>
            <a:off x="4508366" y="3102075"/>
            <a:ext cx="46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8" name="Shape 80"/>
          <p:cNvCxnSpPr/>
          <p:nvPr/>
        </p:nvCxnSpPr>
        <p:spPr>
          <a:xfrm>
            <a:off x="4970162" y="2808573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9" name="Shape 81"/>
          <p:cNvCxnSpPr/>
          <p:nvPr/>
        </p:nvCxnSpPr>
        <p:spPr>
          <a:xfrm>
            <a:off x="5124496" y="3008558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0" name="Shape 82"/>
          <p:cNvCxnSpPr/>
          <p:nvPr/>
        </p:nvCxnSpPr>
        <p:spPr>
          <a:xfrm>
            <a:off x="4970162" y="2808536"/>
            <a:ext cx="521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1" name="Shape 83"/>
          <p:cNvCxnSpPr/>
          <p:nvPr/>
        </p:nvCxnSpPr>
        <p:spPr>
          <a:xfrm>
            <a:off x="5124496" y="3008520"/>
            <a:ext cx="38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2" name="Shape 84"/>
          <p:cNvCxnSpPr/>
          <p:nvPr/>
        </p:nvCxnSpPr>
        <p:spPr>
          <a:xfrm>
            <a:off x="5876385" y="2924956"/>
            <a:ext cx="226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3" name="Shape 85"/>
          <p:cNvCxnSpPr/>
          <p:nvPr/>
        </p:nvCxnSpPr>
        <p:spPr>
          <a:xfrm>
            <a:off x="7049818" y="2690791"/>
            <a:ext cx="4199" cy="73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4" name="Shape 86"/>
          <p:cNvCxnSpPr/>
          <p:nvPr/>
        </p:nvCxnSpPr>
        <p:spPr>
          <a:xfrm rot="10800000">
            <a:off x="6551797" y="2688707"/>
            <a:ext cx="513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5" name="Shape 87"/>
          <p:cNvSpPr/>
          <p:nvPr/>
        </p:nvSpPr>
        <p:spPr>
          <a:xfrm flipH="1">
            <a:off x="1870847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6" name="Shape 88"/>
          <p:cNvSpPr/>
          <p:nvPr/>
        </p:nvSpPr>
        <p:spPr>
          <a:xfrm flipH="1">
            <a:off x="2313566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37" name="Shape 89"/>
          <p:cNvCxnSpPr/>
          <p:nvPr/>
        </p:nvCxnSpPr>
        <p:spPr>
          <a:xfrm>
            <a:off x="1799502" y="2976959"/>
            <a:ext cx="0" cy="2606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8" name="Shape 90"/>
          <p:cNvCxnSpPr/>
          <p:nvPr/>
        </p:nvCxnSpPr>
        <p:spPr>
          <a:xfrm>
            <a:off x="1214143" y="3842657"/>
            <a:ext cx="0" cy="1188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9" name="Shape 91"/>
          <p:cNvCxnSpPr/>
          <p:nvPr/>
        </p:nvCxnSpPr>
        <p:spPr>
          <a:xfrm>
            <a:off x="1225493" y="5020390"/>
            <a:ext cx="828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0" name="Shape 92"/>
          <p:cNvCxnSpPr/>
          <p:nvPr/>
        </p:nvCxnSpPr>
        <p:spPr>
          <a:xfrm>
            <a:off x="1214143" y="4656244"/>
            <a:ext cx="1054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1" name="Shape 93"/>
          <p:cNvCxnSpPr/>
          <p:nvPr/>
        </p:nvCxnSpPr>
        <p:spPr>
          <a:xfrm>
            <a:off x="1788581" y="3323477"/>
            <a:ext cx="248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2" name="Shape 94"/>
          <p:cNvCxnSpPr/>
          <p:nvPr/>
        </p:nvCxnSpPr>
        <p:spPr>
          <a:xfrm>
            <a:off x="1799502" y="2981416"/>
            <a:ext cx="462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3" name="Shape 95"/>
          <p:cNvSpPr/>
          <p:nvPr/>
        </p:nvSpPr>
        <p:spPr>
          <a:xfrm flipH="1">
            <a:off x="1760940" y="5530329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4" name="Shape 96"/>
          <p:cNvSpPr/>
          <p:nvPr/>
        </p:nvSpPr>
        <p:spPr>
          <a:xfrm flipH="1">
            <a:off x="1175580" y="380137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5" name="Shape 97"/>
          <p:cNvSpPr/>
          <p:nvPr/>
        </p:nvSpPr>
        <p:spPr>
          <a:xfrm flipH="1">
            <a:off x="1175580" y="4618426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6" name="Shape 98"/>
          <p:cNvSpPr/>
          <p:nvPr/>
        </p:nvSpPr>
        <p:spPr>
          <a:xfrm flipH="1">
            <a:off x="1760940" y="3285660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7" name="Shape 99"/>
          <p:cNvSpPr/>
          <p:nvPr/>
        </p:nvSpPr>
        <p:spPr>
          <a:xfrm flipH="1">
            <a:off x="4854641" y="443098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8" name="Shape 100"/>
          <p:cNvCxnSpPr/>
          <p:nvPr/>
        </p:nvCxnSpPr>
        <p:spPr>
          <a:xfrm>
            <a:off x="6629041" y="2286843"/>
            <a:ext cx="0" cy="125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9" name="Shape 101"/>
          <p:cNvCxnSpPr/>
          <p:nvPr/>
        </p:nvCxnSpPr>
        <p:spPr>
          <a:xfrm>
            <a:off x="6629041" y="2275279"/>
            <a:ext cx="5165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0" name="Shape 102"/>
          <p:cNvSpPr/>
          <p:nvPr/>
        </p:nvSpPr>
        <p:spPr>
          <a:xfrm>
            <a:off x="7325514" y="2250078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51" name="Shape 103"/>
          <p:cNvCxnSpPr/>
          <p:nvPr/>
        </p:nvCxnSpPr>
        <p:spPr>
          <a:xfrm>
            <a:off x="7376710" y="2275279"/>
            <a:ext cx="28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2" name="Shape 104"/>
          <p:cNvCxnSpPr/>
          <p:nvPr/>
        </p:nvCxnSpPr>
        <p:spPr>
          <a:xfrm rot="10800000">
            <a:off x="884835" y="6185098"/>
            <a:ext cx="71828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3" name="Shape 105"/>
          <p:cNvCxnSpPr/>
          <p:nvPr/>
        </p:nvCxnSpPr>
        <p:spPr>
          <a:xfrm rot="10800000">
            <a:off x="866421" y="1954313"/>
            <a:ext cx="6784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4" name="Shape 106"/>
          <p:cNvCxnSpPr/>
          <p:nvPr/>
        </p:nvCxnSpPr>
        <p:spPr>
          <a:xfrm rot="10800000">
            <a:off x="4089204" y="2536485"/>
            <a:ext cx="1949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5" name="Shape 107"/>
          <p:cNvCxnSpPr/>
          <p:nvPr/>
        </p:nvCxnSpPr>
        <p:spPr>
          <a:xfrm>
            <a:off x="4089235" y="1958385"/>
            <a:ext cx="0" cy="578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6" name="Shape 108"/>
          <p:cNvSpPr/>
          <p:nvPr/>
        </p:nvSpPr>
        <p:spPr>
          <a:xfrm flipH="1">
            <a:off x="6590491" y="3498262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7" name="Shape 109"/>
          <p:cNvSpPr/>
          <p:nvPr/>
        </p:nvSpPr>
        <p:spPr>
          <a:xfrm flipH="1">
            <a:off x="4050685" y="1916513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8" name="Shape 76"/>
          <p:cNvSpPr/>
          <p:nvPr/>
        </p:nvSpPr>
        <p:spPr>
          <a:xfrm>
            <a:off x="87550" y="4088410"/>
            <a:ext cx="612998" cy="461635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659" name="Shape 110"/>
          <p:cNvSpPr/>
          <p:nvPr/>
        </p:nvSpPr>
        <p:spPr>
          <a:xfrm>
            <a:off x="156700" y="3563678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0" name="Shape 44"/>
          <p:cNvSpPr/>
          <p:nvPr/>
        </p:nvSpPr>
        <p:spPr>
          <a:xfrm>
            <a:off x="156700" y="5343325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61" name="Shape 111"/>
          <p:cNvCxnSpPr/>
          <p:nvPr/>
        </p:nvCxnSpPr>
        <p:spPr>
          <a:xfrm>
            <a:off x="8112321" y="2097927"/>
            <a:ext cx="497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112"/>
          <p:cNvCxnSpPr/>
          <p:nvPr/>
        </p:nvCxnSpPr>
        <p:spPr>
          <a:xfrm>
            <a:off x="8173057" y="4338097"/>
            <a:ext cx="427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113"/>
          <p:cNvCxnSpPr/>
          <p:nvPr/>
        </p:nvCxnSpPr>
        <p:spPr>
          <a:xfrm>
            <a:off x="875675" y="1963375"/>
            <a:ext cx="0" cy="423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4" name="Shape 114"/>
          <p:cNvSpPr/>
          <p:nvPr/>
        </p:nvSpPr>
        <p:spPr>
          <a:xfrm flipH="1">
            <a:off x="837125" y="422451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5" name="Shape 115"/>
          <p:cNvSpPr/>
          <p:nvPr/>
        </p:nvSpPr>
        <p:spPr>
          <a:xfrm>
            <a:off x="5327850" y="3696325"/>
            <a:ext cx="711054" cy="461635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"7F"</a:t>
            </a:r>
          </a:p>
        </p:txBody>
      </p:sp>
      <p:sp>
        <p:nvSpPr>
          <p:cNvPr id="666" name="Shape 116"/>
          <p:cNvSpPr/>
          <p:nvPr/>
        </p:nvSpPr>
        <p:spPr>
          <a:xfrm>
            <a:off x="6891992" y="334868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7" name="Shape 117"/>
          <p:cNvSpPr/>
          <p:nvPr/>
        </p:nvSpPr>
        <p:spPr>
          <a:xfrm rot="16200000">
            <a:off x="6689502" y="5005297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8" name="Shape 118"/>
          <p:cNvSpPr/>
          <p:nvPr/>
        </p:nvSpPr>
        <p:spPr>
          <a:xfrm>
            <a:off x="6850478" y="4766807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9" name="Shape 119"/>
          <p:cNvSpPr/>
          <p:nvPr/>
        </p:nvSpPr>
        <p:spPr>
          <a:xfrm rot="16200000">
            <a:off x="7737939" y="4239783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0" name="Shape 120"/>
          <p:cNvSpPr/>
          <p:nvPr/>
        </p:nvSpPr>
        <p:spPr>
          <a:xfrm>
            <a:off x="7914831" y="4001292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1" name="Shape 121"/>
          <p:cNvSpPr/>
          <p:nvPr/>
        </p:nvSpPr>
        <p:spPr>
          <a:xfrm>
            <a:off x="2208281" y="2816325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0</a:t>
            </a:r>
          </a:p>
          <a:p>
            <a:endParaRPr sz="1100" dirty="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2" name="Shape 122"/>
          <p:cNvSpPr/>
          <p:nvPr/>
        </p:nvSpPr>
        <p:spPr>
          <a:xfrm>
            <a:off x="2208281" y="452816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3" name="Shape 123"/>
          <p:cNvSpPr/>
          <p:nvPr/>
        </p:nvSpPr>
        <p:spPr>
          <a:xfrm>
            <a:off x="2781425" y="3014250"/>
            <a:ext cx="12996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4" name="Shape 124"/>
          <p:cNvSpPr/>
          <p:nvPr/>
        </p:nvSpPr>
        <p:spPr>
          <a:xfrm>
            <a:off x="2770261" y="4658917"/>
            <a:ext cx="16683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5" name="Shape 125"/>
          <p:cNvSpPr/>
          <p:nvPr/>
        </p:nvSpPr>
        <p:spPr>
          <a:xfrm>
            <a:off x="8600256" y="1916513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rgbClr val="000000"/>
                </a:solidFill>
              </a:rPr>
              <a:t>BEQ</a:t>
            </a:r>
          </a:p>
        </p:txBody>
      </p:sp>
      <p:sp>
        <p:nvSpPr>
          <p:cNvPr id="676" name="Shape 126"/>
          <p:cNvSpPr/>
          <p:nvPr/>
        </p:nvSpPr>
        <p:spPr>
          <a:xfrm>
            <a:off x="8535757" y="4162897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rgbClr val="000000"/>
                </a:solidFill>
              </a:rPr>
              <a:t>Res</a:t>
            </a:r>
          </a:p>
        </p:txBody>
      </p:sp>
      <p:cxnSp>
        <p:nvCxnSpPr>
          <p:cNvPr id="681" name="Shape 131"/>
          <p:cNvCxnSpPr/>
          <p:nvPr/>
        </p:nvCxnSpPr>
        <p:spPr>
          <a:xfrm>
            <a:off x="6705547" y="2172613"/>
            <a:ext cx="205499" cy="205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2" name="Shape 132"/>
          <p:cNvSpPr/>
          <p:nvPr/>
        </p:nvSpPr>
        <p:spPr>
          <a:xfrm>
            <a:off x="6669997" y="1926500"/>
            <a:ext cx="276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3" name="Shape 133"/>
          <p:cNvSpPr/>
          <p:nvPr/>
        </p:nvSpPr>
        <p:spPr>
          <a:xfrm>
            <a:off x="4018875" y="2960689"/>
            <a:ext cx="7653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cout</a:t>
            </a:r>
          </a:p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c7</a:t>
            </a: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684" name="Shape 134"/>
          <p:cNvSpPr/>
          <p:nvPr/>
        </p:nvSpPr>
        <p:spPr>
          <a:xfrm>
            <a:off x="5409496" y="4164039"/>
            <a:ext cx="783266" cy="353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 dirty="0">
                <a:solidFill>
                  <a:schemeClr val="bg1"/>
                </a:solidFill>
              </a:rPr>
              <a:t>sum7</a:t>
            </a:r>
          </a:p>
        </p:txBody>
      </p:sp>
      <p:sp>
        <p:nvSpPr>
          <p:cNvPr id="685" name="Shape 135"/>
          <p:cNvSpPr/>
          <p:nvPr/>
        </p:nvSpPr>
        <p:spPr>
          <a:xfrm>
            <a:off x="4000371" y="5065002"/>
            <a:ext cx="516299" cy="523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  <a:p>
            <a:endParaRPr sz="1100">
              <a:solidFill>
                <a:schemeClr val="bg1"/>
              </a:solidFill>
            </a:endParaRPr>
          </a:p>
        </p:txBody>
      </p:sp>
      <p:sp>
        <p:nvSpPr>
          <p:cNvPr id="686" name="Shape 136"/>
          <p:cNvSpPr/>
          <p:nvPr/>
        </p:nvSpPr>
        <p:spPr>
          <a:xfrm>
            <a:off x="2806546" y="3747100"/>
            <a:ext cx="433200" cy="35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Cin</a:t>
            </a:r>
          </a:p>
        </p:txBody>
      </p:sp>
      <p:sp>
        <p:nvSpPr>
          <p:cNvPr id="687" name="Shape 137"/>
          <p:cNvSpPr/>
          <p:nvPr/>
        </p:nvSpPr>
        <p:spPr>
          <a:xfrm>
            <a:off x="2833356" y="5429835"/>
            <a:ext cx="433200" cy="3539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rgbClr val="000000"/>
                </a:solidFill>
              </a:rPr>
              <a:t>Cin</a:t>
            </a:r>
          </a:p>
        </p:txBody>
      </p:sp>
      <p:sp>
        <p:nvSpPr>
          <p:cNvPr id="690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79678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Jumping</a:t>
            </a:r>
            <a:endParaRPr lang="fr-FR" sz="4000" dirty="0"/>
          </a:p>
        </p:txBody>
      </p:sp>
      <p:pic>
        <p:nvPicPr>
          <p:cNvPr id="4" name="Image 3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75" y="1203308"/>
            <a:ext cx="5225144" cy="5045282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705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 </a:t>
            </a:r>
            <a:r>
              <a:rPr lang="fr-FR" dirty="0" err="1" smtClean="0"/>
              <a:t>Walk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9177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177" y="1292219"/>
            <a:ext cx="129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Waveform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37777" y="1292219"/>
            <a:ext cx="149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Instructions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3" name="Image 2" descr="wave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" y="1718349"/>
            <a:ext cx="7245415" cy="39825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97042" y="1712347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0 - </a:t>
            </a:r>
            <a:r>
              <a:rPr lang="fr-FR" sz="1000" dirty="0" err="1" smtClean="0">
                <a:latin typeface="Play"/>
                <a:cs typeface="Play"/>
              </a:rPr>
              <a:t>l</a:t>
            </a:r>
            <a:r>
              <a:rPr lang="fr-FR" sz="1000" dirty="0" err="1" smtClean="0">
                <a:latin typeface="Play"/>
                <a:cs typeface="Play"/>
              </a:rPr>
              <a:t>oad</a:t>
            </a:r>
            <a:r>
              <a:rPr lang="fr-FR" sz="1000" dirty="0" smtClean="0">
                <a:latin typeface="Play"/>
                <a:cs typeface="Play"/>
              </a:rPr>
              <a:t> 5 -&gt; $1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90923" y="1992516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1 - </a:t>
            </a:r>
            <a:r>
              <a:rPr lang="fr-FR" sz="1000" dirty="0" err="1" smtClean="0">
                <a:latin typeface="Play"/>
                <a:cs typeface="Play"/>
              </a:rPr>
              <a:t>l</a:t>
            </a:r>
            <a:r>
              <a:rPr lang="fr-FR" sz="1000" dirty="0" err="1" smtClean="0">
                <a:latin typeface="Play"/>
                <a:cs typeface="Play"/>
              </a:rPr>
              <a:t>oad</a:t>
            </a:r>
            <a:r>
              <a:rPr lang="fr-FR" sz="1000" dirty="0" smtClean="0">
                <a:latin typeface="Play"/>
                <a:cs typeface="Play"/>
              </a:rPr>
              <a:t> 4 -&gt; 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97042" y="2298006"/>
            <a:ext cx="1302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2 -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$1, $2 -&gt; $3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97042" y="2625911"/>
            <a:ext cx="131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3 - s</a:t>
            </a:r>
            <a:r>
              <a:rPr lang="en-US" sz="1000" dirty="0" smtClean="0">
                <a:latin typeface="Play"/>
                <a:cs typeface="Play"/>
              </a:rPr>
              <a:t>tore $3 -&gt; (0)$2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09484" y="2932086"/>
            <a:ext cx="1456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4 - s</a:t>
            </a:r>
            <a:r>
              <a:rPr lang="en-US" sz="1000" dirty="0" err="1" smtClean="0">
                <a:latin typeface="Play"/>
                <a:cs typeface="Play"/>
              </a:rPr>
              <a:t>ubabs</a:t>
            </a:r>
            <a:r>
              <a:rPr lang="en-US" sz="1000" dirty="0" smtClean="0">
                <a:latin typeface="Play"/>
                <a:cs typeface="Play"/>
              </a:rPr>
              <a:t> $1,$2 -&gt; $4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409280" y="3545581"/>
            <a:ext cx="13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6</a:t>
            </a:r>
            <a:r>
              <a:rPr lang="fr-FR" sz="1000" dirty="0" smtClean="0">
                <a:latin typeface="Play"/>
                <a:cs typeface="Play"/>
              </a:rPr>
              <a:t> - b</a:t>
            </a:r>
            <a:r>
              <a:rPr lang="en-US" sz="1000" dirty="0" err="1" smtClean="0">
                <a:latin typeface="Play"/>
                <a:cs typeface="Play"/>
              </a:rPr>
              <a:t>eq</a:t>
            </a:r>
            <a:r>
              <a:rPr lang="en-US" sz="1000" dirty="0" smtClean="0">
                <a:latin typeface="Play"/>
                <a:cs typeface="Play"/>
              </a:rPr>
              <a:t> $5, $1 -&gt;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D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400539" y="3230087"/>
            <a:ext cx="1286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5</a:t>
            </a:r>
            <a:r>
              <a:rPr lang="fr-FR" sz="1000" dirty="0" smtClean="0">
                <a:latin typeface="Play"/>
                <a:cs typeface="Play"/>
              </a:rPr>
              <a:t>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$4, $5 -&gt; $5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23334" y="3925624"/>
            <a:ext cx="95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7 - j</a:t>
            </a:r>
            <a:r>
              <a:rPr lang="en-US" sz="1000" dirty="0" err="1" smtClean="0">
                <a:latin typeface="Play"/>
                <a:cs typeface="Play"/>
              </a:rPr>
              <a:t>mp</a:t>
            </a:r>
            <a:r>
              <a:rPr lang="en-US" sz="1000" dirty="0" smtClean="0">
                <a:latin typeface="Play"/>
                <a:cs typeface="Play"/>
              </a:rPr>
              <a:t>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5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556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2022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94639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171371" y="18520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4011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624974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48704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084562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3155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540562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770374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4991704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211839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44769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79930" y="1845977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898847" y="185221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122609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358469" y="185533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582229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812037" y="1858073"/>
            <a:ext cx="525740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446017" y="4175689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8</a:t>
            </a:r>
            <a:r>
              <a:rPr lang="fr-FR" sz="1000" dirty="0" smtClean="0">
                <a:latin typeface="Play"/>
                <a:cs typeface="Play"/>
              </a:rPr>
              <a:t> –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smtClean="0">
                <a:latin typeface="Play"/>
                <a:cs typeface="Play"/>
              </a:rPr>
              <a:t>…</a:t>
            </a:r>
          </a:p>
          <a:p>
            <a:r>
              <a:rPr lang="fr-FR" sz="1000" dirty="0" smtClean="0">
                <a:latin typeface="Play"/>
                <a:cs typeface="Play"/>
              </a:rPr>
              <a:t>15 -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7042" y="1718349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394186" y="2016105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408236" y="2305202"/>
            <a:ext cx="122006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7416568" y="2633107"/>
            <a:ext cx="129965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423334" y="2955379"/>
            <a:ext cx="1446781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416568" y="3271414"/>
            <a:ext cx="1283373" cy="904275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7390923" y="4541212"/>
            <a:ext cx="1283373" cy="65014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</a:t>
            </a:r>
            <a:r>
              <a:rPr lang="nb-NO" dirty="0" err="1" smtClean="0">
                <a:latin typeface="Play"/>
                <a:cs typeface="Play"/>
              </a:rPr>
              <a:t>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22371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Cycle and </a:t>
            </a:r>
            <a:r>
              <a:rPr lang="fr-FR" sz="4000" dirty="0" err="1" smtClean="0"/>
              <a:t>Execution</a:t>
            </a:r>
            <a:r>
              <a:rPr lang="fr-FR" sz="4000" dirty="0" smtClean="0"/>
              <a:t> Time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239760" y="193066"/>
            <a:ext cx="720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3c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59945" y="1328341"/>
            <a:ext cx="174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Block </a:t>
            </a:r>
            <a:r>
              <a:rPr lang="fr-FR" b="1" dirty="0" err="1" smtClean="0">
                <a:latin typeface="Play"/>
                <a:cs typeface="Play"/>
              </a:rPr>
              <a:t>Diagram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9945" y="4992754"/>
            <a:ext cx="268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Critical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Path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Derivation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8" name="Image 7" descr="COMP3211-Project-Block-Diagram-C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48178"/>
            <a:ext cx="5947834" cy="31445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2402" y="3076222"/>
            <a:ext cx="387343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661432" y="3076222"/>
            <a:ext cx="554796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456545" y="2216513"/>
            <a:ext cx="1216121" cy="2617183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801975" y="3332788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134484" y="3169612"/>
            <a:ext cx="561880" cy="663479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777950" y="3332788"/>
            <a:ext cx="603444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450226" y="3076222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10162" y="5495076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PC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0.5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21514" y="5482762"/>
            <a:ext cx="938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Instruction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68840" y="5508513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Control Unit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87536" y="5519430"/>
            <a:ext cx="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Mux_ALU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85561" y="547464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Data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314829" y="5525027"/>
            <a:ext cx="9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Mux_write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660808" y="5370875"/>
            <a:ext cx="8542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TOTAL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8 ns</a:t>
            </a:r>
            <a:endParaRPr lang="fr-FR" dirty="0">
              <a:solidFill>
                <a:schemeClr val="tx1"/>
              </a:solidFill>
              <a:latin typeface="Play"/>
              <a:cs typeface="Play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88343" y="5499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68758" y="5508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82041" y="5492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87791" y="54938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25951" y="5494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41071" y="5482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=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708233" y="552475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ALU</a:t>
            </a:r>
          </a:p>
          <a:p>
            <a:pPr algn="ctr"/>
            <a:r>
              <a:rPr lang="fr-FR" sz="1200" dirty="0">
                <a:latin typeface="Play"/>
                <a:cs typeface="Play"/>
              </a:rPr>
              <a:t>2</a:t>
            </a:r>
            <a:r>
              <a:rPr lang="fr-FR" sz="1200" dirty="0" smtClean="0">
                <a:latin typeface="Play"/>
                <a:cs typeface="Play"/>
              </a:rPr>
              <a:t>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080606" y="5485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</a:t>
            </a:r>
            <a:r>
              <a:rPr lang="nb-NO" dirty="0" err="1" smtClean="0">
                <a:latin typeface="Play"/>
                <a:cs typeface="Play"/>
              </a:rPr>
              <a:t>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52888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VHD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VHDL.thmx</Template>
  <TotalTime>480</TotalTime>
  <Words>366</Words>
  <Application>Microsoft Macintosh PowerPoint</Application>
  <PresentationFormat>Présentation à l'écran (4:3)</PresentationFormat>
  <Paragraphs>207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VHDL</vt:lpstr>
      <vt:lpstr>3211 Project</vt:lpstr>
      <vt:lpstr>C/MIPS Translation </vt:lpstr>
      <vt:lpstr>AL</vt:lpstr>
      <vt:lpstr>ISA</vt:lpstr>
      <vt:lpstr>Block Diagram</vt:lpstr>
      <vt:lpstr>ALU Block Diagram</vt:lpstr>
      <vt:lpstr>Branching and Jumping</vt:lpstr>
      <vt:lpstr>Program Walk through</vt:lpstr>
      <vt:lpstr>Cycle and Execution Time</vt:lpstr>
      <vt:lpstr>Results</vt:lpstr>
    </vt:vector>
  </TitlesOfParts>
  <Company>Wisdom Vibes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Béraud</dc:creator>
  <cp:lastModifiedBy>Sacha Béraud</cp:lastModifiedBy>
  <cp:revision>30</cp:revision>
  <dcterms:created xsi:type="dcterms:W3CDTF">2012-04-02T06:17:52Z</dcterms:created>
  <dcterms:modified xsi:type="dcterms:W3CDTF">2012-04-03T14:54:47Z</dcterms:modified>
</cp:coreProperties>
</file>