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sldIdLst>
    <p:sldId id="266" r:id="rId2"/>
    <p:sldId id="260" r:id="rId3"/>
    <p:sldId id="261" r:id="rId4"/>
    <p:sldId id="262" r:id="rId5"/>
    <p:sldId id="263" r:id="rId6"/>
    <p:sldId id="264" r:id="rId7"/>
    <p:sldId id="265" r:id="rId8"/>
    <p:sldId id="259" r:id="rId9"/>
    <p:sldId id="258" r:id="rId10"/>
    <p:sldId id="257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C030176F-09A7-204B-8444-864BFEF0271E}">
          <p14:sldIdLst>
            <p14:sldId id="266"/>
            <p14:sldId id="260"/>
            <p14:sldId id="261"/>
            <p14:sldId id="262"/>
            <p14:sldId id="263"/>
            <p14:sldId id="264"/>
            <p14:sldId id="265"/>
            <p14:sldId id="259"/>
            <p14:sldId id="258"/>
            <p14:sldId id="257"/>
            <p14:sldId id="26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9" autoAdjust="0"/>
    <p:restoredTop sz="94660" autoAdjust="0"/>
  </p:normalViewPr>
  <p:slideViewPr>
    <p:cSldViewPr snapToGrid="0" snapToObjects="1">
      <p:cViewPr>
        <p:scale>
          <a:sx n="105" d="100"/>
          <a:sy n="105" d="100"/>
        </p:scale>
        <p:origin x="-2552" y="-5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7672"/>
            <a:ext cx="8229600" cy="4255496"/>
          </a:xfrm>
        </p:spPr>
        <p:txBody>
          <a:bodyPr/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11200" y="6468530"/>
            <a:ext cx="2133600" cy="365125"/>
          </a:xfrm>
        </p:spPr>
        <p:txBody>
          <a:bodyPr/>
          <a:lstStyle/>
          <a:p>
            <a:r>
              <a:rPr lang="fr-FR" smtClean="0"/>
              <a:t>W</a:t>
            </a:r>
            <a:r>
              <a:rPr lang="en-US" smtClean="0"/>
              <a:t>hat’s it about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457700" y="64928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92583" y="6593417"/>
            <a:ext cx="751417" cy="264583"/>
          </a:xfrm>
        </p:spPr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15143" y="0"/>
            <a:ext cx="6313714" cy="113831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 smtClean="0"/>
              <a:t>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767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 err="1" smtClean="0"/>
              <a:t>Cliquez</a:t>
            </a:r>
            <a:r>
              <a:rPr lang="en-US" dirty="0" smtClean="0"/>
              <a:t> pour modifier les styles du </a:t>
            </a:r>
            <a:r>
              <a:rPr lang="en-US" dirty="0" err="1" smtClean="0"/>
              <a:t>texte</a:t>
            </a:r>
            <a:r>
              <a:rPr lang="en-US" dirty="0" smtClean="0"/>
              <a:t> du masque</a:t>
            </a:r>
          </a:p>
          <a:p>
            <a:pPr lvl="1"/>
            <a:r>
              <a:rPr lang="en-US" dirty="0" err="1" smtClean="0"/>
              <a:t>Deuxième</a:t>
            </a:r>
            <a:r>
              <a:rPr lang="en-US" dirty="0" smtClean="0"/>
              <a:t> </a:t>
            </a:r>
            <a:r>
              <a:rPr lang="en-US" dirty="0" err="1" smtClean="0"/>
              <a:t>niveau</a:t>
            </a:r>
            <a:endParaRPr lang="en-US" dirty="0" smtClean="0"/>
          </a:p>
          <a:p>
            <a:pPr lvl="2"/>
            <a:r>
              <a:rPr lang="en-US" dirty="0" err="1" smtClean="0"/>
              <a:t>Troisième</a:t>
            </a:r>
            <a:r>
              <a:rPr lang="en-US" dirty="0" smtClean="0"/>
              <a:t> </a:t>
            </a:r>
            <a:r>
              <a:rPr lang="en-US" dirty="0" err="1" smtClean="0"/>
              <a:t>niveau</a:t>
            </a:r>
            <a:endParaRPr lang="en-US" dirty="0" smtClean="0"/>
          </a:p>
          <a:p>
            <a:pPr lvl="3"/>
            <a:r>
              <a:rPr lang="en-US" dirty="0" err="1" smtClean="0"/>
              <a:t>Quatrième</a:t>
            </a:r>
            <a:r>
              <a:rPr lang="en-US" dirty="0" smtClean="0"/>
              <a:t> </a:t>
            </a:r>
            <a:r>
              <a:rPr lang="en-US" dirty="0" err="1" smtClean="0"/>
              <a:t>niveau</a:t>
            </a:r>
            <a:endParaRPr lang="en-US" dirty="0" smtClean="0"/>
          </a:p>
          <a:p>
            <a:pPr lvl="4"/>
            <a:r>
              <a:rPr lang="en-US" dirty="0" err="1" smtClean="0"/>
              <a:t>Cinquième</a:t>
            </a:r>
            <a:r>
              <a:rPr lang="en-US" dirty="0" smtClean="0"/>
              <a:t> </a:t>
            </a:r>
            <a:r>
              <a:rPr lang="en-US" dirty="0" err="1" smtClean="0"/>
              <a:t>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36636D-D922-432D-A958-524484B5923D}" type="datetimeFigureOut">
              <a:rPr lang="en-US" smtClean="0"/>
              <a:pPr/>
              <a:t>4/04/12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4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5000" b="1" i="0" kern="1200">
          <a:solidFill>
            <a:schemeClr val="tx1"/>
          </a:solidFill>
          <a:latin typeface="Play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sz="3200" b="0" i="0" kern="1200">
          <a:solidFill>
            <a:schemeClr val="tx1"/>
          </a:solidFill>
          <a:latin typeface="Play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sz="2800" b="0" i="0" kern="1200">
          <a:solidFill>
            <a:schemeClr val="tx1"/>
          </a:solidFill>
          <a:latin typeface="Play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sz="2400" b="0" i="0" kern="1200">
          <a:solidFill>
            <a:schemeClr val="tx1"/>
          </a:solidFill>
          <a:latin typeface="Play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sz="2000" b="0" i="0" kern="1200">
          <a:solidFill>
            <a:schemeClr val="tx1"/>
          </a:solidFill>
          <a:latin typeface="Play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»"/>
        <a:defRPr sz="2000" b="0" i="0" kern="1200">
          <a:solidFill>
            <a:schemeClr val="tx1"/>
          </a:solidFill>
          <a:latin typeface="Play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3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3211 Project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b="1" dirty="0" err="1" smtClean="0"/>
              <a:t>Presentation</a:t>
            </a:r>
            <a:r>
              <a:rPr lang="fr-FR" b="1" dirty="0" smtClean="0"/>
              <a:t> of Part 1</a:t>
            </a:r>
          </a:p>
          <a:p>
            <a:pPr marL="0" indent="0">
              <a:buNone/>
            </a:pPr>
            <a:r>
              <a:rPr lang="fr-FR" dirty="0" smtClean="0"/>
              <a:t>Group </a:t>
            </a:r>
            <a:r>
              <a:rPr lang="fr-FR" dirty="0" err="1" smtClean="0"/>
              <a:t>Number</a:t>
            </a:r>
            <a:r>
              <a:rPr lang="fr-FR" dirty="0" smtClean="0"/>
              <a:t> : </a:t>
            </a:r>
            <a:r>
              <a:rPr lang="fr-FR" b="1" dirty="0" smtClean="0"/>
              <a:t>8</a:t>
            </a:r>
          </a:p>
          <a:p>
            <a:pPr marL="0" indent="0">
              <a:buNone/>
            </a:pPr>
            <a:r>
              <a:rPr lang="fr-FR" dirty="0" smtClean="0"/>
              <a:t>Design : </a:t>
            </a:r>
            <a:r>
              <a:rPr lang="fr-FR" b="1" dirty="0" err="1" smtClean="0"/>
              <a:t>Elyse</a:t>
            </a:r>
            <a:r>
              <a:rPr lang="fr-FR" b="1" dirty="0" smtClean="0"/>
              <a:t> Wise</a:t>
            </a:r>
          </a:p>
          <a:p>
            <a:pPr marL="0" indent="0">
              <a:buNone/>
            </a:pPr>
            <a:r>
              <a:rPr lang="fr-FR" dirty="0" err="1" smtClean="0"/>
              <a:t>Implementation</a:t>
            </a:r>
            <a:r>
              <a:rPr lang="fr-FR" dirty="0" smtClean="0"/>
              <a:t> : </a:t>
            </a:r>
            <a:r>
              <a:rPr lang="nb-NO" b="1" dirty="0">
                <a:cs typeface="Play"/>
              </a:rPr>
              <a:t>Mikkel </a:t>
            </a:r>
            <a:r>
              <a:rPr lang="nb-NO" b="1" dirty="0" err="1">
                <a:cs typeface="Play"/>
              </a:rPr>
              <a:t>Myronenko</a:t>
            </a:r>
            <a:endParaRPr lang="fr-FR" b="1" dirty="0">
              <a:cs typeface="Play"/>
            </a:endParaRPr>
          </a:p>
          <a:p>
            <a:pPr marL="0" indent="0">
              <a:buNone/>
            </a:pPr>
            <a:r>
              <a:rPr lang="fr-FR" dirty="0" err="1" smtClean="0"/>
              <a:t>Results</a:t>
            </a:r>
            <a:r>
              <a:rPr lang="fr-FR" dirty="0" smtClean="0"/>
              <a:t> : </a:t>
            </a:r>
            <a:r>
              <a:rPr lang="fr-FR" b="1" dirty="0" smtClean="0"/>
              <a:t>Sacha Béraud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20268651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Results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197428" y="203649"/>
            <a:ext cx="4821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dirty="0" smtClean="0">
                <a:latin typeface="Play"/>
                <a:cs typeface="Play"/>
              </a:rPr>
              <a:t>3</a:t>
            </a:r>
            <a:endParaRPr lang="fr-FR" sz="4000" dirty="0">
              <a:latin typeface="Play"/>
              <a:cs typeface="Play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1415143" y="1309754"/>
            <a:ext cx="627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>
                <a:latin typeface="Play"/>
                <a:cs typeface="Play"/>
              </a:rPr>
              <a:t>ALU</a:t>
            </a:r>
            <a:endParaRPr lang="fr-FR" b="1" dirty="0">
              <a:latin typeface="Play"/>
              <a:cs typeface="Play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5858887" y="1309754"/>
            <a:ext cx="2035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 smtClean="0">
                <a:latin typeface="Play"/>
                <a:cs typeface="Play"/>
              </a:rPr>
              <a:t>Branch</a:t>
            </a:r>
            <a:r>
              <a:rPr lang="fr-FR" b="1" dirty="0" smtClean="0">
                <a:latin typeface="Play"/>
                <a:cs typeface="Play"/>
              </a:rPr>
              <a:t> and Jump</a:t>
            </a:r>
            <a:endParaRPr lang="fr-FR" b="1" dirty="0">
              <a:latin typeface="Play"/>
              <a:cs typeface="Play"/>
            </a:endParaRPr>
          </a:p>
        </p:txBody>
      </p:sp>
      <p:pic>
        <p:nvPicPr>
          <p:cNvPr id="7" name="Image 6" descr="COMP3211-Project-Block-Diagram_PC_proposal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0293" y="2170922"/>
            <a:ext cx="3314811" cy="3200707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590916" y="256567"/>
            <a:ext cx="318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latin typeface="Play"/>
                <a:cs typeface="Play"/>
              </a:rPr>
              <a:t>b</a:t>
            </a:r>
            <a:endParaRPr lang="fr-FR" dirty="0">
              <a:latin typeface="Play"/>
              <a:cs typeface="Play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592762" y="510454"/>
            <a:ext cx="316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atin typeface="Play"/>
                <a:cs typeface="Play"/>
              </a:rPr>
              <a:t>d</a:t>
            </a:r>
          </a:p>
        </p:txBody>
      </p:sp>
      <p:pic>
        <p:nvPicPr>
          <p:cNvPr id="5" name="Image 4" descr="alu_wave.bmp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428" y="1907515"/>
            <a:ext cx="5058072" cy="3633447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728932" y="6452383"/>
            <a:ext cx="15911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b-NO" dirty="0" smtClean="0">
                <a:latin typeface="Play"/>
                <a:cs typeface="Play"/>
              </a:rPr>
              <a:t>Sacha </a:t>
            </a:r>
            <a:r>
              <a:rPr lang="nb-NO" dirty="0" err="1" smtClean="0">
                <a:latin typeface="Play"/>
                <a:cs typeface="Play"/>
              </a:rPr>
              <a:t>Béraud</a:t>
            </a:r>
            <a:endParaRPr lang="fr-FR" dirty="0">
              <a:latin typeface="Play"/>
              <a:cs typeface="Play"/>
            </a:endParaRPr>
          </a:p>
        </p:txBody>
      </p:sp>
    </p:spTree>
    <p:extLst>
      <p:ext uri="{BB962C8B-B14F-4D97-AF65-F5344CB8AC3E}">
        <p14:creationId xmlns:p14="http://schemas.microsoft.com/office/powerpoint/2010/main" val="8182922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Thank</a:t>
            </a:r>
            <a:r>
              <a:rPr lang="fr-FR" dirty="0" smtClean="0"/>
              <a:t> You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3628571" y="3573716"/>
            <a:ext cx="2125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Easter</a:t>
            </a:r>
            <a:r>
              <a:rPr lang="fr-FR" dirty="0" smtClean="0"/>
              <a:t> Break ! Yeah !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445978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C/MIPS Translation</a:t>
            </a:r>
            <a:br>
              <a:rPr lang="fr-FR" dirty="0"/>
            </a:b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197428" y="203649"/>
            <a:ext cx="7553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dirty="0" smtClean="0">
                <a:latin typeface="Play"/>
                <a:cs typeface="Play"/>
              </a:rPr>
              <a:t>1a</a:t>
            </a:r>
            <a:endParaRPr lang="fr-FR" sz="4000" dirty="0">
              <a:latin typeface="Play"/>
              <a:cs typeface="Play"/>
            </a:endParaRPr>
          </a:p>
        </p:txBody>
      </p:sp>
      <p:sp>
        <p:nvSpPr>
          <p:cNvPr id="6" name="TextBox 2"/>
          <p:cNvSpPr txBox="1"/>
          <p:nvPr/>
        </p:nvSpPr>
        <p:spPr>
          <a:xfrm>
            <a:off x="1248220" y="1335314"/>
            <a:ext cx="3352800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/>
              <a:t>int</a:t>
            </a:r>
            <a:r>
              <a:rPr lang="en-US" sz="1200" b="1" dirty="0"/>
              <a:t> </a:t>
            </a:r>
            <a:r>
              <a:rPr lang="en-US" sz="1200" b="1" dirty="0" err="1"/>
              <a:t>i</a:t>
            </a:r>
            <a:r>
              <a:rPr lang="en-US" sz="1200" b="1" dirty="0"/>
              <a:t>=0, j=0,k=0, N=4;</a:t>
            </a:r>
          </a:p>
          <a:p>
            <a:endParaRPr lang="en-US" sz="1200" b="1" dirty="0">
              <a:solidFill>
                <a:schemeClr val="bg1"/>
              </a:solidFill>
            </a:endParaRPr>
          </a:p>
          <a:p>
            <a:r>
              <a:rPr lang="en-US" sz="1200" b="1" dirty="0">
                <a:solidFill>
                  <a:srgbClr val="FFC000"/>
                </a:solidFill>
              </a:rPr>
              <a:t>while(</a:t>
            </a:r>
            <a:r>
              <a:rPr lang="en-US" sz="1200" b="1" dirty="0" err="1">
                <a:solidFill>
                  <a:srgbClr val="FFC000"/>
                </a:solidFill>
              </a:rPr>
              <a:t>i</a:t>
            </a:r>
            <a:r>
              <a:rPr lang="en-US" sz="1200" b="1" dirty="0">
                <a:solidFill>
                  <a:srgbClr val="FFC000"/>
                </a:solidFill>
              </a:rPr>
              <a:t> &lt; N) {</a:t>
            </a:r>
          </a:p>
          <a:p>
            <a:r>
              <a:rPr lang="en-US" sz="1200" b="1" dirty="0"/>
              <a:t>   j=0;</a:t>
            </a:r>
          </a:p>
          <a:p>
            <a:r>
              <a:rPr lang="en-US" sz="1200" b="1" dirty="0">
                <a:solidFill>
                  <a:srgbClr val="FFC000"/>
                </a:solidFill>
              </a:rPr>
              <a:t>   while(j &lt; N) {</a:t>
            </a:r>
          </a:p>
          <a:p>
            <a:r>
              <a:rPr lang="en-US" sz="1200" b="1" dirty="0">
                <a:solidFill>
                  <a:schemeClr val="bg1"/>
                </a:solidFill>
              </a:rPr>
              <a:t>      </a:t>
            </a:r>
            <a:r>
              <a:rPr lang="en-US" sz="1200" b="1" dirty="0"/>
              <a:t>k=0;</a:t>
            </a:r>
          </a:p>
          <a:p>
            <a:r>
              <a:rPr lang="en-US" sz="1200" b="1" dirty="0">
                <a:solidFill>
                  <a:srgbClr val="FFC000"/>
                </a:solidFill>
              </a:rPr>
              <a:t>      while (k&lt;N) </a:t>
            </a:r>
            <a:r>
              <a:rPr lang="en-US" sz="1200" b="1" dirty="0" smtClean="0">
                <a:solidFill>
                  <a:srgbClr val="FFC000"/>
                </a:solidFill>
              </a:rPr>
              <a:t>{</a:t>
            </a:r>
            <a:r>
              <a:rPr lang="en-US" sz="1200" b="1" dirty="0">
                <a:solidFill>
                  <a:schemeClr val="bg1"/>
                </a:solidFill>
              </a:rPr>
              <a:t>			</a:t>
            </a:r>
          </a:p>
          <a:p>
            <a:r>
              <a:rPr lang="pl-PL" sz="1200" b="1" dirty="0">
                <a:solidFill>
                  <a:srgbClr val="92D050"/>
                </a:solidFill>
              </a:rPr>
              <a:t>         c[i][j] </a:t>
            </a:r>
            <a:r>
              <a:rPr lang="pl-PL" sz="1200" b="1" dirty="0"/>
              <a:t>+=</a:t>
            </a:r>
            <a:r>
              <a:rPr lang="pl-PL" sz="1200" b="1" dirty="0">
                <a:solidFill>
                  <a:schemeClr val="bg1"/>
                </a:solidFill>
              </a:rPr>
              <a:t> </a:t>
            </a:r>
            <a:r>
              <a:rPr lang="pl-PL" sz="1200" b="1" dirty="0">
                <a:solidFill>
                  <a:srgbClr val="00B0F0"/>
                </a:solidFill>
              </a:rPr>
              <a:t>a[i][k] </a:t>
            </a:r>
            <a:r>
              <a:rPr lang="pl-PL" sz="1200" b="1" dirty="0"/>
              <a:t>- b[k][j];</a:t>
            </a:r>
          </a:p>
          <a:p>
            <a:r>
              <a:rPr lang="en-US" sz="1200" b="1" dirty="0">
                <a:solidFill>
                  <a:schemeClr val="bg1"/>
                </a:solidFill>
              </a:rPr>
              <a:t>			</a:t>
            </a:r>
          </a:p>
          <a:p>
            <a:r>
              <a:rPr lang="en-US" sz="1200" b="1" dirty="0">
                <a:solidFill>
                  <a:srgbClr val="FF66FF"/>
                </a:solidFill>
              </a:rPr>
              <a:t>         //taking care of abs</a:t>
            </a:r>
          </a:p>
          <a:p>
            <a:r>
              <a:rPr lang="en-US" sz="1200" b="1" dirty="0">
                <a:solidFill>
                  <a:srgbClr val="FF66FF"/>
                </a:solidFill>
              </a:rPr>
              <a:t>         if (c[</a:t>
            </a:r>
            <a:r>
              <a:rPr lang="en-US" sz="1200" b="1" dirty="0" err="1">
                <a:solidFill>
                  <a:srgbClr val="FF66FF"/>
                </a:solidFill>
              </a:rPr>
              <a:t>i</a:t>
            </a:r>
            <a:r>
              <a:rPr lang="en-US" sz="1200" b="1" dirty="0">
                <a:solidFill>
                  <a:srgbClr val="FF66FF"/>
                </a:solidFill>
              </a:rPr>
              <a:t>][j] &lt; 0) {</a:t>
            </a:r>
          </a:p>
          <a:p>
            <a:r>
              <a:rPr lang="en-US" sz="1200" b="1" dirty="0">
                <a:solidFill>
                  <a:srgbClr val="FF66FF"/>
                </a:solidFill>
              </a:rPr>
              <a:t>            c[</a:t>
            </a:r>
            <a:r>
              <a:rPr lang="en-US" sz="1200" b="1" dirty="0" err="1">
                <a:solidFill>
                  <a:srgbClr val="FF66FF"/>
                </a:solidFill>
              </a:rPr>
              <a:t>i</a:t>
            </a:r>
            <a:r>
              <a:rPr lang="en-US" sz="1200" b="1" dirty="0">
                <a:solidFill>
                  <a:srgbClr val="FF66FF"/>
                </a:solidFill>
              </a:rPr>
              <a:t>][j] = -c[</a:t>
            </a:r>
            <a:r>
              <a:rPr lang="en-US" sz="1200" b="1" dirty="0" err="1">
                <a:solidFill>
                  <a:srgbClr val="FF66FF"/>
                </a:solidFill>
              </a:rPr>
              <a:t>i</a:t>
            </a:r>
            <a:r>
              <a:rPr lang="en-US" sz="1200" b="1" dirty="0">
                <a:solidFill>
                  <a:srgbClr val="FF66FF"/>
                </a:solidFill>
              </a:rPr>
              <a:t>][j];</a:t>
            </a:r>
          </a:p>
          <a:p>
            <a:r>
              <a:rPr lang="en-US" sz="1200" b="1" dirty="0">
                <a:solidFill>
                  <a:srgbClr val="FF66FF"/>
                </a:solidFill>
              </a:rPr>
              <a:t>         }</a:t>
            </a:r>
          </a:p>
          <a:p>
            <a:r>
              <a:rPr lang="en-US" sz="1200" b="1" dirty="0">
                <a:solidFill>
                  <a:srgbClr val="FFCCFF"/>
                </a:solidFill>
              </a:rPr>
              <a:t>			</a:t>
            </a:r>
          </a:p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         </a:t>
            </a:r>
            <a:r>
              <a:rPr lang="en-US" sz="1200" b="1" dirty="0" smtClean="0">
                <a:solidFill>
                  <a:schemeClr val="accent6">
                    <a:lumMod val="75000"/>
                  </a:schemeClr>
                </a:solidFill>
              </a:rPr>
              <a:t>//</a:t>
            </a:r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taking care of OVF</a:t>
            </a:r>
          </a:p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         if(c[</a:t>
            </a:r>
            <a:r>
              <a:rPr lang="en-US" sz="1200" b="1" dirty="0" err="1">
                <a:solidFill>
                  <a:schemeClr val="accent6">
                    <a:lumMod val="75000"/>
                  </a:schemeClr>
                </a:solidFill>
              </a:rPr>
              <a:t>i</a:t>
            </a:r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][j] &gt;= 127) {</a:t>
            </a:r>
          </a:p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            c[</a:t>
            </a:r>
            <a:r>
              <a:rPr lang="en-US" sz="1200" b="1" dirty="0" err="1">
                <a:solidFill>
                  <a:schemeClr val="accent6">
                    <a:lumMod val="75000"/>
                  </a:schemeClr>
                </a:solidFill>
              </a:rPr>
              <a:t>i</a:t>
            </a:r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][j] = 127;</a:t>
            </a:r>
          </a:p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         }</a:t>
            </a:r>
          </a:p>
          <a:p>
            <a:r>
              <a:rPr lang="en-US" sz="1200" b="1" dirty="0"/>
              <a:t>         k++;</a:t>
            </a:r>
          </a:p>
          <a:p>
            <a:r>
              <a:rPr lang="en-US" sz="1200" b="1" dirty="0">
                <a:solidFill>
                  <a:srgbClr val="FFC000"/>
                </a:solidFill>
              </a:rPr>
              <a:t>      }</a:t>
            </a:r>
          </a:p>
          <a:p>
            <a:r>
              <a:rPr lang="en-US" sz="1200" b="1" dirty="0"/>
              <a:t>      j++;</a:t>
            </a:r>
          </a:p>
          <a:p>
            <a:r>
              <a:rPr lang="en-US" sz="1200" b="1" dirty="0">
                <a:solidFill>
                  <a:srgbClr val="FFC000"/>
                </a:solidFill>
              </a:rPr>
              <a:t>   }</a:t>
            </a:r>
          </a:p>
          <a:p>
            <a:r>
              <a:rPr lang="en-US" sz="1200" b="1" dirty="0"/>
              <a:t>   </a:t>
            </a:r>
            <a:r>
              <a:rPr lang="en-US" sz="1200" b="1" dirty="0" err="1"/>
              <a:t>i</a:t>
            </a:r>
            <a:r>
              <a:rPr lang="en-US" sz="1200" b="1" dirty="0"/>
              <a:t>++;</a:t>
            </a:r>
          </a:p>
          <a:p>
            <a:r>
              <a:rPr lang="en-US" sz="1200" b="1" dirty="0">
                <a:solidFill>
                  <a:srgbClr val="FFC000"/>
                </a:solidFill>
              </a:rPr>
              <a:t>}  </a:t>
            </a:r>
          </a:p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499422" y="1138315"/>
            <a:ext cx="7496629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sz="1200" b="1" dirty="0">
                <a:solidFill>
                  <a:srgbClr val="FFC000"/>
                </a:solidFill>
                <a:latin typeface="+mj-lt"/>
                <a:cs typeface="Arial" pitchFamily="34" charset="0"/>
              </a:rPr>
              <a:t>loopj:	</a:t>
            </a:r>
            <a:r>
              <a:rPr lang="nl-NL" sz="1200" b="1" dirty="0" smtClean="0">
                <a:solidFill>
                  <a:srgbClr val="FFC000"/>
                </a:solidFill>
                <a:latin typeface="+mj-lt"/>
                <a:cs typeface="Arial" pitchFamily="34" charset="0"/>
              </a:rPr>
              <a:t>BEQ </a:t>
            </a:r>
            <a:r>
              <a:rPr lang="nl-NL" sz="1200" b="1" dirty="0">
                <a:solidFill>
                  <a:srgbClr val="FFC000"/>
                </a:solidFill>
                <a:latin typeface="+mj-lt"/>
                <a:cs typeface="Arial" pitchFamily="34" charset="0"/>
              </a:rPr>
              <a:t>j, N, end	</a:t>
            </a:r>
            <a:r>
              <a:rPr lang="nl-NL" sz="12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		</a:t>
            </a:r>
          </a:p>
          <a:p>
            <a:r>
              <a:rPr lang="en-US" sz="12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	</a:t>
            </a:r>
            <a:r>
              <a:rPr lang="en-US" sz="1200" b="1" dirty="0" smtClean="0">
                <a:latin typeface="+mj-lt"/>
                <a:cs typeface="Arial" pitchFamily="34" charset="0"/>
              </a:rPr>
              <a:t>   ADDI </a:t>
            </a:r>
            <a:r>
              <a:rPr lang="en-US" sz="1200" b="1" dirty="0" err="1">
                <a:latin typeface="+mj-lt"/>
                <a:cs typeface="Arial" pitchFamily="34" charset="0"/>
              </a:rPr>
              <a:t>i</a:t>
            </a:r>
            <a:r>
              <a:rPr lang="en-US" sz="1200" b="1" dirty="0">
                <a:latin typeface="+mj-lt"/>
                <a:cs typeface="Arial" pitchFamily="34" charset="0"/>
              </a:rPr>
              <a:t>, </a:t>
            </a:r>
            <a:r>
              <a:rPr lang="en-US" sz="1200" b="1" dirty="0" smtClean="0">
                <a:latin typeface="+mj-lt"/>
                <a:cs typeface="Arial" pitchFamily="34" charset="0"/>
              </a:rPr>
              <a:t>$zero, </a:t>
            </a:r>
            <a:r>
              <a:rPr lang="en-US" sz="1200" b="1" dirty="0">
                <a:latin typeface="+mj-lt"/>
                <a:cs typeface="Arial" pitchFamily="34" charset="0"/>
              </a:rPr>
              <a:t>0 </a:t>
            </a:r>
            <a:r>
              <a:rPr lang="en-US" sz="12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			  </a:t>
            </a:r>
          </a:p>
          <a:p>
            <a:r>
              <a:rPr lang="da-DK" sz="1200" b="1" dirty="0">
                <a:solidFill>
                  <a:srgbClr val="FFC000"/>
                </a:solidFill>
                <a:latin typeface="+mj-lt"/>
                <a:cs typeface="Arial" pitchFamily="34" charset="0"/>
              </a:rPr>
              <a:t>Loopi:	</a:t>
            </a:r>
            <a:r>
              <a:rPr lang="da-DK" sz="1200" b="1" dirty="0" smtClean="0">
                <a:solidFill>
                  <a:srgbClr val="FFC000"/>
                </a:solidFill>
                <a:latin typeface="+mj-lt"/>
                <a:cs typeface="Arial" pitchFamily="34" charset="0"/>
              </a:rPr>
              <a:t>   BEQ </a:t>
            </a:r>
            <a:r>
              <a:rPr lang="da-DK" sz="1200" b="1" dirty="0">
                <a:solidFill>
                  <a:srgbClr val="FFC000"/>
                </a:solidFill>
                <a:latin typeface="+mj-lt"/>
                <a:cs typeface="Arial" pitchFamily="34" charset="0"/>
              </a:rPr>
              <a:t>i, N, end_i</a:t>
            </a:r>
            <a:r>
              <a:rPr lang="da-DK" sz="12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		</a:t>
            </a:r>
          </a:p>
          <a:p>
            <a:r>
              <a:rPr lang="en-US" sz="12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	</a:t>
            </a:r>
            <a:r>
              <a:rPr lang="en-US" sz="1200" b="1" dirty="0" smtClean="0">
                <a:latin typeface="+mj-lt"/>
                <a:cs typeface="Arial" pitchFamily="34" charset="0"/>
              </a:rPr>
              <a:t>      ADDI </a:t>
            </a:r>
            <a:r>
              <a:rPr lang="en-US" sz="1200" b="1" dirty="0">
                <a:latin typeface="+mj-lt"/>
                <a:cs typeface="Arial" pitchFamily="34" charset="0"/>
              </a:rPr>
              <a:t>k, </a:t>
            </a:r>
            <a:r>
              <a:rPr lang="en-US" sz="1200" b="1" dirty="0" smtClean="0">
                <a:latin typeface="+mj-lt"/>
                <a:cs typeface="Arial" pitchFamily="34" charset="0"/>
              </a:rPr>
              <a:t>$zero, </a:t>
            </a:r>
            <a:r>
              <a:rPr lang="en-US" sz="1200" b="1" dirty="0">
                <a:latin typeface="+mj-lt"/>
                <a:cs typeface="Arial" pitchFamily="34" charset="0"/>
              </a:rPr>
              <a:t>0</a:t>
            </a:r>
          </a:p>
          <a:p>
            <a:r>
              <a:rPr lang="en-US" sz="1200" b="1" dirty="0" err="1">
                <a:solidFill>
                  <a:srgbClr val="FFC000"/>
                </a:solidFill>
                <a:latin typeface="+mj-lt"/>
                <a:cs typeface="Arial" pitchFamily="34" charset="0"/>
              </a:rPr>
              <a:t>Loopk</a:t>
            </a:r>
            <a:r>
              <a:rPr lang="en-US" sz="1200" b="1" dirty="0">
                <a:solidFill>
                  <a:srgbClr val="FFC000"/>
                </a:solidFill>
                <a:latin typeface="+mj-lt"/>
                <a:cs typeface="Arial" pitchFamily="34" charset="0"/>
              </a:rPr>
              <a:t>:	</a:t>
            </a:r>
            <a:r>
              <a:rPr lang="en-US" sz="1200" b="1" dirty="0" smtClean="0">
                <a:solidFill>
                  <a:srgbClr val="FFC000"/>
                </a:solidFill>
                <a:latin typeface="+mj-lt"/>
                <a:cs typeface="Arial" pitchFamily="34" charset="0"/>
              </a:rPr>
              <a:t>      BEQ </a:t>
            </a:r>
            <a:r>
              <a:rPr lang="en-US" sz="1200" b="1" dirty="0">
                <a:solidFill>
                  <a:srgbClr val="FFC000"/>
                </a:solidFill>
                <a:latin typeface="+mj-lt"/>
                <a:cs typeface="Arial" pitchFamily="34" charset="0"/>
              </a:rPr>
              <a:t>k, N, </a:t>
            </a:r>
            <a:r>
              <a:rPr lang="en-US" sz="1200" b="1" dirty="0" err="1">
                <a:solidFill>
                  <a:srgbClr val="FFC000"/>
                </a:solidFill>
                <a:latin typeface="+mj-lt"/>
                <a:cs typeface="Arial" pitchFamily="34" charset="0"/>
              </a:rPr>
              <a:t>end_k</a:t>
            </a:r>
            <a:r>
              <a:rPr lang="en-US" sz="12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			 								</a:t>
            </a:r>
          </a:p>
          <a:p>
            <a:r>
              <a:rPr lang="en-US" sz="12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	</a:t>
            </a:r>
            <a:r>
              <a:rPr lang="en-US" sz="1200" b="1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         </a:t>
            </a:r>
            <a:r>
              <a:rPr lang="en-US" sz="1200" b="1" dirty="0" smtClean="0">
                <a:solidFill>
                  <a:srgbClr val="00B0F0"/>
                </a:solidFill>
                <a:latin typeface="+mj-lt"/>
                <a:cs typeface="Arial" pitchFamily="34" charset="0"/>
              </a:rPr>
              <a:t>ADD </a:t>
            </a:r>
            <a:r>
              <a:rPr lang="en-US" sz="1200" b="1" dirty="0" err="1">
                <a:solidFill>
                  <a:srgbClr val="00B0F0"/>
                </a:solidFill>
                <a:latin typeface="+mj-lt"/>
                <a:cs typeface="Arial" pitchFamily="34" charset="0"/>
              </a:rPr>
              <a:t>indexA</a:t>
            </a:r>
            <a:r>
              <a:rPr lang="en-US" sz="1200" b="1" dirty="0">
                <a:solidFill>
                  <a:srgbClr val="00B0F0"/>
                </a:solidFill>
                <a:latin typeface="+mj-lt"/>
                <a:cs typeface="Arial" pitchFamily="34" charset="0"/>
              </a:rPr>
              <a:t>, </a:t>
            </a:r>
            <a:r>
              <a:rPr lang="en-US" sz="1200" b="1" dirty="0" err="1">
                <a:solidFill>
                  <a:srgbClr val="00B0F0"/>
                </a:solidFill>
                <a:latin typeface="+mj-lt"/>
                <a:cs typeface="Arial" pitchFamily="34" charset="0"/>
              </a:rPr>
              <a:t>i</a:t>
            </a:r>
            <a:r>
              <a:rPr lang="en-US" sz="1200" b="1" dirty="0">
                <a:solidFill>
                  <a:srgbClr val="00B0F0"/>
                </a:solidFill>
                <a:latin typeface="+mj-lt"/>
                <a:cs typeface="Arial" pitchFamily="34" charset="0"/>
              </a:rPr>
              <a:t>, </a:t>
            </a:r>
            <a:r>
              <a:rPr lang="en-US" sz="1200" b="1" dirty="0" err="1">
                <a:solidFill>
                  <a:srgbClr val="00B0F0"/>
                </a:solidFill>
                <a:latin typeface="+mj-lt"/>
                <a:cs typeface="Arial" pitchFamily="34" charset="0"/>
              </a:rPr>
              <a:t>kN</a:t>
            </a:r>
            <a:r>
              <a:rPr lang="en-US" sz="12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		</a:t>
            </a:r>
          </a:p>
          <a:p>
            <a:r>
              <a:rPr lang="en-US" sz="1200" b="1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	         </a:t>
            </a:r>
            <a:r>
              <a:rPr lang="en-US" sz="1200" b="1" dirty="0" smtClean="0">
                <a:latin typeface="+mj-lt"/>
                <a:cs typeface="Arial" pitchFamily="34" charset="0"/>
              </a:rPr>
              <a:t>ADD </a:t>
            </a:r>
            <a:r>
              <a:rPr lang="en-US" sz="1200" b="1" dirty="0" err="1">
                <a:latin typeface="+mj-lt"/>
                <a:cs typeface="Arial" pitchFamily="34" charset="0"/>
              </a:rPr>
              <a:t>indexB</a:t>
            </a:r>
            <a:r>
              <a:rPr lang="en-US" sz="1200" b="1" dirty="0">
                <a:latin typeface="+mj-lt"/>
                <a:cs typeface="Arial" pitchFamily="34" charset="0"/>
              </a:rPr>
              <a:t>, k, </a:t>
            </a:r>
            <a:r>
              <a:rPr lang="en-US" sz="1200" b="1" dirty="0" err="1">
                <a:latin typeface="+mj-lt"/>
                <a:cs typeface="Arial" pitchFamily="34" charset="0"/>
              </a:rPr>
              <a:t>jN</a:t>
            </a:r>
            <a:r>
              <a:rPr lang="en-US" sz="1200" b="1" dirty="0">
                <a:latin typeface="+mj-lt"/>
                <a:cs typeface="Arial" pitchFamily="34" charset="0"/>
              </a:rPr>
              <a:t>   </a:t>
            </a:r>
            <a:r>
              <a:rPr lang="en-US" sz="12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		</a:t>
            </a:r>
          </a:p>
          <a:p>
            <a:r>
              <a:rPr lang="en-US" sz="12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	 </a:t>
            </a:r>
            <a:r>
              <a:rPr lang="en-US" sz="1200" b="1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        </a:t>
            </a:r>
            <a:r>
              <a:rPr lang="en-US" sz="1200" b="1" dirty="0" smtClean="0">
                <a:solidFill>
                  <a:srgbClr val="92D050"/>
                </a:solidFill>
                <a:latin typeface="+mj-lt"/>
                <a:cs typeface="Arial" pitchFamily="34" charset="0"/>
              </a:rPr>
              <a:t>ADD </a:t>
            </a:r>
            <a:r>
              <a:rPr lang="en-US" sz="1200" b="1" dirty="0" err="1">
                <a:solidFill>
                  <a:srgbClr val="92D050"/>
                </a:solidFill>
                <a:latin typeface="+mj-lt"/>
                <a:cs typeface="Arial" pitchFamily="34" charset="0"/>
              </a:rPr>
              <a:t>indexC</a:t>
            </a:r>
            <a:r>
              <a:rPr lang="en-US" sz="1200" b="1" dirty="0">
                <a:solidFill>
                  <a:srgbClr val="92D050"/>
                </a:solidFill>
                <a:latin typeface="+mj-lt"/>
                <a:cs typeface="Arial" pitchFamily="34" charset="0"/>
              </a:rPr>
              <a:t>, </a:t>
            </a:r>
            <a:r>
              <a:rPr lang="en-US" sz="1200" b="1" dirty="0" err="1">
                <a:solidFill>
                  <a:srgbClr val="92D050"/>
                </a:solidFill>
                <a:latin typeface="+mj-lt"/>
                <a:cs typeface="Arial" pitchFamily="34" charset="0"/>
              </a:rPr>
              <a:t>i</a:t>
            </a:r>
            <a:r>
              <a:rPr lang="en-US" sz="1200" b="1" dirty="0">
                <a:solidFill>
                  <a:srgbClr val="92D050"/>
                </a:solidFill>
                <a:latin typeface="+mj-lt"/>
                <a:cs typeface="Arial" pitchFamily="34" charset="0"/>
              </a:rPr>
              <a:t>, </a:t>
            </a:r>
            <a:r>
              <a:rPr lang="en-US" sz="1200" b="1" dirty="0" err="1">
                <a:solidFill>
                  <a:srgbClr val="92D050"/>
                </a:solidFill>
                <a:latin typeface="+mj-lt"/>
                <a:cs typeface="Arial" pitchFamily="34" charset="0"/>
              </a:rPr>
              <a:t>jN</a:t>
            </a:r>
            <a:r>
              <a:rPr lang="en-US" sz="1200" b="1" dirty="0">
                <a:solidFill>
                  <a:srgbClr val="92D050"/>
                </a:solidFill>
                <a:latin typeface="+mj-lt"/>
                <a:cs typeface="Arial" pitchFamily="34" charset="0"/>
              </a:rPr>
              <a:t> </a:t>
            </a:r>
            <a:r>
              <a:rPr lang="en-US" sz="12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		</a:t>
            </a:r>
          </a:p>
          <a:p>
            <a:r>
              <a:rPr lang="en-US" sz="12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	 					</a:t>
            </a:r>
          </a:p>
          <a:p>
            <a:r>
              <a:rPr lang="en-US" sz="12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	</a:t>
            </a:r>
            <a:r>
              <a:rPr lang="en-US" sz="1200" b="1" dirty="0">
                <a:solidFill>
                  <a:srgbClr val="00B0F0"/>
                </a:solidFill>
                <a:latin typeface="+mj-lt"/>
                <a:cs typeface="Arial" pitchFamily="34" charset="0"/>
              </a:rPr>
              <a:t> </a:t>
            </a:r>
            <a:r>
              <a:rPr lang="en-US" sz="1200" b="1" dirty="0" smtClean="0">
                <a:solidFill>
                  <a:srgbClr val="00B0F0"/>
                </a:solidFill>
                <a:latin typeface="+mj-lt"/>
                <a:cs typeface="Arial" pitchFamily="34" charset="0"/>
              </a:rPr>
              <a:t>        LOAD </a:t>
            </a:r>
            <a:r>
              <a:rPr lang="en-US" sz="1200" b="1" dirty="0">
                <a:solidFill>
                  <a:srgbClr val="00B0F0"/>
                </a:solidFill>
                <a:latin typeface="+mj-lt"/>
                <a:cs typeface="Arial" pitchFamily="34" charset="0"/>
              </a:rPr>
              <a:t>temp1, </a:t>
            </a:r>
            <a:r>
              <a:rPr lang="en-US" sz="1200" b="1" dirty="0" err="1">
                <a:solidFill>
                  <a:srgbClr val="00B0F0"/>
                </a:solidFill>
                <a:latin typeface="+mj-lt"/>
                <a:cs typeface="Arial" pitchFamily="34" charset="0"/>
              </a:rPr>
              <a:t>indexA</a:t>
            </a:r>
            <a:r>
              <a:rPr lang="en-US" sz="1200" b="1" dirty="0">
                <a:solidFill>
                  <a:srgbClr val="00B0F0"/>
                </a:solidFill>
                <a:latin typeface="+mj-lt"/>
                <a:cs typeface="Arial" pitchFamily="34" charset="0"/>
              </a:rPr>
              <a:t>(</a:t>
            </a:r>
            <a:r>
              <a:rPr lang="en-US" sz="1200" b="1" dirty="0" err="1">
                <a:solidFill>
                  <a:srgbClr val="00B0F0"/>
                </a:solidFill>
                <a:latin typeface="+mj-lt"/>
                <a:cs typeface="Arial" pitchFamily="34" charset="0"/>
              </a:rPr>
              <a:t>Amem</a:t>
            </a:r>
            <a:r>
              <a:rPr lang="en-US" sz="1200" b="1" dirty="0">
                <a:solidFill>
                  <a:srgbClr val="00B0F0"/>
                </a:solidFill>
                <a:latin typeface="+mj-lt"/>
                <a:cs typeface="Arial" pitchFamily="34" charset="0"/>
              </a:rPr>
              <a:t>)</a:t>
            </a:r>
            <a:r>
              <a:rPr lang="en-US" sz="12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	</a:t>
            </a:r>
          </a:p>
          <a:p>
            <a:r>
              <a:rPr lang="en-US" sz="12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	</a:t>
            </a:r>
            <a:r>
              <a:rPr lang="en-US" sz="1200" b="1" dirty="0">
                <a:latin typeface="+mj-lt"/>
                <a:cs typeface="Arial" pitchFamily="34" charset="0"/>
              </a:rPr>
              <a:t> </a:t>
            </a:r>
            <a:r>
              <a:rPr lang="en-US" sz="1200" b="1" dirty="0" smtClean="0">
                <a:latin typeface="+mj-lt"/>
                <a:cs typeface="Arial" pitchFamily="34" charset="0"/>
              </a:rPr>
              <a:t>        LOAD </a:t>
            </a:r>
            <a:r>
              <a:rPr lang="en-US" sz="1200" b="1" dirty="0">
                <a:latin typeface="+mj-lt"/>
                <a:cs typeface="Arial" pitchFamily="34" charset="0"/>
              </a:rPr>
              <a:t>temp2, </a:t>
            </a:r>
            <a:r>
              <a:rPr lang="en-US" sz="1200" b="1" dirty="0" err="1">
                <a:latin typeface="+mj-lt"/>
                <a:cs typeface="Arial" pitchFamily="34" charset="0"/>
              </a:rPr>
              <a:t>indexB</a:t>
            </a:r>
            <a:r>
              <a:rPr lang="en-US" sz="1200" b="1" dirty="0">
                <a:latin typeface="+mj-lt"/>
                <a:cs typeface="Arial" pitchFamily="34" charset="0"/>
              </a:rPr>
              <a:t>(</a:t>
            </a:r>
            <a:r>
              <a:rPr lang="en-US" sz="1200" b="1" dirty="0" err="1">
                <a:latin typeface="+mj-lt"/>
                <a:cs typeface="Arial" pitchFamily="34" charset="0"/>
              </a:rPr>
              <a:t>Bmem</a:t>
            </a:r>
            <a:r>
              <a:rPr lang="en-US" sz="1200" b="1" dirty="0">
                <a:latin typeface="+mj-lt"/>
                <a:cs typeface="Arial" pitchFamily="34" charset="0"/>
              </a:rPr>
              <a:t>)</a:t>
            </a:r>
            <a:r>
              <a:rPr lang="en-US" sz="12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	</a:t>
            </a:r>
          </a:p>
          <a:p>
            <a:r>
              <a:rPr lang="en-US" sz="12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	 						</a:t>
            </a:r>
          </a:p>
          <a:p>
            <a:r>
              <a:rPr lang="en-US" sz="12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	</a:t>
            </a:r>
            <a:r>
              <a:rPr lang="en-US" sz="1200" b="1" dirty="0">
                <a:solidFill>
                  <a:srgbClr val="FF66FF"/>
                </a:solidFill>
                <a:latin typeface="+mj-lt"/>
                <a:cs typeface="Arial" pitchFamily="34" charset="0"/>
              </a:rPr>
              <a:t> </a:t>
            </a:r>
            <a:r>
              <a:rPr lang="en-US" sz="1200" b="1" dirty="0" smtClean="0">
                <a:solidFill>
                  <a:srgbClr val="FF66FF"/>
                </a:solidFill>
                <a:latin typeface="+mj-lt"/>
                <a:cs typeface="Arial" pitchFamily="34" charset="0"/>
              </a:rPr>
              <a:t>        SUB </a:t>
            </a:r>
            <a:r>
              <a:rPr lang="en-US" sz="1200" b="1" dirty="0">
                <a:solidFill>
                  <a:srgbClr val="FF66FF"/>
                </a:solidFill>
                <a:latin typeface="+mj-lt"/>
                <a:cs typeface="Arial" pitchFamily="34" charset="0"/>
              </a:rPr>
              <a:t>temp1, temp1, temp2 </a:t>
            </a:r>
            <a:r>
              <a:rPr lang="en-US" sz="12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	</a:t>
            </a:r>
          </a:p>
          <a:p>
            <a:r>
              <a:rPr lang="en-US" sz="12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							</a:t>
            </a:r>
          </a:p>
          <a:p>
            <a:r>
              <a:rPr lang="en-US" sz="12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	 </a:t>
            </a:r>
            <a:r>
              <a:rPr lang="en-US" sz="1200" b="1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        </a:t>
            </a:r>
            <a:r>
              <a:rPr lang="en-US" sz="1200" b="1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Arial" pitchFamily="34" charset="0"/>
              </a:rPr>
              <a:t>ADD </a:t>
            </a:r>
            <a:r>
              <a:rPr lang="en-US" sz="1200" b="1" dirty="0">
                <a:solidFill>
                  <a:schemeClr val="accent6">
                    <a:lumMod val="75000"/>
                  </a:schemeClr>
                </a:solidFill>
                <a:latin typeface="+mj-lt"/>
                <a:cs typeface="Arial" pitchFamily="34" charset="0"/>
              </a:rPr>
              <a:t>temp3, temp3, temp1 </a:t>
            </a:r>
            <a:r>
              <a:rPr lang="en-US" sz="12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	</a:t>
            </a:r>
          </a:p>
          <a:p>
            <a:r>
              <a:rPr lang="en-US" sz="1200" b="1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 </a:t>
            </a:r>
            <a:r>
              <a:rPr lang="en-US" sz="12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	</a:t>
            </a:r>
            <a:r>
              <a:rPr lang="en-US" sz="1200" b="1" dirty="0">
                <a:latin typeface="+mj-lt"/>
                <a:cs typeface="Arial" pitchFamily="34" charset="0"/>
              </a:rPr>
              <a:t>						</a:t>
            </a:r>
          </a:p>
          <a:p>
            <a:r>
              <a:rPr lang="en-US" sz="1200" b="1" dirty="0">
                <a:latin typeface="+mj-lt"/>
                <a:cs typeface="Arial" pitchFamily="34" charset="0"/>
              </a:rPr>
              <a:t>	 </a:t>
            </a:r>
            <a:r>
              <a:rPr lang="en-US" sz="1200" b="1" dirty="0" smtClean="0">
                <a:latin typeface="+mj-lt"/>
                <a:cs typeface="Arial" pitchFamily="34" charset="0"/>
              </a:rPr>
              <a:t>        ADDI </a:t>
            </a:r>
            <a:r>
              <a:rPr lang="en-US" sz="1200" b="1" dirty="0">
                <a:latin typeface="+mj-lt"/>
                <a:cs typeface="Arial" pitchFamily="34" charset="0"/>
              </a:rPr>
              <a:t>k, k, 1			</a:t>
            </a:r>
          </a:p>
          <a:p>
            <a:r>
              <a:rPr lang="en-US" sz="1200" b="1" dirty="0">
                <a:latin typeface="+mj-lt"/>
                <a:cs typeface="Arial" pitchFamily="34" charset="0"/>
              </a:rPr>
              <a:t>	 </a:t>
            </a:r>
            <a:r>
              <a:rPr lang="en-US" sz="1200" b="1" dirty="0" smtClean="0">
                <a:latin typeface="+mj-lt"/>
                <a:cs typeface="Arial" pitchFamily="34" charset="0"/>
              </a:rPr>
              <a:t>        ADD </a:t>
            </a:r>
            <a:r>
              <a:rPr lang="en-US" sz="1200" b="1" dirty="0" err="1">
                <a:latin typeface="+mj-lt"/>
                <a:cs typeface="Arial" pitchFamily="34" charset="0"/>
              </a:rPr>
              <a:t>kN</a:t>
            </a:r>
            <a:r>
              <a:rPr lang="en-US" sz="1200" b="1" dirty="0">
                <a:latin typeface="+mj-lt"/>
                <a:cs typeface="Arial" pitchFamily="34" charset="0"/>
              </a:rPr>
              <a:t>, </a:t>
            </a:r>
            <a:r>
              <a:rPr lang="en-US" sz="1200" b="1" dirty="0" err="1">
                <a:latin typeface="+mj-lt"/>
                <a:cs typeface="Arial" pitchFamily="34" charset="0"/>
              </a:rPr>
              <a:t>kN</a:t>
            </a:r>
            <a:r>
              <a:rPr lang="en-US" sz="1200" b="1" dirty="0">
                <a:latin typeface="+mj-lt"/>
                <a:cs typeface="Arial" pitchFamily="34" charset="0"/>
              </a:rPr>
              <a:t>, </a:t>
            </a:r>
            <a:r>
              <a:rPr lang="en-US" sz="1200" b="1" dirty="0" smtClean="0">
                <a:latin typeface="+mj-lt"/>
                <a:cs typeface="Arial" pitchFamily="34" charset="0"/>
              </a:rPr>
              <a:t>N</a:t>
            </a:r>
            <a:r>
              <a:rPr lang="en-US" sz="12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					</a:t>
            </a:r>
          </a:p>
          <a:p>
            <a:r>
              <a:rPr lang="en-US" sz="12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	</a:t>
            </a:r>
            <a:r>
              <a:rPr lang="en-US" sz="1200" b="1" dirty="0">
                <a:solidFill>
                  <a:srgbClr val="FFC000"/>
                </a:solidFill>
                <a:latin typeface="+mj-lt"/>
                <a:cs typeface="Arial" pitchFamily="34" charset="0"/>
              </a:rPr>
              <a:t> </a:t>
            </a:r>
            <a:r>
              <a:rPr lang="en-US" sz="1200" b="1" dirty="0" smtClean="0">
                <a:solidFill>
                  <a:srgbClr val="FFC000"/>
                </a:solidFill>
                <a:latin typeface="+mj-lt"/>
                <a:cs typeface="Arial" pitchFamily="34" charset="0"/>
              </a:rPr>
              <a:t>     J </a:t>
            </a:r>
            <a:r>
              <a:rPr lang="en-US" sz="1200" b="1" dirty="0" err="1">
                <a:solidFill>
                  <a:srgbClr val="FFC000"/>
                </a:solidFill>
                <a:latin typeface="+mj-lt"/>
                <a:cs typeface="Arial" pitchFamily="34" charset="0"/>
              </a:rPr>
              <a:t>loopk</a:t>
            </a:r>
            <a:r>
              <a:rPr lang="en-US" sz="12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				</a:t>
            </a:r>
          </a:p>
          <a:p>
            <a:endParaRPr lang="en-US" sz="12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  <a:p>
            <a:r>
              <a:rPr lang="en-US" sz="1200" b="1" dirty="0" err="1">
                <a:latin typeface="+mj-lt"/>
                <a:cs typeface="Arial" pitchFamily="34" charset="0"/>
              </a:rPr>
              <a:t>end_k</a:t>
            </a:r>
            <a:r>
              <a:rPr lang="en-US" sz="1200" b="1" dirty="0">
                <a:latin typeface="+mj-lt"/>
                <a:cs typeface="Arial" pitchFamily="34" charset="0"/>
              </a:rPr>
              <a:t>:</a:t>
            </a:r>
            <a:r>
              <a:rPr lang="en-US" sz="12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	</a:t>
            </a:r>
            <a:r>
              <a:rPr lang="en-US" sz="1200" b="1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     </a:t>
            </a:r>
            <a:r>
              <a:rPr lang="en-US" sz="1200" b="1" dirty="0" smtClean="0">
                <a:solidFill>
                  <a:srgbClr val="92D050"/>
                </a:solidFill>
                <a:latin typeface="+mj-lt"/>
                <a:cs typeface="Arial" pitchFamily="34" charset="0"/>
              </a:rPr>
              <a:t>STORE  </a:t>
            </a:r>
            <a:r>
              <a:rPr lang="en-US" sz="1200" b="1" dirty="0">
                <a:solidFill>
                  <a:srgbClr val="92D050"/>
                </a:solidFill>
                <a:latin typeface="+mj-lt"/>
                <a:cs typeface="Arial" pitchFamily="34" charset="0"/>
              </a:rPr>
              <a:t>temp3, </a:t>
            </a:r>
            <a:r>
              <a:rPr lang="en-US" sz="1200" b="1" dirty="0" err="1">
                <a:solidFill>
                  <a:srgbClr val="92D050"/>
                </a:solidFill>
                <a:latin typeface="+mj-lt"/>
                <a:cs typeface="Arial" pitchFamily="34" charset="0"/>
              </a:rPr>
              <a:t>indexC</a:t>
            </a:r>
            <a:r>
              <a:rPr lang="en-US" sz="1200" b="1" dirty="0">
                <a:solidFill>
                  <a:srgbClr val="92D050"/>
                </a:solidFill>
                <a:latin typeface="+mj-lt"/>
                <a:cs typeface="Arial" pitchFamily="34" charset="0"/>
              </a:rPr>
              <a:t>(</a:t>
            </a:r>
            <a:r>
              <a:rPr lang="en-US" sz="1200" b="1" dirty="0" err="1">
                <a:solidFill>
                  <a:srgbClr val="92D050"/>
                </a:solidFill>
                <a:latin typeface="+mj-lt"/>
                <a:cs typeface="Arial" pitchFamily="34" charset="0"/>
              </a:rPr>
              <a:t>Cmem</a:t>
            </a:r>
            <a:r>
              <a:rPr lang="en-US" sz="1200" b="1" dirty="0">
                <a:solidFill>
                  <a:srgbClr val="92D050"/>
                </a:solidFill>
                <a:latin typeface="+mj-lt"/>
                <a:cs typeface="Arial" pitchFamily="34" charset="0"/>
              </a:rPr>
              <a:t>) </a:t>
            </a:r>
            <a:r>
              <a:rPr lang="en-US" sz="12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	</a:t>
            </a:r>
          </a:p>
          <a:p>
            <a:r>
              <a:rPr lang="en-US" sz="12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	</a:t>
            </a:r>
            <a:r>
              <a:rPr lang="en-US" sz="1200" b="1" dirty="0">
                <a:latin typeface="+mj-lt"/>
                <a:cs typeface="Arial" pitchFamily="34" charset="0"/>
              </a:rPr>
              <a:t> </a:t>
            </a:r>
            <a:r>
              <a:rPr lang="en-US" sz="1200" b="1" dirty="0" smtClean="0">
                <a:latin typeface="+mj-lt"/>
                <a:cs typeface="Arial" pitchFamily="34" charset="0"/>
              </a:rPr>
              <a:t>     ADDI </a:t>
            </a:r>
            <a:r>
              <a:rPr lang="en-US" sz="1200" b="1" dirty="0">
                <a:latin typeface="+mj-lt"/>
                <a:cs typeface="Arial" pitchFamily="34" charset="0"/>
              </a:rPr>
              <a:t>temp3, </a:t>
            </a:r>
            <a:r>
              <a:rPr lang="en-US" sz="1200" b="1" dirty="0" smtClean="0">
                <a:latin typeface="+mj-lt"/>
                <a:cs typeface="Arial" pitchFamily="34" charset="0"/>
              </a:rPr>
              <a:t>$zero, </a:t>
            </a:r>
            <a:r>
              <a:rPr lang="en-US" sz="1200" b="1" dirty="0">
                <a:latin typeface="+mj-lt"/>
                <a:cs typeface="Arial" pitchFamily="34" charset="0"/>
              </a:rPr>
              <a:t>0			</a:t>
            </a:r>
          </a:p>
          <a:p>
            <a:r>
              <a:rPr lang="en-US" sz="1200" b="1" dirty="0" smtClean="0">
                <a:latin typeface="+mj-lt"/>
                <a:cs typeface="Arial" pitchFamily="34" charset="0"/>
              </a:rPr>
              <a:t>	      ADDI </a:t>
            </a:r>
            <a:r>
              <a:rPr lang="en-US" sz="1200" b="1" dirty="0" err="1">
                <a:latin typeface="+mj-lt"/>
                <a:cs typeface="Arial" pitchFamily="34" charset="0"/>
              </a:rPr>
              <a:t>i</a:t>
            </a:r>
            <a:r>
              <a:rPr lang="en-US" sz="1200" b="1" dirty="0">
                <a:latin typeface="+mj-lt"/>
                <a:cs typeface="Arial" pitchFamily="34" charset="0"/>
              </a:rPr>
              <a:t>, </a:t>
            </a:r>
            <a:r>
              <a:rPr lang="en-US" sz="1200" b="1" dirty="0" err="1">
                <a:latin typeface="+mj-lt"/>
                <a:cs typeface="Arial" pitchFamily="34" charset="0"/>
              </a:rPr>
              <a:t>i</a:t>
            </a:r>
            <a:r>
              <a:rPr lang="en-US" sz="1200" b="1" dirty="0">
                <a:latin typeface="+mj-lt"/>
                <a:cs typeface="Arial" pitchFamily="34" charset="0"/>
              </a:rPr>
              <a:t>, 1	</a:t>
            </a:r>
            <a:r>
              <a:rPr lang="en-US" sz="12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		</a:t>
            </a:r>
          </a:p>
          <a:p>
            <a:r>
              <a:rPr lang="en-US" sz="1200" b="1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	</a:t>
            </a:r>
            <a:r>
              <a:rPr lang="en-US" sz="1200" b="1" dirty="0" smtClean="0">
                <a:solidFill>
                  <a:srgbClr val="FFC000"/>
                </a:solidFill>
                <a:latin typeface="+mj-lt"/>
                <a:cs typeface="Arial" pitchFamily="34" charset="0"/>
              </a:rPr>
              <a:t>   J </a:t>
            </a:r>
            <a:r>
              <a:rPr lang="en-US" sz="1200" b="1" dirty="0" err="1">
                <a:solidFill>
                  <a:srgbClr val="FFC000"/>
                </a:solidFill>
                <a:latin typeface="+mj-lt"/>
                <a:cs typeface="Arial" pitchFamily="34" charset="0"/>
              </a:rPr>
              <a:t>loopi</a:t>
            </a:r>
            <a:r>
              <a:rPr lang="en-US" sz="12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				</a:t>
            </a:r>
          </a:p>
          <a:p>
            <a:r>
              <a:rPr lang="da-DK" sz="1200" b="1" dirty="0">
                <a:latin typeface="+mj-lt"/>
                <a:cs typeface="Arial" pitchFamily="34" charset="0"/>
              </a:rPr>
              <a:t>end_i:	</a:t>
            </a:r>
            <a:r>
              <a:rPr lang="da-DK" sz="1200" b="1" dirty="0" smtClean="0">
                <a:latin typeface="+mj-lt"/>
                <a:cs typeface="Arial" pitchFamily="34" charset="0"/>
              </a:rPr>
              <a:t>   ADDI </a:t>
            </a:r>
            <a:r>
              <a:rPr lang="da-DK" sz="1200" b="1" dirty="0">
                <a:latin typeface="+mj-lt"/>
                <a:cs typeface="Arial" pitchFamily="34" charset="0"/>
              </a:rPr>
              <a:t>j, j, 1				</a:t>
            </a:r>
          </a:p>
          <a:p>
            <a:r>
              <a:rPr lang="en-US" sz="1200" b="1" dirty="0" smtClean="0">
                <a:latin typeface="+mj-lt"/>
                <a:cs typeface="Arial" pitchFamily="34" charset="0"/>
              </a:rPr>
              <a:t>	   ADD  </a:t>
            </a:r>
            <a:r>
              <a:rPr lang="en-US" sz="1200" b="1" dirty="0" err="1">
                <a:latin typeface="+mj-lt"/>
                <a:cs typeface="Arial" pitchFamily="34" charset="0"/>
              </a:rPr>
              <a:t>jN</a:t>
            </a:r>
            <a:r>
              <a:rPr lang="en-US" sz="1200" b="1" dirty="0">
                <a:latin typeface="+mj-lt"/>
                <a:cs typeface="Arial" pitchFamily="34" charset="0"/>
              </a:rPr>
              <a:t>, </a:t>
            </a:r>
            <a:r>
              <a:rPr lang="en-US" sz="1200" b="1" dirty="0" err="1">
                <a:latin typeface="+mj-lt"/>
                <a:cs typeface="Arial" pitchFamily="34" charset="0"/>
              </a:rPr>
              <a:t>jN</a:t>
            </a:r>
            <a:r>
              <a:rPr lang="en-US" sz="1200" b="1" dirty="0">
                <a:latin typeface="+mj-lt"/>
                <a:cs typeface="Arial" pitchFamily="34" charset="0"/>
              </a:rPr>
              <a:t>, N</a:t>
            </a:r>
            <a:r>
              <a:rPr lang="en-US" sz="12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			</a:t>
            </a:r>
          </a:p>
          <a:p>
            <a:r>
              <a:rPr lang="en-US" sz="1200" b="1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	</a:t>
            </a:r>
            <a:r>
              <a:rPr lang="en-US" sz="1200" b="1" dirty="0" smtClean="0">
                <a:solidFill>
                  <a:srgbClr val="FFC000"/>
                </a:solidFill>
                <a:latin typeface="+mj-lt"/>
                <a:cs typeface="Arial" pitchFamily="34" charset="0"/>
              </a:rPr>
              <a:t>J </a:t>
            </a:r>
            <a:r>
              <a:rPr lang="en-US" sz="1200" b="1" dirty="0" err="1">
                <a:solidFill>
                  <a:srgbClr val="FFC000"/>
                </a:solidFill>
                <a:latin typeface="+mj-lt"/>
                <a:cs typeface="Arial" pitchFamily="34" charset="0"/>
              </a:rPr>
              <a:t>loopj</a:t>
            </a:r>
            <a:r>
              <a:rPr lang="en-US" sz="12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				</a:t>
            </a:r>
          </a:p>
          <a:p>
            <a:r>
              <a:rPr lang="en-US" sz="1200" b="1" dirty="0">
                <a:latin typeface="+mj-lt"/>
                <a:cs typeface="Arial" pitchFamily="34" charset="0"/>
              </a:rPr>
              <a:t>end:</a:t>
            </a:r>
            <a:r>
              <a:rPr lang="en-US" sz="12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		</a:t>
            </a:r>
          </a:p>
        </p:txBody>
      </p:sp>
      <p:sp>
        <p:nvSpPr>
          <p:cNvPr id="9" name="Rectangle 8"/>
          <p:cNvSpPr/>
          <p:nvPr/>
        </p:nvSpPr>
        <p:spPr>
          <a:xfrm>
            <a:off x="728932" y="6452383"/>
            <a:ext cx="12847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b-NO" dirty="0" err="1" smtClean="0">
                <a:latin typeface="Play"/>
                <a:cs typeface="Play"/>
              </a:rPr>
              <a:t>Elyse</a:t>
            </a:r>
            <a:r>
              <a:rPr lang="nb-NO" dirty="0" smtClean="0">
                <a:latin typeface="Play"/>
                <a:cs typeface="Play"/>
              </a:rPr>
              <a:t> Wise</a:t>
            </a:r>
            <a:endParaRPr lang="fr-FR" dirty="0">
              <a:latin typeface="Play"/>
              <a:cs typeface="Play"/>
            </a:endParaRPr>
          </a:p>
        </p:txBody>
      </p:sp>
    </p:spTree>
    <p:extLst>
      <p:ext uri="{BB962C8B-B14F-4D97-AF65-F5344CB8AC3E}">
        <p14:creationId xmlns:p14="http://schemas.microsoft.com/office/powerpoint/2010/main" val="30514311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AL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197428" y="203649"/>
            <a:ext cx="7553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dirty="0" smtClean="0">
                <a:latin typeface="Play"/>
                <a:cs typeface="Play"/>
              </a:rPr>
              <a:t>1b</a:t>
            </a:r>
            <a:endParaRPr lang="fr-FR" sz="4000" dirty="0">
              <a:latin typeface="Play"/>
              <a:cs typeface="Play"/>
            </a:endParaRPr>
          </a:p>
        </p:txBody>
      </p:sp>
      <p:sp>
        <p:nvSpPr>
          <p:cNvPr id="5" name="TextBox 2"/>
          <p:cNvSpPr txBox="1"/>
          <p:nvPr/>
        </p:nvSpPr>
        <p:spPr>
          <a:xfrm>
            <a:off x="1204686" y="903070"/>
            <a:ext cx="6981372" cy="590931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900" b="1" dirty="0"/>
              <a:t>#</a:t>
            </a:r>
            <a:r>
              <a:rPr lang="en-US" sz="900" b="1" dirty="0" err="1"/>
              <a:t>init</a:t>
            </a:r>
            <a:r>
              <a:rPr lang="en-US" sz="900" b="1" dirty="0"/>
              <a:t> </a:t>
            </a:r>
            <a:r>
              <a:rPr lang="en-US" sz="900" b="1" dirty="0" err="1"/>
              <a:t>regiters</a:t>
            </a:r>
            <a:r>
              <a:rPr lang="en-US" sz="900" b="1" dirty="0"/>
              <a:t> to 0</a:t>
            </a:r>
          </a:p>
          <a:p>
            <a:r>
              <a:rPr lang="en-US" sz="900" b="1" dirty="0"/>
              <a:t>ADD $t1,  $zero, $zero</a:t>
            </a:r>
          </a:p>
          <a:p>
            <a:r>
              <a:rPr lang="en-US" sz="900" b="1" dirty="0"/>
              <a:t>ADD $t2,  $zero, $zero</a:t>
            </a:r>
          </a:p>
          <a:p>
            <a:r>
              <a:rPr lang="en-US" sz="900" b="1" dirty="0"/>
              <a:t>ADD $t3,  $zero, $zero</a:t>
            </a:r>
          </a:p>
          <a:p>
            <a:r>
              <a:rPr lang="en-US" sz="900" b="1" dirty="0"/>
              <a:t>ADD $t4, $zero, $zero</a:t>
            </a:r>
          </a:p>
          <a:p>
            <a:r>
              <a:rPr lang="en-US" sz="900" b="1" dirty="0"/>
              <a:t>ADD $t5, $zero, $zero</a:t>
            </a:r>
          </a:p>
          <a:p>
            <a:endParaRPr lang="en-US" sz="900" b="1" dirty="0"/>
          </a:p>
          <a:p>
            <a:r>
              <a:rPr lang="en-US" sz="900" b="1" dirty="0" err="1">
                <a:solidFill>
                  <a:srgbClr val="FFC000"/>
                </a:solidFill>
              </a:rPr>
              <a:t>loopj</a:t>
            </a:r>
            <a:r>
              <a:rPr lang="en-US" sz="900" b="1" dirty="0" smtClean="0">
                <a:solidFill>
                  <a:srgbClr val="FFC000"/>
                </a:solidFill>
              </a:rPr>
              <a:t>:     BEQ </a:t>
            </a:r>
            <a:r>
              <a:rPr lang="en-US" sz="900" b="1" dirty="0">
                <a:solidFill>
                  <a:srgbClr val="FFC000"/>
                </a:solidFill>
              </a:rPr>
              <a:t>$t2, </a:t>
            </a:r>
            <a:r>
              <a:rPr lang="en-US" sz="900" b="1" dirty="0" smtClean="0">
                <a:solidFill>
                  <a:srgbClr val="FFC000"/>
                </a:solidFill>
              </a:rPr>
              <a:t>$a3, </a:t>
            </a:r>
            <a:r>
              <a:rPr lang="en-US" sz="900" b="1" dirty="0">
                <a:solidFill>
                  <a:srgbClr val="FFC000"/>
                </a:solidFill>
              </a:rPr>
              <a:t>end	</a:t>
            </a:r>
            <a:r>
              <a:rPr lang="en-US" sz="900" b="1" dirty="0" smtClean="0">
                <a:solidFill>
                  <a:srgbClr val="FFC000"/>
                </a:solidFill>
              </a:rPr>
              <a:t>#</a:t>
            </a:r>
            <a:r>
              <a:rPr lang="en-US" sz="900" b="1" dirty="0">
                <a:solidFill>
                  <a:srgbClr val="FFC000"/>
                </a:solidFill>
              </a:rPr>
              <a:t>branch on j == N</a:t>
            </a:r>
          </a:p>
          <a:p>
            <a:r>
              <a:rPr lang="en-US" sz="900" b="1" dirty="0">
                <a:solidFill>
                  <a:srgbClr val="FFC000"/>
                </a:solidFill>
              </a:rPr>
              <a:t>                 ADD $t1, $zero, $zero 			  </a:t>
            </a:r>
          </a:p>
          <a:p>
            <a:r>
              <a:rPr lang="en-US" sz="900" b="1" dirty="0" err="1">
                <a:solidFill>
                  <a:srgbClr val="FFC000"/>
                </a:solidFill>
              </a:rPr>
              <a:t>loopi</a:t>
            </a:r>
            <a:r>
              <a:rPr lang="en-US" sz="900" b="1" dirty="0">
                <a:solidFill>
                  <a:srgbClr val="FFC000"/>
                </a:solidFill>
              </a:rPr>
              <a:t>:        BEQ $t1, </a:t>
            </a:r>
            <a:r>
              <a:rPr lang="en-US" sz="900" b="1" dirty="0" smtClean="0">
                <a:solidFill>
                  <a:srgbClr val="FFC000"/>
                </a:solidFill>
              </a:rPr>
              <a:t>$a3, </a:t>
            </a:r>
            <a:r>
              <a:rPr lang="en-US" sz="900" b="1" dirty="0" err="1">
                <a:solidFill>
                  <a:srgbClr val="FFC000"/>
                </a:solidFill>
              </a:rPr>
              <a:t>end_i</a:t>
            </a:r>
            <a:r>
              <a:rPr lang="en-US" sz="900" b="1" dirty="0">
                <a:solidFill>
                  <a:srgbClr val="FFC000"/>
                </a:solidFill>
              </a:rPr>
              <a:t>	</a:t>
            </a:r>
            <a:r>
              <a:rPr lang="en-US" sz="900" b="1" dirty="0" smtClean="0">
                <a:solidFill>
                  <a:srgbClr val="FFC000"/>
                </a:solidFill>
              </a:rPr>
              <a:t>#</a:t>
            </a:r>
            <a:r>
              <a:rPr lang="en-US" sz="900" b="1" dirty="0">
                <a:solidFill>
                  <a:srgbClr val="FFC000"/>
                </a:solidFill>
              </a:rPr>
              <a:t>branch on </a:t>
            </a:r>
            <a:r>
              <a:rPr lang="en-US" sz="900" b="1" dirty="0" err="1">
                <a:solidFill>
                  <a:srgbClr val="FFC000"/>
                </a:solidFill>
              </a:rPr>
              <a:t>i</a:t>
            </a:r>
            <a:r>
              <a:rPr lang="en-US" sz="900" b="1" dirty="0">
                <a:solidFill>
                  <a:srgbClr val="FFC000"/>
                </a:solidFill>
              </a:rPr>
              <a:t> == N</a:t>
            </a:r>
          </a:p>
          <a:p>
            <a:r>
              <a:rPr lang="en-US" sz="900" b="1" dirty="0">
                <a:solidFill>
                  <a:srgbClr val="FFC000"/>
                </a:solidFill>
              </a:rPr>
              <a:t>                    ADD $t3, $zero, $zero</a:t>
            </a:r>
          </a:p>
          <a:p>
            <a:r>
              <a:rPr lang="en-US" sz="900" b="1" dirty="0" err="1">
                <a:solidFill>
                  <a:srgbClr val="FFC000"/>
                </a:solidFill>
              </a:rPr>
              <a:t>kloop</a:t>
            </a:r>
            <a:r>
              <a:rPr lang="en-US" sz="900" b="1" dirty="0">
                <a:solidFill>
                  <a:srgbClr val="FFC000"/>
                </a:solidFill>
              </a:rPr>
              <a:t>:          BEQ $t3, </a:t>
            </a:r>
            <a:r>
              <a:rPr lang="en-US" sz="900" b="1" dirty="0" smtClean="0">
                <a:solidFill>
                  <a:srgbClr val="FFC000"/>
                </a:solidFill>
              </a:rPr>
              <a:t>$a3, </a:t>
            </a:r>
            <a:r>
              <a:rPr lang="en-US" sz="900" b="1" dirty="0" err="1">
                <a:solidFill>
                  <a:srgbClr val="FFC000"/>
                </a:solidFill>
              </a:rPr>
              <a:t>end_k</a:t>
            </a:r>
            <a:r>
              <a:rPr lang="en-US" sz="900" b="1" dirty="0">
                <a:solidFill>
                  <a:srgbClr val="FFC000"/>
                </a:solidFill>
              </a:rPr>
              <a:t> 	</a:t>
            </a:r>
            <a:r>
              <a:rPr lang="en-US" sz="900" b="1" dirty="0" smtClean="0">
                <a:solidFill>
                  <a:srgbClr val="FFC000"/>
                </a:solidFill>
              </a:rPr>
              <a:t>#</a:t>
            </a:r>
            <a:r>
              <a:rPr lang="en-US" sz="900" b="1" dirty="0">
                <a:solidFill>
                  <a:srgbClr val="FFC000"/>
                </a:solidFill>
              </a:rPr>
              <a:t>branch on k == N</a:t>
            </a:r>
          </a:p>
          <a:p>
            <a:r>
              <a:rPr lang="en-US" sz="900" b="1" dirty="0"/>
              <a:t>	 						</a:t>
            </a:r>
          </a:p>
          <a:p>
            <a:r>
              <a:rPr lang="en-US" sz="900" b="1" dirty="0">
                <a:solidFill>
                  <a:srgbClr val="00B0F0"/>
                </a:solidFill>
              </a:rPr>
              <a:t>                       ADD $s5, $t1, $t4	</a:t>
            </a:r>
            <a:r>
              <a:rPr lang="en-US" sz="900" b="1" dirty="0" smtClean="0">
                <a:solidFill>
                  <a:srgbClr val="00B0F0"/>
                </a:solidFill>
              </a:rPr>
              <a:t>#</a:t>
            </a:r>
            <a:r>
              <a:rPr lang="en-US" sz="900" b="1" dirty="0">
                <a:solidFill>
                  <a:srgbClr val="00B0F0"/>
                </a:solidFill>
              </a:rPr>
              <a:t>find address of A to read</a:t>
            </a:r>
          </a:p>
          <a:p>
            <a:r>
              <a:rPr lang="en-US" sz="900" b="1" dirty="0">
                <a:solidFill>
                  <a:srgbClr val="00B0F0"/>
                </a:solidFill>
              </a:rPr>
              <a:t> </a:t>
            </a:r>
            <a:r>
              <a:rPr lang="en-US" sz="900" b="1" dirty="0" smtClean="0">
                <a:solidFill>
                  <a:srgbClr val="00B0F0"/>
                </a:solidFill>
              </a:rPr>
              <a:t>                      ADD </a:t>
            </a:r>
            <a:r>
              <a:rPr lang="en-US" sz="900" b="1" dirty="0">
                <a:solidFill>
                  <a:srgbClr val="00B0F0"/>
                </a:solidFill>
              </a:rPr>
              <a:t>$s5, $s5, $a0 </a:t>
            </a:r>
          </a:p>
          <a:p>
            <a:r>
              <a:rPr lang="en-US" sz="900" b="1" dirty="0"/>
              <a:t>                       ADD $s6, $t3, $t5   	</a:t>
            </a:r>
            <a:r>
              <a:rPr lang="en-US" sz="900" b="1" dirty="0" smtClean="0"/>
              <a:t>#</a:t>
            </a:r>
            <a:r>
              <a:rPr lang="en-US" sz="900" b="1" dirty="0"/>
              <a:t>find address of B to read</a:t>
            </a:r>
          </a:p>
          <a:p>
            <a:r>
              <a:rPr lang="en-US" sz="900" b="1" dirty="0"/>
              <a:t> </a:t>
            </a:r>
            <a:r>
              <a:rPr lang="en-US" sz="900" b="1" dirty="0" smtClean="0"/>
              <a:t>                      ADD </a:t>
            </a:r>
            <a:r>
              <a:rPr lang="en-US" sz="900" b="1" dirty="0"/>
              <a:t>$s6, $s6, $a1  </a:t>
            </a:r>
          </a:p>
          <a:p>
            <a:r>
              <a:rPr lang="en-US" sz="900" b="1" dirty="0"/>
              <a:t>                       ADD $s7, $t1, $t5 	</a:t>
            </a:r>
            <a:r>
              <a:rPr lang="en-US" sz="900" b="1" dirty="0" smtClean="0"/>
              <a:t>#</a:t>
            </a:r>
            <a:r>
              <a:rPr lang="en-US" sz="900" b="1" dirty="0"/>
              <a:t>find address of C to read  </a:t>
            </a:r>
          </a:p>
          <a:p>
            <a:r>
              <a:rPr lang="en-US" sz="900" b="1" dirty="0" smtClean="0"/>
              <a:t>                      ADD </a:t>
            </a:r>
            <a:r>
              <a:rPr lang="en-US" sz="900" b="1" dirty="0"/>
              <a:t>$s7, $s7, $a2	</a:t>
            </a:r>
          </a:p>
          <a:p>
            <a:r>
              <a:rPr lang="en-US" sz="900" b="1" dirty="0"/>
              <a:t>					</a:t>
            </a:r>
          </a:p>
          <a:p>
            <a:r>
              <a:rPr lang="en-US" sz="900" b="1" dirty="0"/>
              <a:t>                       LOAD $t6, 0($s5)	#load value from A </a:t>
            </a:r>
          </a:p>
          <a:p>
            <a:r>
              <a:rPr lang="en-US" sz="900" b="1" dirty="0"/>
              <a:t>                       LOAD $t7, 0($s6)	#load value from B</a:t>
            </a:r>
          </a:p>
          <a:p>
            <a:r>
              <a:rPr lang="en-US" sz="900" b="1" dirty="0"/>
              <a:t>	 						</a:t>
            </a:r>
          </a:p>
          <a:p>
            <a:r>
              <a:rPr lang="en-US" sz="900" b="1" dirty="0">
                <a:solidFill>
                  <a:srgbClr val="FFCCFF"/>
                </a:solidFill>
              </a:rPr>
              <a:t>                       </a:t>
            </a:r>
            <a:r>
              <a:rPr lang="en-US" sz="900" b="1" dirty="0">
                <a:solidFill>
                  <a:srgbClr val="FF66FF"/>
                </a:solidFill>
              </a:rPr>
              <a:t>SUB $t6, $t6, $t7 	#absolute subtraction stored in </a:t>
            </a:r>
            <a:r>
              <a:rPr lang="en-US" sz="900" b="1" dirty="0" smtClean="0">
                <a:solidFill>
                  <a:srgbClr val="FF66FF"/>
                </a:solidFill>
              </a:rPr>
              <a:t>temp1</a:t>
            </a:r>
            <a:r>
              <a:rPr lang="en-US" sz="900" b="1" dirty="0">
                <a:solidFill>
                  <a:srgbClr val="FFCCFF"/>
                </a:solidFill>
              </a:rPr>
              <a:t>	</a:t>
            </a:r>
            <a:r>
              <a:rPr lang="en-US" sz="900" b="1" dirty="0"/>
              <a:t>						</a:t>
            </a:r>
          </a:p>
          <a:p>
            <a:r>
              <a:rPr lang="en-US" sz="900" b="1" dirty="0"/>
              <a:t>                       </a:t>
            </a:r>
            <a:r>
              <a:rPr lang="en-US" sz="900" b="1" dirty="0">
                <a:solidFill>
                  <a:schemeClr val="accent6">
                    <a:lumMod val="75000"/>
                  </a:schemeClr>
                </a:solidFill>
              </a:rPr>
              <a:t>ADD $t0, $t0, $t6 	#keep new C value in temp3</a:t>
            </a:r>
          </a:p>
          <a:p>
            <a:r>
              <a:rPr lang="en-US" sz="900" b="1" dirty="0"/>
              <a:t>	 					</a:t>
            </a:r>
          </a:p>
          <a:p>
            <a:r>
              <a:rPr lang="fr-FR" sz="900" b="1" dirty="0">
                <a:solidFill>
                  <a:srgbClr val="FF0000"/>
                </a:solidFill>
              </a:rPr>
              <a:t>                       ADDI $t3, $t3, 1	</a:t>
            </a:r>
            <a:r>
              <a:rPr lang="fr-FR" sz="900" b="1" dirty="0" smtClean="0">
                <a:solidFill>
                  <a:srgbClr val="FF0000"/>
                </a:solidFill>
              </a:rPr>
              <a:t>#</a:t>
            </a:r>
            <a:r>
              <a:rPr lang="fr-FR" sz="900" b="1" dirty="0" err="1">
                <a:solidFill>
                  <a:srgbClr val="FF0000"/>
                </a:solidFill>
              </a:rPr>
              <a:t>increment</a:t>
            </a:r>
            <a:r>
              <a:rPr lang="fr-FR" sz="900" b="1" dirty="0">
                <a:solidFill>
                  <a:srgbClr val="FF0000"/>
                </a:solidFill>
              </a:rPr>
              <a:t> k</a:t>
            </a:r>
          </a:p>
          <a:p>
            <a:r>
              <a:rPr lang="en-US" sz="900" b="1" dirty="0"/>
              <a:t>                       ADD $t4, $t4, </a:t>
            </a:r>
            <a:r>
              <a:rPr lang="en-US" sz="900" b="1" dirty="0" smtClean="0"/>
              <a:t>$a3</a:t>
            </a:r>
            <a:r>
              <a:rPr lang="en-US" sz="900" b="1" dirty="0"/>
              <a:t>	</a:t>
            </a:r>
            <a:r>
              <a:rPr lang="en-US" sz="900" b="1" dirty="0" smtClean="0"/>
              <a:t># </a:t>
            </a:r>
            <a:r>
              <a:rPr lang="en-US" sz="900" b="1" dirty="0"/>
              <a:t>add N to </a:t>
            </a:r>
            <a:r>
              <a:rPr lang="en-US" sz="900" b="1" dirty="0" err="1"/>
              <a:t>kN</a:t>
            </a:r>
            <a:endParaRPr lang="en-US" sz="900" b="1" dirty="0"/>
          </a:p>
          <a:p>
            <a:r>
              <a:rPr lang="en-US" sz="900" b="1" dirty="0"/>
              <a:t>							</a:t>
            </a:r>
          </a:p>
          <a:p>
            <a:r>
              <a:rPr lang="en-US" sz="900" b="1" dirty="0">
                <a:solidFill>
                  <a:srgbClr val="FFC000"/>
                </a:solidFill>
              </a:rPr>
              <a:t>                    J </a:t>
            </a:r>
            <a:r>
              <a:rPr lang="en-US" sz="900" b="1" dirty="0" err="1">
                <a:solidFill>
                  <a:srgbClr val="FFC000"/>
                </a:solidFill>
              </a:rPr>
              <a:t>loopk</a:t>
            </a:r>
            <a:r>
              <a:rPr lang="en-US" sz="900" b="1" dirty="0">
                <a:solidFill>
                  <a:srgbClr val="FFC000"/>
                </a:solidFill>
              </a:rPr>
              <a:t>		</a:t>
            </a:r>
            <a:r>
              <a:rPr lang="en-US" sz="900" b="1" dirty="0" smtClean="0">
                <a:solidFill>
                  <a:srgbClr val="FFC000"/>
                </a:solidFill>
              </a:rPr>
              <a:t>#</a:t>
            </a:r>
            <a:r>
              <a:rPr lang="en-US" sz="900" b="1" dirty="0">
                <a:solidFill>
                  <a:srgbClr val="FFC000"/>
                </a:solidFill>
              </a:rPr>
              <a:t>jump back to top of </a:t>
            </a:r>
            <a:r>
              <a:rPr lang="en-US" sz="900" b="1" dirty="0" smtClean="0">
                <a:solidFill>
                  <a:srgbClr val="FFC000"/>
                </a:solidFill>
              </a:rPr>
              <a:t>loop</a:t>
            </a:r>
          </a:p>
          <a:p>
            <a:endParaRPr lang="en-US" sz="900" b="1" dirty="0" smtClean="0"/>
          </a:p>
          <a:p>
            <a:r>
              <a:rPr lang="en-US" sz="900" b="1" dirty="0" err="1" smtClean="0">
                <a:solidFill>
                  <a:srgbClr val="FFC000"/>
                </a:solidFill>
              </a:rPr>
              <a:t>end_k</a:t>
            </a:r>
            <a:r>
              <a:rPr lang="en-US" sz="900" b="1" dirty="0" smtClean="0">
                <a:solidFill>
                  <a:srgbClr val="FFC000"/>
                </a:solidFill>
              </a:rPr>
              <a:t>:        </a:t>
            </a:r>
            <a:r>
              <a:rPr lang="en-US" sz="900" b="1" dirty="0" smtClean="0">
                <a:solidFill>
                  <a:srgbClr val="92D050"/>
                </a:solidFill>
              </a:rPr>
              <a:t>STORE  </a:t>
            </a:r>
            <a:r>
              <a:rPr lang="en-US" sz="900" b="1" dirty="0">
                <a:solidFill>
                  <a:srgbClr val="92D050"/>
                </a:solidFill>
              </a:rPr>
              <a:t>$t0, 0($s7) 	#store new C value once it is fully calculated</a:t>
            </a:r>
          </a:p>
          <a:p>
            <a:r>
              <a:rPr lang="en-US" sz="900" b="1" dirty="0"/>
              <a:t>                    ADDI $t0, $zero, 0	</a:t>
            </a:r>
            <a:r>
              <a:rPr lang="en-US" sz="900" b="1" dirty="0" smtClean="0"/>
              <a:t>#</a:t>
            </a:r>
            <a:r>
              <a:rPr lang="en-US" sz="900" b="1" dirty="0"/>
              <a:t>clear temp	</a:t>
            </a:r>
          </a:p>
          <a:p>
            <a:r>
              <a:rPr lang="fr-FR" sz="900" b="1" dirty="0">
                <a:solidFill>
                  <a:srgbClr val="FF0000"/>
                </a:solidFill>
              </a:rPr>
              <a:t>                    ADDI $t1, $t1, 1	</a:t>
            </a:r>
            <a:r>
              <a:rPr lang="fr-FR" sz="900" b="1" dirty="0" smtClean="0">
                <a:solidFill>
                  <a:srgbClr val="FF0000"/>
                </a:solidFill>
              </a:rPr>
              <a:t>#</a:t>
            </a:r>
            <a:r>
              <a:rPr lang="fr-FR" sz="900" b="1" dirty="0" err="1">
                <a:solidFill>
                  <a:srgbClr val="FF0000"/>
                </a:solidFill>
              </a:rPr>
              <a:t>increment</a:t>
            </a:r>
            <a:r>
              <a:rPr lang="fr-FR" sz="900" b="1" dirty="0">
                <a:solidFill>
                  <a:srgbClr val="FF0000"/>
                </a:solidFill>
              </a:rPr>
              <a:t> i</a:t>
            </a:r>
          </a:p>
          <a:p>
            <a:r>
              <a:rPr lang="en-US" sz="900" b="1" dirty="0">
                <a:solidFill>
                  <a:srgbClr val="FFC000"/>
                </a:solidFill>
              </a:rPr>
              <a:t>                </a:t>
            </a:r>
            <a:r>
              <a:rPr lang="en-US" sz="900" b="1" dirty="0" smtClean="0">
                <a:solidFill>
                  <a:srgbClr val="FFC000"/>
                </a:solidFill>
              </a:rPr>
              <a:t>J </a:t>
            </a:r>
            <a:r>
              <a:rPr lang="en-US" sz="900" b="1" dirty="0" err="1">
                <a:solidFill>
                  <a:srgbClr val="FFC000"/>
                </a:solidFill>
              </a:rPr>
              <a:t>loopi</a:t>
            </a:r>
            <a:r>
              <a:rPr lang="en-US" sz="900" b="1" dirty="0">
                <a:solidFill>
                  <a:srgbClr val="FFC000"/>
                </a:solidFill>
              </a:rPr>
              <a:t>		</a:t>
            </a:r>
            <a:r>
              <a:rPr lang="en-US" sz="900" b="1" dirty="0" smtClean="0">
                <a:solidFill>
                  <a:srgbClr val="FFC000"/>
                </a:solidFill>
              </a:rPr>
              <a:t>#</a:t>
            </a:r>
            <a:r>
              <a:rPr lang="en-US" sz="900" b="1" dirty="0">
                <a:solidFill>
                  <a:srgbClr val="FFC000"/>
                </a:solidFill>
              </a:rPr>
              <a:t>jump back to top of loop</a:t>
            </a:r>
          </a:p>
          <a:p>
            <a:endParaRPr lang="en-US" sz="900" b="1" dirty="0"/>
          </a:p>
          <a:p>
            <a:r>
              <a:rPr lang="fr-FR" sz="900" b="1" dirty="0" err="1" smtClean="0">
                <a:solidFill>
                  <a:srgbClr val="FFC000"/>
                </a:solidFill>
              </a:rPr>
              <a:t>end_i</a:t>
            </a:r>
            <a:r>
              <a:rPr lang="fr-FR" sz="900" b="1" dirty="0" smtClean="0">
                <a:solidFill>
                  <a:srgbClr val="FFC000"/>
                </a:solidFill>
              </a:rPr>
              <a:t>:    </a:t>
            </a:r>
            <a:r>
              <a:rPr lang="fr-FR" sz="900" b="1" dirty="0" smtClean="0">
                <a:solidFill>
                  <a:srgbClr val="FF0000"/>
                </a:solidFill>
              </a:rPr>
              <a:t> ADDI </a:t>
            </a:r>
            <a:r>
              <a:rPr lang="fr-FR" sz="900" b="1" dirty="0">
                <a:solidFill>
                  <a:srgbClr val="FF0000"/>
                </a:solidFill>
              </a:rPr>
              <a:t>$t2, $t2, 1	</a:t>
            </a:r>
            <a:r>
              <a:rPr lang="fr-FR" sz="900" b="1" dirty="0" smtClean="0">
                <a:solidFill>
                  <a:srgbClr val="FF0000"/>
                </a:solidFill>
              </a:rPr>
              <a:t>#</a:t>
            </a:r>
            <a:r>
              <a:rPr lang="fr-FR" sz="900" b="1" dirty="0" err="1">
                <a:solidFill>
                  <a:srgbClr val="FF0000"/>
                </a:solidFill>
              </a:rPr>
              <a:t>increment</a:t>
            </a:r>
            <a:r>
              <a:rPr lang="fr-FR" sz="900" b="1" dirty="0">
                <a:solidFill>
                  <a:srgbClr val="FF0000"/>
                </a:solidFill>
              </a:rPr>
              <a:t> j</a:t>
            </a:r>
          </a:p>
          <a:p>
            <a:r>
              <a:rPr lang="en-US" sz="900" b="1" dirty="0"/>
              <a:t>    </a:t>
            </a:r>
            <a:r>
              <a:rPr lang="en-US" sz="900" b="1" dirty="0" smtClean="0"/>
              <a:t>             ADD  </a:t>
            </a:r>
            <a:r>
              <a:rPr lang="en-US" sz="900" b="1" dirty="0"/>
              <a:t>$t5, $t5, </a:t>
            </a:r>
            <a:r>
              <a:rPr lang="en-US" sz="900" b="1" dirty="0" smtClean="0"/>
              <a:t>$a3</a:t>
            </a:r>
            <a:r>
              <a:rPr lang="en-US" sz="900" b="1" dirty="0"/>
              <a:t>	</a:t>
            </a:r>
            <a:r>
              <a:rPr lang="en-US" sz="900" b="1" dirty="0" smtClean="0"/>
              <a:t>#</a:t>
            </a:r>
            <a:r>
              <a:rPr lang="en-US" sz="900" b="1" dirty="0"/>
              <a:t>add N to </a:t>
            </a:r>
            <a:r>
              <a:rPr lang="en-US" sz="900" b="1" dirty="0" err="1"/>
              <a:t>jN</a:t>
            </a:r>
            <a:endParaRPr lang="en-US" sz="900" b="1" dirty="0"/>
          </a:p>
          <a:p>
            <a:r>
              <a:rPr lang="en-US" sz="900" b="1" dirty="0" smtClean="0"/>
              <a:t>             </a:t>
            </a:r>
            <a:r>
              <a:rPr lang="en-US" sz="900" b="1" dirty="0" smtClean="0">
                <a:solidFill>
                  <a:srgbClr val="FFC000"/>
                </a:solidFill>
              </a:rPr>
              <a:t>J </a:t>
            </a:r>
            <a:r>
              <a:rPr lang="en-US" sz="900" b="1" dirty="0" err="1">
                <a:solidFill>
                  <a:srgbClr val="FFC000"/>
                </a:solidFill>
              </a:rPr>
              <a:t>loopj</a:t>
            </a:r>
            <a:r>
              <a:rPr lang="en-US" sz="900" b="1" dirty="0">
                <a:solidFill>
                  <a:srgbClr val="FFC000"/>
                </a:solidFill>
              </a:rPr>
              <a:t>		</a:t>
            </a:r>
            <a:r>
              <a:rPr lang="en-US" sz="900" b="1" dirty="0" smtClean="0">
                <a:solidFill>
                  <a:srgbClr val="FFC000"/>
                </a:solidFill>
              </a:rPr>
              <a:t>#</a:t>
            </a:r>
            <a:r>
              <a:rPr lang="en-US" sz="900" b="1" dirty="0">
                <a:solidFill>
                  <a:srgbClr val="FFC000"/>
                </a:solidFill>
              </a:rPr>
              <a:t>jump back to top of </a:t>
            </a:r>
            <a:r>
              <a:rPr lang="en-US" sz="900" b="1" dirty="0" smtClean="0">
                <a:solidFill>
                  <a:srgbClr val="FFC000"/>
                </a:solidFill>
              </a:rPr>
              <a:t>loop</a:t>
            </a:r>
            <a:endParaRPr lang="en-US" sz="900" b="1" dirty="0">
              <a:solidFill>
                <a:srgbClr val="FFC000"/>
              </a:solidFill>
            </a:endParaRPr>
          </a:p>
          <a:p>
            <a:r>
              <a:rPr lang="en-US" sz="900" b="1" dirty="0">
                <a:solidFill>
                  <a:srgbClr val="FFC000"/>
                </a:solidFill>
              </a:rPr>
              <a:t>end:</a:t>
            </a:r>
            <a:r>
              <a:rPr lang="en-US" sz="900" b="1" dirty="0"/>
              <a:t>		</a:t>
            </a:r>
          </a:p>
          <a:p>
            <a:endParaRPr lang="en-US" sz="900" b="1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875" t="7618" r="6719" b="66796"/>
          <a:stretch/>
        </p:blipFill>
        <p:spPr bwMode="auto">
          <a:xfrm>
            <a:off x="5207304" y="1630791"/>
            <a:ext cx="3643993" cy="18013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8186059" y="6555620"/>
            <a:ext cx="95794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b-NO" sz="1200" dirty="0" err="1" smtClean="0">
                <a:latin typeface="Play"/>
                <a:cs typeface="Play"/>
              </a:rPr>
              <a:t>Elyse</a:t>
            </a:r>
            <a:r>
              <a:rPr lang="nb-NO" sz="1200" dirty="0" smtClean="0">
                <a:latin typeface="Play"/>
                <a:cs typeface="Play"/>
              </a:rPr>
              <a:t> Wise</a:t>
            </a:r>
            <a:endParaRPr lang="fr-FR" sz="1200" dirty="0">
              <a:latin typeface="Play"/>
              <a:cs typeface="Play"/>
            </a:endParaRPr>
          </a:p>
        </p:txBody>
      </p:sp>
    </p:spTree>
    <p:extLst>
      <p:ext uri="{BB962C8B-B14F-4D97-AF65-F5344CB8AC3E}">
        <p14:creationId xmlns:p14="http://schemas.microsoft.com/office/powerpoint/2010/main" val="7183496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ISA</a:t>
            </a:r>
            <a:endParaRPr lang="fr-FR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422403" y="3488201"/>
            <a:ext cx="6313714" cy="113831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000" b="1" i="0" kern="1200">
                <a:solidFill>
                  <a:schemeClr val="tx1"/>
                </a:solidFill>
                <a:latin typeface="Play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dirty="0" smtClean="0"/>
              <a:t>Instruction Count</a:t>
            </a:r>
            <a:endParaRPr lang="en-US" sz="4000" dirty="0"/>
          </a:p>
        </p:txBody>
      </p:sp>
      <p:sp>
        <p:nvSpPr>
          <p:cNvPr id="5" name="ZoneTexte 3"/>
          <p:cNvSpPr txBox="1"/>
          <p:nvPr/>
        </p:nvSpPr>
        <p:spPr>
          <a:xfrm>
            <a:off x="197428" y="203649"/>
            <a:ext cx="7264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dirty="0" smtClean="0">
                <a:latin typeface="Play"/>
                <a:cs typeface="Play"/>
              </a:rPr>
              <a:t>1c</a:t>
            </a:r>
            <a:endParaRPr lang="fr-FR" sz="4000" dirty="0">
              <a:latin typeface="Play"/>
              <a:cs typeface="Play"/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87" t="63282" r="16875" b="6641"/>
          <a:stretch/>
        </p:blipFill>
        <p:spPr bwMode="auto">
          <a:xfrm>
            <a:off x="1773166" y="4179899"/>
            <a:ext cx="5681491" cy="20733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93" t="15429" r="19219" b="51946"/>
          <a:stretch/>
        </p:blipFill>
        <p:spPr bwMode="auto">
          <a:xfrm>
            <a:off x="1773166" y="1257978"/>
            <a:ext cx="5677502" cy="2290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/>
        </p:nvSpPr>
        <p:spPr>
          <a:xfrm>
            <a:off x="728932" y="6452383"/>
            <a:ext cx="12847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b-NO" dirty="0" err="1" smtClean="0">
                <a:latin typeface="Play"/>
                <a:cs typeface="Play"/>
              </a:rPr>
              <a:t>Elyse</a:t>
            </a:r>
            <a:r>
              <a:rPr lang="nb-NO" dirty="0" smtClean="0">
                <a:latin typeface="Play"/>
                <a:cs typeface="Play"/>
              </a:rPr>
              <a:t> Wise</a:t>
            </a:r>
            <a:endParaRPr lang="fr-FR" dirty="0">
              <a:latin typeface="Play"/>
              <a:cs typeface="Play"/>
            </a:endParaRPr>
          </a:p>
        </p:txBody>
      </p:sp>
    </p:spTree>
    <p:extLst>
      <p:ext uri="{BB962C8B-B14F-4D97-AF65-F5344CB8AC3E}">
        <p14:creationId xmlns:p14="http://schemas.microsoft.com/office/powerpoint/2010/main" val="25906325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Block </a:t>
            </a:r>
            <a:r>
              <a:rPr lang="fr-FR" dirty="0" err="1" smtClean="0"/>
              <a:t>Diagram</a:t>
            </a:r>
            <a:endParaRPr lang="fr-FR" dirty="0"/>
          </a:p>
        </p:txBody>
      </p:sp>
      <p:sp>
        <p:nvSpPr>
          <p:cNvPr id="4" name="Shape 24"/>
          <p:cNvSpPr/>
          <p:nvPr/>
        </p:nvSpPr>
        <p:spPr>
          <a:xfrm>
            <a:off x="969011" y="1324786"/>
            <a:ext cx="7171084" cy="4870478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</p:sp>
      <p:sp>
        <p:nvSpPr>
          <p:cNvPr id="5" name="ZoneTexte 3"/>
          <p:cNvSpPr txBox="1"/>
          <p:nvPr/>
        </p:nvSpPr>
        <p:spPr>
          <a:xfrm>
            <a:off x="197428" y="203649"/>
            <a:ext cx="7581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dirty="0" smtClean="0">
                <a:latin typeface="Play"/>
                <a:cs typeface="Play"/>
              </a:rPr>
              <a:t>2a</a:t>
            </a:r>
            <a:endParaRPr lang="fr-FR" sz="4000" dirty="0">
              <a:latin typeface="Play"/>
              <a:cs typeface="Play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28932" y="6452383"/>
            <a:ext cx="20587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b-NO" dirty="0">
                <a:latin typeface="Play"/>
                <a:cs typeface="Play"/>
              </a:rPr>
              <a:t>Mikkel </a:t>
            </a:r>
            <a:r>
              <a:rPr lang="nb-NO" dirty="0" err="1">
                <a:latin typeface="Play"/>
                <a:cs typeface="Play"/>
              </a:rPr>
              <a:t>Myronenko</a:t>
            </a:r>
            <a:endParaRPr lang="fr-FR" dirty="0">
              <a:latin typeface="Play"/>
              <a:cs typeface="Play"/>
            </a:endParaRPr>
          </a:p>
        </p:txBody>
      </p:sp>
    </p:spTree>
    <p:extLst>
      <p:ext uri="{BB962C8B-B14F-4D97-AF65-F5344CB8AC3E}">
        <p14:creationId xmlns:p14="http://schemas.microsoft.com/office/powerpoint/2010/main" val="2915828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Rectangle 688"/>
          <p:cNvSpPr/>
          <p:nvPr/>
        </p:nvSpPr>
        <p:spPr>
          <a:xfrm>
            <a:off x="700548" y="1415143"/>
            <a:ext cx="7693547" cy="494695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ALU Block </a:t>
            </a:r>
            <a:r>
              <a:rPr lang="fr-FR" dirty="0" err="1" smtClean="0"/>
              <a:t>Diagram</a:t>
            </a:r>
            <a:endParaRPr lang="fr-FR" dirty="0"/>
          </a:p>
        </p:txBody>
      </p:sp>
      <p:sp>
        <p:nvSpPr>
          <p:cNvPr id="580" name="Shape 30"/>
          <p:cNvSpPr/>
          <p:nvPr/>
        </p:nvSpPr>
        <p:spPr>
          <a:xfrm>
            <a:off x="2772946" y="3049832"/>
            <a:ext cx="1735499" cy="951600"/>
          </a:xfrm>
          <a:prstGeom prst="rect">
            <a:avLst/>
          </a:prstGeom>
          <a:solidFill>
            <a:srgbClr val="FFFFFF"/>
          </a:solidFill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581" name="Shape 31"/>
          <p:cNvSpPr/>
          <p:nvPr/>
        </p:nvSpPr>
        <p:spPr>
          <a:xfrm>
            <a:off x="2772946" y="4755172"/>
            <a:ext cx="1735499" cy="951600"/>
          </a:xfrm>
          <a:prstGeom prst="rect">
            <a:avLst/>
          </a:prstGeom>
          <a:solidFill>
            <a:srgbClr val="FFFFFF"/>
          </a:solidFill>
          <a:ln w="19050" cap="flat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582" name="Shape 32"/>
          <p:cNvSpPr/>
          <p:nvPr/>
        </p:nvSpPr>
        <p:spPr>
          <a:xfrm rot="16200000">
            <a:off x="2021863" y="3065175"/>
            <a:ext cx="673608" cy="196627"/>
          </a:xfrm>
          <a:prstGeom prst="flowChartManualOperation">
            <a:avLst/>
          </a:prstGeom>
          <a:solidFill>
            <a:srgbClr val="FFFFFF"/>
          </a:solidFill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583" name="Shape 33"/>
          <p:cNvSpPr/>
          <p:nvPr/>
        </p:nvSpPr>
        <p:spPr>
          <a:xfrm>
            <a:off x="6090101" y="2418310"/>
            <a:ext cx="461699" cy="589500"/>
          </a:xfrm>
          <a:prstGeom prst="flowChartDelay">
            <a:avLst/>
          </a:prstGeom>
          <a:solidFill>
            <a:srgbClr val="FFFFFF"/>
          </a:solidFill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584" name="Shape 34"/>
          <p:cNvSpPr/>
          <p:nvPr/>
        </p:nvSpPr>
        <p:spPr>
          <a:xfrm rot="16200000">
            <a:off x="6689502" y="5005298"/>
            <a:ext cx="673608" cy="196627"/>
          </a:xfrm>
          <a:prstGeom prst="flowChartManualOperation">
            <a:avLst/>
          </a:prstGeom>
          <a:solidFill>
            <a:srgbClr val="FFFFFF"/>
          </a:solidFill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585" name="Shape 35"/>
          <p:cNvSpPr/>
          <p:nvPr/>
        </p:nvSpPr>
        <p:spPr>
          <a:xfrm rot="16200000">
            <a:off x="6715101" y="3587179"/>
            <a:ext cx="673608" cy="196627"/>
          </a:xfrm>
          <a:prstGeom prst="flowChartManualOperation">
            <a:avLst/>
          </a:prstGeom>
          <a:solidFill>
            <a:srgbClr val="FFFFFF"/>
          </a:solidFill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cxnSp>
        <p:nvCxnSpPr>
          <p:cNvPr id="586" name="Shape 36"/>
          <p:cNvCxnSpPr/>
          <p:nvPr/>
        </p:nvCxnSpPr>
        <p:spPr>
          <a:xfrm rot="10800000" flipH="1">
            <a:off x="2978152" y="4009660"/>
            <a:ext cx="8699" cy="235799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587" name="Shape 37"/>
          <p:cNvCxnSpPr/>
          <p:nvPr/>
        </p:nvCxnSpPr>
        <p:spPr>
          <a:xfrm rot="10800000" flipH="1">
            <a:off x="2978152" y="5706505"/>
            <a:ext cx="8699" cy="235799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588" name="Shape 38"/>
          <p:cNvCxnSpPr/>
          <p:nvPr/>
        </p:nvCxnSpPr>
        <p:spPr>
          <a:xfrm flipH="1">
            <a:off x="1909552" y="4245460"/>
            <a:ext cx="1068600" cy="8399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589" name="Shape 39"/>
          <p:cNvCxnSpPr/>
          <p:nvPr/>
        </p:nvCxnSpPr>
        <p:spPr>
          <a:xfrm flipH="1">
            <a:off x="1909552" y="5942305"/>
            <a:ext cx="1068600" cy="8399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590" name="Shape 40"/>
          <p:cNvCxnSpPr/>
          <p:nvPr/>
        </p:nvCxnSpPr>
        <p:spPr>
          <a:xfrm>
            <a:off x="1909410" y="4245460"/>
            <a:ext cx="0" cy="1716299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591" name="Shape 41"/>
          <p:cNvCxnSpPr>
            <a:endCxn id="582" idx="1"/>
          </p:cNvCxnSpPr>
          <p:nvPr/>
        </p:nvCxnSpPr>
        <p:spPr>
          <a:xfrm rot="10800000" flipH="1">
            <a:off x="2345468" y="3432932"/>
            <a:ext cx="13199" cy="812399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592" name="Shape 42"/>
          <p:cNvCxnSpPr/>
          <p:nvPr/>
        </p:nvCxnSpPr>
        <p:spPr>
          <a:xfrm>
            <a:off x="2349764" y="4253956"/>
            <a:ext cx="4799" cy="33720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593" name="Shape 43"/>
          <p:cNvCxnSpPr>
            <a:stCxn id="660" idx="3"/>
          </p:cNvCxnSpPr>
          <p:nvPr/>
        </p:nvCxnSpPr>
        <p:spPr>
          <a:xfrm flipV="1">
            <a:off x="534700" y="5568025"/>
            <a:ext cx="2246699" cy="6118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594" name="Shape 45"/>
          <p:cNvCxnSpPr/>
          <p:nvPr/>
        </p:nvCxnSpPr>
        <p:spPr>
          <a:xfrm>
            <a:off x="589925" y="3839200"/>
            <a:ext cx="2191499" cy="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595" name="Shape 46"/>
          <p:cNvCxnSpPr>
            <a:stCxn id="582" idx="2"/>
          </p:cNvCxnSpPr>
          <p:nvPr/>
        </p:nvCxnSpPr>
        <p:spPr>
          <a:xfrm>
            <a:off x="2456981" y="3163489"/>
            <a:ext cx="324299" cy="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596" name="Shape 47"/>
          <p:cNvCxnSpPr/>
          <p:nvPr/>
        </p:nvCxnSpPr>
        <p:spPr>
          <a:xfrm>
            <a:off x="2456981" y="4860402"/>
            <a:ext cx="324299" cy="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97" name="Shape 48"/>
          <p:cNvSpPr/>
          <p:nvPr/>
        </p:nvSpPr>
        <p:spPr>
          <a:xfrm rot="5400000">
            <a:off x="2068180" y="3246530"/>
            <a:ext cx="126308" cy="153893"/>
          </a:xfrm>
          <a:prstGeom prst="flowChartExtract">
            <a:avLst/>
          </a:prstGeom>
          <a:solidFill>
            <a:srgbClr val="FFFFFF"/>
          </a:solidFill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598" name="Shape 49"/>
          <p:cNvSpPr/>
          <p:nvPr/>
        </p:nvSpPr>
        <p:spPr>
          <a:xfrm>
            <a:off x="2208281" y="3298266"/>
            <a:ext cx="51300" cy="50399"/>
          </a:xfrm>
          <a:prstGeom prst="ellipse">
            <a:avLst/>
          </a:prstGeom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599" name="Shape 50"/>
          <p:cNvSpPr/>
          <p:nvPr/>
        </p:nvSpPr>
        <p:spPr>
          <a:xfrm rot="16200000">
            <a:off x="2021863" y="4762089"/>
            <a:ext cx="673608" cy="196627"/>
          </a:xfrm>
          <a:prstGeom prst="flowChartManualOperation">
            <a:avLst/>
          </a:prstGeom>
          <a:solidFill>
            <a:srgbClr val="FFFFFF"/>
          </a:solidFill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600" name="Shape 51"/>
          <p:cNvSpPr/>
          <p:nvPr/>
        </p:nvSpPr>
        <p:spPr>
          <a:xfrm rot="5400000">
            <a:off x="2068180" y="4943444"/>
            <a:ext cx="126308" cy="153893"/>
          </a:xfrm>
          <a:prstGeom prst="flowChartExtract">
            <a:avLst/>
          </a:prstGeom>
          <a:solidFill>
            <a:srgbClr val="FFFFFF"/>
          </a:solidFill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601" name="Shape 52"/>
          <p:cNvSpPr/>
          <p:nvPr/>
        </p:nvSpPr>
        <p:spPr>
          <a:xfrm>
            <a:off x="2208281" y="4995179"/>
            <a:ext cx="51300" cy="50399"/>
          </a:xfrm>
          <a:prstGeom prst="ellipse">
            <a:avLst/>
          </a:prstGeom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602" name="Shape 53"/>
          <p:cNvSpPr/>
          <p:nvPr/>
        </p:nvSpPr>
        <p:spPr>
          <a:xfrm>
            <a:off x="6038904" y="2511273"/>
            <a:ext cx="51300" cy="50399"/>
          </a:xfrm>
          <a:prstGeom prst="ellipse">
            <a:avLst/>
          </a:prstGeom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cxnSp>
        <p:nvCxnSpPr>
          <p:cNvPr id="603" name="Shape 54"/>
          <p:cNvCxnSpPr>
            <a:stCxn id="580" idx="3"/>
          </p:cNvCxnSpPr>
          <p:nvPr/>
        </p:nvCxnSpPr>
        <p:spPr>
          <a:xfrm>
            <a:off x="4508446" y="3525632"/>
            <a:ext cx="2445300" cy="2100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04" name="Shape 55"/>
          <p:cNvCxnSpPr>
            <a:stCxn id="581" idx="3"/>
          </p:cNvCxnSpPr>
          <p:nvPr/>
        </p:nvCxnSpPr>
        <p:spPr>
          <a:xfrm>
            <a:off x="4508446" y="5230972"/>
            <a:ext cx="2419500" cy="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05" name="Shape 56"/>
          <p:cNvCxnSpPr/>
          <p:nvPr/>
        </p:nvCxnSpPr>
        <p:spPr>
          <a:xfrm>
            <a:off x="5890125" y="3875375"/>
            <a:ext cx="1072499" cy="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06" name="Shape 57"/>
          <p:cNvCxnSpPr/>
          <p:nvPr/>
        </p:nvCxnSpPr>
        <p:spPr>
          <a:xfrm>
            <a:off x="7051905" y="4468802"/>
            <a:ext cx="0" cy="37500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07" name="Shape 58"/>
          <p:cNvCxnSpPr/>
          <p:nvPr/>
        </p:nvCxnSpPr>
        <p:spPr>
          <a:xfrm rot="10800000">
            <a:off x="4893284" y="4468802"/>
            <a:ext cx="2167200" cy="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608" name="Shape 59"/>
          <p:cNvCxnSpPr/>
          <p:nvPr/>
        </p:nvCxnSpPr>
        <p:spPr>
          <a:xfrm>
            <a:off x="4893180" y="4915164"/>
            <a:ext cx="2034900" cy="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09" name="Shape 60"/>
          <p:cNvCxnSpPr/>
          <p:nvPr/>
        </p:nvCxnSpPr>
        <p:spPr>
          <a:xfrm>
            <a:off x="4893203" y="3536996"/>
            <a:ext cx="0" cy="1390499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610" name="Shape 61"/>
          <p:cNvSpPr/>
          <p:nvPr/>
        </p:nvSpPr>
        <p:spPr>
          <a:xfrm>
            <a:off x="5124496" y="2621738"/>
            <a:ext cx="444600" cy="606299"/>
          </a:xfrm>
          <a:prstGeom prst="arc">
            <a:avLst>
              <a:gd name="adj1" fmla="val 16407983"/>
              <a:gd name="adj2" fmla="val 5073158"/>
            </a:avLst>
          </a:prstGeom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611" name="Shape 62"/>
          <p:cNvSpPr/>
          <p:nvPr/>
        </p:nvSpPr>
        <p:spPr>
          <a:xfrm rot="8383358" flipH="1">
            <a:off x="5378317" y="3006155"/>
            <a:ext cx="562363" cy="191720"/>
          </a:xfrm>
          <a:custGeom>
            <a:avLst/>
            <a:gdLst/>
            <a:ahLst/>
            <a:cxnLst/>
            <a:rect l="0" t="0" r="0" b="0"/>
            <a:pathLst>
              <a:path w="152277" h="39596" extrusionOk="0">
                <a:moveTo>
                  <a:pt x="0" y="39596"/>
                </a:moveTo>
                <a:cubicBezTo>
                  <a:pt x="11553" y="33082"/>
                  <a:pt x="43938" y="3954"/>
                  <a:pt x="69318" y="513"/>
                </a:cubicBezTo>
                <a:cubicBezTo>
                  <a:pt x="94697" y="-2928"/>
                  <a:pt x="138450" y="15875"/>
                  <a:pt x="152277" y="18948"/>
                </a:cubicBezTo>
              </a:path>
            </a:pathLst>
          </a:custGeom>
          <a:noFill/>
          <a:ln w="19050" cap="flat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sp>
      <p:sp>
        <p:nvSpPr>
          <p:cNvPr id="612" name="Shape 63"/>
          <p:cNvSpPr/>
          <p:nvPr/>
        </p:nvSpPr>
        <p:spPr>
          <a:xfrm rot="2416641">
            <a:off x="5378317" y="2651786"/>
            <a:ext cx="562363" cy="191720"/>
          </a:xfrm>
          <a:custGeom>
            <a:avLst/>
            <a:gdLst/>
            <a:ahLst/>
            <a:cxnLst/>
            <a:rect l="0" t="0" r="0" b="0"/>
            <a:pathLst>
              <a:path w="152277" h="39596" extrusionOk="0">
                <a:moveTo>
                  <a:pt x="0" y="39596"/>
                </a:moveTo>
                <a:cubicBezTo>
                  <a:pt x="11553" y="33082"/>
                  <a:pt x="43938" y="3954"/>
                  <a:pt x="69318" y="513"/>
                </a:cubicBezTo>
                <a:cubicBezTo>
                  <a:pt x="94697" y="-2928"/>
                  <a:pt x="138450" y="15875"/>
                  <a:pt x="152277" y="18948"/>
                </a:cubicBezTo>
              </a:path>
            </a:pathLst>
          </a:custGeom>
          <a:noFill/>
          <a:ln w="19050" cap="flat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sp>
      <p:sp>
        <p:nvSpPr>
          <p:cNvPr id="613" name="Shape 64"/>
          <p:cNvSpPr/>
          <p:nvPr/>
        </p:nvSpPr>
        <p:spPr>
          <a:xfrm>
            <a:off x="6816842" y="2108263"/>
            <a:ext cx="325499" cy="334200"/>
          </a:xfrm>
          <a:prstGeom prst="arc">
            <a:avLst>
              <a:gd name="adj1" fmla="val 16407983"/>
              <a:gd name="adj2" fmla="val 5073158"/>
            </a:avLst>
          </a:prstGeom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614" name="Shape 65"/>
          <p:cNvSpPr/>
          <p:nvPr/>
        </p:nvSpPr>
        <p:spPr>
          <a:xfrm rot="8848764" flipH="1">
            <a:off x="7022233" y="2307908"/>
            <a:ext cx="372476" cy="130083"/>
          </a:xfrm>
          <a:custGeom>
            <a:avLst/>
            <a:gdLst/>
            <a:ahLst/>
            <a:cxnLst/>
            <a:rect l="0" t="0" r="0" b="0"/>
            <a:pathLst>
              <a:path w="152277" h="39596" extrusionOk="0">
                <a:moveTo>
                  <a:pt x="0" y="39596"/>
                </a:moveTo>
                <a:cubicBezTo>
                  <a:pt x="11553" y="33082"/>
                  <a:pt x="43938" y="3954"/>
                  <a:pt x="69318" y="513"/>
                </a:cubicBezTo>
                <a:cubicBezTo>
                  <a:pt x="94697" y="-2928"/>
                  <a:pt x="138450" y="15875"/>
                  <a:pt x="152277" y="18948"/>
                </a:cubicBezTo>
              </a:path>
            </a:pathLst>
          </a:custGeom>
          <a:noFill/>
          <a:ln w="19050" cap="flat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sp>
      <p:sp>
        <p:nvSpPr>
          <p:cNvPr id="615" name="Shape 66"/>
          <p:cNvSpPr/>
          <p:nvPr/>
        </p:nvSpPr>
        <p:spPr>
          <a:xfrm rot="1951235">
            <a:off x="7022233" y="2112566"/>
            <a:ext cx="372476" cy="130083"/>
          </a:xfrm>
          <a:custGeom>
            <a:avLst/>
            <a:gdLst/>
            <a:ahLst/>
            <a:cxnLst/>
            <a:rect l="0" t="0" r="0" b="0"/>
            <a:pathLst>
              <a:path w="152277" h="39596" extrusionOk="0">
                <a:moveTo>
                  <a:pt x="0" y="39596"/>
                </a:moveTo>
                <a:cubicBezTo>
                  <a:pt x="11553" y="33082"/>
                  <a:pt x="43938" y="3954"/>
                  <a:pt x="69318" y="513"/>
                </a:cubicBezTo>
                <a:cubicBezTo>
                  <a:pt x="94697" y="-2928"/>
                  <a:pt x="138450" y="15875"/>
                  <a:pt x="152277" y="18948"/>
                </a:cubicBezTo>
              </a:path>
            </a:pathLst>
          </a:custGeom>
          <a:noFill/>
          <a:ln w="19050" cap="flat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sp>
      <p:cxnSp>
        <p:nvCxnSpPr>
          <p:cNvPr id="616" name="Shape 67"/>
          <p:cNvCxnSpPr/>
          <p:nvPr/>
        </p:nvCxnSpPr>
        <p:spPr>
          <a:xfrm>
            <a:off x="8074737" y="4623598"/>
            <a:ext cx="0" cy="156150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17" name="Shape 68"/>
          <p:cNvCxnSpPr/>
          <p:nvPr/>
        </p:nvCxnSpPr>
        <p:spPr>
          <a:xfrm>
            <a:off x="7569141" y="4127624"/>
            <a:ext cx="407400" cy="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18" name="Shape 69"/>
          <p:cNvCxnSpPr/>
          <p:nvPr/>
        </p:nvCxnSpPr>
        <p:spPr>
          <a:xfrm>
            <a:off x="7577697" y="4523609"/>
            <a:ext cx="399000" cy="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19" name="Shape 70"/>
          <p:cNvCxnSpPr>
            <a:stCxn id="585" idx="2"/>
          </p:cNvCxnSpPr>
          <p:nvPr/>
        </p:nvCxnSpPr>
        <p:spPr>
          <a:xfrm>
            <a:off x="7150219" y="3685493"/>
            <a:ext cx="444600" cy="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620" name="Shape 71"/>
          <p:cNvCxnSpPr/>
          <p:nvPr/>
        </p:nvCxnSpPr>
        <p:spPr>
          <a:xfrm>
            <a:off x="7124620" y="5103611"/>
            <a:ext cx="452999" cy="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621" name="Shape 72"/>
          <p:cNvCxnSpPr/>
          <p:nvPr/>
        </p:nvCxnSpPr>
        <p:spPr>
          <a:xfrm>
            <a:off x="7577604" y="4523519"/>
            <a:ext cx="0" cy="580799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622" name="Shape 73"/>
          <p:cNvCxnSpPr/>
          <p:nvPr/>
        </p:nvCxnSpPr>
        <p:spPr>
          <a:xfrm>
            <a:off x="7577604" y="3675805"/>
            <a:ext cx="0" cy="46020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623" name="Shape 74"/>
          <p:cNvSpPr/>
          <p:nvPr/>
        </p:nvSpPr>
        <p:spPr>
          <a:xfrm>
            <a:off x="5012849" y="2621738"/>
            <a:ext cx="504600" cy="606299"/>
          </a:xfrm>
          <a:prstGeom prst="arc">
            <a:avLst>
              <a:gd name="adj1" fmla="val 16407983"/>
              <a:gd name="adj2" fmla="val 5073158"/>
            </a:avLst>
          </a:prstGeom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cxnSp>
        <p:nvCxnSpPr>
          <p:cNvPr id="624" name="Shape 75"/>
          <p:cNvCxnSpPr>
            <a:endCxn id="658" idx="3"/>
          </p:cNvCxnSpPr>
          <p:nvPr/>
        </p:nvCxnSpPr>
        <p:spPr>
          <a:xfrm flipH="1">
            <a:off x="700548" y="4270960"/>
            <a:ext cx="1148302" cy="48268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625" name="Shape 77"/>
          <p:cNvSpPr/>
          <p:nvPr/>
        </p:nvSpPr>
        <p:spPr>
          <a:xfrm>
            <a:off x="7650621" y="1803177"/>
            <a:ext cx="461699" cy="589500"/>
          </a:xfrm>
          <a:prstGeom prst="flowChartDelay">
            <a:avLst/>
          </a:prstGeom>
          <a:solidFill>
            <a:srgbClr val="FFFFFF"/>
          </a:solidFill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cxnSp>
        <p:nvCxnSpPr>
          <p:cNvPr id="626" name="Shape 78"/>
          <p:cNvCxnSpPr/>
          <p:nvPr/>
        </p:nvCxnSpPr>
        <p:spPr>
          <a:xfrm>
            <a:off x="4508366" y="3323477"/>
            <a:ext cx="632100" cy="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627" name="Shape 79"/>
          <p:cNvCxnSpPr/>
          <p:nvPr/>
        </p:nvCxnSpPr>
        <p:spPr>
          <a:xfrm>
            <a:off x="4508366" y="3102075"/>
            <a:ext cx="461999" cy="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628" name="Shape 80"/>
          <p:cNvCxnSpPr/>
          <p:nvPr/>
        </p:nvCxnSpPr>
        <p:spPr>
          <a:xfrm>
            <a:off x="4970162" y="2808573"/>
            <a:ext cx="0" cy="309899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629" name="Shape 81"/>
          <p:cNvCxnSpPr/>
          <p:nvPr/>
        </p:nvCxnSpPr>
        <p:spPr>
          <a:xfrm>
            <a:off x="5124496" y="3008558"/>
            <a:ext cx="0" cy="309899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630" name="Shape 82"/>
          <p:cNvCxnSpPr/>
          <p:nvPr/>
        </p:nvCxnSpPr>
        <p:spPr>
          <a:xfrm>
            <a:off x="4970162" y="2808536"/>
            <a:ext cx="521400" cy="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31" name="Shape 83"/>
          <p:cNvCxnSpPr/>
          <p:nvPr/>
        </p:nvCxnSpPr>
        <p:spPr>
          <a:xfrm>
            <a:off x="5124496" y="3008520"/>
            <a:ext cx="384299" cy="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32" name="Shape 84"/>
          <p:cNvCxnSpPr/>
          <p:nvPr/>
        </p:nvCxnSpPr>
        <p:spPr>
          <a:xfrm>
            <a:off x="5876385" y="2924956"/>
            <a:ext cx="226499" cy="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33" name="Shape 85"/>
          <p:cNvCxnSpPr/>
          <p:nvPr/>
        </p:nvCxnSpPr>
        <p:spPr>
          <a:xfrm>
            <a:off x="7049818" y="2690791"/>
            <a:ext cx="4199" cy="73710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34" name="Shape 86"/>
          <p:cNvCxnSpPr/>
          <p:nvPr/>
        </p:nvCxnSpPr>
        <p:spPr>
          <a:xfrm rot="10800000">
            <a:off x="6551797" y="2688707"/>
            <a:ext cx="513000" cy="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635" name="Shape 87"/>
          <p:cNvSpPr/>
          <p:nvPr/>
        </p:nvSpPr>
        <p:spPr>
          <a:xfrm flipH="1">
            <a:off x="1870847" y="4224497"/>
            <a:ext cx="77099" cy="75600"/>
          </a:xfrm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636" name="Shape 88"/>
          <p:cNvSpPr/>
          <p:nvPr/>
        </p:nvSpPr>
        <p:spPr>
          <a:xfrm flipH="1">
            <a:off x="2313566" y="4224497"/>
            <a:ext cx="77099" cy="75600"/>
          </a:xfrm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cxnSp>
        <p:nvCxnSpPr>
          <p:cNvPr id="637" name="Shape 89"/>
          <p:cNvCxnSpPr/>
          <p:nvPr/>
        </p:nvCxnSpPr>
        <p:spPr>
          <a:xfrm>
            <a:off x="1799502" y="2976959"/>
            <a:ext cx="0" cy="260610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638" name="Shape 90"/>
          <p:cNvCxnSpPr/>
          <p:nvPr/>
        </p:nvCxnSpPr>
        <p:spPr>
          <a:xfrm>
            <a:off x="1214143" y="3842657"/>
            <a:ext cx="0" cy="1188899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639" name="Shape 91"/>
          <p:cNvCxnSpPr/>
          <p:nvPr/>
        </p:nvCxnSpPr>
        <p:spPr>
          <a:xfrm>
            <a:off x="1225493" y="5020390"/>
            <a:ext cx="828900" cy="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40" name="Shape 92"/>
          <p:cNvCxnSpPr/>
          <p:nvPr/>
        </p:nvCxnSpPr>
        <p:spPr>
          <a:xfrm>
            <a:off x="1214143" y="4656244"/>
            <a:ext cx="1054500" cy="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41" name="Shape 93"/>
          <p:cNvCxnSpPr/>
          <p:nvPr/>
        </p:nvCxnSpPr>
        <p:spPr>
          <a:xfrm>
            <a:off x="1788581" y="3323477"/>
            <a:ext cx="248999" cy="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42" name="Shape 94"/>
          <p:cNvCxnSpPr/>
          <p:nvPr/>
        </p:nvCxnSpPr>
        <p:spPr>
          <a:xfrm>
            <a:off x="1799502" y="2981416"/>
            <a:ext cx="462900" cy="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643" name="Shape 95"/>
          <p:cNvSpPr/>
          <p:nvPr/>
        </p:nvSpPr>
        <p:spPr>
          <a:xfrm flipH="1">
            <a:off x="1760940" y="5530329"/>
            <a:ext cx="77099" cy="75600"/>
          </a:xfrm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644" name="Shape 96"/>
          <p:cNvSpPr/>
          <p:nvPr/>
        </p:nvSpPr>
        <p:spPr>
          <a:xfrm flipH="1">
            <a:off x="1175580" y="3801377"/>
            <a:ext cx="77099" cy="75600"/>
          </a:xfrm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645" name="Shape 97"/>
          <p:cNvSpPr/>
          <p:nvPr/>
        </p:nvSpPr>
        <p:spPr>
          <a:xfrm flipH="1">
            <a:off x="1175580" y="4618426"/>
            <a:ext cx="77099" cy="75600"/>
          </a:xfrm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646" name="Shape 98"/>
          <p:cNvSpPr/>
          <p:nvPr/>
        </p:nvSpPr>
        <p:spPr>
          <a:xfrm flipH="1">
            <a:off x="1760940" y="3285660"/>
            <a:ext cx="77099" cy="75600"/>
          </a:xfrm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647" name="Shape 99"/>
          <p:cNvSpPr/>
          <p:nvPr/>
        </p:nvSpPr>
        <p:spPr>
          <a:xfrm flipH="1">
            <a:off x="4854641" y="4430984"/>
            <a:ext cx="77099" cy="75600"/>
          </a:xfrm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cxnSp>
        <p:nvCxnSpPr>
          <p:cNvPr id="648" name="Shape 100"/>
          <p:cNvCxnSpPr/>
          <p:nvPr/>
        </p:nvCxnSpPr>
        <p:spPr>
          <a:xfrm>
            <a:off x="6629041" y="2286843"/>
            <a:ext cx="0" cy="1255799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649" name="Shape 101"/>
          <p:cNvCxnSpPr/>
          <p:nvPr/>
        </p:nvCxnSpPr>
        <p:spPr>
          <a:xfrm>
            <a:off x="6629041" y="2275279"/>
            <a:ext cx="516599" cy="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650" name="Shape 102"/>
          <p:cNvSpPr/>
          <p:nvPr/>
        </p:nvSpPr>
        <p:spPr>
          <a:xfrm>
            <a:off x="7325514" y="2250078"/>
            <a:ext cx="51300" cy="50399"/>
          </a:xfrm>
          <a:prstGeom prst="ellipse">
            <a:avLst/>
          </a:prstGeom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cxnSp>
        <p:nvCxnSpPr>
          <p:cNvPr id="651" name="Shape 103"/>
          <p:cNvCxnSpPr/>
          <p:nvPr/>
        </p:nvCxnSpPr>
        <p:spPr>
          <a:xfrm>
            <a:off x="7376710" y="2275279"/>
            <a:ext cx="281999" cy="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52" name="Shape 104"/>
          <p:cNvCxnSpPr/>
          <p:nvPr/>
        </p:nvCxnSpPr>
        <p:spPr>
          <a:xfrm rot="10800000">
            <a:off x="884835" y="6185098"/>
            <a:ext cx="7182899" cy="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653" name="Shape 105"/>
          <p:cNvCxnSpPr/>
          <p:nvPr/>
        </p:nvCxnSpPr>
        <p:spPr>
          <a:xfrm rot="10800000">
            <a:off x="866421" y="1954313"/>
            <a:ext cx="6784199" cy="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654" name="Shape 106"/>
          <p:cNvCxnSpPr/>
          <p:nvPr/>
        </p:nvCxnSpPr>
        <p:spPr>
          <a:xfrm rot="10800000">
            <a:off x="4089204" y="2536485"/>
            <a:ext cx="1949700" cy="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655" name="Shape 107"/>
          <p:cNvCxnSpPr/>
          <p:nvPr/>
        </p:nvCxnSpPr>
        <p:spPr>
          <a:xfrm>
            <a:off x="4089235" y="1958385"/>
            <a:ext cx="0" cy="578099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656" name="Shape 108"/>
          <p:cNvSpPr/>
          <p:nvPr/>
        </p:nvSpPr>
        <p:spPr>
          <a:xfrm flipH="1">
            <a:off x="6590491" y="3498262"/>
            <a:ext cx="77099" cy="75600"/>
          </a:xfrm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657" name="Shape 109"/>
          <p:cNvSpPr/>
          <p:nvPr/>
        </p:nvSpPr>
        <p:spPr>
          <a:xfrm flipH="1">
            <a:off x="4050685" y="1916513"/>
            <a:ext cx="77099" cy="75600"/>
          </a:xfrm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658" name="Shape 76"/>
          <p:cNvSpPr/>
          <p:nvPr/>
        </p:nvSpPr>
        <p:spPr>
          <a:xfrm>
            <a:off x="87550" y="4088410"/>
            <a:ext cx="612998" cy="461635"/>
          </a:xfrm>
          <a:prstGeom prst="rect">
            <a:avLst/>
          </a:prstGeom>
          <a:noFill/>
          <a:ln w="9525"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spAutoFit/>
          </a:bodyPr>
          <a:lstStyle/>
          <a:p>
            <a:pPr>
              <a:buNone/>
            </a:pPr>
            <a:r>
              <a:rPr dirty="0">
                <a:solidFill>
                  <a:schemeClr val="bg1"/>
                </a:solidFill>
              </a:rPr>
              <a:t>sub</a:t>
            </a:r>
          </a:p>
        </p:txBody>
      </p:sp>
      <p:sp>
        <p:nvSpPr>
          <p:cNvPr id="659" name="Shape 110"/>
          <p:cNvSpPr/>
          <p:nvPr/>
        </p:nvSpPr>
        <p:spPr>
          <a:xfrm>
            <a:off x="156700" y="3563678"/>
            <a:ext cx="378000" cy="46163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>
              <a:buNone/>
            </a:pPr>
            <a:r>
              <a:rPr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660" name="Shape 44"/>
          <p:cNvSpPr/>
          <p:nvPr/>
        </p:nvSpPr>
        <p:spPr>
          <a:xfrm>
            <a:off x="156700" y="5343325"/>
            <a:ext cx="378000" cy="46163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>
                <a:solidFill>
                  <a:schemeClr val="bg1"/>
                </a:solidFill>
              </a:rPr>
              <a:t>B</a:t>
            </a:r>
          </a:p>
        </p:txBody>
      </p:sp>
      <p:cxnSp>
        <p:nvCxnSpPr>
          <p:cNvPr id="661" name="Shape 111"/>
          <p:cNvCxnSpPr/>
          <p:nvPr/>
        </p:nvCxnSpPr>
        <p:spPr>
          <a:xfrm>
            <a:off x="8112321" y="2097927"/>
            <a:ext cx="497700" cy="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62" name="Shape 112"/>
          <p:cNvCxnSpPr/>
          <p:nvPr/>
        </p:nvCxnSpPr>
        <p:spPr>
          <a:xfrm>
            <a:off x="8173057" y="4338097"/>
            <a:ext cx="427199" cy="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63" name="Shape 113"/>
          <p:cNvCxnSpPr/>
          <p:nvPr/>
        </p:nvCxnSpPr>
        <p:spPr>
          <a:xfrm>
            <a:off x="875675" y="1963375"/>
            <a:ext cx="0" cy="423090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664" name="Shape 114"/>
          <p:cNvSpPr/>
          <p:nvPr/>
        </p:nvSpPr>
        <p:spPr>
          <a:xfrm flipH="1">
            <a:off x="837125" y="4224514"/>
            <a:ext cx="77099" cy="75600"/>
          </a:xfrm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665" name="Shape 115"/>
          <p:cNvSpPr/>
          <p:nvPr/>
        </p:nvSpPr>
        <p:spPr>
          <a:xfrm>
            <a:off x="5327850" y="3696325"/>
            <a:ext cx="711054" cy="461635"/>
          </a:xfrm>
          <a:prstGeom prst="rect">
            <a:avLst/>
          </a:prstGeom>
          <a:solidFill>
            <a:srgbClr val="FFFFFF"/>
          </a:solidFill>
          <a:ln w="9525" cap="flat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spAutoFit/>
          </a:bodyPr>
          <a:lstStyle/>
          <a:p>
            <a:pPr>
              <a:buNone/>
            </a:pPr>
            <a:r>
              <a:rPr dirty="0">
                <a:solidFill>
                  <a:schemeClr val="bg1"/>
                </a:solidFill>
              </a:rPr>
              <a:t>"7F"</a:t>
            </a:r>
          </a:p>
        </p:txBody>
      </p:sp>
      <p:sp>
        <p:nvSpPr>
          <p:cNvPr id="666" name="Shape 116"/>
          <p:cNvSpPr/>
          <p:nvPr/>
        </p:nvSpPr>
        <p:spPr>
          <a:xfrm>
            <a:off x="6891992" y="3348689"/>
            <a:ext cx="175200" cy="69246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lvl="0" rtl="0">
              <a:buNone/>
            </a:pPr>
            <a:r>
              <a:rPr sz="1100">
                <a:solidFill>
                  <a:schemeClr val="bg1"/>
                </a:solidFill>
              </a:rPr>
              <a:t>0</a:t>
            </a:r>
          </a:p>
          <a:p>
            <a:endParaRPr sz="1100">
              <a:solidFill>
                <a:schemeClr val="bg1"/>
              </a:solidFill>
            </a:endParaRPr>
          </a:p>
          <a:p>
            <a:pPr>
              <a:buNone/>
            </a:pPr>
            <a:r>
              <a:rPr sz="110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667" name="Shape 117"/>
          <p:cNvSpPr/>
          <p:nvPr/>
        </p:nvSpPr>
        <p:spPr>
          <a:xfrm rot="16200000">
            <a:off x="6689502" y="5005297"/>
            <a:ext cx="673608" cy="196627"/>
          </a:xfrm>
          <a:prstGeom prst="flowChartManualOperation">
            <a:avLst/>
          </a:prstGeom>
          <a:solidFill>
            <a:srgbClr val="FFFFFF"/>
          </a:solidFill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668" name="Shape 118"/>
          <p:cNvSpPr/>
          <p:nvPr/>
        </p:nvSpPr>
        <p:spPr>
          <a:xfrm>
            <a:off x="6850478" y="4766807"/>
            <a:ext cx="175200" cy="69246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lvl="0" rtl="0">
              <a:buClr>
                <a:srgbClr val="000000"/>
              </a:buClr>
              <a:buSzPct val="100000"/>
              <a:buFont typeface="Arial"/>
              <a:buNone/>
            </a:pPr>
            <a:r>
              <a:rPr sz="1100">
                <a:solidFill>
                  <a:schemeClr val="bg1"/>
                </a:solidFill>
              </a:rPr>
              <a:t>0</a:t>
            </a:r>
          </a:p>
          <a:p>
            <a:endParaRPr sz="1100">
              <a:solidFill>
                <a:schemeClr val="bg1"/>
              </a:solidFill>
            </a:endParaRPr>
          </a:p>
          <a:p>
            <a:pPr lvl="0" rtl="0">
              <a:buClr>
                <a:srgbClr val="000000"/>
              </a:buClr>
              <a:buSzPct val="100000"/>
              <a:buFont typeface="Arial"/>
              <a:buNone/>
            </a:pPr>
            <a:r>
              <a:rPr sz="110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669" name="Shape 119"/>
          <p:cNvSpPr/>
          <p:nvPr/>
        </p:nvSpPr>
        <p:spPr>
          <a:xfrm rot="16200000">
            <a:off x="7737939" y="4239783"/>
            <a:ext cx="673608" cy="196627"/>
          </a:xfrm>
          <a:prstGeom prst="flowChartManualOperation">
            <a:avLst/>
          </a:prstGeom>
          <a:solidFill>
            <a:srgbClr val="FFFFFF"/>
          </a:solidFill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670" name="Shape 120"/>
          <p:cNvSpPr/>
          <p:nvPr/>
        </p:nvSpPr>
        <p:spPr>
          <a:xfrm>
            <a:off x="7914831" y="4001292"/>
            <a:ext cx="175200" cy="69246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lvl="0" rtl="0">
              <a:buClr>
                <a:srgbClr val="000000"/>
              </a:buClr>
              <a:buSzPct val="100000"/>
              <a:buFont typeface="Arial"/>
              <a:buNone/>
            </a:pPr>
            <a:r>
              <a:rPr sz="1100">
                <a:solidFill>
                  <a:schemeClr val="bg1"/>
                </a:solidFill>
              </a:rPr>
              <a:t>0</a:t>
            </a:r>
          </a:p>
          <a:p>
            <a:endParaRPr sz="1100">
              <a:solidFill>
                <a:schemeClr val="bg1"/>
              </a:solidFill>
            </a:endParaRPr>
          </a:p>
          <a:p>
            <a:pPr lvl="0" rtl="0">
              <a:buClr>
                <a:srgbClr val="000000"/>
              </a:buClr>
              <a:buSzPct val="100000"/>
              <a:buFont typeface="Arial"/>
              <a:buNone/>
            </a:pPr>
            <a:r>
              <a:rPr sz="110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671" name="Shape 121"/>
          <p:cNvSpPr/>
          <p:nvPr/>
        </p:nvSpPr>
        <p:spPr>
          <a:xfrm>
            <a:off x="2208281" y="2816325"/>
            <a:ext cx="175200" cy="69246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lvl="0" rtl="0">
              <a:buClr>
                <a:srgbClr val="000000"/>
              </a:buClr>
              <a:buSzPct val="100000"/>
              <a:buFont typeface="Arial"/>
              <a:buNone/>
            </a:pPr>
            <a:r>
              <a:rPr sz="1100" dirty="0">
                <a:solidFill>
                  <a:schemeClr val="bg1"/>
                </a:solidFill>
              </a:rPr>
              <a:t>0</a:t>
            </a:r>
          </a:p>
          <a:p>
            <a:endParaRPr sz="1100" dirty="0">
              <a:solidFill>
                <a:schemeClr val="bg1"/>
              </a:solidFill>
            </a:endParaRPr>
          </a:p>
          <a:p>
            <a:pPr lvl="0" rtl="0">
              <a:buClr>
                <a:srgbClr val="000000"/>
              </a:buClr>
              <a:buSzPct val="100000"/>
              <a:buFont typeface="Arial"/>
              <a:buNone/>
            </a:pPr>
            <a:r>
              <a:rPr sz="11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672" name="Shape 122"/>
          <p:cNvSpPr/>
          <p:nvPr/>
        </p:nvSpPr>
        <p:spPr>
          <a:xfrm>
            <a:off x="2208281" y="4528169"/>
            <a:ext cx="175200" cy="69246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lvl="0" rtl="0">
              <a:buClr>
                <a:srgbClr val="000000"/>
              </a:buClr>
              <a:buSzPct val="100000"/>
              <a:buFont typeface="Arial"/>
              <a:buNone/>
            </a:pPr>
            <a:r>
              <a:rPr sz="1100">
                <a:solidFill>
                  <a:schemeClr val="bg1"/>
                </a:solidFill>
              </a:rPr>
              <a:t>0</a:t>
            </a:r>
          </a:p>
          <a:p>
            <a:endParaRPr sz="1100">
              <a:solidFill>
                <a:schemeClr val="bg1"/>
              </a:solidFill>
            </a:endParaRPr>
          </a:p>
          <a:p>
            <a:pPr lvl="0" rtl="0">
              <a:buClr>
                <a:srgbClr val="000000"/>
              </a:buClr>
              <a:buSzPct val="100000"/>
              <a:buFont typeface="Arial"/>
              <a:buNone/>
            </a:pPr>
            <a:r>
              <a:rPr sz="110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673" name="Shape 123"/>
          <p:cNvSpPr/>
          <p:nvPr/>
        </p:nvSpPr>
        <p:spPr>
          <a:xfrm>
            <a:off x="2781425" y="3014250"/>
            <a:ext cx="1299600" cy="101563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lvl="0" rtl="0">
              <a:buNone/>
            </a:pPr>
            <a:r>
              <a:rPr dirty="0">
                <a:solidFill>
                  <a:schemeClr val="bg1"/>
                </a:solidFill>
              </a:rPr>
              <a:t>8-bit Look-Ahead</a:t>
            </a:r>
          </a:p>
          <a:p>
            <a:pPr>
              <a:buNone/>
            </a:pPr>
            <a:r>
              <a:rPr dirty="0">
                <a:solidFill>
                  <a:schemeClr val="bg1"/>
                </a:solidFill>
              </a:rPr>
              <a:t>Adder</a:t>
            </a:r>
          </a:p>
        </p:txBody>
      </p:sp>
      <p:sp>
        <p:nvSpPr>
          <p:cNvPr id="674" name="Shape 124"/>
          <p:cNvSpPr/>
          <p:nvPr/>
        </p:nvSpPr>
        <p:spPr>
          <a:xfrm>
            <a:off x="2770261" y="4658917"/>
            <a:ext cx="1668300" cy="101563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dirty="0">
                <a:solidFill>
                  <a:schemeClr val="bg1"/>
                </a:solidFill>
              </a:rPr>
              <a:t>8-bit Look-Ahead</a:t>
            </a:r>
          </a:p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dirty="0">
                <a:solidFill>
                  <a:schemeClr val="bg1"/>
                </a:solidFill>
              </a:rPr>
              <a:t>Adder</a:t>
            </a:r>
          </a:p>
        </p:txBody>
      </p:sp>
      <p:sp>
        <p:nvSpPr>
          <p:cNvPr id="675" name="Shape 125"/>
          <p:cNvSpPr/>
          <p:nvPr/>
        </p:nvSpPr>
        <p:spPr>
          <a:xfrm>
            <a:off x="8600256" y="1916513"/>
            <a:ext cx="626700" cy="461635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buNone/>
            </a:pPr>
            <a:r>
              <a:rPr dirty="0">
                <a:solidFill>
                  <a:srgbClr val="000000"/>
                </a:solidFill>
              </a:rPr>
              <a:t>BEQ</a:t>
            </a:r>
          </a:p>
        </p:txBody>
      </p:sp>
      <p:sp>
        <p:nvSpPr>
          <p:cNvPr id="676" name="Shape 126"/>
          <p:cNvSpPr/>
          <p:nvPr/>
        </p:nvSpPr>
        <p:spPr>
          <a:xfrm>
            <a:off x="8535757" y="4162897"/>
            <a:ext cx="626700" cy="461635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dirty="0">
                <a:solidFill>
                  <a:srgbClr val="000000"/>
                </a:solidFill>
              </a:rPr>
              <a:t>Res</a:t>
            </a:r>
          </a:p>
        </p:txBody>
      </p:sp>
      <p:cxnSp>
        <p:nvCxnSpPr>
          <p:cNvPr id="681" name="Shape 131"/>
          <p:cNvCxnSpPr/>
          <p:nvPr/>
        </p:nvCxnSpPr>
        <p:spPr>
          <a:xfrm>
            <a:off x="6705547" y="2172613"/>
            <a:ext cx="205499" cy="205499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682" name="Shape 132"/>
          <p:cNvSpPr/>
          <p:nvPr/>
        </p:nvSpPr>
        <p:spPr>
          <a:xfrm>
            <a:off x="6669997" y="1926500"/>
            <a:ext cx="276600" cy="46163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>
              <a:buNone/>
            </a:pPr>
            <a:r>
              <a:rPr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683" name="Shape 133"/>
          <p:cNvSpPr/>
          <p:nvPr/>
        </p:nvSpPr>
        <p:spPr>
          <a:xfrm>
            <a:off x="4018875" y="2960689"/>
            <a:ext cx="765300" cy="69246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lvl="0" rtl="0">
              <a:buNone/>
            </a:pPr>
            <a:r>
              <a:rPr sz="1100">
                <a:solidFill>
                  <a:schemeClr val="bg1"/>
                </a:solidFill>
              </a:rPr>
              <a:t>cout</a:t>
            </a:r>
          </a:p>
          <a:p>
            <a:pPr lvl="0" rtl="0">
              <a:buNone/>
            </a:pPr>
            <a:r>
              <a:rPr sz="1100">
                <a:solidFill>
                  <a:schemeClr val="bg1"/>
                </a:solidFill>
              </a:rPr>
              <a:t>c7</a:t>
            </a:r>
          </a:p>
          <a:p>
            <a:pPr>
              <a:buNone/>
            </a:pPr>
            <a:r>
              <a:rPr sz="1100">
                <a:solidFill>
                  <a:schemeClr val="bg1"/>
                </a:solidFill>
              </a:rPr>
              <a:t>sum</a:t>
            </a:r>
          </a:p>
        </p:txBody>
      </p:sp>
      <p:sp>
        <p:nvSpPr>
          <p:cNvPr id="684" name="Shape 134"/>
          <p:cNvSpPr/>
          <p:nvPr/>
        </p:nvSpPr>
        <p:spPr>
          <a:xfrm>
            <a:off x="5409496" y="4164039"/>
            <a:ext cx="783266" cy="35391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spAutoFit/>
          </a:bodyPr>
          <a:lstStyle/>
          <a:p>
            <a:pPr>
              <a:buNone/>
            </a:pPr>
            <a:r>
              <a:rPr sz="1100" dirty="0">
                <a:solidFill>
                  <a:schemeClr val="bg1"/>
                </a:solidFill>
              </a:rPr>
              <a:t>sum7</a:t>
            </a:r>
          </a:p>
        </p:txBody>
      </p:sp>
      <p:sp>
        <p:nvSpPr>
          <p:cNvPr id="685" name="Shape 135"/>
          <p:cNvSpPr/>
          <p:nvPr/>
        </p:nvSpPr>
        <p:spPr>
          <a:xfrm>
            <a:off x="4000371" y="5065002"/>
            <a:ext cx="516299" cy="52319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lvl="0" rtl="0">
              <a:buNone/>
            </a:pPr>
            <a:r>
              <a:rPr sz="1100">
                <a:solidFill>
                  <a:schemeClr val="bg1"/>
                </a:solidFill>
              </a:rPr>
              <a:t>sum</a:t>
            </a:r>
          </a:p>
          <a:p>
            <a:endParaRPr sz="1100">
              <a:solidFill>
                <a:schemeClr val="bg1"/>
              </a:solidFill>
            </a:endParaRPr>
          </a:p>
        </p:txBody>
      </p:sp>
      <p:sp>
        <p:nvSpPr>
          <p:cNvPr id="686" name="Shape 136"/>
          <p:cNvSpPr/>
          <p:nvPr/>
        </p:nvSpPr>
        <p:spPr>
          <a:xfrm>
            <a:off x="2806546" y="3747100"/>
            <a:ext cx="433200" cy="35391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>
              <a:buNone/>
            </a:pPr>
            <a:r>
              <a:rPr sz="1100">
                <a:solidFill>
                  <a:schemeClr val="bg1"/>
                </a:solidFill>
              </a:rPr>
              <a:t>Cin</a:t>
            </a:r>
          </a:p>
        </p:txBody>
      </p:sp>
      <p:sp>
        <p:nvSpPr>
          <p:cNvPr id="687" name="Shape 137"/>
          <p:cNvSpPr/>
          <p:nvPr/>
        </p:nvSpPr>
        <p:spPr>
          <a:xfrm>
            <a:off x="2833356" y="5429835"/>
            <a:ext cx="433200" cy="353913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lvl="0" rtl="0">
              <a:buClr>
                <a:srgbClr val="000000"/>
              </a:buClr>
              <a:buSzPct val="100000"/>
              <a:buFont typeface="Arial"/>
              <a:buNone/>
            </a:pPr>
            <a:r>
              <a:rPr sz="1100" dirty="0">
                <a:solidFill>
                  <a:srgbClr val="000000"/>
                </a:solidFill>
              </a:rPr>
              <a:t>Cin</a:t>
            </a:r>
          </a:p>
        </p:txBody>
      </p:sp>
      <p:sp>
        <p:nvSpPr>
          <p:cNvPr id="690" name="ZoneTexte 3"/>
          <p:cNvSpPr txBox="1"/>
          <p:nvPr/>
        </p:nvSpPr>
        <p:spPr>
          <a:xfrm>
            <a:off x="197428" y="203649"/>
            <a:ext cx="7791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dirty="0" smtClean="0">
                <a:latin typeface="Play"/>
                <a:cs typeface="Play"/>
              </a:rPr>
              <a:t>2b</a:t>
            </a:r>
            <a:endParaRPr lang="fr-FR" sz="4000" dirty="0">
              <a:latin typeface="Play"/>
              <a:cs typeface="Play"/>
            </a:endParaRPr>
          </a:p>
        </p:txBody>
      </p:sp>
      <p:sp>
        <p:nvSpPr>
          <p:cNvPr id="691" name="Rectangle 690"/>
          <p:cNvSpPr/>
          <p:nvPr/>
        </p:nvSpPr>
        <p:spPr>
          <a:xfrm>
            <a:off x="728932" y="6452383"/>
            <a:ext cx="20587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b-NO" dirty="0">
                <a:latin typeface="Play"/>
                <a:cs typeface="Play"/>
              </a:rPr>
              <a:t>Mikkel </a:t>
            </a:r>
            <a:r>
              <a:rPr lang="nb-NO" dirty="0" err="1">
                <a:latin typeface="Play"/>
                <a:cs typeface="Play"/>
              </a:rPr>
              <a:t>Myronenko</a:t>
            </a:r>
            <a:endParaRPr lang="fr-FR" dirty="0">
              <a:latin typeface="Play"/>
              <a:cs typeface="Play"/>
            </a:endParaRPr>
          </a:p>
        </p:txBody>
      </p:sp>
    </p:spTree>
    <p:extLst>
      <p:ext uri="{BB962C8B-B14F-4D97-AF65-F5344CB8AC3E}">
        <p14:creationId xmlns:p14="http://schemas.microsoft.com/office/powerpoint/2010/main" val="37967883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dirty="0" err="1" smtClean="0"/>
              <a:t>Branching</a:t>
            </a:r>
            <a:r>
              <a:rPr lang="fr-FR" sz="4000" dirty="0" smtClean="0"/>
              <a:t> and Jumping</a:t>
            </a:r>
            <a:endParaRPr lang="fr-FR" sz="4000" dirty="0"/>
          </a:p>
        </p:txBody>
      </p:sp>
      <p:pic>
        <p:nvPicPr>
          <p:cNvPr id="4" name="Image 3" descr="COMP3211-Project-Block-Diagram_PC_proposal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8475" y="1203308"/>
            <a:ext cx="5225144" cy="5045282"/>
          </a:xfrm>
          <a:prstGeom prst="rect">
            <a:avLst/>
          </a:prstGeom>
        </p:spPr>
      </p:pic>
      <p:sp>
        <p:nvSpPr>
          <p:cNvPr id="5" name="ZoneTexte 3"/>
          <p:cNvSpPr txBox="1"/>
          <p:nvPr/>
        </p:nvSpPr>
        <p:spPr>
          <a:xfrm>
            <a:off x="197428" y="203649"/>
            <a:ext cx="7791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dirty="0" smtClean="0">
                <a:latin typeface="Play"/>
                <a:cs typeface="Play"/>
              </a:rPr>
              <a:t>2b</a:t>
            </a:r>
            <a:endParaRPr lang="fr-FR" sz="4000" dirty="0">
              <a:latin typeface="Play"/>
              <a:cs typeface="Play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28932" y="6452383"/>
            <a:ext cx="20587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b-NO" dirty="0">
                <a:latin typeface="Play"/>
                <a:cs typeface="Play"/>
              </a:rPr>
              <a:t>Mikkel </a:t>
            </a:r>
            <a:r>
              <a:rPr lang="nb-NO" dirty="0" err="1">
                <a:latin typeface="Play"/>
                <a:cs typeface="Play"/>
              </a:rPr>
              <a:t>Myronenko</a:t>
            </a:r>
            <a:endParaRPr lang="fr-FR" dirty="0">
              <a:latin typeface="Play"/>
              <a:cs typeface="Play"/>
            </a:endParaRPr>
          </a:p>
        </p:txBody>
      </p:sp>
    </p:spTree>
    <p:extLst>
      <p:ext uri="{BB962C8B-B14F-4D97-AF65-F5344CB8AC3E}">
        <p14:creationId xmlns:p14="http://schemas.microsoft.com/office/powerpoint/2010/main" val="17059873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Program </a:t>
            </a:r>
            <a:r>
              <a:rPr lang="fr-FR" dirty="0" err="1" smtClean="0"/>
              <a:t>Walk</a:t>
            </a:r>
            <a:r>
              <a:rPr lang="fr-FR" dirty="0" smtClean="0"/>
              <a:t> </a:t>
            </a:r>
            <a:r>
              <a:rPr lang="fr-FR" dirty="0" err="1" smtClean="0"/>
              <a:t>through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229177" y="203649"/>
            <a:ext cx="7581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dirty="0" smtClean="0">
                <a:latin typeface="Play"/>
                <a:cs typeface="Play"/>
              </a:rPr>
              <a:t>3a</a:t>
            </a:r>
            <a:endParaRPr lang="fr-FR" sz="4000" dirty="0">
              <a:latin typeface="Play"/>
              <a:cs typeface="Play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229177" y="1292219"/>
            <a:ext cx="1295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 smtClean="0">
                <a:latin typeface="Play"/>
                <a:cs typeface="Play"/>
              </a:rPr>
              <a:t>Waveform</a:t>
            </a:r>
            <a:endParaRPr lang="fr-FR" b="1" dirty="0">
              <a:latin typeface="Play"/>
              <a:cs typeface="Play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7337777" y="1292219"/>
            <a:ext cx="1499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>
                <a:latin typeface="Play"/>
                <a:cs typeface="Play"/>
              </a:rPr>
              <a:t>Instructions</a:t>
            </a:r>
            <a:endParaRPr lang="fr-FR" b="1" dirty="0">
              <a:latin typeface="Play"/>
              <a:cs typeface="Play"/>
            </a:endParaRPr>
          </a:p>
        </p:txBody>
      </p:sp>
      <p:pic>
        <p:nvPicPr>
          <p:cNvPr id="3" name="Image 2" descr="wave2.bmp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62" y="1718349"/>
            <a:ext cx="7245415" cy="3982540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7397042" y="1712347"/>
            <a:ext cx="10321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 smtClean="0">
                <a:latin typeface="Play"/>
                <a:cs typeface="Play"/>
              </a:rPr>
              <a:t>0 - </a:t>
            </a:r>
            <a:r>
              <a:rPr lang="fr-FR" sz="1000" dirty="0" err="1" smtClean="0">
                <a:latin typeface="Play"/>
                <a:cs typeface="Play"/>
              </a:rPr>
              <a:t>load</a:t>
            </a:r>
            <a:r>
              <a:rPr lang="fr-FR" sz="1000" dirty="0" smtClean="0">
                <a:latin typeface="Play"/>
                <a:cs typeface="Play"/>
              </a:rPr>
              <a:t> 5 -&gt; $1</a:t>
            </a:r>
            <a:endParaRPr lang="fr-FR" sz="1000" dirty="0">
              <a:latin typeface="Play"/>
              <a:cs typeface="Play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7390923" y="1992516"/>
            <a:ext cx="10321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 smtClean="0">
                <a:latin typeface="Play"/>
                <a:cs typeface="Play"/>
              </a:rPr>
              <a:t>1 - </a:t>
            </a:r>
            <a:r>
              <a:rPr lang="fr-FR" sz="1000" dirty="0" err="1" smtClean="0">
                <a:latin typeface="Play"/>
                <a:cs typeface="Play"/>
              </a:rPr>
              <a:t>load</a:t>
            </a:r>
            <a:r>
              <a:rPr lang="fr-FR" sz="1000" dirty="0" smtClean="0">
                <a:latin typeface="Play"/>
                <a:cs typeface="Play"/>
              </a:rPr>
              <a:t> 4 -&gt; $2</a:t>
            </a:r>
            <a:endParaRPr lang="fr-FR" sz="1000" dirty="0">
              <a:latin typeface="Play"/>
              <a:cs typeface="Play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7397042" y="2298006"/>
            <a:ext cx="13028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 smtClean="0">
                <a:latin typeface="Play"/>
                <a:cs typeface="Play"/>
              </a:rPr>
              <a:t>2 - a</a:t>
            </a:r>
            <a:r>
              <a:rPr lang="en-US" sz="1000" dirty="0" err="1" smtClean="0">
                <a:latin typeface="Play"/>
                <a:cs typeface="Play"/>
              </a:rPr>
              <a:t>dd</a:t>
            </a:r>
            <a:r>
              <a:rPr lang="en-US" sz="1000" dirty="0" smtClean="0">
                <a:latin typeface="Play"/>
                <a:cs typeface="Play"/>
              </a:rPr>
              <a:t> $1, $2 -&gt; $3 </a:t>
            </a:r>
            <a:endParaRPr lang="fr-FR" sz="1000" dirty="0">
              <a:latin typeface="Play"/>
              <a:cs typeface="Play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7397042" y="2625911"/>
            <a:ext cx="13191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 smtClean="0">
                <a:latin typeface="Play"/>
                <a:cs typeface="Play"/>
              </a:rPr>
              <a:t>3 - s</a:t>
            </a:r>
            <a:r>
              <a:rPr lang="en-US" sz="1000" dirty="0" smtClean="0">
                <a:latin typeface="Play"/>
                <a:cs typeface="Play"/>
              </a:rPr>
              <a:t>tore $3 -&gt; (0)$2</a:t>
            </a:r>
            <a:endParaRPr lang="fr-FR" sz="1000" dirty="0">
              <a:latin typeface="Play"/>
              <a:cs typeface="Play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7409484" y="2932086"/>
            <a:ext cx="14564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 smtClean="0">
                <a:latin typeface="Play"/>
                <a:cs typeface="Play"/>
              </a:rPr>
              <a:t>4 - s</a:t>
            </a:r>
            <a:r>
              <a:rPr lang="en-US" sz="1000" dirty="0" err="1" smtClean="0">
                <a:latin typeface="Play"/>
                <a:cs typeface="Play"/>
              </a:rPr>
              <a:t>ubabs</a:t>
            </a:r>
            <a:r>
              <a:rPr lang="en-US" sz="1000" dirty="0" smtClean="0">
                <a:latin typeface="Play"/>
                <a:cs typeface="Play"/>
              </a:rPr>
              <a:t> $1,$2 -&gt; $4</a:t>
            </a:r>
            <a:endParaRPr lang="fr-FR" sz="1000" dirty="0">
              <a:latin typeface="Play"/>
              <a:cs typeface="Play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7409280" y="3545581"/>
            <a:ext cx="13069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>
                <a:latin typeface="Play"/>
                <a:cs typeface="Play"/>
              </a:rPr>
              <a:t>6</a:t>
            </a:r>
            <a:r>
              <a:rPr lang="fr-FR" sz="1000" dirty="0" smtClean="0">
                <a:latin typeface="Play"/>
                <a:cs typeface="Play"/>
              </a:rPr>
              <a:t> - b</a:t>
            </a:r>
            <a:r>
              <a:rPr lang="en-US" sz="1000" dirty="0" err="1" smtClean="0">
                <a:latin typeface="Play"/>
                <a:cs typeface="Play"/>
              </a:rPr>
              <a:t>eq</a:t>
            </a:r>
            <a:r>
              <a:rPr lang="en-US" sz="1000" dirty="0" smtClean="0">
                <a:latin typeface="Play"/>
                <a:cs typeface="Play"/>
              </a:rPr>
              <a:t> $5, $1 -&gt; </a:t>
            </a:r>
            <a:r>
              <a:rPr lang="en-US" sz="1000" dirty="0" err="1" smtClean="0">
                <a:latin typeface="Play"/>
                <a:cs typeface="Play"/>
              </a:rPr>
              <a:t>insn</a:t>
            </a:r>
            <a:r>
              <a:rPr lang="en-US" sz="1000" dirty="0" smtClean="0">
                <a:latin typeface="Play"/>
                <a:cs typeface="Play"/>
              </a:rPr>
              <a:t> D</a:t>
            </a:r>
            <a:endParaRPr lang="fr-FR" sz="1000" dirty="0">
              <a:latin typeface="Play"/>
              <a:cs typeface="Play"/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7400539" y="3230087"/>
            <a:ext cx="12864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>
                <a:latin typeface="Play"/>
                <a:cs typeface="Play"/>
              </a:rPr>
              <a:t>5</a:t>
            </a:r>
            <a:r>
              <a:rPr lang="fr-FR" sz="1000" dirty="0" smtClean="0">
                <a:latin typeface="Play"/>
                <a:cs typeface="Play"/>
              </a:rPr>
              <a:t> - a</a:t>
            </a:r>
            <a:r>
              <a:rPr lang="en-US" sz="1000" dirty="0" err="1" smtClean="0">
                <a:latin typeface="Play"/>
                <a:cs typeface="Play"/>
              </a:rPr>
              <a:t>dd</a:t>
            </a:r>
            <a:r>
              <a:rPr lang="en-US" sz="1000" dirty="0" smtClean="0">
                <a:latin typeface="Play"/>
                <a:cs typeface="Play"/>
              </a:rPr>
              <a:t> $4, $5 -&gt; $5 </a:t>
            </a:r>
            <a:endParaRPr lang="fr-FR" sz="1000" dirty="0">
              <a:latin typeface="Play"/>
              <a:cs typeface="Play"/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7423334" y="3925624"/>
            <a:ext cx="9578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 smtClean="0">
                <a:latin typeface="Play"/>
                <a:cs typeface="Play"/>
              </a:rPr>
              <a:t>7 - j</a:t>
            </a:r>
            <a:r>
              <a:rPr lang="en-US" sz="1000" dirty="0" err="1" smtClean="0">
                <a:latin typeface="Play"/>
                <a:cs typeface="Play"/>
              </a:rPr>
              <a:t>mp</a:t>
            </a:r>
            <a:r>
              <a:rPr lang="en-US" sz="1000" dirty="0" smtClean="0">
                <a:latin typeface="Play"/>
                <a:cs typeface="Play"/>
              </a:rPr>
              <a:t> </a:t>
            </a:r>
            <a:r>
              <a:rPr lang="en-US" sz="1000" dirty="0" err="1" smtClean="0">
                <a:latin typeface="Play"/>
                <a:cs typeface="Play"/>
              </a:rPr>
              <a:t>insn</a:t>
            </a:r>
            <a:r>
              <a:rPr lang="en-US" sz="1000" dirty="0" smtClean="0">
                <a:latin typeface="Play"/>
                <a:cs typeface="Play"/>
              </a:rPr>
              <a:t> 5</a:t>
            </a:r>
            <a:endParaRPr lang="fr-FR" sz="1000" dirty="0">
              <a:latin typeface="Play"/>
              <a:cs typeface="Play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485568" y="1845978"/>
            <a:ext cx="247956" cy="3854912"/>
          </a:xfrm>
          <a:prstGeom prst="rect">
            <a:avLst/>
          </a:prstGeom>
          <a:solidFill>
            <a:srgbClr val="C0504D">
              <a:alpha val="38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6" name="Rectangle 15"/>
          <p:cNvSpPr/>
          <p:nvPr/>
        </p:nvSpPr>
        <p:spPr>
          <a:xfrm>
            <a:off x="2720229" y="1845978"/>
            <a:ext cx="247956" cy="3854912"/>
          </a:xfrm>
          <a:prstGeom prst="rect">
            <a:avLst/>
          </a:prstGeom>
          <a:solidFill>
            <a:srgbClr val="C0504D">
              <a:alpha val="38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8" name="Rectangle 17"/>
          <p:cNvSpPr/>
          <p:nvPr/>
        </p:nvSpPr>
        <p:spPr>
          <a:xfrm>
            <a:off x="2946398" y="1845978"/>
            <a:ext cx="247956" cy="3854912"/>
          </a:xfrm>
          <a:prstGeom prst="rect">
            <a:avLst/>
          </a:prstGeom>
          <a:solidFill>
            <a:srgbClr val="C0504D">
              <a:alpha val="38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9" name="Rectangle 18"/>
          <p:cNvSpPr/>
          <p:nvPr/>
        </p:nvSpPr>
        <p:spPr>
          <a:xfrm>
            <a:off x="3171371" y="1852026"/>
            <a:ext cx="247956" cy="3854912"/>
          </a:xfrm>
          <a:prstGeom prst="rect">
            <a:avLst/>
          </a:prstGeom>
          <a:solidFill>
            <a:srgbClr val="C0504D">
              <a:alpha val="38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0" name="Rectangle 19"/>
          <p:cNvSpPr/>
          <p:nvPr/>
        </p:nvSpPr>
        <p:spPr>
          <a:xfrm>
            <a:off x="3401186" y="1852025"/>
            <a:ext cx="247956" cy="3854912"/>
          </a:xfrm>
          <a:prstGeom prst="rect">
            <a:avLst/>
          </a:prstGeom>
          <a:solidFill>
            <a:srgbClr val="C0504D">
              <a:alpha val="38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1" name="Rectangle 20"/>
          <p:cNvSpPr/>
          <p:nvPr/>
        </p:nvSpPr>
        <p:spPr>
          <a:xfrm>
            <a:off x="3624974" y="1853226"/>
            <a:ext cx="247956" cy="3854912"/>
          </a:xfrm>
          <a:prstGeom prst="rect">
            <a:avLst/>
          </a:prstGeom>
          <a:solidFill>
            <a:srgbClr val="C0504D">
              <a:alpha val="38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2" name="Rectangle 21"/>
          <p:cNvSpPr/>
          <p:nvPr/>
        </p:nvSpPr>
        <p:spPr>
          <a:xfrm>
            <a:off x="3848704" y="1852025"/>
            <a:ext cx="247956" cy="3854912"/>
          </a:xfrm>
          <a:prstGeom prst="rect">
            <a:avLst/>
          </a:prstGeom>
          <a:solidFill>
            <a:srgbClr val="C0504D">
              <a:alpha val="38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3" name="Rectangle 22"/>
          <p:cNvSpPr/>
          <p:nvPr/>
        </p:nvSpPr>
        <p:spPr>
          <a:xfrm>
            <a:off x="4084562" y="1852025"/>
            <a:ext cx="247956" cy="3854912"/>
          </a:xfrm>
          <a:prstGeom prst="rect">
            <a:avLst/>
          </a:prstGeom>
          <a:solidFill>
            <a:srgbClr val="C0504D">
              <a:alpha val="38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4" name="Rectangle 23"/>
          <p:cNvSpPr/>
          <p:nvPr/>
        </p:nvSpPr>
        <p:spPr>
          <a:xfrm>
            <a:off x="4315586" y="1852025"/>
            <a:ext cx="247956" cy="3854912"/>
          </a:xfrm>
          <a:prstGeom prst="rect">
            <a:avLst/>
          </a:prstGeom>
          <a:solidFill>
            <a:srgbClr val="C0504D">
              <a:alpha val="38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5" name="Rectangle 24"/>
          <p:cNvSpPr/>
          <p:nvPr/>
        </p:nvSpPr>
        <p:spPr>
          <a:xfrm>
            <a:off x="4540562" y="1858073"/>
            <a:ext cx="247956" cy="3854912"/>
          </a:xfrm>
          <a:prstGeom prst="rect">
            <a:avLst/>
          </a:prstGeom>
          <a:solidFill>
            <a:srgbClr val="C0504D">
              <a:alpha val="38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6" name="Rectangle 25"/>
          <p:cNvSpPr/>
          <p:nvPr/>
        </p:nvSpPr>
        <p:spPr>
          <a:xfrm>
            <a:off x="4770374" y="1864121"/>
            <a:ext cx="247956" cy="3854912"/>
          </a:xfrm>
          <a:prstGeom prst="rect">
            <a:avLst/>
          </a:prstGeom>
          <a:solidFill>
            <a:srgbClr val="C0504D">
              <a:alpha val="38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7" name="Rectangle 26"/>
          <p:cNvSpPr/>
          <p:nvPr/>
        </p:nvSpPr>
        <p:spPr>
          <a:xfrm>
            <a:off x="4991704" y="1858073"/>
            <a:ext cx="247956" cy="3854912"/>
          </a:xfrm>
          <a:prstGeom prst="rect">
            <a:avLst/>
          </a:prstGeom>
          <a:solidFill>
            <a:srgbClr val="C0504D">
              <a:alpha val="38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8" name="Rectangle 27"/>
          <p:cNvSpPr/>
          <p:nvPr/>
        </p:nvSpPr>
        <p:spPr>
          <a:xfrm>
            <a:off x="5211839" y="1864121"/>
            <a:ext cx="247956" cy="3854912"/>
          </a:xfrm>
          <a:prstGeom prst="rect">
            <a:avLst/>
          </a:prstGeom>
          <a:solidFill>
            <a:srgbClr val="C0504D">
              <a:alpha val="38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9" name="Rectangle 28"/>
          <p:cNvSpPr/>
          <p:nvPr/>
        </p:nvSpPr>
        <p:spPr>
          <a:xfrm>
            <a:off x="5447699" y="1845978"/>
            <a:ext cx="247956" cy="3854912"/>
          </a:xfrm>
          <a:prstGeom prst="rect">
            <a:avLst/>
          </a:prstGeom>
          <a:solidFill>
            <a:srgbClr val="C0504D">
              <a:alpha val="38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" name="Rectangle 29"/>
          <p:cNvSpPr/>
          <p:nvPr/>
        </p:nvSpPr>
        <p:spPr>
          <a:xfrm>
            <a:off x="5679930" y="1845977"/>
            <a:ext cx="247956" cy="3854912"/>
          </a:xfrm>
          <a:prstGeom prst="rect">
            <a:avLst/>
          </a:prstGeom>
          <a:solidFill>
            <a:srgbClr val="C0504D">
              <a:alpha val="38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1" name="Rectangle 30"/>
          <p:cNvSpPr/>
          <p:nvPr/>
        </p:nvSpPr>
        <p:spPr>
          <a:xfrm>
            <a:off x="5898847" y="1852218"/>
            <a:ext cx="247956" cy="3854912"/>
          </a:xfrm>
          <a:prstGeom prst="rect">
            <a:avLst/>
          </a:prstGeom>
          <a:solidFill>
            <a:srgbClr val="C0504D">
              <a:alpha val="38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2" name="Rectangle 31"/>
          <p:cNvSpPr/>
          <p:nvPr/>
        </p:nvSpPr>
        <p:spPr>
          <a:xfrm>
            <a:off x="6122609" y="1853226"/>
            <a:ext cx="247956" cy="3854912"/>
          </a:xfrm>
          <a:prstGeom prst="rect">
            <a:avLst/>
          </a:prstGeom>
          <a:solidFill>
            <a:srgbClr val="C0504D">
              <a:alpha val="38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3" name="Rectangle 32"/>
          <p:cNvSpPr/>
          <p:nvPr/>
        </p:nvSpPr>
        <p:spPr>
          <a:xfrm>
            <a:off x="6358469" y="1855333"/>
            <a:ext cx="247956" cy="3854912"/>
          </a:xfrm>
          <a:prstGeom prst="rect">
            <a:avLst/>
          </a:prstGeom>
          <a:solidFill>
            <a:srgbClr val="C0504D">
              <a:alpha val="38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4" name="Rectangle 33"/>
          <p:cNvSpPr/>
          <p:nvPr/>
        </p:nvSpPr>
        <p:spPr>
          <a:xfrm>
            <a:off x="6582229" y="1852025"/>
            <a:ext cx="247956" cy="3854912"/>
          </a:xfrm>
          <a:prstGeom prst="rect">
            <a:avLst/>
          </a:prstGeom>
          <a:solidFill>
            <a:srgbClr val="C0504D">
              <a:alpha val="38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5" name="Rectangle 34"/>
          <p:cNvSpPr/>
          <p:nvPr/>
        </p:nvSpPr>
        <p:spPr>
          <a:xfrm>
            <a:off x="6812037" y="1858073"/>
            <a:ext cx="525740" cy="3854912"/>
          </a:xfrm>
          <a:prstGeom prst="rect">
            <a:avLst/>
          </a:prstGeom>
          <a:solidFill>
            <a:srgbClr val="C0504D">
              <a:alpha val="38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6" name="ZoneTexte 35"/>
          <p:cNvSpPr txBox="1"/>
          <p:nvPr/>
        </p:nvSpPr>
        <p:spPr>
          <a:xfrm>
            <a:off x="7446017" y="4175689"/>
            <a:ext cx="68480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>
                <a:latin typeface="Play"/>
                <a:cs typeface="Play"/>
              </a:rPr>
              <a:t>8</a:t>
            </a:r>
            <a:r>
              <a:rPr lang="fr-FR" sz="1000" dirty="0" smtClean="0">
                <a:latin typeface="Play"/>
                <a:cs typeface="Play"/>
              </a:rPr>
              <a:t> – </a:t>
            </a:r>
            <a:r>
              <a:rPr lang="fr-FR" sz="1000" dirty="0" err="1" smtClean="0">
                <a:latin typeface="Play"/>
                <a:cs typeface="Play"/>
              </a:rPr>
              <a:t>nop</a:t>
            </a:r>
            <a:endParaRPr lang="fr-FR" sz="1000" dirty="0" smtClean="0">
              <a:latin typeface="Play"/>
              <a:cs typeface="Play"/>
            </a:endParaRPr>
          </a:p>
          <a:p>
            <a:r>
              <a:rPr lang="fr-FR" sz="1000" dirty="0" err="1" smtClean="0">
                <a:latin typeface="Play"/>
                <a:cs typeface="Play"/>
              </a:rPr>
              <a:t>Nop</a:t>
            </a:r>
            <a:endParaRPr lang="fr-FR" sz="1000" dirty="0" smtClean="0">
              <a:latin typeface="Play"/>
              <a:cs typeface="Play"/>
            </a:endParaRPr>
          </a:p>
          <a:p>
            <a:r>
              <a:rPr lang="fr-FR" sz="1000" dirty="0" err="1" smtClean="0">
                <a:latin typeface="Play"/>
                <a:cs typeface="Play"/>
              </a:rPr>
              <a:t>Nop</a:t>
            </a:r>
            <a:endParaRPr lang="fr-FR" sz="1000" dirty="0" smtClean="0">
              <a:latin typeface="Play"/>
              <a:cs typeface="Play"/>
            </a:endParaRPr>
          </a:p>
          <a:p>
            <a:r>
              <a:rPr lang="fr-FR" sz="1000" dirty="0" err="1" smtClean="0">
                <a:latin typeface="Play"/>
                <a:cs typeface="Play"/>
              </a:rPr>
              <a:t>Nop</a:t>
            </a:r>
            <a:endParaRPr lang="fr-FR" sz="1000" dirty="0" smtClean="0">
              <a:latin typeface="Play"/>
              <a:cs typeface="Play"/>
            </a:endParaRPr>
          </a:p>
          <a:p>
            <a:r>
              <a:rPr lang="fr-FR" sz="1000" dirty="0" smtClean="0">
                <a:latin typeface="Play"/>
                <a:cs typeface="Play"/>
              </a:rPr>
              <a:t>…</a:t>
            </a:r>
          </a:p>
          <a:p>
            <a:r>
              <a:rPr lang="fr-FR" sz="1000" dirty="0" smtClean="0">
                <a:latin typeface="Play"/>
                <a:cs typeface="Play"/>
              </a:rPr>
              <a:t>15 - </a:t>
            </a:r>
            <a:r>
              <a:rPr lang="fr-FR" sz="1000" dirty="0" err="1" smtClean="0">
                <a:latin typeface="Play"/>
                <a:cs typeface="Play"/>
              </a:rPr>
              <a:t>Nop</a:t>
            </a:r>
            <a:endParaRPr lang="fr-FR" sz="1000" dirty="0">
              <a:latin typeface="Play"/>
              <a:cs typeface="Play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7397042" y="1718349"/>
            <a:ext cx="1109449" cy="274167"/>
          </a:xfrm>
          <a:prstGeom prst="rect">
            <a:avLst/>
          </a:prstGeom>
          <a:solidFill>
            <a:srgbClr val="C0504D">
              <a:alpha val="38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0" name="Rectangle 39"/>
          <p:cNvSpPr/>
          <p:nvPr/>
        </p:nvSpPr>
        <p:spPr>
          <a:xfrm>
            <a:off x="7394186" y="2016105"/>
            <a:ext cx="1109449" cy="274167"/>
          </a:xfrm>
          <a:prstGeom prst="rect">
            <a:avLst/>
          </a:prstGeom>
          <a:solidFill>
            <a:srgbClr val="C0504D">
              <a:alpha val="38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1" name="Rectangle 40"/>
          <p:cNvSpPr/>
          <p:nvPr/>
        </p:nvSpPr>
        <p:spPr>
          <a:xfrm>
            <a:off x="7408236" y="2305202"/>
            <a:ext cx="1220067" cy="274167"/>
          </a:xfrm>
          <a:prstGeom prst="rect">
            <a:avLst/>
          </a:prstGeom>
          <a:solidFill>
            <a:srgbClr val="C0504D">
              <a:alpha val="38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2" name="Rectangle 41"/>
          <p:cNvSpPr/>
          <p:nvPr/>
        </p:nvSpPr>
        <p:spPr>
          <a:xfrm>
            <a:off x="7416568" y="2633107"/>
            <a:ext cx="1299657" cy="274167"/>
          </a:xfrm>
          <a:prstGeom prst="rect">
            <a:avLst/>
          </a:prstGeom>
          <a:solidFill>
            <a:srgbClr val="C0504D">
              <a:alpha val="38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3" name="Rectangle 42"/>
          <p:cNvSpPr/>
          <p:nvPr/>
        </p:nvSpPr>
        <p:spPr>
          <a:xfrm>
            <a:off x="7423334" y="2955379"/>
            <a:ext cx="1446781" cy="274167"/>
          </a:xfrm>
          <a:prstGeom prst="rect">
            <a:avLst/>
          </a:prstGeom>
          <a:solidFill>
            <a:srgbClr val="C0504D">
              <a:alpha val="38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4" name="Rectangle 43"/>
          <p:cNvSpPr/>
          <p:nvPr/>
        </p:nvSpPr>
        <p:spPr>
          <a:xfrm>
            <a:off x="7416568" y="3271414"/>
            <a:ext cx="1283373" cy="904275"/>
          </a:xfrm>
          <a:prstGeom prst="rect">
            <a:avLst/>
          </a:prstGeom>
          <a:solidFill>
            <a:srgbClr val="C0504D">
              <a:alpha val="38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5" name="Rectangle 44"/>
          <p:cNvSpPr/>
          <p:nvPr/>
        </p:nvSpPr>
        <p:spPr>
          <a:xfrm>
            <a:off x="7390923" y="4541212"/>
            <a:ext cx="1283373" cy="650140"/>
          </a:xfrm>
          <a:prstGeom prst="rect">
            <a:avLst/>
          </a:prstGeom>
          <a:solidFill>
            <a:srgbClr val="C0504D">
              <a:alpha val="38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6" name="Rectangle 45"/>
          <p:cNvSpPr/>
          <p:nvPr/>
        </p:nvSpPr>
        <p:spPr>
          <a:xfrm>
            <a:off x="728932" y="6452383"/>
            <a:ext cx="15911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b-NO" dirty="0" smtClean="0">
                <a:latin typeface="Play"/>
                <a:cs typeface="Play"/>
              </a:rPr>
              <a:t>Sacha </a:t>
            </a:r>
            <a:r>
              <a:rPr lang="nb-NO" dirty="0" err="1" smtClean="0">
                <a:latin typeface="Play"/>
                <a:cs typeface="Play"/>
              </a:rPr>
              <a:t>Béraud</a:t>
            </a:r>
            <a:endParaRPr lang="fr-FR" dirty="0">
              <a:latin typeface="Play"/>
              <a:cs typeface="Play"/>
            </a:endParaRPr>
          </a:p>
        </p:txBody>
      </p:sp>
    </p:spTree>
    <p:extLst>
      <p:ext uri="{BB962C8B-B14F-4D97-AF65-F5344CB8AC3E}">
        <p14:creationId xmlns:p14="http://schemas.microsoft.com/office/powerpoint/2010/main" val="32237173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  <p:bldP spid="16" grpId="0" animBg="1"/>
      <p:bldP spid="16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  <p:bldP spid="34" grpId="0" animBg="1"/>
      <p:bldP spid="34" grpId="1" animBg="1"/>
      <p:bldP spid="35" grpId="0" animBg="1"/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  <p:bldP spid="43" grpId="0" animBg="1"/>
      <p:bldP spid="43" grpId="1" animBg="1"/>
      <p:bldP spid="44" grpId="0" animBg="1"/>
      <p:bldP spid="44" grpId="1" animBg="1"/>
      <p:bldP spid="4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dirty="0" smtClean="0"/>
              <a:t>Cycle and </a:t>
            </a:r>
            <a:r>
              <a:rPr lang="fr-FR" sz="4000" dirty="0" err="1" smtClean="0"/>
              <a:t>Execution</a:t>
            </a:r>
            <a:r>
              <a:rPr lang="fr-FR" sz="4000" dirty="0" smtClean="0"/>
              <a:t> Time</a:t>
            </a:r>
            <a:endParaRPr lang="fr-FR" sz="4000" dirty="0"/>
          </a:p>
        </p:txBody>
      </p:sp>
      <p:sp>
        <p:nvSpPr>
          <p:cNvPr id="4" name="ZoneTexte 3"/>
          <p:cNvSpPr txBox="1"/>
          <p:nvPr/>
        </p:nvSpPr>
        <p:spPr>
          <a:xfrm>
            <a:off x="239760" y="193066"/>
            <a:ext cx="7201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dirty="0" smtClean="0">
                <a:latin typeface="Play"/>
                <a:cs typeface="Play"/>
              </a:rPr>
              <a:t>3c</a:t>
            </a:r>
            <a:endParaRPr lang="fr-FR" sz="4000" dirty="0">
              <a:latin typeface="Play"/>
              <a:cs typeface="Play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959945" y="1328341"/>
            <a:ext cx="1745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>
                <a:latin typeface="Play"/>
                <a:cs typeface="Play"/>
              </a:rPr>
              <a:t>Block </a:t>
            </a:r>
            <a:r>
              <a:rPr lang="fr-FR" b="1" dirty="0" err="1" smtClean="0">
                <a:latin typeface="Play"/>
                <a:cs typeface="Play"/>
              </a:rPr>
              <a:t>Diagram</a:t>
            </a:r>
            <a:endParaRPr lang="fr-FR" b="1" dirty="0">
              <a:latin typeface="Play"/>
              <a:cs typeface="Play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959945" y="4992754"/>
            <a:ext cx="2682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 smtClean="0">
                <a:latin typeface="Play"/>
                <a:cs typeface="Play"/>
              </a:rPr>
              <a:t>Critical</a:t>
            </a:r>
            <a:r>
              <a:rPr lang="fr-FR" b="1" dirty="0" smtClean="0">
                <a:latin typeface="Play"/>
                <a:cs typeface="Play"/>
              </a:rPr>
              <a:t> </a:t>
            </a:r>
            <a:r>
              <a:rPr lang="fr-FR" b="1" dirty="0" err="1" smtClean="0">
                <a:latin typeface="Play"/>
                <a:cs typeface="Play"/>
              </a:rPr>
              <a:t>Path</a:t>
            </a:r>
            <a:r>
              <a:rPr lang="fr-FR" b="1" dirty="0" smtClean="0">
                <a:latin typeface="Play"/>
                <a:cs typeface="Play"/>
              </a:rPr>
              <a:t> </a:t>
            </a:r>
            <a:r>
              <a:rPr lang="fr-FR" b="1" dirty="0" err="1" smtClean="0">
                <a:latin typeface="Play"/>
                <a:cs typeface="Play"/>
              </a:rPr>
              <a:t>Derivation</a:t>
            </a:r>
            <a:endParaRPr lang="fr-FR" b="1" dirty="0">
              <a:latin typeface="Play"/>
              <a:cs typeface="Play"/>
            </a:endParaRPr>
          </a:p>
        </p:txBody>
      </p:sp>
      <p:pic>
        <p:nvPicPr>
          <p:cNvPr id="8" name="Image 7" descr="COMP3211-Project-Block-Diagram-Clock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1848178"/>
            <a:ext cx="5947834" cy="3144576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202402" y="3076222"/>
            <a:ext cx="387343" cy="785517"/>
          </a:xfrm>
          <a:prstGeom prst="rect">
            <a:avLst/>
          </a:prstGeom>
          <a:solidFill>
            <a:srgbClr val="C0504D">
              <a:alpha val="38000"/>
            </a:srgbClr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Rectangle 9"/>
          <p:cNvSpPr/>
          <p:nvPr/>
        </p:nvSpPr>
        <p:spPr>
          <a:xfrm>
            <a:off x="3661432" y="3076222"/>
            <a:ext cx="554796" cy="785517"/>
          </a:xfrm>
          <a:prstGeom prst="rect">
            <a:avLst/>
          </a:prstGeom>
          <a:solidFill>
            <a:srgbClr val="C0504D">
              <a:alpha val="38000"/>
            </a:srgbClr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Rectangle 11"/>
          <p:cNvSpPr/>
          <p:nvPr/>
        </p:nvSpPr>
        <p:spPr>
          <a:xfrm>
            <a:off x="4456545" y="2216513"/>
            <a:ext cx="1216121" cy="2617183"/>
          </a:xfrm>
          <a:prstGeom prst="rect">
            <a:avLst/>
          </a:prstGeom>
          <a:solidFill>
            <a:srgbClr val="C0504D">
              <a:alpha val="38000"/>
            </a:srgbClr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" name="Rectangle 12"/>
          <p:cNvSpPr/>
          <p:nvPr/>
        </p:nvSpPr>
        <p:spPr>
          <a:xfrm>
            <a:off x="5801975" y="3332788"/>
            <a:ext cx="278631" cy="584970"/>
          </a:xfrm>
          <a:prstGeom prst="rect">
            <a:avLst/>
          </a:prstGeom>
          <a:solidFill>
            <a:srgbClr val="C0504D">
              <a:alpha val="38000"/>
            </a:srgbClr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" name="Rectangle 13"/>
          <p:cNvSpPr/>
          <p:nvPr/>
        </p:nvSpPr>
        <p:spPr>
          <a:xfrm>
            <a:off x="6134484" y="3169612"/>
            <a:ext cx="561880" cy="663479"/>
          </a:xfrm>
          <a:prstGeom prst="rect">
            <a:avLst/>
          </a:prstGeom>
          <a:solidFill>
            <a:srgbClr val="C0504D">
              <a:alpha val="38000"/>
            </a:srgbClr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" name="Rectangle 14"/>
          <p:cNvSpPr/>
          <p:nvPr/>
        </p:nvSpPr>
        <p:spPr>
          <a:xfrm>
            <a:off x="6777950" y="3332788"/>
            <a:ext cx="603444" cy="584970"/>
          </a:xfrm>
          <a:prstGeom prst="rect">
            <a:avLst/>
          </a:prstGeom>
          <a:solidFill>
            <a:srgbClr val="C0504D">
              <a:alpha val="38000"/>
            </a:srgbClr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6" name="Rectangle 15"/>
          <p:cNvSpPr/>
          <p:nvPr/>
        </p:nvSpPr>
        <p:spPr>
          <a:xfrm>
            <a:off x="7450226" y="3076222"/>
            <a:ext cx="278631" cy="584970"/>
          </a:xfrm>
          <a:prstGeom prst="rect">
            <a:avLst/>
          </a:prstGeom>
          <a:solidFill>
            <a:srgbClr val="C0504D">
              <a:alpha val="38000"/>
            </a:srgbClr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7" name="ZoneTexte 16"/>
          <p:cNvSpPr txBox="1"/>
          <p:nvPr/>
        </p:nvSpPr>
        <p:spPr>
          <a:xfrm>
            <a:off x="610162" y="5495076"/>
            <a:ext cx="6078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200" dirty="0" smtClean="0">
                <a:latin typeface="Play"/>
                <a:cs typeface="Play"/>
              </a:rPr>
              <a:t>PC</a:t>
            </a:r>
          </a:p>
          <a:p>
            <a:pPr algn="ctr"/>
            <a:r>
              <a:rPr lang="fr-FR" sz="1200" dirty="0" smtClean="0">
                <a:latin typeface="Play"/>
                <a:cs typeface="Play"/>
              </a:rPr>
              <a:t>0.5 ns</a:t>
            </a:r>
            <a:endParaRPr lang="fr-FR" sz="1200" dirty="0">
              <a:latin typeface="Play"/>
              <a:cs typeface="Play"/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1321514" y="5482762"/>
            <a:ext cx="9387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200" dirty="0" smtClean="0">
                <a:latin typeface="Play"/>
                <a:cs typeface="Play"/>
              </a:rPr>
              <a:t>Instruction </a:t>
            </a:r>
          </a:p>
          <a:p>
            <a:pPr algn="ctr"/>
            <a:r>
              <a:rPr lang="fr-FR" sz="1200" dirty="0" smtClean="0">
                <a:latin typeface="Play"/>
                <a:cs typeface="Play"/>
              </a:rPr>
              <a:t>Memory</a:t>
            </a:r>
          </a:p>
          <a:p>
            <a:pPr algn="ctr"/>
            <a:r>
              <a:rPr lang="fr-FR" sz="1200" dirty="0" smtClean="0">
                <a:latin typeface="Play"/>
                <a:cs typeface="Play"/>
              </a:rPr>
              <a:t>1.5 ns</a:t>
            </a:r>
            <a:endParaRPr lang="fr-FR" sz="1200" dirty="0">
              <a:latin typeface="Play"/>
              <a:cs typeface="Play"/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2468840" y="5508513"/>
            <a:ext cx="10182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200" dirty="0" smtClean="0">
                <a:latin typeface="Play"/>
                <a:cs typeface="Play"/>
              </a:rPr>
              <a:t>Control Unit</a:t>
            </a:r>
          </a:p>
          <a:p>
            <a:pPr algn="ctr"/>
            <a:r>
              <a:rPr lang="fr-FR" sz="1200" dirty="0" smtClean="0">
                <a:latin typeface="Play"/>
                <a:cs typeface="Play"/>
              </a:rPr>
              <a:t>1.5 ns</a:t>
            </a:r>
            <a:endParaRPr lang="fr-FR" sz="1200" dirty="0">
              <a:latin typeface="Play"/>
              <a:cs typeface="Play"/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3687536" y="5519430"/>
            <a:ext cx="8480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200" dirty="0" err="1" smtClean="0">
                <a:latin typeface="Play"/>
                <a:cs typeface="Play"/>
              </a:rPr>
              <a:t>Mux_ALU</a:t>
            </a:r>
            <a:endParaRPr lang="fr-FR" sz="1200" dirty="0" smtClean="0">
              <a:latin typeface="Play"/>
              <a:cs typeface="Play"/>
            </a:endParaRPr>
          </a:p>
          <a:p>
            <a:pPr algn="ctr"/>
            <a:r>
              <a:rPr lang="fr-FR" sz="1200" dirty="0">
                <a:latin typeface="Play"/>
                <a:cs typeface="Play"/>
              </a:rPr>
              <a:t>0</a:t>
            </a:r>
            <a:r>
              <a:rPr lang="fr-FR" sz="1200" dirty="0" smtClean="0">
                <a:latin typeface="Play"/>
                <a:cs typeface="Play"/>
              </a:rPr>
              <a:t>.5 ns</a:t>
            </a:r>
            <a:endParaRPr lang="fr-FR" sz="1200" dirty="0">
              <a:latin typeface="Play"/>
              <a:cs typeface="Play"/>
            </a:endParaRPr>
          </a:p>
        </p:txBody>
      </p:sp>
      <p:sp>
        <p:nvSpPr>
          <p:cNvPr id="21" name="ZoneTexte 20"/>
          <p:cNvSpPr txBox="1"/>
          <p:nvPr/>
        </p:nvSpPr>
        <p:spPr>
          <a:xfrm>
            <a:off x="5385561" y="5474648"/>
            <a:ext cx="7489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200" dirty="0" smtClean="0">
                <a:latin typeface="Play"/>
                <a:cs typeface="Play"/>
              </a:rPr>
              <a:t>Data </a:t>
            </a:r>
          </a:p>
          <a:p>
            <a:pPr algn="ctr"/>
            <a:r>
              <a:rPr lang="fr-FR" sz="1200" dirty="0" smtClean="0">
                <a:latin typeface="Play"/>
                <a:cs typeface="Play"/>
              </a:rPr>
              <a:t>Memory</a:t>
            </a:r>
          </a:p>
          <a:p>
            <a:pPr algn="ctr"/>
            <a:r>
              <a:rPr lang="fr-FR" sz="1200" dirty="0" smtClean="0">
                <a:latin typeface="Play"/>
                <a:cs typeface="Play"/>
              </a:rPr>
              <a:t>1.5 ns</a:t>
            </a:r>
            <a:endParaRPr lang="fr-FR" sz="1200" dirty="0">
              <a:latin typeface="Play"/>
              <a:cs typeface="Play"/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6314829" y="5525027"/>
            <a:ext cx="9262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200" dirty="0" err="1" smtClean="0">
                <a:latin typeface="Play"/>
                <a:cs typeface="Play"/>
              </a:rPr>
              <a:t>Mux_write</a:t>
            </a:r>
            <a:endParaRPr lang="fr-FR" sz="1200" dirty="0" smtClean="0">
              <a:latin typeface="Play"/>
              <a:cs typeface="Play"/>
            </a:endParaRPr>
          </a:p>
          <a:p>
            <a:pPr algn="ctr"/>
            <a:r>
              <a:rPr lang="fr-FR" sz="1200" dirty="0">
                <a:latin typeface="Play"/>
                <a:cs typeface="Play"/>
              </a:rPr>
              <a:t>0</a:t>
            </a:r>
            <a:r>
              <a:rPr lang="fr-FR" sz="1200" dirty="0" smtClean="0">
                <a:latin typeface="Play"/>
                <a:cs typeface="Play"/>
              </a:rPr>
              <a:t>.5 ns</a:t>
            </a:r>
            <a:endParaRPr lang="fr-FR" sz="1200" dirty="0">
              <a:latin typeface="Play"/>
              <a:cs typeface="Play"/>
            </a:endParaRPr>
          </a:p>
        </p:txBody>
      </p:sp>
      <p:sp>
        <p:nvSpPr>
          <p:cNvPr id="23" name="ZoneTexte 22"/>
          <p:cNvSpPr txBox="1"/>
          <p:nvPr/>
        </p:nvSpPr>
        <p:spPr>
          <a:xfrm>
            <a:off x="7660808" y="5370875"/>
            <a:ext cx="85429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fr-FR" dirty="0" smtClean="0">
                <a:solidFill>
                  <a:schemeClr val="tx1"/>
                </a:solidFill>
                <a:latin typeface="Play"/>
                <a:cs typeface="Play"/>
              </a:rPr>
              <a:t>TOTAL</a:t>
            </a:r>
          </a:p>
          <a:p>
            <a:pPr algn="ctr"/>
            <a:r>
              <a:rPr lang="fr-FR" dirty="0" smtClean="0">
                <a:solidFill>
                  <a:schemeClr val="tx1"/>
                </a:solidFill>
                <a:latin typeface="Play"/>
                <a:cs typeface="Play"/>
              </a:rPr>
              <a:t>8 ns</a:t>
            </a:r>
            <a:endParaRPr lang="fr-FR" dirty="0">
              <a:solidFill>
                <a:schemeClr val="tx1"/>
              </a:solidFill>
              <a:latin typeface="Play"/>
              <a:cs typeface="Play"/>
            </a:endParaRPr>
          </a:p>
        </p:txBody>
      </p:sp>
      <p:sp>
        <p:nvSpPr>
          <p:cNvPr id="24" name="ZoneTexte 23"/>
          <p:cNvSpPr txBox="1"/>
          <p:nvPr/>
        </p:nvSpPr>
        <p:spPr>
          <a:xfrm>
            <a:off x="1088343" y="549927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>
                <a:latin typeface="Play"/>
                <a:cs typeface="Play"/>
              </a:rPr>
              <a:t>+</a:t>
            </a:r>
            <a:endParaRPr lang="fr-FR" dirty="0" smtClean="0">
              <a:latin typeface="Play"/>
              <a:cs typeface="Play"/>
            </a:endParaRPr>
          </a:p>
        </p:txBody>
      </p:sp>
      <p:sp>
        <p:nvSpPr>
          <p:cNvPr id="25" name="ZoneTexte 24"/>
          <p:cNvSpPr txBox="1"/>
          <p:nvPr/>
        </p:nvSpPr>
        <p:spPr>
          <a:xfrm>
            <a:off x="2168758" y="550851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>
                <a:latin typeface="Play"/>
                <a:cs typeface="Play"/>
              </a:rPr>
              <a:t>+</a:t>
            </a:r>
            <a:endParaRPr lang="fr-FR" dirty="0" smtClean="0">
              <a:latin typeface="Play"/>
              <a:cs typeface="Play"/>
            </a:endParaRPr>
          </a:p>
        </p:txBody>
      </p:sp>
      <p:sp>
        <p:nvSpPr>
          <p:cNvPr id="26" name="ZoneTexte 25"/>
          <p:cNvSpPr txBox="1"/>
          <p:nvPr/>
        </p:nvSpPr>
        <p:spPr>
          <a:xfrm>
            <a:off x="3382041" y="549213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>
                <a:latin typeface="Play"/>
                <a:cs typeface="Play"/>
              </a:rPr>
              <a:t>+</a:t>
            </a:r>
            <a:endParaRPr lang="fr-FR" dirty="0" smtClean="0">
              <a:latin typeface="Play"/>
              <a:cs typeface="Play"/>
            </a:endParaRPr>
          </a:p>
        </p:txBody>
      </p:sp>
      <p:sp>
        <p:nvSpPr>
          <p:cNvPr id="27" name="ZoneTexte 26"/>
          <p:cNvSpPr txBox="1"/>
          <p:nvPr/>
        </p:nvSpPr>
        <p:spPr>
          <a:xfrm>
            <a:off x="5087791" y="549382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>
                <a:latin typeface="Play"/>
                <a:cs typeface="Play"/>
              </a:rPr>
              <a:t>+</a:t>
            </a:r>
            <a:endParaRPr lang="fr-FR" dirty="0" smtClean="0">
              <a:latin typeface="Play"/>
              <a:cs typeface="Play"/>
            </a:endParaRPr>
          </a:p>
        </p:txBody>
      </p:sp>
      <p:sp>
        <p:nvSpPr>
          <p:cNvPr id="28" name="ZoneTexte 27"/>
          <p:cNvSpPr txBox="1"/>
          <p:nvPr/>
        </p:nvSpPr>
        <p:spPr>
          <a:xfrm>
            <a:off x="4425951" y="549413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>
                <a:latin typeface="Play"/>
                <a:cs typeface="Play"/>
              </a:rPr>
              <a:t>+</a:t>
            </a:r>
            <a:endParaRPr lang="fr-FR" dirty="0" smtClean="0">
              <a:latin typeface="Play"/>
              <a:cs typeface="Play"/>
            </a:endParaRPr>
          </a:p>
        </p:txBody>
      </p:sp>
      <p:sp>
        <p:nvSpPr>
          <p:cNvPr id="29" name="ZoneTexte 28"/>
          <p:cNvSpPr txBox="1"/>
          <p:nvPr/>
        </p:nvSpPr>
        <p:spPr>
          <a:xfrm>
            <a:off x="7241071" y="548248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smtClean="0">
                <a:latin typeface="Play"/>
                <a:cs typeface="Play"/>
              </a:rPr>
              <a:t>=</a:t>
            </a:r>
          </a:p>
        </p:txBody>
      </p:sp>
      <p:sp>
        <p:nvSpPr>
          <p:cNvPr id="31" name="ZoneTexte 30"/>
          <p:cNvSpPr txBox="1"/>
          <p:nvPr/>
        </p:nvSpPr>
        <p:spPr>
          <a:xfrm>
            <a:off x="4708233" y="5524753"/>
            <a:ext cx="479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200" dirty="0" smtClean="0">
                <a:latin typeface="Play"/>
                <a:cs typeface="Play"/>
              </a:rPr>
              <a:t>ALU</a:t>
            </a:r>
          </a:p>
          <a:p>
            <a:pPr algn="ctr"/>
            <a:r>
              <a:rPr lang="fr-FR" sz="1200" dirty="0">
                <a:latin typeface="Play"/>
                <a:cs typeface="Play"/>
              </a:rPr>
              <a:t>2</a:t>
            </a:r>
            <a:r>
              <a:rPr lang="fr-FR" sz="1200" dirty="0" smtClean="0">
                <a:latin typeface="Play"/>
                <a:cs typeface="Play"/>
              </a:rPr>
              <a:t> ns</a:t>
            </a:r>
            <a:endParaRPr lang="fr-FR" sz="1200" dirty="0">
              <a:latin typeface="Play"/>
              <a:cs typeface="Play"/>
            </a:endParaRPr>
          </a:p>
        </p:txBody>
      </p:sp>
      <p:sp>
        <p:nvSpPr>
          <p:cNvPr id="32" name="ZoneTexte 31"/>
          <p:cNvSpPr txBox="1"/>
          <p:nvPr/>
        </p:nvSpPr>
        <p:spPr>
          <a:xfrm>
            <a:off x="6080606" y="548523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smtClean="0">
                <a:latin typeface="Play"/>
                <a:cs typeface="Play"/>
              </a:rPr>
              <a:t>+</a:t>
            </a:r>
          </a:p>
        </p:txBody>
      </p:sp>
      <p:sp>
        <p:nvSpPr>
          <p:cNvPr id="30" name="Rectangle 29"/>
          <p:cNvSpPr/>
          <p:nvPr/>
        </p:nvSpPr>
        <p:spPr>
          <a:xfrm>
            <a:off x="728932" y="6452383"/>
            <a:ext cx="15911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b-NO" dirty="0" smtClean="0">
                <a:latin typeface="Play"/>
                <a:cs typeface="Play"/>
              </a:rPr>
              <a:t>Sacha </a:t>
            </a:r>
            <a:r>
              <a:rPr lang="nb-NO" dirty="0" err="1" smtClean="0">
                <a:latin typeface="Play"/>
                <a:cs typeface="Play"/>
              </a:rPr>
              <a:t>Béraud</a:t>
            </a:r>
            <a:endParaRPr lang="fr-FR" dirty="0">
              <a:latin typeface="Play"/>
              <a:cs typeface="Play"/>
            </a:endParaRPr>
          </a:p>
        </p:txBody>
      </p:sp>
    </p:spTree>
    <p:extLst>
      <p:ext uri="{BB962C8B-B14F-4D97-AF65-F5344CB8AC3E}">
        <p14:creationId xmlns:p14="http://schemas.microsoft.com/office/powerpoint/2010/main" val="5288841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9" grpId="2" animBg="1"/>
      <p:bldP spid="10" grpId="0" animBg="1"/>
      <p:bldP spid="10" grpId="1" animBg="1"/>
      <p:bldP spid="10" grpId="2" animBg="1"/>
      <p:bldP spid="12" grpId="0" animBg="1"/>
      <p:bldP spid="12" grpId="1" animBg="1"/>
      <p:bldP spid="12" grpId="2" animBg="1"/>
      <p:bldP spid="13" grpId="0" animBg="1"/>
      <p:bldP spid="13" grpId="1" animBg="1"/>
      <p:bldP spid="13" grpId="2" animBg="1"/>
      <p:bldP spid="14" grpId="0" animBg="1"/>
      <p:bldP spid="14" grpId="1" animBg="1"/>
      <p:bldP spid="14" grpId="2" animBg="1"/>
      <p:bldP spid="15" grpId="0" animBg="1"/>
      <p:bldP spid="15" grpId="1" animBg="1"/>
      <p:bldP spid="15" grpId="2" animBg="1"/>
      <p:bldP spid="16" grpId="0" animBg="1"/>
      <p:bldP spid="16" grpId="1" animBg="1"/>
      <p:bldP spid="17" grpId="0"/>
      <p:bldP spid="18" grpId="0"/>
      <p:bldP spid="19" grpId="0"/>
      <p:bldP spid="20" grpId="0"/>
      <p:bldP spid="21" grpId="0"/>
      <p:bldP spid="22" grpId="0"/>
      <p:bldP spid="23" grpId="0" animBg="1"/>
      <p:bldP spid="24" grpId="0"/>
      <p:bldP spid="25" grpId="0"/>
      <p:bldP spid="26" grpId="0"/>
      <p:bldP spid="27" grpId="0"/>
      <p:bldP spid="28" grpId="0"/>
      <p:bldP spid="29" grpId="0"/>
      <p:bldP spid="31" grpId="0"/>
      <p:bldP spid="32" grpId="0"/>
    </p:bldLst>
  </p:timing>
</p:sld>
</file>

<file path=ppt/theme/theme1.xml><?xml version="1.0" encoding="utf-8"?>
<a:theme xmlns:a="http://schemas.openxmlformats.org/drawingml/2006/main" name="VHDL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ub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 fov="600000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300000"/>
              </a:schemeClr>
            </a:gs>
            <a:gs pos="31000">
              <a:schemeClr val="bg1">
                <a:tint val="100000"/>
                <a:satMod val="300000"/>
              </a:schemeClr>
            </a:gs>
            <a:gs pos="62000">
              <a:schemeClr val="phClr">
                <a:tint val="100000"/>
                <a:shade val="100000"/>
                <a:satMod val="100000"/>
              </a:schemeClr>
            </a:gs>
            <a:gs pos="100000">
              <a:schemeClr val="phClr">
                <a:shade val="100000"/>
                <a:hueMod val="93000"/>
                <a:satMod val="50000"/>
                <a:lumMod val="2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100000"/>
                <a:satMod val="100000"/>
              </a:schemeClr>
            </a:gs>
            <a:gs pos="100000">
              <a:schemeClr val="phClr">
                <a:tint val="100000"/>
                <a:shade val="100000"/>
                <a:alpha val="100000"/>
                <a:hueMod val="100000"/>
                <a:satMod val="150000"/>
                <a:lumMod val="5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VHDL.thmx</Template>
  <TotalTime>481</TotalTime>
  <Words>370</Words>
  <Application>Microsoft Macintosh PowerPoint</Application>
  <PresentationFormat>Présentation à l'écran (4:3)</PresentationFormat>
  <Paragraphs>208</Paragraphs>
  <Slides>11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2" baseType="lpstr">
      <vt:lpstr>VHDL</vt:lpstr>
      <vt:lpstr>3211 Project</vt:lpstr>
      <vt:lpstr>C/MIPS Translation </vt:lpstr>
      <vt:lpstr>AL</vt:lpstr>
      <vt:lpstr>ISA</vt:lpstr>
      <vt:lpstr>Block Diagram</vt:lpstr>
      <vt:lpstr>ALU Block Diagram</vt:lpstr>
      <vt:lpstr>Branching and Jumping</vt:lpstr>
      <vt:lpstr>Program Walk through</vt:lpstr>
      <vt:lpstr>Cycle and Execution Time</vt:lpstr>
      <vt:lpstr>Results</vt:lpstr>
      <vt:lpstr>Thank You</vt:lpstr>
    </vt:vector>
  </TitlesOfParts>
  <Company>Wisdom Vibes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Sacha Béraud</dc:creator>
  <cp:lastModifiedBy>Sacha Béraud</cp:lastModifiedBy>
  <cp:revision>32</cp:revision>
  <dcterms:created xsi:type="dcterms:W3CDTF">2012-04-02T06:17:52Z</dcterms:created>
  <dcterms:modified xsi:type="dcterms:W3CDTF">2012-04-03T15:00:42Z</dcterms:modified>
</cp:coreProperties>
</file>