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6400800" cy="8699500"/>
  <p:notesSz cx="6400800" cy="8699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2696845"/>
            <a:ext cx="5440680" cy="182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4871720"/>
            <a:ext cx="4480560" cy="217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2000885"/>
            <a:ext cx="2784348" cy="574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2000885"/>
            <a:ext cx="2784348" cy="574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347980"/>
            <a:ext cx="5760720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2000885"/>
            <a:ext cx="5760720" cy="574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8090535"/>
            <a:ext cx="2048256" cy="43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07862" y="8222726"/>
            <a:ext cx="396875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8090535"/>
            <a:ext cx="1472184" cy="43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178" y="1022684"/>
            <a:ext cx="836742" cy="8395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367" y="2222412"/>
            <a:ext cx="1001648" cy="7753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477" y="4890506"/>
            <a:ext cx="476393" cy="1221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8090" y="5033985"/>
            <a:ext cx="430586" cy="32053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830635" y="2216305"/>
            <a:ext cx="4312285" cy="708660"/>
            <a:chOff x="830635" y="2216305"/>
            <a:chExt cx="4312285" cy="708660"/>
          </a:xfrm>
        </p:grpSpPr>
        <p:sp>
          <p:nvSpPr>
            <p:cNvPr id="7" name="object 7" descr=""/>
            <p:cNvSpPr/>
            <p:nvPr/>
          </p:nvSpPr>
          <p:spPr>
            <a:xfrm>
              <a:off x="4724238" y="2216305"/>
              <a:ext cx="0" cy="708660"/>
            </a:xfrm>
            <a:custGeom>
              <a:avLst/>
              <a:gdLst/>
              <a:ahLst/>
              <a:cxnLst/>
              <a:rect l="l" t="t" r="r" b="b"/>
              <a:pathLst>
                <a:path w="0" h="708660">
                  <a:moveTo>
                    <a:pt x="0" y="708235"/>
                  </a:moveTo>
                  <a:lnTo>
                    <a:pt x="0" y="0"/>
                  </a:lnTo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0635" y="2894013"/>
              <a:ext cx="4312285" cy="0"/>
            </a:xfrm>
            <a:custGeom>
              <a:avLst/>
              <a:gdLst/>
              <a:ahLst/>
              <a:cxnLst/>
              <a:rect l="l" t="t" r="r" b="b"/>
              <a:pathLst>
                <a:path w="4312285" h="0">
                  <a:moveTo>
                    <a:pt x="0" y="0"/>
                  </a:moveTo>
                  <a:lnTo>
                    <a:pt x="4311974" y="0"/>
                  </a:lnTo>
                </a:path>
              </a:pathLst>
            </a:custGeom>
            <a:ln w="33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060471" y="1883323"/>
            <a:ext cx="30226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solidFill>
                  <a:srgbClr val="626264"/>
                </a:solidFill>
                <a:latin typeface="Times New Roman"/>
                <a:cs typeface="Times New Roman"/>
              </a:rPr>
              <a:t>1</a:t>
            </a:r>
            <a:r>
              <a:rPr dirty="0" sz="550">
                <a:solidFill>
                  <a:srgbClr val="808285"/>
                </a:solidFill>
                <a:latin typeface="Times New Roman"/>
                <a:cs typeface="Times New Roman"/>
              </a:rPr>
              <a:t>0</a:t>
            </a:r>
            <a:r>
              <a:rPr dirty="0" sz="550" spc="20">
                <a:solidFill>
                  <a:srgbClr val="808285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808285"/>
                </a:solidFill>
                <a:latin typeface="Times New Roman"/>
                <a:cs typeface="Times New Roman"/>
              </a:rPr>
              <a:t>2CHII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8334" y="2575786"/>
            <a:ext cx="17056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0" b="1">
                <a:solidFill>
                  <a:srgbClr val="13B3EF"/>
                </a:solidFill>
                <a:latin typeface="Times New Roman"/>
                <a:cs typeface="Times New Roman"/>
              </a:rPr>
              <a:t>PROBABILITY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84994" y="3251459"/>
            <a:ext cx="385762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The</a:t>
            </a:r>
            <a:r>
              <a:rPr dirty="0" sz="1050" spc="114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theory</a:t>
            </a:r>
            <a:r>
              <a:rPr dirty="0" sz="1050" spc="14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of</a:t>
            </a:r>
            <a:r>
              <a:rPr dirty="0" sz="1050" spc="24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probabilities</a:t>
            </a:r>
            <a:r>
              <a:rPr dirty="0" sz="1050" spc="19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and</a:t>
            </a:r>
            <a:r>
              <a:rPr dirty="0" sz="1050" spc="18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the</a:t>
            </a:r>
            <a:r>
              <a:rPr dirty="0" sz="1050" spc="15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240" i="1">
                <a:solidFill>
                  <a:srgbClr val="13B3EF"/>
                </a:solidFill>
                <a:latin typeface="Times New Roman"/>
                <a:cs typeface="Times New Roman"/>
              </a:rPr>
              <a:t>th</a:t>
            </a:r>
            <a:r>
              <a:rPr dirty="0" sz="1050" spc="20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220" i="1">
                <a:solidFill>
                  <a:srgbClr val="13B3EF"/>
                </a:solidFill>
                <a:latin typeface="Times New Roman"/>
                <a:cs typeface="Times New Roman"/>
              </a:rPr>
              <a:t>o'</a:t>
            </a:r>
            <a:r>
              <a:rPr dirty="0" sz="1050" spc="1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of</a:t>
            </a:r>
            <a:r>
              <a:rPr dirty="0" sz="1050" spc="16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errors</a:t>
            </a:r>
            <a:r>
              <a:rPr dirty="0" sz="1050" spc="13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now</a:t>
            </a:r>
            <a:r>
              <a:rPr dirty="0" sz="1050" spc="15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580" i="1">
                <a:solidFill>
                  <a:srgbClr val="13B3EF"/>
                </a:solidFill>
                <a:latin typeface="Times New Roman"/>
                <a:cs typeface="Times New Roman"/>
              </a:rPr>
              <a:t>con</a:t>
            </a:r>
            <a:r>
              <a:rPr dirty="0" sz="1050" spc="37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250" i="1">
                <a:solidFill>
                  <a:srgbClr val="3FC1F2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85148" y="2555848"/>
            <a:ext cx="4246880" cy="105854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4250" spc="-695" b="1" i="1">
                <a:solidFill>
                  <a:srgbClr val="070707"/>
                </a:solidFill>
                <a:latin typeface="Times New Roman"/>
                <a:cs typeface="Times New Roman"/>
              </a:rPr>
              <a:t>cz;</a:t>
            </a: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2377440" algn="l"/>
                <a:tab pos="3889375" algn="l"/>
              </a:tabLst>
            </a:pP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a</a:t>
            </a:r>
            <a:r>
              <a:rPr dirty="0" sz="1050" spc="33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formidable</a:t>
            </a:r>
            <a:r>
              <a:rPr dirty="0" sz="1050" spc="42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body</a:t>
            </a:r>
            <a:r>
              <a:rPr dirty="0" sz="1050" spc="360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of</a:t>
            </a:r>
            <a:r>
              <a:rPr dirty="0" sz="1050" spc="39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great</a:t>
            </a:r>
            <a:r>
              <a:rPr dirty="0" sz="1050" spc="34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13B3EF"/>
                </a:solidFill>
                <a:latin typeface="Times New Roman"/>
                <a:cs typeface="Times New Roman"/>
              </a:rPr>
              <a:t>mathem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	</a:t>
            </a:r>
            <a:r>
              <a:rPr dirty="0" sz="1050" i="1">
                <a:solidFill>
                  <a:srgbClr val="59CAF4"/>
                </a:solidFill>
                <a:latin typeface="Times New Roman"/>
                <a:cs typeface="Times New Roman"/>
              </a:rPr>
              <a:t>.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al</a:t>
            </a:r>
            <a:r>
              <a:rPr dirty="0" sz="1050" spc="254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interest</a:t>
            </a:r>
            <a:r>
              <a:rPr dirty="0" sz="1050" spc="31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110" i="1">
                <a:solidFill>
                  <a:srgbClr val="13B3EF"/>
                </a:solidFill>
                <a:latin typeface="Times New Roman"/>
                <a:cs typeface="Times New Roman"/>
              </a:rPr>
              <a:t>a</a:t>
            </a:r>
            <a:r>
              <a:rPr dirty="0" sz="1050" spc="110" i="1">
                <a:solidFill>
                  <a:srgbClr val="053849"/>
                </a:solidFill>
                <a:latin typeface="Times New Roman"/>
                <a:cs typeface="Times New Roman"/>
              </a:rPr>
              <a:t>i</a:t>
            </a:r>
            <a:r>
              <a:rPr dirty="0" sz="1050" spc="110" i="1">
                <a:solidFill>
                  <a:srgbClr val="13B3EF"/>
                </a:solidFill>
                <a:latin typeface="Times New Roman"/>
                <a:cs typeface="Times New Roman"/>
              </a:rPr>
              <a:t>d</a:t>
            </a:r>
            <a:r>
              <a:rPr dirty="0" sz="1050" spc="220" i="1">
                <a:solidFill>
                  <a:srgbClr val="13B3EF"/>
                </a:solidFill>
                <a:latin typeface="Times New Roman"/>
                <a:cs typeface="Times New Roman"/>
              </a:rPr>
              <a:t>  </a:t>
            </a:r>
            <a:r>
              <a:rPr dirty="0" sz="2000" spc="90" b="1" i="1">
                <a:solidFill>
                  <a:srgbClr val="031F28"/>
                </a:solidFill>
                <a:latin typeface="Times New Roman"/>
                <a:cs typeface="Times New Roman"/>
              </a:rPr>
              <a:t>j</a:t>
            </a:r>
            <a:r>
              <a:rPr dirty="0" sz="2000" b="1" i="1">
                <a:solidFill>
                  <a:srgbClr val="031F28"/>
                </a:solidFill>
                <a:latin typeface="Times New Roman"/>
                <a:cs typeface="Times New Roman"/>
              </a:rPr>
              <a:t>	</a:t>
            </a:r>
            <a:r>
              <a:rPr dirty="0" sz="2000" spc="-480">
                <a:solidFill>
                  <a:srgbClr val="070707"/>
                </a:solidFill>
                <a:latin typeface="Times New Roman"/>
                <a:cs typeface="Times New Roman"/>
              </a:rPr>
              <a:t>""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3850" y="3584208"/>
            <a:ext cx="129730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13B3EF"/>
                </a:solidFill>
                <a:latin typeface="Times New Roman"/>
                <a:cs typeface="Times New Roman"/>
              </a:rPr>
              <a:t>practical</a:t>
            </a:r>
            <a:r>
              <a:rPr dirty="0" sz="1050" spc="495" i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13B3EF"/>
                </a:solidFill>
                <a:latin typeface="Times New Roman"/>
                <a:cs typeface="Times New Roman"/>
              </a:rPr>
              <a:t>importance.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82897" y="3584208"/>
            <a:ext cx="9779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070707"/>
                </a:solidFill>
                <a:latin typeface="Times New Roman"/>
                <a:cs typeface="Times New Roman"/>
              </a:rPr>
              <a:t>,,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75381" y="3507890"/>
            <a:ext cx="205104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 b="1" i="1">
                <a:solidFill>
                  <a:srgbClr val="070707"/>
                </a:solidFill>
                <a:latin typeface="Arial"/>
                <a:cs typeface="Arial"/>
              </a:rPr>
              <a:t>.,I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06666" y="3342279"/>
            <a:ext cx="668020" cy="850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85" b="1" i="1">
                <a:solidFill>
                  <a:srgbClr val="070707"/>
                </a:solidFill>
                <a:latin typeface="Times New Roman"/>
                <a:cs typeface="Times New Roman"/>
              </a:rPr>
              <a:t>i'</a:t>
            </a:r>
            <a:r>
              <a:rPr dirty="0" sz="5400" spc="-770" b="1" i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5400" spc="-1435">
                <a:solidFill>
                  <a:srgbClr val="070707"/>
                </a:solidFill>
                <a:latin typeface="Times New Roman"/>
                <a:cs typeface="Times New Roman"/>
              </a:rPr>
              <a:t>_.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53969" y="3895588"/>
            <a:ext cx="7721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40">
                <a:solidFill>
                  <a:srgbClr val="312D2D"/>
                </a:solidFill>
                <a:latin typeface="Times New Roman"/>
                <a:cs typeface="Times New Roman"/>
              </a:rPr>
              <a:t>odward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5474" y="4017409"/>
            <a:ext cx="1857375" cy="89725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just" marL="13335">
              <a:lnSpc>
                <a:spcPct val="100000"/>
              </a:lnSpc>
              <a:spcBef>
                <a:spcPts val="844"/>
              </a:spcBef>
            </a:pPr>
            <a:r>
              <a:rPr dirty="0" sz="1150" b="1">
                <a:solidFill>
                  <a:srgbClr val="13B3EF"/>
                </a:solidFill>
                <a:latin typeface="Times New Roman"/>
                <a:cs typeface="Times New Roman"/>
              </a:rPr>
              <a:t>15.1</a:t>
            </a:r>
            <a:r>
              <a:rPr dirty="0" sz="1150" spc="270" b="1">
                <a:solidFill>
                  <a:srgbClr val="13B3EF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3B3EF"/>
                </a:solidFill>
                <a:latin typeface="Times New Roman"/>
                <a:cs typeface="Times New Roman"/>
              </a:rPr>
              <a:t>Introduction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 indent="1270">
              <a:lnSpc>
                <a:spcPct val="107200"/>
              </a:lnSpc>
              <a:spcBef>
                <a:spcPts val="61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-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Class </a:t>
            </a:r>
            <a:r>
              <a:rPr dirty="0" sz="1100" spc="-40" b="1">
                <a:solidFill>
                  <a:srgbClr val="312D2D"/>
                </a:solidFill>
                <a:latin typeface="Times New Roman"/>
                <a:cs typeface="Times New Roman"/>
              </a:rPr>
              <a:t>IX</a:t>
            </a:r>
            <a:r>
              <a:rPr dirty="0" sz="1100" spc="-40" b="1">
                <a:solidFill>
                  <a:srgbClr val="494648"/>
                </a:solidFill>
                <a:latin typeface="Times New Roman"/>
                <a:cs typeface="Times New Roman"/>
              </a:rPr>
              <a:t>,</a:t>
            </a:r>
            <a:r>
              <a:rPr dirty="0" sz="1100" spc="-30" b="1">
                <a:solidFill>
                  <a:srgbClr val="494648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studie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o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were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based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</a:t>
            </a:r>
            <a:r>
              <a:rPr dirty="0" sz="1050" spc="480">
                <a:solidFill>
                  <a:srgbClr val="312D2D"/>
                </a:solidFill>
                <a:latin typeface="Times New Roman"/>
                <a:cs typeface="Times New Roman"/>
              </a:rPr>
              <a:t>  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s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tossing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1000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times</a:t>
            </a:r>
            <a:r>
              <a:rPr dirty="0" sz="1050" spc="-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70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704244" y="3901948"/>
            <a:ext cx="1631314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3225" b="1">
                <a:solidFill>
                  <a:srgbClr val="727274"/>
                </a:solidFill>
                <a:latin typeface="Times New Roman"/>
                <a:cs typeface="Times New Roman"/>
              </a:rPr>
              <a:t>·</a:t>
            </a:r>
            <a:r>
              <a:rPr dirty="0" sz="2800" spc="2815" b="1">
                <a:solidFill>
                  <a:srgbClr val="070707"/>
                </a:solidFill>
                <a:latin typeface="Times New Roman"/>
                <a:cs typeface="Times New Roman"/>
              </a:rPr>
              <a:t>V</a:t>
            </a:r>
            <a:r>
              <a:rPr dirty="0" sz="2800" spc="3415" b="1">
                <a:solidFill>
                  <a:srgbClr val="07070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83306" y="3831989"/>
            <a:ext cx="1764664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5565" b="1">
                <a:solidFill>
                  <a:srgbClr val="070707"/>
                </a:solidFill>
                <a:latin typeface="Times New Roman"/>
                <a:cs typeface="Times New Roman"/>
              </a:rPr>
              <a:t>,v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56141" y="4384026"/>
            <a:ext cx="7632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xpe</a:t>
            </a:r>
            <a:r>
              <a:rPr dirty="0" sz="1050" spc="4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mental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(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16555" y="4558033"/>
            <a:ext cx="68580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ual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-1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expe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·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797599" y="470428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45" y="0"/>
                </a:lnTo>
              </a:path>
            </a:pathLst>
          </a:custGeom>
          <a:ln w="12719">
            <a:solidFill>
              <a:srgbClr val="312D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884025" y="4277435"/>
            <a:ext cx="779145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345">
                <a:solidFill>
                  <a:srgbClr val="312D2D"/>
                </a:solidFill>
                <a:latin typeface="Times New Roman"/>
                <a:cs typeface="Times New Roman"/>
              </a:rPr>
              <a:t>th</a:t>
            </a:r>
            <a:r>
              <a:rPr dirty="0" sz="1050" spc="-28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4600" spc="-340">
                <a:solidFill>
                  <a:srgbClr val="312D2D"/>
                </a:solidFill>
                <a:latin typeface="Times New Roman"/>
                <a:cs typeface="Times New Roman"/>
              </a:rPr>
              <a:t>f</a:t>
            </a:r>
            <a:r>
              <a:rPr dirty="0" sz="4600" spc="-315">
                <a:solidFill>
                  <a:srgbClr val="312D2D"/>
                </a:solidFill>
                <a:latin typeface="Times New Roman"/>
                <a:cs typeface="Times New Roman"/>
              </a:rPr>
              <a:t>r</a:t>
            </a:r>
            <a:r>
              <a:rPr dirty="0" sz="4600" spc="-330">
                <a:solidFill>
                  <a:srgbClr val="070707"/>
                </a:solidFill>
                <a:latin typeface="Times New Roman"/>
                <a:cs typeface="Times New Roman"/>
              </a:rPr>
              <a:t>,</a:t>
            </a:r>
            <a:r>
              <a:rPr dirty="0" sz="4600" spc="-340">
                <a:solidFill>
                  <a:srgbClr val="070707"/>
                </a:solidFill>
                <a:latin typeface="Times New Roman"/>
                <a:cs typeface="Times New Roman"/>
              </a:rPr>
              <a:t>,</a:t>
            </a:r>
            <a:r>
              <a:rPr dirty="0" sz="4600" spc="85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050" spc="-13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84898" y="4370288"/>
            <a:ext cx="1786889" cy="5448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12700" marR="5080" indent="177165">
              <a:lnSpc>
                <a:spcPct val="107800"/>
              </a:lnSpc>
              <a:spcBef>
                <a:spcPts val="110"/>
              </a:spcBef>
              <a:tabLst>
                <a:tab pos="299085" algn="l"/>
              </a:tabLst>
            </a:pPr>
            <a:r>
              <a:rPr dirty="0" sz="1050" spc="1745">
                <a:solidFill>
                  <a:srgbClr val="312D2D"/>
                </a:solidFill>
                <a:latin typeface="Times New Roman"/>
                <a:cs typeface="Times New Roman"/>
              </a:rPr>
              <a:t>)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probabilities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events</a:t>
            </a:r>
            <a:r>
              <a:rPr dirty="0" sz="1050" spc="50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discussed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experiment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were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91427" y="4916728"/>
            <a:ext cx="2281555" cy="4775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855980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: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455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1455">
                <a:solidFill>
                  <a:srgbClr val="312D2D"/>
                </a:solidFill>
                <a:latin typeface="Times New Roman"/>
                <a:cs typeface="Times New Roman"/>
              </a:rPr>
              <a:t>i</a:t>
            </a:r>
            <a:r>
              <a:rPr dirty="0" sz="1050" spc="3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:545</a:t>
            </a:r>
            <a:endParaRPr sz="1050">
              <a:latin typeface="Times New Roman"/>
              <a:cs typeface="Times New Roman"/>
            </a:endParaRPr>
          </a:p>
          <a:p>
            <a:pPr marL="2055495">
              <a:lnSpc>
                <a:spcPct val="100000"/>
              </a:lnSpc>
              <a:spcBef>
                <a:spcPts val="520"/>
              </a:spcBef>
            </a:pPr>
            <a:r>
              <a:rPr dirty="0" sz="1050" spc="-25">
                <a:solidFill>
                  <a:srgbClr val="070707"/>
                </a:solidFill>
                <a:latin typeface="Times New Roman"/>
                <a:cs typeface="Times New Roman"/>
              </a:rPr>
              <a:t>455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406413" y="555600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45" y="0"/>
                </a:lnTo>
              </a:path>
            </a:pathLst>
          </a:custGeom>
          <a:ln w="12719">
            <a:solidFill>
              <a:srgbClr val="0707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27879" y="5324269"/>
            <a:ext cx="475170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Based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expe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,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30" b="1">
                <a:solidFill>
                  <a:srgbClr val="312D2D"/>
                </a:solidFill>
                <a:latin typeface="Times New Roman"/>
                <a:cs typeface="Times New Roman"/>
              </a:rPr>
              <a:t>empi</a:t>
            </a:r>
            <a:r>
              <a:rPr dirty="0" sz="1050" spc="130" b="1">
                <a:solidFill>
                  <a:srgbClr val="070707"/>
                </a:solidFill>
                <a:latin typeface="Times New Roman"/>
                <a:cs typeface="Times New Roman"/>
              </a:rPr>
              <a:t>e,.</a:t>
            </a:r>
            <a:r>
              <a:rPr dirty="0" sz="1050" spc="130" b="1">
                <a:solidFill>
                  <a:srgbClr val="312D2D"/>
                </a:solidFill>
                <a:latin typeface="Times New Roman"/>
                <a:cs typeface="Times New Roman"/>
              </a:rPr>
              <a:t>obability</a:t>
            </a:r>
            <a:r>
              <a:rPr dirty="0" sz="1050" spc="2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29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u="heavy" sz="105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000</a:t>
            </a:r>
            <a:r>
              <a:rPr dirty="0" sz="1050" spc="5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,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i.e.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,</a:t>
            </a:r>
            <a:r>
              <a:rPr dirty="0" sz="1050" spc="-40">
                <a:solidFill>
                  <a:srgbClr val="494648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0.455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828814" y="5589858"/>
            <a:ext cx="157162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tail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-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0</a:t>
            </a:r>
            <a:r>
              <a:rPr dirty="0" sz="1050" spc="-10">
                <a:solidFill>
                  <a:srgbClr val="494648"/>
                </a:solidFill>
                <a:latin typeface="Times New Roman"/>
                <a:cs typeface="Times New Roman"/>
              </a:rPr>
              <a:t>.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545.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28496" y="5389904"/>
            <a:ext cx="2651760" cy="38608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376555">
              <a:lnSpc>
                <a:spcPct val="100000"/>
              </a:lnSpc>
              <a:spcBef>
                <a:spcPts val="254"/>
              </a:spcBef>
            </a:pPr>
            <a:r>
              <a:rPr dirty="0" sz="1050" spc="40">
                <a:solidFill>
                  <a:srgbClr val="070707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,</a:t>
            </a:r>
            <a:r>
              <a:rPr dirty="0" sz="1050" spc="-65">
                <a:solidFill>
                  <a:srgbClr val="494648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Chapter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15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Class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IX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Mathematics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6142" y="5763865"/>
            <a:ext cx="47561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Textbook.)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 the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5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90">
                <a:solidFill>
                  <a:srgbClr val="312D2D"/>
                </a:solidFill>
                <a:latin typeface="Times New Roman"/>
                <a:cs typeface="Times New Roman"/>
              </a:rPr>
              <a:t>r</a:t>
            </a:r>
            <a:r>
              <a:rPr dirty="0" sz="1050" spc="50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890">
                <a:solidFill>
                  <a:srgbClr val="312D2D"/>
                </a:solidFill>
                <a:latin typeface="Times New Roman"/>
                <a:cs typeface="Times New Roman"/>
              </a:rPr>
              <a:t>b</a:t>
            </a:r>
            <a:r>
              <a:rPr dirty="0" sz="1050" spc="50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90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based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results of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actual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experiment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25474" y="5925660"/>
            <a:ext cx="47485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tossing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1000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ti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2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.</a:t>
            </a:r>
            <a:r>
              <a:rPr dirty="0" sz="1050" spc="185">
                <a:solidFill>
                  <a:srgbClr val="494648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 this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reason,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they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called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110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312D2D"/>
                </a:solidFill>
                <a:latin typeface="Times New Roman"/>
                <a:cs typeface="Times New Roman"/>
              </a:rPr>
              <a:t>empirical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5779" y="6010882"/>
            <a:ext cx="474662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1730375" algn="l"/>
              </a:tabLst>
            </a:pP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probabilities.</a:t>
            </a:r>
            <a:r>
              <a:rPr dirty="0" sz="1050" spc="200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f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700" spc="-20" b="1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700" spc="-20" b="1">
                <a:solidFill>
                  <a:srgbClr val="070707"/>
                </a:solidFill>
                <a:latin typeface="Times New Roman"/>
                <a:cs typeface="Times New Roman"/>
              </a:rPr>
              <a:t>l\i</a:t>
            </a:r>
            <a:r>
              <a:rPr dirty="0" sz="1700" b="1">
                <a:solidFill>
                  <a:srgbClr val="070707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ental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probabilities</a:t>
            </a:r>
            <a:r>
              <a:rPr dirty="0" sz="105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based</a:t>
            </a:r>
            <a:r>
              <a:rPr dirty="0" sz="105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results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actual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5206" y="6261461"/>
            <a:ext cx="47663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experiments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30">
                <a:solidFill>
                  <a:srgbClr val="312D2D"/>
                </a:solidFill>
                <a:latin typeface="Times New Roman"/>
                <a:cs typeface="Times New Roman"/>
              </a:rPr>
              <a:t>ad</a:t>
            </a:r>
            <a:r>
              <a:rPr dirty="0" sz="1050" spc="4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95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recordings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happening</a:t>
            </a:r>
            <a:r>
              <a:rPr dirty="0" sz="1050" spc="3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events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.</a:t>
            </a:r>
            <a:r>
              <a:rPr dirty="0" sz="1050" spc="180">
                <a:solidFill>
                  <a:srgbClr val="494648"/>
                </a:solidFill>
                <a:latin typeface="Times New Roman"/>
                <a:cs typeface="Times New Roman"/>
              </a:rPr>
              <a:t> 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Moreover</a:t>
            </a:r>
            <a:r>
              <a:rPr dirty="0" sz="1050" spc="-10">
                <a:solidFill>
                  <a:srgbClr val="494648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34309" y="6161993"/>
            <a:ext cx="10388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0" b="1">
                <a:solidFill>
                  <a:srgbClr val="312D2D"/>
                </a:solidFill>
                <a:latin typeface="Times New Roman"/>
                <a:cs typeface="Times New Roman"/>
              </a:rPr>
              <a:t>prob</a:t>
            </a:r>
            <a:r>
              <a:rPr dirty="0" sz="3200" spc="-600" b="1">
                <a:solidFill>
                  <a:srgbClr val="070707"/>
                </a:solidFill>
                <a:latin typeface="Times New Roman"/>
                <a:cs typeface="Times New Roman"/>
              </a:rPr>
              <a:t>:a?-</a:t>
            </a:r>
            <a:r>
              <a:rPr dirty="0" sz="3200" spc="-635" b="1">
                <a:solidFill>
                  <a:srgbClr val="312D2D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8814" y="6435467"/>
            <a:ext cx="47561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269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these</a:t>
            </a:r>
            <a:r>
              <a:rPr dirty="0" sz="1050" spc="-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	o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nly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'estimates'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.</a:t>
            </a:r>
            <a:r>
              <a:rPr dirty="0" sz="1050" spc="-20">
                <a:solidFill>
                  <a:srgbClr val="49464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If</a:t>
            </a:r>
            <a:r>
              <a:rPr dirty="0" sz="100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pcrform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50" spc="-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another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6867" y="6597263"/>
            <a:ext cx="5835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1000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time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971319" y="6597263"/>
            <a:ext cx="31121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data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giving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estimates.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472881" y="6817060"/>
            <a:ext cx="4112260" cy="52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,</a:t>
            </a:r>
            <a:r>
              <a:rPr dirty="0" sz="1050" spc="-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tossed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many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times</a:t>
            </a:r>
            <a:r>
              <a:rPr dirty="0" sz="1050" spc="-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noted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-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times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it</a:t>
            </a:r>
            <a:r>
              <a:rPr dirty="0" sz="1050" spc="-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turned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up</a:t>
            </a:r>
            <a:endParaRPr sz="1050">
              <a:latin typeface="Times New Roman"/>
              <a:cs typeface="Times New Roman"/>
            </a:endParaRPr>
          </a:p>
          <a:p>
            <a:pPr marL="12700" marR="6350" indent="62230">
              <a:lnSpc>
                <a:spcPct val="104900"/>
              </a:lnSpc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s)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(refer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-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Activities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Chapter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15).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noted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osses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increased,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29215" y="6984961"/>
            <a:ext cx="339090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-635">
              <a:lnSpc>
                <a:spcPct val="104900"/>
              </a:lnSpc>
              <a:spcBef>
                <a:spcPts val="40"/>
              </a:spcBef>
            </a:pP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head numb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611938" y="7339079"/>
            <a:ext cx="952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0">
                <a:solidFill>
                  <a:srgbClr val="070707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02326" y="7372913"/>
            <a:ext cx="48063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(or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tail)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came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closer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closer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3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 spc="75">
                <a:solidFill>
                  <a:srgbClr val="070707"/>
                </a:solidFill>
                <a:latin typeface="Times New Roman"/>
                <a:cs typeface="Times New Roman"/>
              </a:rPr>
              <a:t>2</a:t>
            </a:r>
            <a:r>
              <a:rPr dirty="0" sz="1600" spc="50">
                <a:solidFill>
                  <a:srgbClr val="312D2D"/>
                </a:solidFill>
                <a:latin typeface="Times New Roman"/>
                <a:cs typeface="Times New Roman"/>
              </a:rPr>
              <a:t>·</a:t>
            </a:r>
            <a:r>
              <a:rPr dirty="0" sz="160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>
                <a:solidFill>
                  <a:srgbClr val="494648"/>
                </a:solidFill>
                <a:latin typeface="Times New Roman"/>
                <a:cs typeface="Times New Roman"/>
              </a:rPr>
              <a:t>,</a:t>
            </a:r>
            <a:r>
              <a:rPr dirty="0" sz="1050" spc="180">
                <a:solidFill>
                  <a:srgbClr val="494648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but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many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other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0635" y="759828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 h="0">
                <a:moveTo>
                  <a:pt x="0" y="0"/>
                </a:moveTo>
                <a:lnTo>
                  <a:pt x="1539118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28369" y="867778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8ACEB"/>
                </a:solidFill>
                <a:latin typeface="Times New Roman"/>
                <a:cs typeface="Times New Roman"/>
              </a:rPr>
              <a:t>304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3202" y="1172543"/>
            <a:ext cx="4765040" cy="9340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7780" marR="10160" indent="-1270">
              <a:lnSpc>
                <a:spcPct val="104900"/>
              </a:lnSpc>
              <a:spcBef>
                <a:spcPts val="40"/>
              </a:spcBef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7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9</a:t>
            </a:r>
            <a:r>
              <a:rPr dirty="0" sz="1050" spc="9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229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Harpreet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tosses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two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coins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simultaneously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(say,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425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other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409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2).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gets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050" spc="95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least</a:t>
            </a:r>
            <a:r>
              <a:rPr dirty="0" sz="1050" spc="110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head?</a:t>
            </a:r>
            <a:endParaRPr sz="1050">
              <a:latin typeface="Times New Roman"/>
              <a:cs typeface="Times New Roman"/>
            </a:endParaRPr>
          </a:p>
          <a:p>
            <a:pPr algn="just" marL="15240" marR="5080" indent="-3175">
              <a:lnSpc>
                <a:spcPct val="104900"/>
              </a:lnSpc>
              <a:spcBef>
                <a:spcPts val="600"/>
              </a:spcBef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27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32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3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write</a:t>
            </a:r>
            <a:r>
              <a:rPr dirty="0" sz="105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50" spc="4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'head'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3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50" spc="3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4F4B4D"/>
                </a:solidFill>
                <a:latin typeface="Times New Roman"/>
                <a:cs typeface="Times New Roman"/>
              </a:rPr>
              <a:t>'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tail'.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When</a:t>
            </a:r>
            <a:r>
              <a:rPr dirty="0" sz="1050" spc="3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two</a:t>
            </a:r>
            <a:r>
              <a:rPr dirty="0" sz="1050" spc="2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coins</a:t>
            </a:r>
            <a:r>
              <a:rPr dirty="0" sz="1050" spc="3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tossed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simultaneously,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</a:t>
            </a:r>
            <a:r>
              <a:rPr dirty="0" sz="1050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r>
              <a:rPr dirty="0" sz="1050" spc="25">
                <a:solidFill>
                  <a:srgbClr val="4F4B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H),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(H,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T),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(T,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H),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(T,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T),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all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20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likely.</a:t>
            </a:r>
            <a:r>
              <a:rPr dirty="0" sz="1050" spc="15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Here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(H,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H)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means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up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first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(say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42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1)</a:t>
            </a:r>
            <a:r>
              <a:rPr dirty="0" sz="950" spc="7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up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5474" y="2088365"/>
            <a:ext cx="47561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second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coin(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2).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Similarly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</a:t>
            </a:r>
            <a:r>
              <a:rPr dirty="0" sz="1050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r>
              <a:rPr dirty="0" sz="1050" spc="-90">
                <a:solidFill>
                  <a:srgbClr val="4F4B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T)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means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up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first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tail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up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8814" y="2256266"/>
            <a:ext cx="15125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second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on.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1522" y="2024512"/>
            <a:ext cx="4639945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55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r>
              <a:rPr dirty="0" sz="1050" spc="155">
                <a:solidFill>
                  <a:srgbClr val="4F4B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F4B4D"/>
                </a:solidFill>
                <a:latin typeface="Times New Roman"/>
                <a:cs typeface="Times New Roman"/>
              </a:rPr>
              <a:t>'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least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head'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</a:t>
            </a:r>
            <a:r>
              <a:rPr dirty="0" sz="1050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r>
              <a:rPr dirty="0" sz="1050" spc="100">
                <a:solidFill>
                  <a:srgbClr val="4F4B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H),</a:t>
            </a:r>
            <a:r>
              <a:rPr dirty="0" sz="1050" spc="-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4600" spc="-1155" b="1">
                <a:solidFill>
                  <a:srgbClr val="312D2D"/>
                </a:solidFill>
                <a:latin typeface="Arial"/>
                <a:cs typeface="Arial"/>
              </a:rPr>
              <a:t>(H,</a:t>
            </a:r>
            <a:r>
              <a:rPr dirty="0" sz="4600" spc="-1155" b="1">
                <a:solidFill>
                  <a:srgbClr val="050505"/>
                </a:solidFill>
                <a:latin typeface="Arial"/>
                <a:cs typeface="Arial"/>
              </a:rPr>
              <a:t>o</a:t>
            </a:r>
            <a:endParaRPr sz="4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8528" y="2640911"/>
            <a:ext cx="11131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(T,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H).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(Why?)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4920" y="2866814"/>
            <a:ext cx="27793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So,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Eis</a:t>
            </a:r>
            <a:r>
              <a:rPr dirty="0" sz="1050" spc="4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3.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27058" y="2529741"/>
            <a:ext cx="441959" cy="590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700" spc="65" b="1">
                <a:solidFill>
                  <a:srgbClr val="050505"/>
                </a:solidFill>
                <a:latin typeface="Arial"/>
                <a:cs typeface="Arial"/>
              </a:rPr>
              <a:t>e,</a:t>
            </a:r>
            <a:endParaRPr sz="37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6142" y="3220932"/>
            <a:ext cx="62420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Therefore</a:t>
            </a:r>
            <a:r>
              <a:rPr dirty="0" sz="1050" spc="-10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78521" y="3106455"/>
            <a:ext cx="57785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4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950" spc="-755">
                <a:solidFill>
                  <a:srgbClr val="312D2D"/>
                </a:solidFill>
                <a:latin typeface="Times New Roman"/>
                <a:cs typeface="Times New Roman"/>
              </a:rPr>
              <a:t>¾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16809" y="3428518"/>
            <a:ext cx="6032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4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96074" y="2808048"/>
            <a:ext cx="1271905" cy="1124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200" spc="-475" b="1">
                <a:solidFill>
                  <a:srgbClr val="312D2D"/>
                </a:solidFill>
                <a:latin typeface="Times New Roman"/>
                <a:cs typeface="Times New Roman"/>
              </a:rPr>
              <a:t>le</a:t>
            </a:r>
            <a:r>
              <a:rPr dirty="0" sz="7200" spc="-475" b="1">
                <a:solidFill>
                  <a:srgbClr val="050505"/>
                </a:solidFill>
                <a:latin typeface="Times New Roman"/>
                <a:cs typeface="Times New Roman"/>
              </a:rPr>
              <a:t>t</a:t>
            </a:r>
            <a:r>
              <a:rPr dirty="0" sz="7200" spc="-475" b="1">
                <a:solidFill>
                  <a:srgbClr val="312D2D"/>
                </a:solidFill>
                <a:latin typeface="Times New Roman"/>
                <a:cs typeface="Times New Roman"/>
              </a:rPr>
              <a:t>d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6142" y="3526714"/>
            <a:ext cx="362267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3090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i.e.,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Harpreet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gets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050" spc="-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	i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12D2D"/>
                </a:solidFill>
                <a:latin typeface="Arial"/>
                <a:cs typeface="Arial"/>
              </a:rPr>
              <a:t>4</a:t>
            </a:r>
            <a:r>
              <a:rPr dirty="0" sz="1550" spc="-10">
                <a:solidFill>
                  <a:srgbClr val="4F4B4D"/>
                </a:solidFill>
                <a:latin typeface="Arial"/>
                <a:cs typeface="Arial"/>
              </a:rPr>
              <a:t>·</a:t>
            </a:r>
            <a:r>
              <a:rPr dirty="0" sz="1550" spc="-10">
                <a:solidFill>
                  <a:srgbClr val="050505"/>
                </a:solidFill>
                <a:latin typeface="Arial"/>
                <a:cs typeface="Arial"/>
              </a:rPr>
              <a:t>''"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1937" y="3571233"/>
            <a:ext cx="242316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Note: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find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3000" spc="-450" b="1">
                <a:solidFill>
                  <a:srgbClr val="312D2D"/>
                </a:solidFill>
                <a:latin typeface="Times New Roman"/>
                <a:cs typeface="Times New Roman"/>
              </a:rPr>
              <a:t>foll</a:t>
            </a:r>
            <a:r>
              <a:rPr dirty="0" sz="3000" spc="-450" b="1">
                <a:solidFill>
                  <a:srgbClr val="050505"/>
                </a:solidFill>
                <a:latin typeface="Times New Roman"/>
                <a:cs typeface="Times New Roman"/>
              </a:rPr>
              <a:t>°7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80545" y="3571233"/>
            <a:ext cx="7620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45" i="1">
                <a:solidFill>
                  <a:srgbClr val="050505"/>
                </a:solidFill>
                <a:latin typeface="Times New Roman"/>
                <a:cs typeface="Times New Roman"/>
              </a:rPr>
              <a:t>'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850655" y="3964275"/>
            <a:ext cx="119253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Arial"/>
                <a:cs typeface="Arial"/>
              </a:rPr>
              <a:t>(E)</a:t>
            </a:r>
            <a:r>
              <a:rPr dirty="0" sz="1000" spc="-4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950" spc="34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D"/>
                </a:solidFill>
                <a:latin typeface="Arial"/>
                <a:cs typeface="Arial"/>
              </a:rPr>
              <a:t>1-</a:t>
            </a:r>
            <a:r>
              <a:rPr dirty="0" sz="1000" spc="47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2550" spc="-165" b="1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2550" spc="-165" b="1">
                <a:solidFill>
                  <a:srgbClr val="050505"/>
                </a:solidFill>
                <a:latin typeface="Times New Roman"/>
                <a:cs typeface="Times New Roman"/>
              </a:rPr>
              <a:t>ry,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21377" y="4195010"/>
            <a:ext cx="5232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115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335644" y="4164483"/>
            <a:ext cx="146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50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29900" y="4002434"/>
            <a:ext cx="195897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50" spc="675" b="1">
                <a:solidFill>
                  <a:srgbClr val="050505"/>
                </a:solidFill>
                <a:latin typeface="Times New Roman"/>
                <a:cs typeface="Times New Roman"/>
              </a:rPr>
              <a:t>M</a:t>
            </a:r>
            <a:r>
              <a:rPr dirty="0" sz="2250" spc="675" b="1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00" spc="675">
                <a:solidFill>
                  <a:srgbClr val="312D2D"/>
                </a:solidFill>
                <a:latin typeface="Arial"/>
                <a:cs typeface="Arial"/>
              </a:rPr>
              <a:t>P(no</a:t>
            </a:r>
            <a:r>
              <a:rPr dirty="0" sz="1000" spc="3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head)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 spc="105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950" spc="15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50264" sz="1575" spc="-307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baseline="50264" sz="1575" spc="-22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600" spc="50">
                <a:solidFill>
                  <a:srgbClr val="312D2D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228302" y="46401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99" y="0"/>
                </a:lnTo>
              </a:path>
            </a:pathLst>
          </a:custGeom>
          <a:ln w="12719">
            <a:solidFill>
              <a:srgbClr val="312D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25206" y="4483240"/>
            <a:ext cx="4760595" cy="92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525" indent="307340">
              <a:lnSpc>
                <a:spcPct val="106800"/>
              </a:lnSpc>
              <a:spcBef>
                <a:spcPts val="100"/>
              </a:spcBef>
              <a:tabLst>
                <a:tab pos="199580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Did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observe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in a</a:t>
            </a:r>
            <a:r>
              <a:rPr dirty="0" sz="1050" spc="6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68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1050" spc="685" b="1">
                <a:solidFill>
                  <a:srgbClr val="312D2D"/>
                </a:solidFill>
                <a:uFill>
                  <a:solidFill>
                    <a:srgbClr val="050505"/>
                  </a:solidFill>
                </a:uFill>
                <a:latin typeface="Times New Roman"/>
                <a:cs typeface="Times New Roman"/>
              </a:rPr>
              <a:t>pl</a:t>
            </a:r>
            <a:r>
              <a:rPr dirty="0" sz="1050" spc="685" b="1">
                <a:solidFill>
                  <a:srgbClr val="312D2D"/>
                </a:solidFill>
                <a:latin typeface="Times New Roman"/>
                <a:cs typeface="Times New Roman"/>
              </a:rPr>
              <a:t>es</a:t>
            </a:r>
            <a:r>
              <a:rPr dirty="0" sz="1050" spc="-6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70" b="1">
                <a:solidFill>
                  <a:srgbClr val="312D2D"/>
                </a:solidFill>
                <a:latin typeface="Times New Roman"/>
                <a:cs typeface="Times New Roman"/>
              </a:rPr>
              <a:t>dis</a:t>
            </a:r>
            <a:r>
              <a:rPr dirty="0" sz="1050" spc="570" b="1">
                <a:solidFill>
                  <a:srgbClr val="050505"/>
                </a:solidFill>
                <a:latin typeface="Times New Roman"/>
                <a:cs typeface="Times New Roman"/>
              </a:rPr>
              <a:t>A</a:t>
            </a:r>
            <a:r>
              <a:rPr dirty="0" sz="1050" spc="570" b="1">
                <a:solidFill>
                  <a:srgbClr val="312D2D"/>
                </a:solidFill>
                <a:latin typeface="Times New Roman"/>
                <a:cs typeface="Times New Roman"/>
              </a:rPr>
              <a:t>o</a:t>
            </a:r>
            <a:r>
              <a:rPr dirty="0" sz="1050" spc="-4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far, the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possible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each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experim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·nite?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If</a:t>
            </a:r>
            <a:r>
              <a:rPr dirty="0" sz="100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605">
                <a:solidFill>
                  <a:srgbClr val="312D2D"/>
                </a:solidFill>
                <a:latin typeface="Times New Roman"/>
                <a:cs typeface="Times New Roman"/>
              </a:rPr>
              <a:t>n</a:t>
            </a:r>
            <a:r>
              <a:rPr dirty="0" sz="1050" spc="85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89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now.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306070">
              <a:lnSpc>
                <a:spcPct val="103000"/>
              </a:lnSpc>
              <a:spcBef>
                <a:spcPts val="480"/>
              </a:spcBef>
              <a:tabLst>
                <a:tab pos="153352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ma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y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erime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05" b="1">
                <a:solidFill>
                  <a:srgbClr val="312D2D"/>
                </a:solidFill>
                <a:latin typeface="Times New Roman"/>
                <a:cs typeface="Times New Roman"/>
              </a:rPr>
              <a:t>whi</a:t>
            </a:r>
            <a:r>
              <a:rPr dirty="0" sz="1050" spc="305" b="1">
                <a:solidFill>
                  <a:srgbClr val="050505"/>
                </a:solidFill>
                <a:latin typeface="Times New Roman"/>
                <a:cs typeface="Times New Roman"/>
              </a:rPr>
              <a:t>&lt;Ji</a:t>
            </a:r>
            <a:r>
              <a:rPr dirty="0" sz="1050" spc="22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050" spc="380" b="1">
                <a:solidFill>
                  <a:srgbClr val="312D2D"/>
                </a:solidFill>
                <a:latin typeface="Times New Roman"/>
                <a:cs typeface="Times New Roman"/>
              </a:rPr>
              <a:t>ome</a:t>
            </a:r>
            <a:r>
              <a:rPr dirty="0" sz="1050" spc="3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any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between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two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given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numbers,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o·r</a:t>
            </a:r>
            <a:r>
              <a:rPr dirty="0" sz="1050" spc="254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b="1">
                <a:solidFill>
                  <a:srgbClr val="050505"/>
                </a:solidFill>
                <a:latin typeface="Times New Roman"/>
                <a:cs typeface="Times New Roman"/>
              </a:rPr>
              <a:t>jl'l</a:t>
            </a:r>
            <a:r>
              <a:rPr dirty="0" sz="1050" b="1">
                <a:solidFill>
                  <a:srgbClr val="312D2D"/>
                </a:solidFill>
                <a:latin typeface="Times New Roman"/>
                <a:cs typeface="Times New Roman"/>
              </a:rPr>
              <a:t>hii</a:t>
            </a:r>
            <a:r>
              <a:rPr dirty="0" sz="1050" spc="240" b="1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805">
                <a:solidFill>
                  <a:srgbClr val="312D2D"/>
                </a:solidFill>
                <a:latin typeface="Times New Roman"/>
                <a:cs typeface="Times New Roman"/>
              </a:rPr>
              <a:t>y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point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within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circle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rectangle,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etc.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now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cou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mber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260">
                <a:solidFill>
                  <a:srgbClr val="312D2D"/>
                </a:solidFill>
                <a:latin typeface="Times New Roman"/>
                <a:cs typeface="Times New Roman"/>
              </a:rPr>
              <a:t>ssible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outcomes?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know</a:t>
            </a:r>
            <a:r>
              <a:rPr dirty="0" sz="1050">
                <a:solidFill>
                  <a:srgbClr val="4F4B4D"/>
                </a:solidFill>
                <a:latin typeface="Times New Roman"/>
                <a:cs typeface="Times New Roman"/>
              </a:rPr>
              <a:t>,</a:t>
            </a:r>
            <a:r>
              <a:rPr dirty="0" sz="1050" spc="85">
                <a:solidFill>
                  <a:srgbClr val="4F4B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not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827630" y="5391430"/>
            <a:ext cx="1791970" cy="5156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335" marR="5080" indent="-1270">
              <a:lnSpc>
                <a:spcPct val="103000"/>
              </a:lnSpc>
              <a:spcBef>
                <a:spcPts val="6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since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mfin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·tel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infinitely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many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points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wi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learnt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far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ca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69973" y="5391430"/>
            <a:ext cx="2911475" cy="5156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r" marL="12700" marR="5080" indent="57150">
              <a:lnSpc>
                <a:spcPct val="103000"/>
              </a:lnSpc>
              <a:spcBef>
                <a:spcPts val="60"/>
              </a:spcBef>
              <a:tabLst>
                <a:tab pos="247650" algn="l"/>
              </a:tabLst>
            </a:pPr>
            <a:r>
              <a:rPr dirty="0" sz="1050" spc="695">
                <a:solidFill>
                  <a:srgbClr val="312D2D"/>
                </a:solidFill>
                <a:latin typeface="Times New Roman"/>
                <a:cs typeface="Times New Roman"/>
              </a:rPr>
              <a:t>mbers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between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two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given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numbers,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there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cle.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So,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definition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(theoretical)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probability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applied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present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form.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way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25474" y="5863078"/>
            <a:ext cx="4759325" cy="11245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0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out?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answer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this,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05">
                <a:solidFill>
                  <a:srgbClr val="312D2D"/>
                </a:solidFill>
                <a:latin typeface="Times New Roman"/>
                <a:cs typeface="Times New Roman"/>
              </a:rPr>
              <a:t>let</a:t>
            </a:r>
            <a:r>
              <a:rPr dirty="0" sz="1050" spc="3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60">
                <a:solidFill>
                  <a:srgbClr val="312D2D"/>
                </a:solidFill>
                <a:latin typeface="Times New Roman"/>
                <a:cs typeface="Times New Roman"/>
              </a:rPr>
              <a:t>sider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following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algn="just" marL="15240" marR="5080" indent="-1270">
              <a:lnSpc>
                <a:spcPct val="104900"/>
              </a:lnSpc>
              <a:spcBef>
                <a:spcPts val="145"/>
              </a:spcBef>
              <a:tabLst>
                <a:tab pos="1515110" algn="l"/>
              </a:tabLst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27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10*</a:t>
            </a:r>
            <a:r>
              <a:rPr dirty="0" sz="1050" spc="229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30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505" b="1">
                <a:solidFill>
                  <a:srgbClr val="312D2D"/>
                </a:solidFill>
                <a:latin typeface="Times New Roman"/>
                <a:cs typeface="Times New Roman"/>
              </a:rPr>
              <a:t>I</a:t>
            </a:r>
            <a:r>
              <a:rPr dirty="0" sz="1050" spc="505" b="1">
                <a:solidFill>
                  <a:srgbClr val="050505"/>
                </a:solidFill>
                <a:latin typeface="Times New Roman"/>
                <a:cs typeface="Times New Roman"/>
              </a:rPr>
              <a:t>rt\(</a:t>
            </a:r>
            <a:r>
              <a:rPr dirty="0" sz="1050" spc="459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050" spc="395" b="1">
                <a:solidFill>
                  <a:srgbClr val="312D2D"/>
                </a:solidFill>
                <a:latin typeface="Times New Roman"/>
                <a:cs typeface="Times New Roman"/>
              </a:rPr>
              <a:t>l</a:t>
            </a:r>
            <a:r>
              <a:rPr dirty="0" sz="1050" spc="19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chair</a:t>
            </a:r>
            <a:r>
              <a:rPr dirty="0" sz="105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game,</a:t>
            </a:r>
            <a:r>
              <a:rPr dirty="0" sz="105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person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playing</a:t>
            </a:r>
            <a:r>
              <a:rPr dirty="0" sz="105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music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has</a:t>
            </a:r>
            <a:r>
              <a:rPr dirty="0" sz="10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been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advised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stop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play1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music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at any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time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within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minutes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after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starts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playing.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-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-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pr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bility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music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-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stop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within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first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half-minute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after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starting?</a:t>
            </a:r>
            <a:endParaRPr sz="1050">
              <a:latin typeface="Times New Roman"/>
              <a:cs typeface="Times New Roman"/>
            </a:endParaRPr>
          </a:p>
          <a:p>
            <a:pPr algn="just" marL="15875" marR="5715" indent="-3175">
              <a:lnSpc>
                <a:spcPct val="106800"/>
              </a:lnSpc>
              <a:spcBef>
                <a:spcPts val="385"/>
              </a:spcBef>
            </a:pPr>
            <a:r>
              <a:rPr dirty="0" sz="1050" spc="1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9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28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76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409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all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numbers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between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85">
                <a:solidFill>
                  <a:srgbClr val="312D2D"/>
                </a:solidFill>
                <a:latin typeface="Times New Roman"/>
                <a:cs typeface="Times New Roman"/>
              </a:rPr>
              <a:t>O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2. 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00" b="1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229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05" b="1">
                <a:solidFill>
                  <a:srgbClr val="050505"/>
                </a:solidFill>
                <a:latin typeface="Times New Roman"/>
                <a:cs typeface="Times New Roman"/>
              </a:rPr>
              <a:t>"1J.</a:t>
            </a:r>
            <a:r>
              <a:rPr dirty="0" sz="1050" spc="405" b="1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4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1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heavy" sz="1050" spc="6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dirty="0" u="heavy" sz="1050" spc="2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from</a:t>
            </a:r>
            <a:r>
              <a:rPr dirty="0" u="heavy" sz="1050" spc="3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3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Oto </a:t>
            </a:r>
            <a:r>
              <a:rPr dirty="0" u="heavy" sz="1050" spc="4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050" spc="1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(see</a:t>
            </a:r>
            <a:r>
              <a:rPr dirty="0" u="heavy" sz="1050" spc="-1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40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Fig</a:t>
            </a:r>
            <a:r>
              <a:rPr dirty="0" u="heavy" sz="1050" spc="40">
                <a:solidFill>
                  <a:srgbClr val="4F4B4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heavy" sz="1050" spc="-45">
                <a:solidFill>
                  <a:srgbClr val="4F4B4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2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15</a:t>
            </a:r>
            <a:r>
              <a:rPr dirty="0" u="heavy" sz="1050" spc="25">
                <a:solidFill>
                  <a:srgbClr val="4F4B4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heavy" sz="1050" spc="25">
                <a:solidFill>
                  <a:srgbClr val="312D2D"/>
                </a:solidFill>
                <a:uFill>
                  <a:solidFill>
                    <a:srgbClr val="4F4B4D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1050" spc="25">
                <a:solidFill>
                  <a:srgbClr val="4F4B4D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95752" y="7183643"/>
            <a:ext cx="13995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19505" algn="l"/>
              </a:tabLst>
            </a:pPr>
            <a:r>
              <a:rPr dirty="0" sz="1000" spc="-50">
                <a:solidFill>
                  <a:srgbClr val="050505"/>
                </a:solidFill>
                <a:latin typeface="Times New Roman"/>
                <a:cs typeface="Times New Roman"/>
              </a:rPr>
              <a:t>"</a:t>
            </a:r>
            <a:r>
              <a:rPr dirty="0" sz="1000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sz="1000" spc="-20">
                <a:solidFill>
                  <a:srgbClr val="312D2D"/>
                </a:solidFill>
                <a:latin typeface="Times New Roman"/>
                <a:cs typeface="Times New Roman"/>
              </a:rPr>
              <a:t>011</a:t>
            </a:r>
            <a:r>
              <a:rPr dirty="0" baseline="-17094" sz="975" spc="-30">
                <a:solidFill>
                  <a:srgbClr val="312D2D"/>
                </a:solidFill>
                <a:latin typeface="Arial"/>
                <a:cs typeface="Arial"/>
              </a:rPr>
              <a:t>2</a:t>
            </a:r>
            <a:endParaRPr baseline="-17094" sz="975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836048" y="7183643"/>
            <a:ext cx="66167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05"/>
              </a:lnSpc>
              <a:spcBef>
                <a:spcPts val="100"/>
              </a:spcBef>
            </a:pPr>
            <a:r>
              <a:rPr dirty="0" sz="1000" spc="-175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96520">
              <a:lnSpc>
                <a:spcPts val="1165"/>
              </a:lnSpc>
            </a:pPr>
            <a:r>
              <a:rPr dirty="0" sz="1050" spc="50">
                <a:solidFill>
                  <a:srgbClr val="08ACEB"/>
                </a:solidFill>
                <a:latin typeface="Times New Roman"/>
                <a:cs typeface="Times New Roman"/>
              </a:rPr>
              <a:t>Fig.</a:t>
            </a:r>
            <a:r>
              <a:rPr dirty="0" sz="1050" spc="10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08ACEB"/>
                </a:solidFill>
                <a:latin typeface="Times New Roman"/>
                <a:cs typeface="Times New Roman"/>
              </a:rPr>
              <a:t>15.1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7675" y="7641809"/>
            <a:ext cx="21697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65">
                <a:solidFill>
                  <a:srgbClr val="21B5EB"/>
                </a:solidFill>
                <a:latin typeface="Times New Roman"/>
                <a:cs typeface="Times New Roman"/>
              </a:rPr>
              <a:t>*</a:t>
            </a:r>
            <a:r>
              <a:rPr dirty="0" sz="950" spc="390">
                <a:solidFill>
                  <a:srgbClr val="21B5E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Not from</a:t>
            </a:r>
            <a:r>
              <a:rPr dirty="0" sz="9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9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examination</a:t>
            </a:r>
            <a:r>
              <a:rPr dirty="0" sz="9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point</a:t>
            </a:r>
            <a:r>
              <a:rPr dirty="0" sz="9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9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D2D"/>
                </a:solidFill>
                <a:latin typeface="Times New Roman"/>
                <a:cs typeface="Times New Roman"/>
              </a:rPr>
              <a:t>view.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190" y="4478387"/>
            <a:ext cx="3780611" cy="220713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0635" y="7622707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 h="0">
                <a:moveTo>
                  <a:pt x="0" y="0"/>
                </a:moveTo>
                <a:lnTo>
                  <a:pt x="1539118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CAE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69378" y="870831"/>
            <a:ext cx="21272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CAEEB"/>
                </a:solidFill>
                <a:latin typeface="Times New Roman"/>
                <a:cs typeface="Times New Roman"/>
              </a:rPr>
              <a:t>305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7605" y="1178903"/>
            <a:ext cx="41370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Ebe</a:t>
            </a:r>
            <a:r>
              <a:rPr dirty="0" sz="1000" spc="16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0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00" spc="2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60">
                <a:solidFill>
                  <a:srgbClr val="494646"/>
                </a:solidFill>
                <a:latin typeface="Times New Roman"/>
                <a:cs typeface="Times New Roman"/>
              </a:rPr>
              <a:t>'the</a:t>
            </a:r>
            <a:r>
              <a:rPr dirty="0" sz="1000" spc="135">
                <a:solidFill>
                  <a:srgbClr val="494646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music</a:t>
            </a:r>
            <a:r>
              <a:rPr dirty="0" sz="100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0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494646"/>
                </a:solidFill>
                <a:latin typeface="Times New Roman"/>
                <a:cs typeface="Times New Roman"/>
              </a:rPr>
              <a:t>stopped</a:t>
            </a:r>
            <a:r>
              <a:rPr dirty="0" sz="1000" spc="315">
                <a:solidFill>
                  <a:srgbClr val="494646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within</a:t>
            </a:r>
            <a:r>
              <a:rPr dirty="0" sz="1000" spc="2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first</a:t>
            </a:r>
            <a:r>
              <a:rPr dirty="0" sz="100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half-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minute'.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52462" y="1764774"/>
            <a:ext cx="4076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7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	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0933" y="1504783"/>
            <a:ext cx="4215130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260"/>
              </a:lnSpc>
              <a:spcBef>
                <a:spcPts val="10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2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0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0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points</a:t>
            </a:r>
            <a:r>
              <a:rPr dirty="0" sz="1000" spc="1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on</a:t>
            </a:r>
            <a:r>
              <a:rPr dirty="0" sz="100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0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line</a:t>
            </a:r>
            <a:r>
              <a:rPr dirty="0" sz="100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0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60">
                <a:solidFill>
                  <a:srgbClr val="312D2F"/>
                </a:solidFill>
                <a:latin typeface="Times New Roman"/>
                <a:cs typeface="Times New Roman"/>
              </a:rPr>
              <a:t>O</a:t>
            </a:r>
            <a:r>
              <a:rPr dirty="0" sz="1000" spc="1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4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50" spc="-75">
                <a:solidFill>
                  <a:srgbClr val="312D2F"/>
                </a:solidFill>
                <a:latin typeface="Times New Roman"/>
                <a:cs typeface="Times New Roman"/>
              </a:rPr>
              <a:t>_!_.</a:t>
            </a:r>
            <a:endParaRPr sz="1150">
              <a:latin typeface="Times New Roman"/>
              <a:cs typeface="Times New Roman"/>
            </a:endParaRPr>
          </a:p>
          <a:p>
            <a:pPr algn="r" marR="90805">
              <a:lnSpc>
                <a:spcPts val="1019"/>
              </a:lnSpc>
            </a:pPr>
            <a:r>
              <a:rPr dirty="0" sz="950" spc="50">
                <a:solidFill>
                  <a:srgbClr val="312D2F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0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Oto</a:t>
            </a:r>
            <a:r>
              <a:rPr dirty="0" sz="100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2</a:t>
            </a:r>
            <a:r>
              <a:rPr dirty="0" sz="100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0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2,</a:t>
            </a:r>
            <a:r>
              <a:rPr dirty="0" sz="100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while</a:t>
            </a:r>
            <a:r>
              <a:rPr dirty="0" sz="100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80">
                <a:solidFill>
                  <a:srgbClr val="312D2F"/>
                </a:solidFill>
                <a:latin typeface="Times New Roman"/>
                <a:cs typeface="Times New Roman"/>
              </a:rPr>
              <a:t>O</a:t>
            </a:r>
            <a:r>
              <a:rPr dirty="0" sz="100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2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>
                <a:solidFill>
                  <a:srgbClr val="312D2F"/>
                </a:solidFill>
                <a:latin typeface="Arial"/>
                <a:cs typeface="Arial"/>
              </a:rPr>
              <a:t>2</a:t>
            </a:r>
            <a:r>
              <a:rPr dirty="0" baseline="-26041" sz="2400" spc="89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00" spc="4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 spc="75">
                <a:solidFill>
                  <a:srgbClr val="312D2F"/>
                </a:solidFill>
                <a:latin typeface="Arial"/>
                <a:cs typeface="Arial"/>
              </a:rPr>
              <a:t>2</a:t>
            </a:r>
            <a:r>
              <a:rPr dirty="0" sz="1600" spc="50">
                <a:solidFill>
                  <a:srgbClr val="312D2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0695" y="2161886"/>
            <a:ext cx="44519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Since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all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0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equally</a:t>
            </a:r>
            <a:r>
              <a:rPr dirty="0" sz="100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likely,</a:t>
            </a:r>
            <a:r>
              <a:rPr dirty="0" sz="100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0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can</a:t>
            </a:r>
            <a:r>
              <a:rPr dirty="0" sz="100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argue</a:t>
            </a:r>
            <a:r>
              <a:rPr dirty="0" sz="1000" spc="1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that,</a:t>
            </a:r>
            <a:r>
              <a:rPr dirty="0" sz="100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0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total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distance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50087" y="2390586"/>
            <a:ext cx="990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5442" y="2446044"/>
            <a:ext cx="280352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00" spc="10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2,</a:t>
            </a:r>
            <a:r>
              <a:rPr dirty="0" sz="110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2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15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114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114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2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00" spc="8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F"/>
                </a:solidFill>
                <a:latin typeface="Times New Roman"/>
                <a:cs typeface="Times New Roman"/>
              </a:rPr>
              <a:t>Eis</a:t>
            </a:r>
            <a:r>
              <a:rPr dirty="0" sz="1000" spc="180" b="1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550" spc="-25">
                <a:solidFill>
                  <a:srgbClr val="312D2F"/>
                </a:solidFill>
                <a:latin typeface="Arial"/>
                <a:cs typeface="Arial"/>
              </a:rPr>
              <a:t>2.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89362" y="2019933"/>
            <a:ext cx="309880" cy="773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00" spc="-490" b="1">
                <a:solidFill>
                  <a:srgbClr val="050505"/>
                </a:solidFill>
                <a:latin typeface="Arial"/>
                <a:cs typeface="Arial"/>
              </a:rPr>
              <a:t>0</a:t>
            </a:r>
            <a:endParaRPr sz="4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11360" y="3031917"/>
            <a:ext cx="19723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0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Distance</a:t>
            </a:r>
            <a:r>
              <a:rPr dirty="0" u="heavy" sz="1000" spc="27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favourable</a:t>
            </a:r>
            <a:r>
              <a:rPr dirty="0" u="heavy" sz="1000" spc="35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1000" spc="33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000" spc="17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dirty="0" u="heavy" sz="1000" spc="38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 spc="-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09501" y="2802961"/>
            <a:ext cx="6673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055" algn="l"/>
              </a:tabLst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_</a:t>
            </a:r>
            <a:r>
              <a:rPr dirty="0" sz="1000" spc="2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2800" spc="70" b="1" i="1">
                <a:solidFill>
                  <a:srgbClr val="050505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56809" y="3145121"/>
            <a:ext cx="4191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05">
                <a:solidFill>
                  <a:srgbClr val="312D2F"/>
                </a:solidFill>
                <a:latin typeface="Arial"/>
                <a:cs typeface="Arial"/>
              </a:rPr>
              <a:t>P(E)=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13898" y="3030644"/>
            <a:ext cx="110617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595" b="1">
                <a:solidFill>
                  <a:srgbClr val="312D2F"/>
                </a:solidFill>
                <a:latin typeface="Times New Roman"/>
                <a:cs typeface="Times New Roman"/>
              </a:rPr>
              <a:t>=-</a:t>
            </a:r>
            <a:r>
              <a:rPr dirty="0" sz="1850" spc="33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850" spc="475" b="1">
                <a:solidFill>
                  <a:srgbClr val="050505"/>
                </a:solidFill>
                <a:latin typeface="Times New Roman"/>
                <a:cs typeface="Times New Roman"/>
              </a:rPr>
              <a:t>'C./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5315" y="3138762"/>
            <a:ext cx="170815" cy="2946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11760" marR="5080" indent="-99695">
              <a:lnSpc>
                <a:spcPct val="76100"/>
              </a:lnSpc>
              <a:spcBef>
                <a:spcPts val="385"/>
              </a:spcBef>
            </a:pP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So </a:t>
            </a:r>
            <a:r>
              <a:rPr dirty="0" sz="1000" spc="-50">
                <a:solidFill>
                  <a:srgbClr val="494646"/>
                </a:solidFill>
                <a:latin typeface="Times New Roman"/>
                <a:cs typeface="Times New Roman"/>
              </a:rPr>
              <a:t>'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32586" y="3165728"/>
            <a:ext cx="324802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2780665" algn="l"/>
                <a:tab pos="3138805" algn="l"/>
              </a:tabLst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Total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3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114">
                <a:solidFill>
                  <a:srgbClr val="312D2F"/>
                </a:solidFill>
                <a:latin typeface="Times New Roman"/>
                <a:cs typeface="Times New Roman"/>
              </a:rPr>
              <a:t>which</a:t>
            </a:r>
            <a:r>
              <a:rPr dirty="0" sz="100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95">
                <a:solidFill>
                  <a:srgbClr val="312D2F"/>
                </a:solidFill>
                <a:latin typeface="Times New Roman"/>
                <a:cs typeface="Times New Roman"/>
              </a:rPr>
              <a:t>utc</a:t>
            </a:r>
            <a:r>
              <a:rPr dirty="0" sz="1000" spc="13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mes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can</a:t>
            </a:r>
            <a:r>
              <a:rPr dirty="0" sz="100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211F1F"/>
                </a:solidFill>
                <a:latin typeface="Times New Roman"/>
                <a:cs typeface="Times New Roman"/>
              </a:rPr>
              <a:t>lie</a:t>
            </a:r>
            <a:r>
              <a:rPr dirty="0" sz="1000">
                <a:solidFill>
                  <a:srgbClr val="211F1F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312D2F"/>
                </a:solidFill>
                <a:latin typeface="Arial"/>
                <a:cs typeface="Arial"/>
              </a:rPr>
              <a:t>2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	</a:t>
            </a:r>
            <a:r>
              <a:rPr dirty="0" sz="1700" spc="-25" b="1" i="1">
                <a:solidFill>
                  <a:srgbClr val="050505"/>
                </a:solidFill>
                <a:latin typeface="Arial"/>
                <a:cs typeface="Arial"/>
              </a:rPr>
              <a:t>,2'</a:t>
            </a:r>
            <a:r>
              <a:rPr dirty="0" sz="1700" b="1" i="1">
                <a:solidFill>
                  <a:srgbClr val="050505"/>
                </a:solidFill>
                <a:latin typeface="Arial"/>
                <a:cs typeface="Arial"/>
              </a:rPr>
              <a:t>	</a:t>
            </a:r>
            <a:r>
              <a:rPr dirty="0" sz="1700" spc="-310">
                <a:solidFill>
                  <a:srgbClr val="050505"/>
                </a:solidFill>
                <a:latin typeface="Arial"/>
                <a:cs typeface="Arial"/>
              </a:rPr>
              <a:t>...,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5442" y="3511197"/>
            <a:ext cx="47548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1135" algn="l"/>
                <a:tab pos="4022090" algn="l"/>
              </a:tabLst>
            </a:pP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Can</a:t>
            </a:r>
            <a:r>
              <a:rPr dirty="0" sz="100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0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now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extend</a:t>
            </a:r>
            <a:r>
              <a:rPr dirty="0" sz="100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idea</a:t>
            </a:r>
            <a:r>
              <a:rPr dirty="0" sz="100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0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45">
                <a:solidFill>
                  <a:srgbClr val="312D2F"/>
                </a:solidFill>
                <a:latin typeface="Times New Roman"/>
                <a:cs typeface="Times New Roman"/>
              </a:rPr>
              <a:t>Example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10</a:t>
            </a:r>
            <a:r>
              <a:rPr dirty="0" sz="950" spc="15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312D2F"/>
                </a:solidFill>
                <a:latin typeface="Times New Roman"/>
                <a:cs typeface="Times New Roman"/>
              </a:rPr>
              <a:t>f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	i</a:t>
            </a:r>
            <a:r>
              <a:rPr dirty="0" sz="1000" spc="4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11F1F"/>
                </a:solidFill>
                <a:latin typeface="Times New Roman"/>
                <a:cs typeface="Times New Roman"/>
              </a:rPr>
              <a:t>·</a:t>
            </a:r>
            <a:r>
              <a:rPr dirty="0" sz="1000" spc="345">
                <a:solidFill>
                  <a:srgbClr val="211F1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ng</a:t>
            </a:r>
            <a:r>
              <a:rPr dirty="0" sz="100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85">
                <a:solidFill>
                  <a:srgbClr val="312D2F"/>
                </a:solidFill>
                <a:latin typeface="Times New Roman"/>
                <a:cs typeface="Times New Roman"/>
              </a:rPr>
              <a:t>prob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00" spc="620">
                <a:solidFill>
                  <a:srgbClr val="211F1F"/>
                </a:solidFill>
                <a:latin typeface="Times New Roman"/>
                <a:cs typeface="Times New Roman"/>
              </a:rPr>
              <a:t>he</a:t>
            </a:r>
            <a:r>
              <a:rPr dirty="0" sz="1000" spc="140">
                <a:solidFill>
                  <a:srgbClr val="211F1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ratio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8877" y="3398754"/>
            <a:ext cx="396621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6485" algn="l"/>
                <a:tab pos="3562985" algn="l"/>
              </a:tabLst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3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area</a:t>
            </a:r>
            <a:r>
              <a:rPr dirty="0" sz="1000" spc="3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2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total</a:t>
            </a:r>
            <a:r>
              <a:rPr dirty="0" sz="1000" spc="2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area?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2450" spc="-155" b="1">
                <a:solidFill>
                  <a:srgbClr val="050505"/>
                </a:solidFill>
                <a:latin typeface="Arial"/>
                <a:cs typeface="Arial"/>
              </a:rPr>
              <a:t>&lt;1-</a:t>
            </a:r>
            <a:r>
              <a:rPr dirty="0" sz="2450" spc="-25" b="1">
                <a:solidFill>
                  <a:srgbClr val="050505"/>
                </a:solidFill>
                <a:latin typeface="Arial"/>
                <a:cs typeface="Arial"/>
              </a:rPr>
              <a:t>.:</a:t>
            </a:r>
            <a:r>
              <a:rPr dirty="0" sz="2450" b="1">
                <a:solidFill>
                  <a:srgbClr val="050505"/>
                </a:solidFill>
                <a:latin typeface="Arial"/>
                <a:cs typeface="Arial"/>
              </a:rPr>
              <a:t>	</a:t>
            </a:r>
            <a:r>
              <a:rPr dirty="0" sz="3300" spc="-185" b="1">
                <a:solidFill>
                  <a:srgbClr val="050505"/>
                </a:solidFill>
                <a:latin typeface="Times New Roman"/>
                <a:cs typeface="Times New Roman"/>
              </a:rPr>
              <a:t>"7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37209" y="3956896"/>
            <a:ext cx="916305" cy="3492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170"/>
              </a:spcBef>
            </a:pPr>
            <a:r>
              <a:rPr dirty="0" sz="1000" spc="-20">
                <a:solidFill>
                  <a:srgbClr val="312D2F"/>
                </a:solidFill>
                <a:latin typeface="Times New Roman"/>
                <a:cs typeface="Times New Roman"/>
              </a:rPr>
              <a:t>have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he</a:t>
            </a:r>
            <a:r>
              <a:rPr dirty="0" sz="1000" spc="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55">
                <a:solidFill>
                  <a:srgbClr val="312D2F"/>
                </a:solidFill>
                <a:latin typeface="Times New Roman"/>
                <a:cs typeface="Times New Roman"/>
              </a:rPr>
              <a:t>prob</a:t>
            </a:r>
            <a:r>
              <a:rPr dirty="0" sz="1000" spc="3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60">
                <a:solidFill>
                  <a:srgbClr val="312D2F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6205" y="3953335"/>
            <a:ext cx="2611755" cy="5238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635">
              <a:lnSpc>
                <a:spcPct val="105600"/>
              </a:lnSpc>
              <a:spcBef>
                <a:spcPts val="25"/>
              </a:spcBef>
              <a:tabLst>
                <a:tab pos="2073910" algn="l"/>
                <a:tab pos="2392680" algn="l"/>
              </a:tabLst>
            </a:pPr>
            <a:r>
              <a:rPr dirty="0" sz="1100" b="1">
                <a:solidFill>
                  <a:srgbClr val="0CAEEB"/>
                </a:solidFill>
                <a:latin typeface="Times New Roman"/>
                <a:cs typeface="Times New Roman"/>
              </a:rPr>
              <a:t>Example</a:t>
            </a:r>
            <a:r>
              <a:rPr dirty="0" sz="1100" spc="160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100" spc="75" b="1">
                <a:solidFill>
                  <a:srgbClr val="0CAEEB"/>
                </a:solidFill>
                <a:latin typeface="Times New Roman"/>
                <a:cs typeface="Times New Roman"/>
              </a:rPr>
              <a:t>11*:</a:t>
            </a:r>
            <a:r>
              <a:rPr dirty="0" sz="1100" spc="120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0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missing</a:t>
            </a:r>
            <a:r>
              <a:rPr dirty="0" sz="1000" spc="2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135">
                <a:solidFill>
                  <a:srgbClr val="312D2F"/>
                </a:solidFill>
                <a:latin typeface="Times New Roman"/>
                <a:cs typeface="Times New Roman"/>
              </a:rPr>
              <a:t>helicopter</a:t>
            </a:r>
            <a:r>
              <a:rPr dirty="0" sz="100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r</a:t>
            </a: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350">
                <a:solidFill>
                  <a:srgbClr val="050505"/>
                </a:solidFill>
                <a:latin typeface="Arial"/>
                <a:cs typeface="Arial"/>
              </a:rPr>
              <a:t>ii'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rectangular</a:t>
            </a:r>
            <a:r>
              <a:rPr dirty="0" sz="100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region</a:t>
            </a:r>
            <a:r>
              <a:rPr dirty="0" sz="100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shown</a:t>
            </a:r>
            <a:r>
              <a:rPr dirty="0" sz="100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Fig.</a:t>
            </a:r>
            <a:r>
              <a:rPr dirty="0" sz="100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00" spc="-25">
                <a:solidFill>
                  <a:srgbClr val="494646"/>
                </a:solidFill>
                <a:latin typeface="Times New Roman"/>
                <a:cs typeface="Times New Roman"/>
              </a:rPr>
              <a:t>·</a:t>
            </a: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t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lake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shown</a:t>
            </a:r>
            <a:r>
              <a:rPr dirty="0" sz="100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figure?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469248" y="3956896"/>
            <a:ext cx="1118235" cy="34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06200"/>
              </a:lnSpc>
              <a:spcBef>
                <a:spcPts val="10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somewhere</a:t>
            </a:r>
            <a:r>
              <a:rPr dirty="0" sz="1000" spc="3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3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the </a:t>
            </a:r>
            <a:r>
              <a:rPr dirty="0" sz="1000" spc="335">
                <a:solidFill>
                  <a:srgbClr val="312D2F"/>
                </a:solidFill>
                <a:latin typeface="Times New Roman"/>
                <a:cs typeface="Times New Roman"/>
              </a:rPr>
              <a:t>t</a:t>
            </a:r>
            <a:r>
              <a:rPr dirty="0" sz="100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crashed</a:t>
            </a:r>
            <a:r>
              <a:rPr dirty="0" sz="100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inside</a:t>
            </a:r>
            <a:r>
              <a:rPr dirty="0" sz="100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66075" y="6368307"/>
            <a:ext cx="27495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40" b="1">
                <a:solidFill>
                  <a:srgbClr val="050505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918787" y="6667221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0CAEEB"/>
                </a:solidFill>
                <a:latin typeface="Times New Roman"/>
                <a:cs typeface="Times New Roman"/>
              </a:rPr>
              <a:t>Fig.</a:t>
            </a:r>
            <a:r>
              <a:rPr dirty="0" sz="1100" spc="210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0CAEEB"/>
                </a:solidFill>
                <a:latin typeface="Times New Roman"/>
                <a:cs typeface="Times New Roman"/>
              </a:rPr>
              <a:t>15.2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7825" y="6850133"/>
            <a:ext cx="4278630" cy="98361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53975" marR="43180" indent="-3810">
              <a:lnSpc>
                <a:spcPct val="135000"/>
              </a:lnSpc>
              <a:spcBef>
                <a:spcPts val="145"/>
              </a:spcBef>
            </a:pPr>
            <a:r>
              <a:rPr dirty="0" sz="1100" spc="670" b="1">
                <a:solidFill>
                  <a:srgbClr val="0CAEEB"/>
                </a:solidFill>
                <a:latin typeface="Times New Roman"/>
                <a:cs typeface="Times New Roman"/>
              </a:rPr>
              <a:t>Solu</a:t>
            </a:r>
            <a:r>
              <a:rPr dirty="0" sz="1100" spc="645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100" spc="630" b="1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100" spc="9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helicopter</a:t>
            </a:r>
            <a:r>
              <a:rPr dirty="0" sz="100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0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equally</a:t>
            </a:r>
            <a:r>
              <a:rPr dirty="0" sz="1000" spc="1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likely</a:t>
            </a:r>
            <a:r>
              <a:rPr dirty="0" sz="1000" spc="1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0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crash</a:t>
            </a:r>
            <a:r>
              <a:rPr dirty="0" sz="100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anywhere</a:t>
            </a:r>
            <a:r>
              <a:rPr dirty="0" sz="100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region.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Area</a:t>
            </a:r>
            <a:r>
              <a:rPr dirty="0" sz="1000" spc="19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00" spc="14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00" spc="145">
                <a:solidFill>
                  <a:srgbClr val="050505"/>
                </a:solidFill>
                <a:latin typeface="Times New Roman"/>
                <a:cs typeface="Times New Roman"/>
              </a:rPr>
              <a:t>...</a:t>
            </a:r>
            <a:r>
              <a:rPr dirty="0" sz="1000" spc="14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00" spc="145">
                <a:solidFill>
                  <a:srgbClr val="050505"/>
                </a:solidFill>
                <a:latin typeface="Times New Roman"/>
                <a:cs typeface="Times New Roman"/>
              </a:rPr>
              <a:t>.</a:t>
            </a:r>
            <a:r>
              <a:rPr dirty="0" sz="1000" spc="20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ntire</a:t>
            </a:r>
            <a:r>
              <a:rPr dirty="0" sz="1000" spc="2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region</a:t>
            </a:r>
            <a:r>
              <a:rPr dirty="0" sz="1000" spc="2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where</a:t>
            </a:r>
            <a:r>
              <a:rPr dirty="0" sz="1000" spc="2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helicopter</a:t>
            </a:r>
            <a:r>
              <a:rPr dirty="0" sz="1000" spc="2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can</a:t>
            </a:r>
            <a:r>
              <a:rPr dirty="0" sz="100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crash</a:t>
            </a:r>
            <a:endParaRPr sz="1000">
              <a:latin typeface="Times New Roman"/>
              <a:cs typeface="Times New Roman"/>
            </a:endParaRPr>
          </a:p>
          <a:p>
            <a:pPr marL="1659889">
              <a:lnSpc>
                <a:spcPct val="100000"/>
              </a:lnSpc>
              <a:spcBef>
                <a:spcPts val="580"/>
              </a:spcBef>
            </a:pPr>
            <a:r>
              <a:rPr dirty="0" sz="1000" spc="50">
                <a:solidFill>
                  <a:srgbClr val="312D2F"/>
                </a:solidFill>
                <a:latin typeface="Arial"/>
                <a:cs typeface="Arial"/>
              </a:rPr>
              <a:t>=</a:t>
            </a:r>
            <a:r>
              <a:rPr dirty="0" sz="1000" spc="330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(4.5</a:t>
            </a:r>
            <a:r>
              <a:rPr dirty="0" sz="100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x</a:t>
            </a:r>
            <a:r>
              <a:rPr dirty="0" sz="950" spc="130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9)</a:t>
            </a:r>
            <a:r>
              <a:rPr dirty="0" sz="100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F"/>
                </a:solidFill>
                <a:latin typeface="Times New Roman"/>
                <a:cs typeface="Times New Roman"/>
              </a:rPr>
              <a:t>km</a:t>
            </a:r>
            <a:r>
              <a:rPr dirty="0" baseline="37037" sz="900" spc="75">
                <a:solidFill>
                  <a:srgbClr val="312D2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900" spc="2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211F1F"/>
                </a:solidFill>
                <a:latin typeface="Arial"/>
                <a:cs typeface="Arial"/>
              </a:rPr>
              <a:t>=</a:t>
            </a:r>
            <a:r>
              <a:rPr dirty="0" sz="1000" spc="65">
                <a:solidFill>
                  <a:srgbClr val="211F1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40.5</a:t>
            </a:r>
            <a:r>
              <a:rPr dirty="0" sz="100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F"/>
                </a:solidFill>
                <a:latin typeface="Times New Roman"/>
                <a:cs typeface="Times New Roman"/>
              </a:rPr>
              <a:t>km</a:t>
            </a:r>
            <a:r>
              <a:rPr dirty="0" baseline="37037" sz="900" spc="-37">
                <a:solidFill>
                  <a:srgbClr val="312D2F"/>
                </a:solidFill>
                <a:latin typeface="Times New Roman"/>
                <a:cs typeface="Times New Roman"/>
              </a:rPr>
              <a:t>2</a:t>
            </a:r>
            <a:endParaRPr baseline="37037"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dirty="0" sz="950">
                <a:solidFill>
                  <a:srgbClr val="0CAEEB"/>
                </a:solidFill>
                <a:latin typeface="Times New Roman"/>
                <a:cs typeface="Times New Roman"/>
              </a:rPr>
              <a:t>*</a:t>
            </a:r>
            <a:r>
              <a:rPr dirty="0" sz="950" spc="430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Not</a:t>
            </a:r>
            <a:r>
              <a:rPr dirty="0" sz="950" spc="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9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950" spc="-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examination</a:t>
            </a:r>
            <a:r>
              <a:rPr dirty="0" sz="9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point</a:t>
            </a:r>
            <a:r>
              <a:rPr dirty="0" sz="9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9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D2F"/>
                </a:solidFill>
                <a:latin typeface="Times New Roman"/>
                <a:cs typeface="Times New Roman"/>
              </a:rPr>
              <a:t>view.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369" y="870831"/>
            <a:ext cx="2159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8ACEB"/>
                </a:solidFill>
                <a:latin typeface="Times New Roman"/>
                <a:cs typeface="Times New Roman"/>
              </a:rPr>
              <a:t>306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3687" y="1181701"/>
            <a:ext cx="247840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Area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lake=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(2.5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x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3)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km</a:t>
            </a:r>
            <a:r>
              <a:rPr dirty="0" baseline="32407" sz="90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r>
              <a:rPr dirty="0" baseline="32407" sz="900" spc="262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7</a:t>
            </a:r>
            <a:r>
              <a:rPr dirty="0" sz="1050">
                <a:solidFill>
                  <a:srgbClr val="4D494B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5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km</a:t>
            </a:r>
            <a:r>
              <a:rPr dirty="0" baseline="32407" sz="900" spc="-37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endParaRPr baseline="32407" sz="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0341" y="1422867"/>
            <a:ext cx="480695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7330">
              <a:lnSpc>
                <a:spcPts val="1050"/>
              </a:lnSpc>
              <a:spcBef>
                <a:spcPts val="100"/>
              </a:spcBef>
              <a:tabLst>
                <a:tab pos="3191510" algn="l"/>
                <a:tab pos="3578225" algn="l"/>
              </a:tabLst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7.5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75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  <a:p>
            <a:pPr algn="just" marL="38100">
              <a:lnSpc>
                <a:spcPts val="1050"/>
              </a:lnSpc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Therefore,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(helicopter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crashed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lake)=</a:t>
            </a:r>
            <a:r>
              <a:rPr dirty="0" sz="1050" spc="3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baseline="-39682" sz="1575" spc="-1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40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_</a:t>
            </a:r>
            <a:r>
              <a:rPr dirty="0" u="heavy" baseline="-39682" sz="1575" spc="-1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baseline="-39682" sz="1575" spc="20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baseline="-39682" sz="157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405</a:t>
            </a:r>
            <a:r>
              <a:rPr dirty="0" baseline="-39682" sz="1575" spc="17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baseline="-39682" sz="1575" spc="-37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27</a:t>
            </a:r>
            <a:endParaRPr baseline="-39682" sz="1575">
              <a:latin typeface="Times New Roman"/>
              <a:cs typeface="Times New Roman"/>
            </a:endParaRPr>
          </a:p>
          <a:p>
            <a:pPr algn="just" marL="38100" marR="30480" indent="1270">
              <a:lnSpc>
                <a:spcPct val="131600"/>
              </a:lnSpc>
              <a:spcBef>
                <a:spcPts val="1395"/>
              </a:spcBef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9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12</a:t>
            </a:r>
            <a:r>
              <a:rPr dirty="0" sz="1050" spc="114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22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carton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consists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100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shirts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88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good,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minor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defects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major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defects.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Jimmy,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trader,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accept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shirts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which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good,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but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Sujatha,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another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trader</a:t>
            </a:r>
            <a:r>
              <a:rPr dirty="0" sz="1050">
                <a:solidFill>
                  <a:srgbClr val="4D494B"/>
                </a:solidFill>
                <a:latin typeface="Times New Roman"/>
                <a:cs typeface="Times New Roman"/>
              </a:rPr>
              <a:t>,</a:t>
            </a:r>
            <a:r>
              <a:rPr dirty="0" sz="1050" spc="185">
                <a:solidFill>
                  <a:srgbClr val="4D49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reject</a:t>
            </a:r>
            <a:r>
              <a:rPr dirty="0" sz="1050" spc="2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shirts</a:t>
            </a:r>
            <a:r>
              <a:rPr dirty="0" sz="105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major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5741" y="2543223"/>
            <a:ext cx="46088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defects.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shirt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drawn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random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carton.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tha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1833" y="2863506"/>
            <a:ext cx="1651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10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it</a:t>
            </a:r>
            <a:r>
              <a:rPr dirty="0" sz="1100" spc="-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10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acceptable</a:t>
            </a:r>
            <a:r>
              <a:rPr dirty="0" sz="1100" spc="-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100" spc="-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12D2D"/>
                </a:solidFill>
                <a:latin typeface="Times New Roman"/>
                <a:cs typeface="Times New Roman"/>
              </a:rPr>
              <a:t>Jimmy?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27757" y="2405595"/>
            <a:ext cx="844550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b="1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dirty="0" sz="4700" spc="545" b="1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2700" spc="-50" b="1">
                <a:solidFill>
                  <a:srgbClr val="070707"/>
                </a:solidFill>
                <a:latin typeface="Times New Roman"/>
                <a:cs typeface="Times New Roman"/>
              </a:rPr>
              <a:t>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1472" y="3181246"/>
            <a:ext cx="47713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(ii)</a:t>
            </a:r>
            <a:r>
              <a:rPr dirty="0" sz="950" spc="2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it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acceptable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Sujatha?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65">
                <a:solidFill>
                  <a:srgbClr val="08ACEB"/>
                </a:solidFill>
                <a:latin typeface="Times New Roman"/>
                <a:cs typeface="Times New Roman"/>
              </a:rPr>
              <a:t>Solution:</a:t>
            </a:r>
            <a:r>
              <a:rPr dirty="0" sz="1100" spc="12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1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shirt</a:t>
            </a:r>
            <a:r>
              <a:rPr dirty="0" sz="110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1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drawn</a:t>
            </a:r>
            <a:r>
              <a:rPr dirty="0" sz="110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1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random</a:t>
            </a:r>
            <a:r>
              <a:rPr dirty="0" sz="11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475">
                <a:solidFill>
                  <a:srgbClr val="312D2D"/>
                </a:solidFill>
                <a:latin typeface="Times New Roman"/>
                <a:cs typeface="Times New Roman"/>
              </a:rPr>
              <a:t>fro</a:t>
            </a:r>
            <a:r>
              <a:rPr dirty="0" sz="110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490">
                <a:solidFill>
                  <a:srgbClr val="312D2D"/>
                </a:solidFill>
                <a:latin typeface="Times New Roman"/>
                <a:cs typeface="Times New Roman"/>
              </a:rPr>
              <a:t>rton</a:t>
            </a:r>
            <a:r>
              <a:rPr dirty="0" sz="11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1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409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10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285">
                <a:solidFill>
                  <a:srgbClr val="070707"/>
                </a:solidFill>
                <a:latin typeface="Times New Roman"/>
                <a:cs typeface="Times New Roman"/>
              </a:rPr>
              <a:t>",).</a:t>
            </a:r>
            <a:r>
              <a:rPr dirty="0" sz="1100" spc="285">
                <a:solidFill>
                  <a:srgbClr val="312D2D"/>
                </a:solidFill>
                <a:latin typeface="Times New Roman"/>
                <a:cs typeface="Times New Roman"/>
              </a:rPr>
              <a:t>erefore</a:t>
            </a:r>
            <a:r>
              <a:rPr dirty="0" sz="1100" spc="285">
                <a:solidFill>
                  <a:srgbClr val="4D494B"/>
                </a:solidFill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100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outcomes.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1833" y="4026601"/>
            <a:ext cx="45224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10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10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10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10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10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685">
                <a:solidFill>
                  <a:srgbClr val="312D2D"/>
                </a:solidFill>
                <a:latin typeface="Times New Roman"/>
                <a:cs typeface="Times New Roman"/>
              </a:rPr>
              <a:t>favou</a:t>
            </a:r>
            <a:r>
              <a:rPr dirty="0" sz="1100" spc="3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484">
                <a:solidFill>
                  <a:srgbClr val="070707"/>
                </a:solidFill>
                <a:latin typeface="Times New Roman"/>
                <a:cs typeface="Times New Roman"/>
              </a:rPr>
              <a:t>'</a:t>
            </a:r>
            <a:r>
              <a:rPr dirty="0" sz="1100" spc="484">
                <a:solidFill>
                  <a:srgbClr val="312D2D"/>
                </a:solidFill>
                <a:latin typeface="Times New Roman"/>
                <a:cs typeface="Times New Roman"/>
              </a:rPr>
              <a:t>•c</a:t>
            </a:r>
            <a:r>
              <a:rPr dirty="0" sz="1100" spc="3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580">
                <a:solidFill>
                  <a:srgbClr val="312D2D"/>
                </a:solidFill>
                <a:latin typeface="Times New Roman"/>
                <a:cs typeface="Times New Roman"/>
              </a:rPr>
              <a:t>e;tab</a:t>
            </a:r>
            <a:r>
              <a:rPr dirty="0" sz="1100" spc="3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750">
                <a:solidFill>
                  <a:srgbClr val="312D2D"/>
                </a:solidFill>
                <a:latin typeface="Times New Roman"/>
                <a:cs typeface="Times New Roman"/>
              </a:rPr>
              <a:t>y</a:t>
            </a:r>
            <a:r>
              <a:rPr dirty="0" sz="110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1100" spc="100">
                <a:solidFill>
                  <a:srgbClr val="312D2D"/>
                </a:solidFill>
                <a:latin typeface="Times New Roman"/>
                <a:cs typeface="Times New Roman"/>
              </a:rPr>
              <a:t>88</a:t>
            </a:r>
            <a:r>
              <a:rPr dirty="0" sz="1100" spc="-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12D2D"/>
                </a:solidFill>
                <a:latin typeface="Times New Roman"/>
                <a:cs typeface="Times New Roman"/>
              </a:rPr>
              <a:t>(Why?)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1987" y="4368508"/>
            <a:ext cx="1437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</a:tabLst>
            </a:pP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Therefore</a:t>
            </a:r>
            <a:r>
              <a:rPr dirty="0" sz="1100">
                <a:solidFill>
                  <a:srgbClr val="4D494B"/>
                </a:solidFill>
                <a:latin typeface="Times New Roman"/>
                <a:cs typeface="Times New Roman"/>
              </a:rPr>
              <a:t>,</a:t>
            </a:r>
            <a:r>
              <a:rPr dirty="0" u="heavy" sz="110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100" spc="44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10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(shirt</a:t>
            </a:r>
            <a:r>
              <a:rPr dirty="0" u="heavy" sz="1100" spc="4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spc="-2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110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3148" y="3916957"/>
            <a:ext cx="260286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2435" algn="l"/>
              </a:tabLst>
            </a:pPr>
            <a:r>
              <a:rPr dirty="0" sz="4650" spc="-260" b="1">
                <a:solidFill>
                  <a:srgbClr val="070707"/>
                </a:solidFill>
                <a:latin typeface="Times New Roman"/>
                <a:cs typeface="Times New Roman"/>
              </a:rPr>
              <a:t>\</a:t>
            </a:r>
            <a:r>
              <a:rPr dirty="0" sz="4650" spc="-250" b="1">
                <a:solidFill>
                  <a:srgbClr val="070707"/>
                </a:solidFill>
                <a:latin typeface="Times New Roman"/>
                <a:cs typeface="Times New Roman"/>
              </a:rPr>
              <a:t>g</a:t>
            </a:r>
            <a:r>
              <a:rPr dirty="0" sz="4650" spc="-275" b="1">
                <a:solidFill>
                  <a:srgbClr val="312D2D"/>
                </a:solidFill>
                <a:latin typeface="Times New Roman"/>
                <a:cs typeface="Times New Roman"/>
              </a:rPr>
              <a:t>i</a:t>
            </a:r>
            <a:r>
              <a:rPr dirty="0" sz="4650" spc="-265" b="1">
                <a:solidFill>
                  <a:srgbClr val="312D2D"/>
                </a:solidFill>
                <a:latin typeface="Times New Roman"/>
                <a:cs typeface="Times New Roman"/>
              </a:rPr>
              <a:t>m</a:t>
            </a:r>
            <a:r>
              <a:rPr dirty="0" sz="4650" spc="-200" b="1">
                <a:solidFill>
                  <a:srgbClr val="312D2D"/>
                </a:solidFill>
                <a:latin typeface="Times New Roman"/>
                <a:cs typeface="Times New Roman"/>
              </a:rPr>
              <a:t>m</a:t>
            </a:r>
            <a:r>
              <a:rPr dirty="0" sz="4650" spc="-2595" b="1">
                <a:solidFill>
                  <a:srgbClr val="312D2D"/>
                </a:solidFill>
                <a:latin typeface="Times New Roman"/>
                <a:cs typeface="Times New Roman"/>
              </a:rPr>
              <a:t>y</a:t>
            </a:r>
            <a:r>
              <a:rPr dirty="0" u="heavy" sz="110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4650" spc="975" b="1">
                <a:solidFill>
                  <a:srgbClr val="312D2D"/>
                </a:solidFill>
                <a:latin typeface="Times New Roman"/>
                <a:cs typeface="Times New Roman"/>
              </a:rPr>
              <a:t>)</a:t>
            </a:r>
            <a:r>
              <a:rPr dirty="0" sz="1100" spc="1635">
                <a:solidFill>
                  <a:srgbClr val="312D2D"/>
                </a:solidFill>
                <a:latin typeface="Times New Roman"/>
                <a:cs typeface="Times New Roman"/>
              </a:rPr>
              <a:t>88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32077" y="4661825"/>
            <a:ext cx="141541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12D2D"/>
                </a:solidFill>
                <a:latin typeface="Times New Roman"/>
                <a:cs typeface="Times New Roman"/>
              </a:rPr>
              <a:t>(ii)</a:t>
            </a:r>
            <a:r>
              <a:rPr dirty="0" sz="95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outco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08856" y="4649105"/>
            <a:ext cx="22713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965" algn="l"/>
                <a:tab pos="1833880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rable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1739">
                <a:solidFill>
                  <a:srgbClr val="312D2D"/>
                </a:solidFill>
                <a:latin typeface="Times New Roman"/>
                <a:cs typeface="Times New Roman"/>
              </a:rPr>
              <a:t>88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-7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96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(Why?)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09604" y="5122513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5" h="0">
                <a:moveTo>
                  <a:pt x="0" y="0"/>
                </a:moveTo>
                <a:lnTo>
                  <a:pt x="940118" y="0"/>
                </a:lnTo>
              </a:path>
            </a:pathLst>
          </a:custGeom>
          <a:ln w="12719">
            <a:solidFill>
              <a:srgbClr val="0707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104901" y="4950818"/>
            <a:ext cx="295656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</a:t>
            </a:r>
            <a:r>
              <a:rPr dirty="0" sz="1050">
                <a:solidFill>
                  <a:srgbClr val="4D494B"/>
                </a:solidFill>
                <a:latin typeface="Times New Roman"/>
                <a:cs typeface="Times New Roman"/>
              </a:rPr>
              <a:t>,</a:t>
            </a:r>
            <a:r>
              <a:rPr dirty="0" sz="1050" spc="-15">
                <a:solidFill>
                  <a:srgbClr val="4D494B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(shirt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8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3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75">
                <a:solidFill>
                  <a:srgbClr val="312D2D"/>
                </a:solidFill>
                <a:latin typeface="Times New Roman"/>
                <a:cs typeface="Times New Roman"/>
              </a:rPr>
              <a:t>able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Sujatha)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baseline="-37037" sz="1575" spc="359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00</a:t>
            </a:r>
            <a:r>
              <a:rPr dirty="0" baseline="-37037" sz="1575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2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0.96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825741" y="5249476"/>
            <a:ext cx="4756785" cy="42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25899"/>
              </a:lnSpc>
              <a:spcBef>
                <a:spcPts val="100"/>
              </a:spcBef>
              <a:tabLst>
                <a:tab pos="2239645" algn="l"/>
              </a:tabLst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7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13</a:t>
            </a:r>
            <a:r>
              <a:rPr dirty="0" sz="1050" spc="7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50" spc="14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680">
                <a:solidFill>
                  <a:srgbClr val="312D2D"/>
                </a:solidFill>
                <a:latin typeface="Times New Roman"/>
                <a:cs typeface="Times New Roman"/>
              </a:rPr>
              <a:t>Tw</a:t>
            </a:r>
            <a:r>
              <a:rPr dirty="0" sz="1050" spc="3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95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70707"/>
                </a:solidFill>
                <a:latin typeface="Times New Roman"/>
                <a:cs typeface="Times New Roman"/>
              </a:rPr>
              <a:t>&amp;Jt'Q</a:t>
            </a:r>
            <a:r>
              <a:rPr dirty="0" sz="1050" b="1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13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grey</a:t>
            </a:r>
            <a:r>
              <a:rPr dirty="0" sz="1050">
                <a:solidFill>
                  <a:srgbClr val="4D494B"/>
                </a:solidFill>
                <a:latin typeface="Times New Roman"/>
                <a:cs typeface="Times New Roman"/>
              </a:rPr>
              <a:t>,</a:t>
            </a:r>
            <a:r>
              <a:rPr dirty="0" sz="1050" spc="45">
                <a:solidFill>
                  <a:srgbClr val="4D49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thrown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time.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Write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down all</a:t>
            </a:r>
            <a:r>
              <a:rPr dirty="0" sz="1050" spc="-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55">
                <a:solidFill>
                  <a:srgbClr val="312D2D"/>
                </a:solidFill>
                <a:latin typeface="Times New Roman"/>
                <a:cs typeface="Times New Roman"/>
              </a:rPr>
              <a:t>outcom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59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sum</a:t>
            </a:r>
            <a:r>
              <a:rPr dirty="0" sz="1050" spc="-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two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numbers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8528" y="5699756"/>
            <a:ext cx="18103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appearing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top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-10">
                <a:solidFill>
                  <a:srgbClr val="070707"/>
                </a:solidFill>
                <a:latin typeface="Times New Roman"/>
                <a:cs typeface="Times New Roman"/>
              </a:rPr>
              <a:t>'¥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31555" y="6020294"/>
            <a:ext cx="13017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8415" algn="l"/>
              </a:tabLst>
            </a:pPr>
            <a:r>
              <a:rPr dirty="0" sz="1050" spc="-5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8?</a:t>
            </a:r>
            <a:r>
              <a:rPr dirty="0" sz="1050" spc="-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D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59049" y="5587823"/>
            <a:ext cx="312102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2410" algn="l"/>
              </a:tabLst>
            </a:pPr>
            <a:r>
              <a:rPr dirty="0" sz="4450" spc="1575" b="1">
                <a:solidFill>
                  <a:srgbClr val="312D2D"/>
                </a:solidFill>
                <a:latin typeface="Arial"/>
                <a:cs typeface="Arial"/>
              </a:rPr>
              <a:t>l</a:t>
            </a:r>
            <a:r>
              <a:rPr dirty="0" sz="4450" spc="1575" b="1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dirty="0" sz="4450" b="1">
                <a:solidFill>
                  <a:srgbClr val="070707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(iii)</a:t>
            </a:r>
            <a:r>
              <a:rPr dirty="0" sz="950" spc="26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less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than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equal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12?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864053" y="6331674"/>
            <a:ext cx="37191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dirty="0" sz="1050" spc="48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8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shows</a:t>
            </a:r>
            <a:r>
              <a:rPr dirty="0" sz="1050" spc="3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'1',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grey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could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show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any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6256" y="6287409"/>
            <a:ext cx="824230" cy="64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27800"/>
              </a:lnSpc>
              <a:spcBef>
                <a:spcPts val="100"/>
              </a:spcBef>
            </a:pPr>
            <a:r>
              <a:rPr dirty="0" sz="105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29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08ACEB"/>
                </a:solidFill>
                <a:latin typeface="Times New Roman"/>
                <a:cs typeface="Times New Roman"/>
              </a:rPr>
              <a:t>: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numbers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61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395"/>
              </a:spcBef>
            </a:pP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'6'.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30176" y="6485837"/>
            <a:ext cx="3756025" cy="44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295">
              <a:lnSpc>
                <a:spcPct val="131600"/>
              </a:lnSpc>
              <a:spcBef>
                <a:spcPts val="100"/>
              </a:spcBef>
            </a:pPr>
            <a:r>
              <a:rPr dirty="0" sz="1050" spc="595">
                <a:solidFill>
                  <a:srgbClr val="312D2D"/>
                </a:solidFill>
                <a:latin typeface="Times New Roman"/>
                <a:cs typeface="Times New Roman"/>
              </a:rPr>
              <a:t>'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6.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true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when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shows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'2'</a:t>
            </a:r>
            <a:r>
              <a:rPr dirty="0" sz="1050" spc="85">
                <a:solidFill>
                  <a:srgbClr val="4D494B"/>
                </a:solidFill>
                <a:latin typeface="Times New Roman"/>
                <a:cs typeface="Times New Roman"/>
              </a:rPr>
              <a:t>, </a:t>
            </a:r>
            <a:r>
              <a:rPr dirty="0" sz="1050" spc="90">
                <a:solidFill>
                  <a:srgbClr val="4D494B"/>
                </a:solidFill>
                <a:latin typeface="Times New Roman"/>
                <a:cs typeface="Times New Roman"/>
              </a:rPr>
              <a:t>'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r>
              <a:rPr dirty="0" sz="1050" spc="90">
                <a:solidFill>
                  <a:srgbClr val="4D494B"/>
                </a:solidFill>
                <a:latin typeface="Times New Roman"/>
                <a:cs typeface="Times New Roman"/>
              </a:rPr>
              <a:t>',</a:t>
            </a:r>
            <a:r>
              <a:rPr dirty="0" sz="1050" spc="85">
                <a:solidFill>
                  <a:srgbClr val="4D494B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'4',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'5'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or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listed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table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below;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first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9348" y="6897958"/>
            <a:ext cx="599440" cy="43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  <a:tabLst>
                <a:tab pos="473075" algn="l"/>
              </a:tabLst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num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in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21253" y="6897958"/>
            <a:ext cx="4159250" cy="43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0">
              <a:lnSpc>
                <a:spcPct val="1278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ch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ordered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pair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appearing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second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grey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die.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433" y="2347574"/>
            <a:ext cx="571061" cy="57696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2681" y="1877451"/>
            <a:ext cx="2354484" cy="20117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746" y="6899210"/>
            <a:ext cx="427532" cy="38464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012458" y="1776711"/>
            <a:ext cx="0" cy="1661160"/>
          </a:xfrm>
          <a:custGeom>
            <a:avLst/>
            <a:gdLst/>
            <a:ahLst/>
            <a:cxnLst/>
            <a:rect l="l" t="t" r="r" b="b"/>
            <a:pathLst>
              <a:path w="0" h="1661160">
                <a:moveTo>
                  <a:pt x="0" y="1660690"/>
                </a:moveTo>
                <a:lnTo>
                  <a:pt x="0" y="0"/>
                </a:lnTo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42850" y="1056264"/>
            <a:ext cx="4721225" cy="0"/>
          </a:xfrm>
          <a:custGeom>
            <a:avLst/>
            <a:gdLst/>
            <a:ahLst/>
            <a:cxnLst/>
            <a:rect l="l" t="t" r="r" b="b"/>
            <a:pathLst>
              <a:path w="4721225" h="0">
                <a:moveTo>
                  <a:pt x="0" y="0"/>
                </a:moveTo>
                <a:lnTo>
                  <a:pt x="4721184" y="0"/>
                </a:lnTo>
              </a:path>
            </a:pathLst>
          </a:custGeom>
          <a:ln w="24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18B1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69378" y="870831"/>
            <a:ext cx="21272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18B1EB"/>
                </a:solidFill>
                <a:latin typeface="Times New Roman"/>
                <a:cs typeface="Times New Roman"/>
              </a:rPr>
              <a:t>307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58943" y="1835496"/>
            <a:ext cx="9588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20" b="1">
                <a:solidFill>
                  <a:srgbClr val="2F2B2D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32060" y="1803697"/>
            <a:ext cx="1212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2F2B2D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99171" y="1044837"/>
            <a:ext cx="607695" cy="970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445"/>
              </a:lnSpc>
              <a:spcBef>
                <a:spcPts val="105"/>
              </a:spcBef>
            </a:pPr>
            <a:r>
              <a:rPr dirty="0" sz="5750" spc="175">
                <a:solidFill>
                  <a:srgbClr val="2F2B2D"/>
                </a:solidFill>
                <a:latin typeface="Arial"/>
                <a:cs typeface="Arial"/>
              </a:rPr>
              <a:t>®</a:t>
            </a:r>
            <a:endParaRPr sz="5750">
              <a:latin typeface="Arial"/>
              <a:cs typeface="Arial"/>
            </a:endParaRPr>
          </a:p>
          <a:p>
            <a:pPr marL="32384">
              <a:lnSpc>
                <a:spcPts val="985"/>
              </a:lnSpc>
              <a:tabLst>
                <a:tab pos="509905" algn="l"/>
              </a:tabLst>
            </a:pPr>
            <a:r>
              <a:rPr dirty="0" sz="1200" spc="-50">
                <a:solidFill>
                  <a:srgbClr val="2F2B2D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2F2B2D"/>
                </a:solidFill>
                <a:latin typeface="Courier New"/>
                <a:cs typeface="Courier New"/>
              </a:rPr>
              <a:t>	</a:t>
            </a:r>
            <a:r>
              <a:rPr dirty="0" sz="1200" spc="-50">
                <a:solidFill>
                  <a:srgbClr val="2F2B2D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01246" y="1825830"/>
            <a:ext cx="869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solidFill>
                  <a:srgbClr val="2F2B2D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07645" y="2358787"/>
            <a:ext cx="33147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5" b="1">
                <a:solidFill>
                  <a:srgbClr val="010101"/>
                </a:solidFill>
                <a:latin typeface="Arial"/>
                <a:cs typeface="Arial"/>
              </a:rPr>
              <a:t>X.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118552" y="2480897"/>
            <a:ext cx="62547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">
              <a:lnSpc>
                <a:spcPts val="4200"/>
              </a:lnSpc>
              <a:spcBef>
                <a:spcPts val="105"/>
              </a:spcBef>
            </a:pPr>
            <a:r>
              <a:rPr dirty="0" sz="3700" spc="100" b="1" i="1">
                <a:solidFill>
                  <a:srgbClr val="010101"/>
                </a:solidFill>
                <a:latin typeface="Times New Roman"/>
                <a:cs typeface="Times New Roman"/>
              </a:rPr>
              <a:t>nY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350" spc="-10" b="1" i="1">
                <a:solidFill>
                  <a:srgbClr val="010101"/>
                </a:solidFill>
                <a:latin typeface="Times New Roman"/>
                <a:cs typeface="Times New Roman"/>
              </a:rPr>
              <a:t>'C...f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45581" y="3361358"/>
            <a:ext cx="15862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2895" algn="l"/>
              </a:tabLst>
            </a:pPr>
            <a:r>
              <a:rPr dirty="0" u="heavy" sz="1050" spc="175">
                <a:solidFill>
                  <a:srgbClr val="2F2B2D"/>
                </a:solidFill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(6,5)</a:t>
            </a:r>
            <a:r>
              <a:rPr dirty="0" u="heavy" sz="1050" spc="175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heavy" sz="105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4920" y="3824696"/>
            <a:ext cx="2520315" cy="4845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 indent="6985">
              <a:lnSpc>
                <a:spcPct val="132600"/>
              </a:lnSpc>
              <a:spcBef>
                <a:spcPts val="5"/>
              </a:spcBef>
              <a:tabLst>
                <a:tab pos="2445385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Note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that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pair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(I,</a:t>
            </a:r>
            <a:r>
              <a:rPr dirty="0" sz="1050" spc="2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4)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75">
                <a:solidFill>
                  <a:srgbClr val="2F2B2D"/>
                </a:solidFill>
                <a:latin typeface="Times New Roman"/>
                <a:cs typeface="Times New Roman"/>
              </a:rPr>
              <a:t>different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So,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350" spc="-55" b="1">
                <a:solidFill>
                  <a:srgbClr val="2F2B2D"/>
                </a:solidFill>
                <a:latin typeface="Times New Roman"/>
                <a:cs typeface="Times New Roman"/>
              </a:rPr>
              <a:t>outco</a:t>
            </a:r>
            <a:r>
              <a:rPr dirty="0" sz="1350" spc="4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350" spc="-45" b="1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r>
              <a:rPr dirty="0" sz="1350" spc="-25" b="1">
                <a:solidFill>
                  <a:srgbClr val="010101"/>
                </a:solidFill>
                <a:latin typeface="Times New Roman"/>
                <a:cs typeface="Times New Roman"/>
              </a:rPr>
              <a:t>v.</a:t>
            </a:r>
            <a:r>
              <a:rPr dirty="0" sz="1350" spc="-25" b="1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350" b="1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-85">
                <a:solidFill>
                  <a:srgbClr val="2F2B2D"/>
                </a:solidFill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18489" y="3865060"/>
            <a:ext cx="935990" cy="4641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050" spc="285">
                <a:solidFill>
                  <a:srgbClr val="2F2B2D"/>
                </a:solidFill>
                <a:latin typeface="Times New Roman"/>
                <a:cs typeface="Times New Roman"/>
              </a:rPr>
              <a:t>-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2F2B2D"/>
                </a:solidFill>
                <a:latin typeface="Arial"/>
                <a:cs typeface="Arial"/>
              </a:rPr>
              <a:t>y?)</a:t>
            </a:r>
            <a:endParaRPr sz="950">
              <a:latin typeface="Arial"/>
              <a:cs typeface="Arial"/>
            </a:endParaRPr>
          </a:p>
          <a:p>
            <a:pPr marL="69215">
              <a:lnSpc>
                <a:spcPts val="2385"/>
              </a:lnSpc>
              <a:tabLst>
                <a:tab pos="425450" algn="l"/>
              </a:tabLst>
            </a:pP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36.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010101"/>
                </a:solidFill>
                <a:latin typeface="Times New Roman"/>
                <a:cs typeface="Times New Roman"/>
              </a:rPr>
              <a:t>...</a:t>
            </a:r>
            <a:r>
              <a:rPr dirty="0" sz="1050" spc="229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010101"/>
                </a:solidFill>
                <a:latin typeface="Times New Roman"/>
                <a:cs typeface="Times New Roman"/>
              </a:rPr>
              <a:t>'-</a:t>
            </a:r>
            <a:r>
              <a:rPr dirty="0" sz="105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r>
              <a:rPr dirty="0" sz="1050" spc="185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dirty="0" sz="2150" spc="-50" b="1">
                <a:solidFill>
                  <a:srgbClr val="010101"/>
                </a:solidFill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706328" y="4502807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 h="0">
                <a:moveTo>
                  <a:pt x="0" y="0"/>
                </a:moveTo>
                <a:lnTo>
                  <a:pt x="126333" y="0"/>
                </a:lnTo>
              </a:path>
            </a:pathLst>
          </a:custGeom>
          <a:ln w="12719">
            <a:solidFill>
              <a:srgbClr val="2F2B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60197" y="4356551"/>
            <a:ext cx="46215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  <a:tab pos="3069590" algn="l"/>
              </a:tabLst>
            </a:pP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(i)</a:t>
            </a:r>
            <a:r>
              <a:rPr dirty="0" sz="950" spc="415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515">
                <a:solidFill>
                  <a:srgbClr val="2F2B2D"/>
                </a:solidFill>
                <a:uFill>
                  <a:solidFill>
                    <a:srgbClr val="2F2B2D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050" spc="515">
                <a:solidFill>
                  <a:srgbClr val="2F2B2D"/>
                </a:solidFill>
                <a:latin typeface="Times New Roman"/>
                <a:cs typeface="Times New Roman"/>
              </a:rPr>
              <a:t>a</a:t>
            </a:r>
            <a:r>
              <a:rPr dirty="0" u="heavy" sz="1050" spc="515">
                <a:solidFill>
                  <a:srgbClr val="2F2B2D"/>
                </a:solidFill>
                <a:uFill>
                  <a:solidFill>
                    <a:srgbClr val="2F2B2D"/>
                  </a:solidFill>
                </a:uFill>
                <a:latin typeface="Times New Roman"/>
                <a:cs typeface="Times New Roman"/>
              </a:rPr>
              <a:t>vou</a:t>
            </a:r>
            <a:r>
              <a:rPr dirty="0" sz="1050" spc="515">
                <a:solidFill>
                  <a:srgbClr val="2F2B2D"/>
                </a:solidFill>
                <a:latin typeface="Times New Roman"/>
                <a:cs typeface="Times New Roman"/>
              </a:rPr>
              <a:t>r</a:t>
            </a:r>
            <a:r>
              <a:rPr dirty="0" sz="1050" spc="3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525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-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ev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t</a:t>
            </a:r>
            <a:r>
              <a:rPr dirty="0" sz="1050" spc="1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'the</a:t>
            </a:r>
            <a:r>
              <a:rPr dirty="0" sz="1050" spc="-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1340">
                <a:solidFill>
                  <a:srgbClr val="423D3F"/>
                </a:solidFill>
                <a:latin typeface="Times New Roman"/>
                <a:cs typeface="Times New Roman"/>
              </a:rPr>
              <a:t>s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	</a:t>
            </a:r>
            <a:r>
              <a:rPr dirty="0" sz="1050" spc="1789">
                <a:solidFill>
                  <a:srgbClr val="2F2B2D"/>
                </a:solidFill>
                <a:latin typeface="Times New Roman"/>
                <a:cs typeface="Times New Roman"/>
              </a:rPr>
              <a:t>o</a:t>
            </a:r>
            <a:r>
              <a:rPr dirty="0" sz="1050" spc="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numbers is</a:t>
            </a:r>
            <a:r>
              <a:rPr dirty="0" sz="10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Arial"/>
                <a:cs typeface="Arial"/>
              </a:rPr>
              <a:t>8'</a:t>
            </a:r>
            <a:r>
              <a:rPr dirty="0" sz="1000" spc="114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denoted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45093" y="4521399"/>
            <a:ext cx="14598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1120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by</a:t>
            </a:r>
            <a:r>
              <a:rPr dirty="0" sz="1050" spc="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E,</a:t>
            </a:r>
            <a:r>
              <a:rPr dirty="0" sz="100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are: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(2,</a:t>
            </a:r>
            <a:r>
              <a:rPr dirty="0" sz="1000" spc="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6),</a:t>
            </a:r>
            <a:r>
              <a:rPr dirty="0" sz="100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(3,</a:t>
            </a:r>
            <a:r>
              <a:rPr dirty="0" sz="100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2F2B2D"/>
                </a:solidFill>
                <a:latin typeface="Times New Roman"/>
                <a:cs typeface="Times New Roman"/>
              </a:rPr>
              <a:t>5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00" spc="-25">
                <a:solidFill>
                  <a:srgbClr val="2F2B2D"/>
                </a:solidFill>
                <a:latin typeface="Times New Roman"/>
                <a:cs typeface="Times New Roman"/>
              </a:rPr>
              <a:t>4,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09029" y="4527759"/>
            <a:ext cx="14274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05" algn="l"/>
                <a:tab pos="830580" algn="l"/>
              </a:tabLst>
            </a:pPr>
            <a:r>
              <a:rPr dirty="0" sz="1000" spc="-50">
                <a:solidFill>
                  <a:srgbClr val="423D3F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423D3F"/>
                </a:solidFill>
                <a:latin typeface="Times New Roman"/>
                <a:cs typeface="Times New Roman"/>
              </a:rPr>
              <a:t>	,</a:t>
            </a:r>
            <a:r>
              <a:rPr dirty="0" sz="1000" spc="45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(6,</a:t>
            </a:r>
            <a:r>
              <a:rPr dirty="0" sz="100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2F2B2D"/>
                </a:solidFill>
                <a:latin typeface="Times New Roman"/>
                <a:cs typeface="Times New Roman"/>
              </a:rPr>
              <a:t>2)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800">
                <a:solidFill>
                  <a:srgbClr val="423D3F"/>
                </a:solidFill>
                <a:latin typeface="Arial"/>
                <a:cs typeface="Arial"/>
              </a:rPr>
              <a:t>e</a:t>
            </a:r>
            <a:r>
              <a:rPr dirty="0" sz="800" spc="-35">
                <a:solidFill>
                  <a:srgbClr val="423D3F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2F2B2D"/>
                </a:solidFill>
                <a:latin typeface="Times New Roman"/>
                <a:cs typeface="Times New Roman"/>
              </a:rPr>
              <a:t>F</a:t>
            </a:r>
            <a:r>
              <a:rPr dirty="0" sz="1000" spc="145">
                <a:solidFill>
                  <a:srgbClr val="2F2B2D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.</a:t>
            </a:r>
            <a:r>
              <a:rPr dirty="0" sz="1000" spc="-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2F2B2D"/>
                </a:solidFill>
                <a:latin typeface="Times New Roman"/>
                <a:cs typeface="Times New Roman"/>
              </a:rPr>
              <a:t>15.3)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40684" y="4777829"/>
            <a:ext cx="133667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i.e.,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outc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823530" y="4924085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4" h="0">
                <a:moveTo>
                  <a:pt x="0" y="0"/>
                </a:moveTo>
                <a:lnTo>
                  <a:pt x="1180315" y="0"/>
                </a:lnTo>
              </a:path>
            </a:pathLst>
          </a:custGeom>
          <a:ln w="1271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626951" y="4408956"/>
            <a:ext cx="139319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es</a:t>
            </a:r>
            <a:r>
              <a:rPr dirty="0" sz="1050" spc="3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3950" spc="-590" b="1">
                <a:solidFill>
                  <a:srgbClr val="2F2B2D"/>
                </a:solidFill>
                <a:latin typeface="Times New Roman"/>
                <a:cs typeface="Times New Roman"/>
              </a:rPr>
              <a:t>avou</a:t>
            </a:r>
            <a:r>
              <a:rPr dirty="0" sz="3950" spc="-590" b="1">
                <a:solidFill>
                  <a:srgbClr val="010101"/>
                </a:solidFill>
                <a:latin typeface="Times New Roman"/>
                <a:cs typeface="Times New Roman"/>
              </a:rPr>
              <a:t>,,e;;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142420" y="5159422"/>
            <a:ext cx="426084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Hence,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36370" y="4726951"/>
            <a:ext cx="158051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04240" algn="l"/>
              </a:tabLst>
            </a:pPr>
            <a:r>
              <a:rPr dirty="0" sz="4450" spc="45">
                <a:solidFill>
                  <a:srgbClr val="010101"/>
                </a:solidFill>
                <a:latin typeface="Arial"/>
                <a:cs typeface="Arial"/>
              </a:rPr>
              <a:t>©</a:t>
            </a:r>
            <a:r>
              <a:rPr dirty="0" sz="445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dirty="0" sz="2250" spc="-254" b="1">
                <a:solidFill>
                  <a:srgbClr val="2F2B2D"/>
                </a:solidFill>
                <a:latin typeface="Times New Roman"/>
                <a:cs typeface="Times New Roman"/>
              </a:rPr>
              <a:t>P</a:t>
            </a:r>
            <a:r>
              <a:rPr dirty="0" sz="2250" spc="-275" b="1">
                <a:solidFill>
                  <a:srgbClr val="010101"/>
                </a:solidFill>
                <a:latin typeface="Times New Roman"/>
                <a:cs typeface="Times New Roman"/>
              </a:rPr>
              <a:t>Cf</a:t>
            </a:r>
            <a:r>
              <a:rPr dirty="0" sz="2250" spc="-229" b="1">
                <a:solidFill>
                  <a:srgbClr val="010101"/>
                </a:solidFill>
                <a:latin typeface="Times New Roman"/>
                <a:cs typeface="Times New Roman"/>
              </a:rPr>
              <a:t>&gt;</a:t>
            </a:r>
            <a:r>
              <a:rPr dirty="0" sz="2250" spc="-819" b="1">
                <a:solidFill>
                  <a:srgbClr val="010101"/>
                </a:solidFill>
                <a:latin typeface="Times New Roman"/>
                <a:cs typeface="Times New Roman"/>
              </a:rPr>
              <a:t>_</a:t>
            </a:r>
            <a:r>
              <a:rPr dirty="0" baseline="-23809" sz="1575" spc="-397">
                <a:solidFill>
                  <a:srgbClr val="2F2B2D"/>
                </a:solidFill>
                <a:latin typeface="Times New Roman"/>
                <a:cs typeface="Times New Roman"/>
              </a:rPr>
              <a:t>36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32077" y="5271610"/>
            <a:ext cx="140970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2F2B2D"/>
                </a:solidFill>
                <a:latin typeface="Times New Roman"/>
                <a:cs typeface="Times New Roman"/>
              </a:rPr>
              <a:t>(ii)</a:t>
            </a:r>
            <a:r>
              <a:rPr dirty="0" sz="950" spc="2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As</a:t>
            </a:r>
            <a:r>
              <a:rPr dirty="0" sz="1050" spc="1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you</a:t>
            </a:r>
            <a:r>
              <a:rPr dirty="0" sz="1050" spc="1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can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see</a:t>
            </a:r>
            <a:r>
              <a:rPr dirty="0" sz="1050" spc="70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2F2B2D"/>
                </a:solidFill>
                <a:latin typeface="Times New Roman"/>
                <a:cs typeface="Times New Roman"/>
              </a:rPr>
              <a:t>f</a:t>
            </a:r>
            <a:r>
              <a:rPr dirty="0" sz="1050" spc="-215">
                <a:solidFill>
                  <a:srgbClr val="2F2B2D"/>
                </a:solidFill>
                <a:latin typeface="Times New Roman"/>
                <a:cs typeface="Times New Roman"/>
              </a:rPr>
              <a:t>r</a:t>
            </a:r>
            <a:r>
              <a:rPr dirty="0" sz="3000" spc="-2005" b="1">
                <a:solidFill>
                  <a:srgbClr val="010101"/>
                </a:solidFill>
                <a:latin typeface="Times New Roman"/>
                <a:cs typeface="Times New Roman"/>
              </a:rPr>
              <a:t>V</a:t>
            </a:r>
            <a:r>
              <a:rPr dirty="0" sz="1050" spc="15">
                <a:solidFill>
                  <a:srgbClr val="2F2B2D"/>
                </a:solidFill>
                <a:latin typeface="Times New Roman"/>
                <a:cs typeface="Times New Roman"/>
              </a:rPr>
              <a:t>om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536458" y="5271610"/>
            <a:ext cx="304800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350" b="1">
                <a:solidFill>
                  <a:srgbClr val="010101"/>
                </a:solidFill>
                <a:latin typeface="Times New Roman"/>
                <a:cs typeface="Times New Roman"/>
              </a:rPr>
              <a:t>er</a:t>
            </a:r>
            <a:r>
              <a:rPr dirty="0" sz="3000" spc="350" b="1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3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1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no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</a:t>
            </a:r>
            <a:r>
              <a:rPr dirty="0" sz="1050" spc="1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F,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51563" y="5711969"/>
            <a:ext cx="18167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'the</a:t>
            </a:r>
            <a:r>
              <a:rPr dirty="0" sz="1050" spc="85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sum</a:t>
            </a:r>
            <a:r>
              <a:rPr dirty="0" sz="1050" spc="80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two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175">
                <a:solidFill>
                  <a:srgbClr val="2F2B2D"/>
                </a:solidFill>
                <a:latin typeface="Times New Roman"/>
                <a:cs typeface="Times New Roman"/>
              </a:rPr>
              <a:t>numbers</a:t>
            </a:r>
            <a:r>
              <a:rPr dirty="0" sz="1050" spc="175">
                <a:solidFill>
                  <a:srgbClr val="010101"/>
                </a:solidFill>
                <a:latin typeface="Times New Roman"/>
                <a:cs typeface="Times New Roman"/>
              </a:rPr>
              <a:t>'¥</a:t>
            </a:r>
            <a:r>
              <a:rPr dirty="0" sz="1050" spc="175">
                <a:solidFill>
                  <a:srgbClr val="423D3F"/>
                </a:solidFill>
                <a:latin typeface="Times New Roman"/>
                <a:cs typeface="Times New Roman"/>
              </a:rPr>
              <a:t>'.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39462" y="5623185"/>
            <a:ext cx="2621915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5510" algn="l"/>
                <a:tab pos="1618615" algn="l"/>
              </a:tabLst>
            </a:pP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So,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4700" spc="-50" b="1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dirty="0" sz="4700" b="1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P(F)=</a:t>
            </a:r>
            <a:r>
              <a:rPr dirty="0" sz="1050" spc="4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200">
                <a:solidFill>
                  <a:srgbClr val="2F2B2D"/>
                </a:solidFill>
                <a:latin typeface="Times New Roman"/>
                <a:cs typeface="Times New Roman"/>
              </a:rPr>
              <a:t>30</a:t>
            </a:r>
            <a:r>
              <a:rPr dirty="0" sz="1050" spc="-1380">
                <a:solidFill>
                  <a:srgbClr val="2F2B2D"/>
                </a:solidFill>
                <a:latin typeface="Times New Roman"/>
                <a:cs typeface="Times New Roman"/>
              </a:rPr>
              <a:t>6</a:t>
            </a:r>
            <a:r>
              <a:rPr dirty="0" u="heavy" sz="4700" spc="160" b="1">
                <a:solidFill>
                  <a:srgbClr val="010101"/>
                </a:solidFill>
                <a:uFill>
                  <a:solidFill>
                    <a:srgbClr val="2F2B2D"/>
                  </a:solidFill>
                </a:u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=0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02175" y="6465994"/>
            <a:ext cx="46812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1730" algn="l"/>
              </a:tabLst>
            </a:pP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(iii)</a:t>
            </a:r>
            <a:r>
              <a:rPr dirty="0" sz="950" spc="305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As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423D3F"/>
                </a:solidFill>
                <a:latin typeface="Times New Roman"/>
                <a:cs typeface="Times New Roman"/>
              </a:rPr>
              <a:t>you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from</a:t>
            </a:r>
            <a:r>
              <a:rPr dirty="0" sz="1050" spc="1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Fig.</a:t>
            </a:r>
            <a:r>
              <a:rPr dirty="0" sz="1050" spc="1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15.3,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all</a:t>
            </a:r>
            <a:r>
              <a:rPr dirty="0" sz="1050" spc="140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are</a:t>
            </a:r>
            <a:r>
              <a:rPr dirty="0" sz="1050" spc="65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23D3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80">
                <a:solidFill>
                  <a:srgbClr val="423D3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G,</a:t>
            </a:r>
            <a:endParaRPr sz="105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  <a:spcBef>
                <a:spcPts val="5"/>
              </a:spcBef>
            </a:pPr>
            <a:r>
              <a:rPr dirty="0" sz="1350" spc="229" b="1">
                <a:solidFill>
                  <a:srgbClr val="423D3F"/>
                </a:solidFill>
                <a:latin typeface="Times New Roman"/>
                <a:cs typeface="Times New Roman"/>
              </a:rPr>
              <a:t>'su</a:t>
            </a:r>
            <a:r>
              <a:rPr dirty="0" sz="1350" spc="229" b="1">
                <a:solidFill>
                  <a:srgbClr val="010101"/>
                </a:solidFill>
                <a:latin typeface="Times New Roman"/>
                <a:cs typeface="Times New Roman"/>
              </a:rPr>
              <a:t>::e</a:t>
            </a:r>
            <a:r>
              <a:rPr dirty="0" sz="1350" spc="229" b="1">
                <a:solidFill>
                  <a:srgbClr val="2F2B2D"/>
                </a:solidFill>
                <a:latin typeface="Times New Roman"/>
                <a:cs typeface="Times New Roman"/>
              </a:rPr>
              <a:t>o</a:t>
            </a:r>
            <a:r>
              <a:rPr dirty="0" sz="1350" spc="-120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numbers::;</a:t>
            </a:r>
            <a:r>
              <a:rPr dirty="0" sz="1050" spc="1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12'.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212882" y="6899483"/>
            <a:ext cx="1689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36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720309" y="6946038"/>
            <a:ext cx="8877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785" algn="l"/>
              </a:tabLst>
            </a:pP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P(G)</a:t>
            </a:r>
            <a:r>
              <a:rPr dirty="0" sz="950" spc="40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500" spc="2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500" spc="-50">
                <a:solidFill>
                  <a:srgbClr val="2F2B2D"/>
                </a:solidFill>
                <a:latin typeface="Times New Roman"/>
                <a:cs typeface="Times New Roman"/>
              </a:rPr>
              <a:t>-</a:t>
            </a:r>
            <a:r>
              <a:rPr dirty="0" sz="150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500" spc="-20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500" spc="-1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-50" b="1">
                <a:solidFill>
                  <a:srgbClr val="2F2B2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12882" y="7100965"/>
            <a:ext cx="1689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36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768031" y="3263670"/>
            <a:ext cx="971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5">
                <a:solidFill>
                  <a:srgbClr val="2F2B2D"/>
                </a:solidFill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141123" y="3263924"/>
            <a:ext cx="3238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(6,</a:t>
            </a:r>
            <a:r>
              <a:rPr dirty="0" sz="100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950" spc="-25" b="1">
                <a:solidFill>
                  <a:srgbClr val="2F2B2D"/>
                </a:solidFill>
                <a:latin typeface="Arial"/>
                <a:cs typeface="Arial"/>
              </a:rPr>
              <a:t>1)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1741900" y="2002614"/>
          <a:ext cx="3144520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/>
                <a:gridCol w="513080"/>
                <a:gridCol w="499109"/>
                <a:gridCol w="486410"/>
                <a:gridCol w="508000"/>
                <a:gridCol w="864869"/>
              </a:tblGrid>
              <a:tr h="26416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50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dirty="0" sz="1000" spc="114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dirty="0" sz="1000" spc="-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1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dirty="0" sz="1000" spc="3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dirty="0" sz="1000" spc="-5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4)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dirty="0" sz="1000" spc="4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2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5)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220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(2,</a:t>
                      </a:r>
                      <a:r>
                        <a:rPr dirty="0" sz="1200" spc="-470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25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70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(2,2)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95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(2,3)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90">
                          <a:solidFill>
                            <a:srgbClr val="2F2B2D"/>
                          </a:solidFill>
                          <a:latin typeface="Courier New"/>
                          <a:cs typeface="Courier New"/>
                        </a:rPr>
                        <a:t>(2,4)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22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dirty="0" sz="1000" spc="114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dirty="0" sz="1000" spc="7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dirty="0" sz="1000" spc="8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5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3,6)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/>
                </a:tc>
              </a:tr>
              <a:tr h="24193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dirty="0" sz="1000" spc="114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dirty="0" sz="1000" spc="7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5"/>
                        </a:lnSpc>
                        <a:spcBef>
                          <a:spcPts val="660"/>
                        </a:spcBef>
                      </a:pPr>
                      <a:r>
                        <a:rPr dirty="0" sz="1000" spc="7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(4,6)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/>
                </a:tc>
              </a:tr>
              <a:tr h="29527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dirty="0" sz="1000" spc="114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 b="1">
                          <a:solidFill>
                            <a:srgbClr val="2F2B2D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 spc="70">
                          <a:solidFill>
                            <a:srgbClr val="2F2B2D"/>
                          </a:solidFill>
                          <a:latin typeface="Times New Roman"/>
                          <a:cs typeface="Times New Roman"/>
                        </a:rPr>
                        <a:t>(5,6)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369" y="870831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CAFEB"/>
                </a:solidFill>
                <a:latin typeface="Times New Roman"/>
                <a:cs typeface="Times New Roman"/>
              </a:rPr>
              <a:t>308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CAF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0131" y="1175341"/>
            <a:ext cx="4596130" cy="133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986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0CAFEB"/>
                </a:solidFill>
                <a:latin typeface="Times New Roman"/>
                <a:cs typeface="Times New Roman"/>
              </a:rPr>
              <a:t>EXERCISE</a:t>
            </a:r>
            <a:r>
              <a:rPr dirty="0" sz="1100" spc="330" b="1">
                <a:solidFill>
                  <a:srgbClr val="0CAFEB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0CAFEB"/>
                </a:solidFill>
                <a:latin typeface="Times New Roman"/>
                <a:cs typeface="Times New Roman"/>
              </a:rPr>
              <a:t>15.1</a:t>
            </a:r>
            <a:endParaRPr sz="11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/>
              <a:tabLst>
                <a:tab pos="19367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Complete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following</a:t>
            </a:r>
            <a:r>
              <a:rPr dirty="0" sz="950" spc="1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statements:</a:t>
            </a:r>
            <a:endParaRPr sz="950">
              <a:latin typeface="Times New Roman"/>
              <a:cs typeface="Times New Roman"/>
            </a:endParaRPr>
          </a:p>
          <a:p>
            <a:pPr lvl="1" marL="479425" indent="-189865">
              <a:lnSpc>
                <a:spcPct val="100000"/>
              </a:lnSpc>
              <a:spcBef>
                <a:spcPts val="145"/>
              </a:spcBef>
              <a:buAutoNum type="romanLcParenBoth"/>
              <a:tabLst>
                <a:tab pos="480059" algn="l"/>
                <a:tab pos="3801745" algn="l"/>
                <a:tab pos="400050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50">
                <a:solidFill>
                  <a:srgbClr val="332F31"/>
                </a:solidFill>
                <a:latin typeface="Times New Roman"/>
                <a:cs typeface="Times New Roman"/>
              </a:rPr>
              <a:t>E</a:t>
            </a:r>
            <a:r>
              <a:rPr dirty="0" sz="950" spc="-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32F31"/>
                </a:solidFill>
                <a:latin typeface="Arial"/>
                <a:cs typeface="Arial"/>
              </a:rPr>
              <a:t>+</a:t>
            </a:r>
            <a:r>
              <a:rPr dirty="0" sz="1050" spc="-114">
                <a:solidFill>
                  <a:srgbClr val="33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'not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E'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332F31"/>
                </a:solidFill>
                <a:latin typeface="Times New Roman"/>
                <a:cs typeface="Times New Roman"/>
              </a:rPr>
              <a:t>=</a:t>
            </a:r>
            <a:r>
              <a:rPr dirty="0" sz="1250" spc="-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u="sng" sz="12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1250" spc="-50">
                <a:solidFill>
                  <a:srgbClr val="332F31"/>
                </a:solidFill>
                <a:latin typeface="Times New Roman"/>
                <a:cs typeface="Times New Roman"/>
              </a:rPr>
              <a:t>_</a:t>
            </a:r>
            <a:endParaRPr sz="1250">
              <a:latin typeface="Times New Roman"/>
              <a:cs typeface="Times New Roman"/>
            </a:endParaRPr>
          </a:p>
          <a:p>
            <a:pPr lvl="1" marL="477520" marR="5080" indent="-217804">
              <a:lnSpc>
                <a:spcPts val="1130"/>
              </a:lnSpc>
              <a:spcBef>
                <a:spcPts val="459"/>
              </a:spcBef>
              <a:buSzPct val="94736"/>
              <a:buAutoNum type="romanLcParenBoth"/>
              <a:tabLst>
                <a:tab pos="478790" algn="l"/>
                <a:tab pos="1019810" algn="l"/>
                <a:tab pos="1227455" algn="l"/>
                <a:tab pos="362712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2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1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2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cannot</a:t>
            </a:r>
            <a:r>
              <a:rPr dirty="0" sz="950" spc="1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happen</a:t>
            </a:r>
            <a:r>
              <a:rPr dirty="0" sz="950" spc="2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1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u="sng" sz="9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 spc="-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80">
                <a:solidFill>
                  <a:srgbClr val="5B5759"/>
                </a:solidFill>
                <a:latin typeface="Times New Roman"/>
                <a:cs typeface="Times New Roman"/>
              </a:rPr>
              <a:t>.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Such</a:t>
            </a:r>
            <a:r>
              <a:rPr dirty="0" sz="950" spc="1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1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1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 called </a:t>
            </a:r>
            <a:r>
              <a:rPr dirty="0" u="sng" sz="9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_</a:t>
            </a:r>
            <a:endParaRPr sz="950">
              <a:latin typeface="Times New Roman"/>
              <a:cs typeface="Times New Roman"/>
            </a:endParaRPr>
          </a:p>
          <a:p>
            <a:pPr lvl="1" marL="478155" marR="6985" indent="-247650">
              <a:lnSpc>
                <a:spcPct val="101200"/>
              </a:lnSpc>
              <a:spcBef>
                <a:spcPts val="465"/>
              </a:spcBef>
              <a:buSzPct val="89473"/>
              <a:buFont typeface="Arial"/>
              <a:buAutoNum type="romanLcParenBoth"/>
              <a:tabLst>
                <a:tab pos="478790" algn="l"/>
                <a:tab pos="1143635" algn="l"/>
                <a:tab pos="1349375" algn="l"/>
                <a:tab pos="379412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1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certain</a:t>
            </a:r>
            <a:r>
              <a:rPr dirty="0" sz="950" spc="1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happen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u="sng" sz="9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 spc="60">
                <a:solidFill>
                  <a:srgbClr val="332F31"/>
                </a:solidFill>
                <a:latin typeface="Times New Roman"/>
                <a:cs typeface="Times New Roman"/>
              </a:rPr>
              <a:t>.Such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event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 called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u="sng" sz="9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_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00812" y="2555943"/>
            <a:ext cx="421767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(iv)</a:t>
            </a:r>
            <a:r>
              <a:rPr dirty="0" sz="950" spc="155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u="heavy" sz="950">
                <a:solidFill>
                  <a:srgbClr val="332F31"/>
                </a:solidFill>
                <a:uFill>
                  <a:solidFill>
                    <a:srgbClr val="332F31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950" spc="195">
                <a:solidFill>
                  <a:srgbClr val="332F31"/>
                </a:solidFill>
                <a:uFill>
                  <a:solidFill>
                    <a:srgbClr val="332F3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32F31"/>
                </a:solidFill>
                <a:uFill>
                  <a:solidFill>
                    <a:srgbClr val="332F31"/>
                  </a:solidFill>
                </a:uFill>
                <a:latin typeface="Times New Roman"/>
                <a:cs typeface="Times New Roman"/>
              </a:rPr>
              <a:t>sum</a:t>
            </a:r>
            <a:r>
              <a:rPr dirty="0" sz="950" spc="48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f</a:t>
            </a:r>
            <a:r>
              <a:rPr dirty="0" sz="950" spc="4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probabilities</a:t>
            </a:r>
            <a:r>
              <a:rPr dirty="0" sz="950" spc="2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20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all</a:t>
            </a:r>
            <a:r>
              <a:rPr dirty="0" sz="950" spc="2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elementary</a:t>
            </a:r>
            <a:r>
              <a:rPr dirty="0" sz="950" spc="2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events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2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experimen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242703" y="3067291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772" y="0"/>
                </a:lnTo>
              </a:path>
            </a:pathLst>
          </a:custGeom>
          <a:ln w="4835">
            <a:solidFill>
              <a:srgbClr val="322E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759222" y="2592067"/>
            <a:ext cx="1000760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and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les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3450" spc="120" b="1">
                <a:solidFill>
                  <a:srgbClr val="070707"/>
                </a:solidFill>
                <a:latin typeface="Times New Roman"/>
                <a:cs typeface="Times New Roman"/>
              </a:rPr>
              <a:t>Y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228296" y="2890217"/>
            <a:ext cx="299847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760" marR="5080" indent="-226695">
              <a:lnSpc>
                <a:spcPct val="113900"/>
              </a:lnSpc>
              <a:spcBef>
                <a:spcPts val="100"/>
              </a:spcBef>
              <a:tabLst>
                <a:tab pos="120205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(v)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1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event</a:t>
            </a:r>
            <a:r>
              <a:rPr dirty="0" sz="950" spc="10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greater</a:t>
            </a:r>
            <a:r>
              <a:rPr dirty="0" sz="950" spc="1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than</a:t>
            </a:r>
            <a:r>
              <a:rPr dirty="0" sz="950" spc="11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or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equal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to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equal</a:t>
            </a:r>
            <a:r>
              <a:rPr dirty="0" sz="950" spc="1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</a:t>
            </a:r>
            <a:r>
              <a:rPr dirty="0" sz="950" spc="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u="sng" sz="950">
                <a:solidFill>
                  <a:srgbClr val="332F31"/>
                </a:solidFill>
                <a:uFill>
                  <a:solidFill>
                    <a:srgbClr val="322E3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12953" y="3074910"/>
            <a:ext cx="46228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635">
                <a:solidFill>
                  <a:srgbClr val="070707"/>
                </a:solidFill>
                <a:latin typeface="Times New Roman"/>
                <a:cs typeface="Times New Roman"/>
              </a:rPr>
              <a:t>·"-</a:t>
            </a:r>
            <a:r>
              <a:rPr dirty="0" sz="950" spc="270">
                <a:solidFill>
                  <a:srgbClr val="070707"/>
                </a:solidFill>
                <a:latin typeface="Times New Roman"/>
                <a:cs typeface="Times New Roman"/>
              </a:rPr>
              <a:t>'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101" y="3229073"/>
            <a:ext cx="4168775" cy="41020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475"/>
              </a:spcBef>
              <a:buAutoNum type="arabicPeriod" startAt="2"/>
              <a:tabLst>
                <a:tab pos="194945" algn="l"/>
                <a:tab pos="2740025" algn="l"/>
                <a:tab pos="4155440" algn="l"/>
              </a:tabLst>
            </a:pPr>
            <a:r>
              <a:rPr dirty="0" sz="950" spc="-10" b="1">
                <a:solidFill>
                  <a:srgbClr val="33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5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b="1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4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30" b="1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5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b="1">
                <a:solidFill>
                  <a:srgbClr val="332F31"/>
                </a:solidFill>
                <a:latin typeface="Times New Roman"/>
                <a:cs typeface="Times New Roman"/>
              </a:rPr>
              <a:t>following</a:t>
            </a:r>
            <a:r>
              <a:rPr dirty="0" sz="950" spc="-3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 b="1">
                <a:solidFill>
                  <a:srgbClr val="332F31"/>
                </a:solidFill>
                <a:latin typeface="Times New Roman"/>
                <a:cs typeface="Times New Roman"/>
              </a:rPr>
              <a:t>experiments</a:t>
            </a:r>
            <a:r>
              <a:rPr dirty="0" sz="950" spc="5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 b="1">
                <a:solidFill>
                  <a:srgbClr val="332F31"/>
                </a:solidFill>
                <a:latin typeface="Times New Roman"/>
                <a:cs typeface="Times New Roman"/>
              </a:rPr>
              <a:t>have</a:t>
            </a:r>
            <a:r>
              <a:rPr dirty="0" sz="95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 b="1">
                <a:solidFill>
                  <a:srgbClr val="332F31"/>
                </a:solidFill>
                <a:latin typeface="Times New Roman"/>
                <a:cs typeface="Times New Roman"/>
              </a:rPr>
              <a:t>equall</a:t>
            </a:r>
            <a:r>
              <a:rPr dirty="0" sz="950" b="1">
                <a:solidFill>
                  <a:srgbClr val="332F31"/>
                </a:solidFill>
                <a:latin typeface="Times New Roman"/>
                <a:cs typeface="Times New Roman"/>
              </a:rPr>
              <a:t>	ikely</a:t>
            </a:r>
            <a:r>
              <a:rPr dirty="0" sz="950" spc="-2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 b="1">
                <a:solidFill>
                  <a:srgbClr val="332F31"/>
                </a:solidFill>
                <a:latin typeface="Times New Roman"/>
                <a:cs typeface="Times New Roman"/>
              </a:rPr>
              <a:t>outcome</a:t>
            </a:r>
            <a:r>
              <a:rPr dirty="0" u="heavy" sz="950" spc="-10" b="1">
                <a:solidFill>
                  <a:srgbClr val="332F31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s?</a:t>
            </a:r>
            <a:r>
              <a:rPr dirty="0" u="heavy" sz="950" b="1">
                <a:solidFill>
                  <a:srgbClr val="332F31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  <a:p>
            <a:pPr lvl="1" marL="481330" indent="-190500">
              <a:lnSpc>
                <a:spcPct val="100000"/>
              </a:lnSpc>
              <a:spcBef>
                <a:spcPts val="370"/>
              </a:spcBef>
              <a:buAutoNum type="romanLcParenBoth"/>
              <a:tabLst>
                <a:tab pos="481965" algn="l"/>
                <a:tab pos="271970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driver</a:t>
            </a:r>
            <a:r>
              <a:rPr dirty="0" sz="950" spc="1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attempts</a:t>
            </a:r>
            <a:r>
              <a:rPr dirty="0" sz="950" spc="1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</a:t>
            </a:r>
            <a:r>
              <a:rPr dirty="0" sz="950" spc="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start</a:t>
            </a:r>
            <a:r>
              <a:rPr dirty="0" sz="950" spc="1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car.</a:t>
            </a:r>
            <a:r>
              <a:rPr dirty="0" sz="950" spc="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c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ts</a:t>
            </a:r>
            <a:r>
              <a:rPr dirty="0" sz="950" spc="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or</a:t>
            </a:r>
            <a:r>
              <a:rPr dirty="0" sz="950" spc="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does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not</a:t>
            </a:r>
            <a:r>
              <a:rPr dirty="0" sz="950" spc="-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145">
                <a:solidFill>
                  <a:srgbClr val="070707"/>
                </a:solidFill>
                <a:latin typeface="Times New Roman"/>
                <a:cs typeface="Times New Roman"/>
              </a:rPr>
              <a:t>•</a:t>
            </a:r>
            <a:r>
              <a:rPr dirty="0" sz="950" spc="145">
                <a:solidFill>
                  <a:srgbClr val="332F31"/>
                </a:solidFill>
                <a:latin typeface="Times New Roman"/>
                <a:cs typeface="Times New Roman"/>
              </a:rPr>
              <a:t>ar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00812" y="3610664"/>
            <a:ext cx="2095500" cy="6680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69875" indent="-220979">
              <a:lnSpc>
                <a:spcPct val="100000"/>
              </a:lnSpc>
              <a:spcBef>
                <a:spcPts val="615"/>
              </a:spcBef>
              <a:buSzPct val="94736"/>
              <a:buAutoNum type="romanLcParenBoth" startAt="2"/>
              <a:tabLst>
                <a:tab pos="27051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player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attempts</a:t>
            </a:r>
            <a:r>
              <a:rPr dirty="0" sz="950" spc="1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</a:t>
            </a:r>
            <a:r>
              <a:rPr dirty="0" sz="950" spc="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shoot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31"/>
                </a:solidFill>
                <a:latin typeface="Times New Roman"/>
                <a:cs typeface="Times New Roman"/>
              </a:rPr>
              <a:t>bask</a:t>
            </a:r>
            <a:endParaRPr sz="950">
              <a:latin typeface="Times New Roman"/>
              <a:cs typeface="Times New Roman"/>
            </a:endParaRPr>
          </a:p>
          <a:p>
            <a:pPr marL="269875" indent="-250825">
              <a:lnSpc>
                <a:spcPct val="100000"/>
              </a:lnSpc>
              <a:spcBef>
                <a:spcPts val="520"/>
              </a:spcBef>
              <a:buSzPct val="89473"/>
              <a:buFont typeface="Arial"/>
              <a:buAutoNum type="romanLcParenBoth" startAt="2"/>
              <a:tabLst>
                <a:tab pos="27051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trial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made</a:t>
            </a:r>
            <a:r>
              <a:rPr dirty="0" sz="950" spc="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</a:t>
            </a:r>
            <a:r>
              <a:rPr dirty="0" sz="950" spc="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answer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260">
                <a:solidFill>
                  <a:srgbClr val="332F31"/>
                </a:solidFill>
                <a:latin typeface="Times New Roman"/>
                <a:cs typeface="Times New Roman"/>
              </a:rPr>
              <a:t>tru</a:t>
            </a:r>
            <a:r>
              <a:rPr dirty="0" sz="950" spc="2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210">
                <a:solidFill>
                  <a:srgbClr val="332F31"/>
                </a:solidFill>
                <a:latin typeface="Times New Roman"/>
                <a:cs typeface="Times New Roman"/>
              </a:rPr>
              <a:t>ls</a:t>
            </a:r>
            <a:endParaRPr sz="9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540"/>
              </a:spcBef>
              <a:buAutoNum type="romanLcParenBoth" startAt="2"/>
              <a:tabLst>
                <a:tab pos="27051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baby</a:t>
            </a:r>
            <a:r>
              <a:rPr dirty="0" sz="950" spc="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born.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It</a:t>
            </a:r>
            <a:r>
              <a:rPr dirty="0" sz="950" spc="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000" spc="270" b="1">
                <a:solidFill>
                  <a:srgbClr val="332F31"/>
                </a:solidFill>
                <a:latin typeface="Times New Roman"/>
                <a:cs typeface="Times New Roman"/>
              </a:rPr>
              <a:t>bo</a:t>
            </a:r>
            <a:r>
              <a:rPr dirty="0" sz="1000" spc="270" b="1">
                <a:solidFill>
                  <a:srgbClr val="070707"/>
                </a:solidFill>
                <a:latin typeface="Times New Roman"/>
                <a:cs typeface="Times New Roman"/>
              </a:rPr>
              <a:t>E</a:t>
            </a:r>
            <a:r>
              <a:rPr dirty="0" sz="1000" spc="270" b="1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1000" spc="270">
                <a:solidFill>
                  <a:srgbClr val="332F31"/>
                </a:solidFill>
                <a:latin typeface="Times New Roman"/>
                <a:cs typeface="Times New Roman"/>
              </a:rPr>
              <a:t>·</a:t>
            </a:r>
            <a:r>
              <a:rPr dirty="0" sz="1000" spc="290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1000" spc="-50">
                <a:solidFill>
                  <a:srgbClr val="332F31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54471" y="3676299"/>
            <a:ext cx="193357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645" algn="l"/>
                <a:tab pos="593725" algn="l"/>
                <a:tab pos="1581785" algn="l"/>
              </a:tabLst>
            </a:pP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She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229">
                <a:solidFill>
                  <a:srgbClr val="332F31"/>
                </a:solidFill>
                <a:latin typeface="Times New Roman"/>
                <a:cs typeface="Times New Roman"/>
              </a:rPr>
              <a:t>shoots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55">
                <a:solidFill>
                  <a:srgbClr val="332F31"/>
                </a:solidFill>
                <a:latin typeface="Times New Roman"/>
                <a:cs typeface="Times New Roman"/>
              </a:rPr>
              <a:t>eshot.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82488" y="3886939"/>
            <a:ext cx="1904364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735" algn="l"/>
              </a:tabLst>
            </a:pP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est10n.</a:t>
            </a:r>
            <a:r>
              <a:rPr dirty="0" sz="950" spc="-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930">
                <a:solidFill>
                  <a:srgbClr val="332F31"/>
                </a:solidFill>
                <a:latin typeface="Times New Roman"/>
                <a:cs typeface="Times New Roman"/>
              </a:rPr>
              <a:t>Th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730">
                <a:solidFill>
                  <a:srgbClr val="332F31"/>
                </a:solidFill>
                <a:latin typeface="Times New Roman"/>
                <a:cs typeface="Times New Roman"/>
              </a:rPr>
              <a:t>ght</a:t>
            </a:r>
            <a:r>
              <a:rPr dirty="0" sz="950" spc="-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or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wrong</a:t>
            </a:r>
            <a:r>
              <a:rPr dirty="0" sz="950" spc="-1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32169" y="3884140"/>
            <a:ext cx="500380" cy="437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070707"/>
                </a:solidFill>
                <a:latin typeface="Times New Roman"/>
                <a:cs typeface="Times New Roman"/>
              </a:rPr>
              <a:t>...</a:t>
            </a:r>
            <a:r>
              <a:rPr dirty="0" sz="1000" spc="105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070707"/>
                </a:solidFill>
                <a:latin typeface="Times New Roman"/>
                <a:cs typeface="Times New Roman"/>
              </a:rPr>
              <a:t>'V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0067" y="4283795"/>
            <a:ext cx="459676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32F31"/>
                </a:solidFill>
                <a:latin typeface="Times New Roman"/>
                <a:cs typeface="Times New Roman"/>
              </a:rPr>
              <a:t>3.</a:t>
            </a:r>
            <a:r>
              <a:rPr dirty="0" sz="950" spc="150" b="1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Why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tossing</a:t>
            </a:r>
            <a:r>
              <a:rPr dirty="0" sz="950" spc="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-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coin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conside</a:t>
            </a:r>
            <a:r>
              <a:rPr dirty="0" sz="950" spc="225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d to</a:t>
            </a:r>
            <a:r>
              <a:rPr dirty="0" sz="950" spc="-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be</a:t>
            </a:r>
            <a:r>
              <a:rPr dirty="0" sz="950" spc="-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295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ir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way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760">
                <a:solidFill>
                  <a:srgbClr val="332F31"/>
                </a:solidFill>
                <a:latin typeface="Times New Roman"/>
                <a:cs typeface="Times New Roman"/>
              </a:rPr>
              <a:t>d</a:t>
            </a:r>
            <a:r>
              <a:rPr dirty="0" sz="950" spc="4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650">
                <a:solidFill>
                  <a:srgbClr val="332F31"/>
                </a:solidFill>
                <a:latin typeface="Times New Roman"/>
                <a:cs typeface="Times New Roman"/>
              </a:rPr>
              <a:t>hich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team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should</a:t>
            </a:r>
            <a:r>
              <a:rPr dirty="0" sz="950" spc="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get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88820" y="4383631"/>
            <a:ext cx="3387725" cy="45656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610"/>
              </a:spcBef>
              <a:tabLst>
                <a:tab pos="213931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ball</a:t>
            </a:r>
            <a:r>
              <a:rPr dirty="0" sz="950" spc="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at</a:t>
            </a:r>
            <a:r>
              <a:rPr dirty="0" sz="950" spc="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beginning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o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e?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000" b="1">
                <a:solidFill>
                  <a:srgbClr val="332F31"/>
                </a:solidFill>
                <a:latin typeface="Times New Roman"/>
                <a:cs typeface="Times New Roman"/>
              </a:rPr>
              <a:t>4.</a:t>
            </a:r>
            <a:r>
              <a:rPr dirty="0" sz="1000" spc="49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75">
                <a:solidFill>
                  <a:srgbClr val="332F31"/>
                </a:solidFill>
                <a:latin typeface="Times New Roman"/>
                <a:cs typeface="Times New Roman"/>
              </a:rPr>
              <a:t>Whic:</a:t>
            </a:r>
            <a:r>
              <a:rPr dirty="0" sz="950" spc="-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425">
                <a:solidFill>
                  <a:srgbClr val="332F31"/>
                </a:solidFill>
                <a:latin typeface="Times New Roman"/>
                <a:cs typeface="Times New Roman"/>
              </a:rPr>
              <a:t>followin</a:t>
            </a:r>
            <a:r>
              <a:rPr dirty="0" sz="950" spc="425">
                <a:solidFill>
                  <a:srgbClr val="070707"/>
                </a:solidFill>
                <a:latin typeface="Times New Roman"/>
                <a:cs typeface="Times New Roman"/>
              </a:rPr>
              <a:t>'</a:t>
            </a:r>
            <a:r>
              <a:rPr dirty="0" sz="950" spc="425">
                <a:solidFill>
                  <a:srgbClr val="332F31"/>
                </a:solidFill>
                <a:latin typeface="Times New Roman"/>
                <a:cs typeface="Times New Roman"/>
              </a:rPr>
              <a:t>e</a:t>
            </a:r>
            <a:r>
              <a:rPr dirty="0" sz="950" spc="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000" spc="530" b="1">
                <a:solidFill>
                  <a:srgbClr val="332F31"/>
                </a:solidFill>
                <a:latin typeface="Times New Roman"/>
                <a:cs typeface="Times New Roman"/>
              </a:rPr>
              <a:t>prob</a:t>
            </a:r>
            <a:r>
              <a:rPr dirty="0" sz="1000" spc="530" b="1">
                <a:solidFill>
                  <a:srgbClr val="070707"/>
                </a:solidFill>
                <a:latin typeface="Times New Roman"/>
                <a:cs typeface="Times New Roman"/>
              </a:rPr>
              <a:t>e</a:t>
            </a:r>
            <a:r>
              <a:rPr dirty="0" sz="1000" spc="295" b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000" spc="585" b="1">
                <a:solidFill>
                  <a:srgbClr val="332F31"/>
                </a:solidFill>
                <a:latin typeface="Times New Roman"/>
                <a:cs typeface="Times New Roman"/>
              </a:rPr>
              <a:t>n</a:t>
            </a:r>
            <a:r>
              <a:rPr dirty="0" sz="1000" spc="-75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event?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39385" y="5099131"/>
            <a:ext cx="863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332F31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73589" y="5031970"/>
            <a:ext cx="13227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120" algn="l"/>
              </a:tabLst>
            </a:pPr>
            <a:r>
              <a:rPr dirty="0" sz="900" spc="-25">
                <a:solidFill>
                  <a:srgbClr val="332F31"/>
                </a:solidFill>
                <a:latin typeface="Times New Roman"/>
                <a:cs typeface="Times New Roman"/>
              </a:rPr>
              <a:t>(A)</a:t>
            </a:r>
            <a:r>
              <a:rPr dirty="0" sz="90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00" spc="1180">
                <a:solidFill>
                  <a:srgbClr val="332F31"/>
                </a:solidFill>
                <a:latin typeface="Times New Roman"/>
                <a:cs typeface="Times New Roman"/>
              </a:rPr>
              <a:t>1.5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7529" y="5226367"/>
            <a:ext cx="1802130" cy="62166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575"/>
              </a:spcBef>
              <a:buSzPct val="105555"/>
              <a:buFont typeface="Times New Roman"/>
              <a:buAutoNum type="arabicPeriod" startAt="5"/>
              <a:tabLst>
                <a:tab pos="198120" algn="l"/>
              </a:tabLst>
            </a:pPr>
            <a:r>
              <a:rPr dirty="0" sz="900">
                <a:solidFill>
                  <a:srgbClr val="332F31"/>
                </a:solidFill>
                <a:latin typeface="Times New Roman"/>
                <a:cs typeface="Times New Roman"/>
              </a:rPr>
              <a:t>If</a:t>
            </a:r>
            <a:r>
              <a:rPr dirty="0" sz="900" spc="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P(E)</a:t>
            </a:r>
            <a:r>
              <a:rPr dirty="0" sz="950" spc="-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250" spc="-135">
                <a:solidFill>
                  <a:srgbClr val="332F31"/>
                </a:solidFill>
                <a:latin typeface="Times New Roman"/>
                <a:cs typeface="Times New Roman"/>
              </a:rPr>
              <a:t>=</a:t>
            </a:r>
            <a:r>
              <a:rPr dirty="0" sz="1250" spc="-11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450">
                <a:solidFill>
                  <a:srgbClr val="332F31"/>
                </a:solidFill>
                <a:latin typeface="Times New Roman"/>
                <a:cs typeface="Times New Roman"/>
              </a:rPr>
              <a:t>0.05</a:t>
            </a:r>
            <a:r>
              <a:rPr dirty="0" sz="950" spc="30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42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-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proba</a:t>
            </a:r>
            <a:endParaRPr sz="950">
              <a:latin typeface="Times New Roman"/>
              <a:cs typeface="Times New Roman"/>
            </a:endParaRPr>
          </a:p>
          <a:p>
            <a:pPr marL="196215" marR="129539" indent="-184150">
              <a:lnSpc>
                <a:spcPct val="101000"/>
              </a:lnSpc>
              <a:spcBef>
                <a:spcPts val="350"/>
              </a:spcBef>
              <a:buFont typeface="Times New Roman"/>
              <a:buAutoNum type="arabicPeriod" startAt="5"/>
              <a:tabLst>
                <a:tab pos="20002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1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bag</a:t>
            </a:r>
            <a:r>
              <a:rPr dirty="0" sz="950" spc="2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contains</a:t>
            </a:r>
            <a:r>
              <a:rPr dirty="0" sz="950" spc="2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lemon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looking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into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bag</a:t>
            </a:r>
            <a:r>
              <a:rPr dirty="0" sz="95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r>
              <a:rPr dirty="0" sz="950" spc="80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00" spc="-35" b="1">
                <a:solidFill>
                  <a:srgbClr val="332F31"/>
                </a:solidFill>
                <a:latin typeface="Times New Roman"/>
                <a:cs typeface="Times New Roman"/>
              </a:rPr>
              <a:t>Wha</a:t>
            </a:r>
            <a:r>
              <a:rPr dirty="0" sz="1000" spc="-35" b="1">
                <a:solidFill>
                  <a:srgbClr val="070707"/>
                </a:solidFill>
                <a:latin typeface="Times New Roman"/>
                <a:cs typeface="Times New Roman"/>
              </a:rPr>
              <a:t>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01114" y="5031970"/>
            <a:ext cx="2677160" cy="814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  <a:tabLst>
                <a:tab pos="1025525" algn="l"/>
              </a:tabLst>
            </a:pPr>
            <a:r>
              <a:rPr dirty="0" sz="900" spc="-25">
                <a:solidFill>
                  <a:srgbClr val="332F31"/>
                </a:solidFill>
                <a:latin typeface="Times New Roman"/>
                <a:cs typeface="Times New Roman"/>
              </a:rPr>
              <a:t>(C)</a:t>
            </a:r>
            <a:r>
              <a:rPr dirty="0" sz="90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800">
                <a:solidFill>
                  <a:srgbClr val="332F31"/>
                </a:solidFill>
                <a:latin typeface="Arial"/>
                <a:cs typeface="Arial"/>
              </a:rPr>
              <a:t>(D)</a:t>
            </a:r>
            <a:r>
              <a:rPr dirty="0" sz="800" spc="305">
                <a:solidFill>
                  <a:srgbClr val="332F31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332F31"/>
                </a:solidFill>
                <a:latin typeface="Times New Roman"/>
                <a:cs typeface="Times New Roman"/>
              </a:rPr>
              <a:t>0</a:t>
            </a:r>
            <a:r>
              <a:rPr dirty="0" sz="900" spc="-25">
                <a:solidFill>
                  <a:srgbClr val="5B5759"/>
                </a:solidFill>
                <a:latin typeface="Times New Roman"/>
                <a:cs typeface="Times New Roman"/>
              </a:rPr>
              <a:t>.</a:t>
            </a:r>
            <a:r>
              <a:rPr dirty="0" sz="900" spc="-25">
                <a:solidFill>
                  <a:srgbClr val="332F31"/>
                </a:solidFill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'notE'?</a:t>
            </a:r>
            <a:endParaRPr sz="950">
              <a:latin typeface="Times New Roman"/>
              <a:cs typeface="Times New Roman"/>
            </a:endParaRPr>
          </a:p>
          <a:p>
            <a:pPr marL="12700" marR="5080" indent="22225">
              <a:lnSpc>
                <a:spcPct val="105400"/>
              </a:lnSpc>
              <a:spcBef>
                <a:spcPts val="360"/>
              </a:spcBef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candies</a:t>
            </a:r>
            <a:r>
              <a:rPr dirty="0" sz="950" spc="2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only.</a:t>
            </a:r>
            <a:r>
              <a:rPr dirty="0" sz="950" spc="25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Malini</a:t>
            </a:r>
            <a:r>
              <a:rPr dirty="0" sz="950" spc="2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takes</a:t>
            </a:r>
            <a:r>
              <a:rPr dirty="0" sz="950" spc="2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out</a:t>
            </a:r>
            <a:r>
              <a:rPr dirty="0" sz="950" spc="20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one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candy</a:t>
            </a:r>
            <a:r>
              <a:rPr dirty="0" sz="950" spc="2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without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she</a:t>
            </a:r>
            <a:r>
              <a:rPr dirty="0" sz="950" spc="11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takes</a:t>
            </a:r>
            <a:r>
              <a:rPr dirty="0" sz="950" spc="1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out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87166" y="5826967"/>
            <a:ext cx="4604385" cy="18605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just" marL="483234" indent="-190500">
              <a:lnSpc>
                <a:spcPct val="100000"/>
              </a:lnSpc>
              <a:spcBef>
                <a:spcPts val="520"/>
              </a:spcBef>
              <a:buAutoNum type="romanLcParenBoth"/>
              <a:tabLst>
                <a:tab pos="483870" algn="l"/>
                <a:tab pos="155829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</a:t>
            </a:r>
            <a:r>
              <a:rPr dirty="0" sz="950" spc="1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orange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fla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candy?</a:t>
            </a:r>
            <a:endParaRPr sz="950">
              <a:latin typeface="Times New Roman"/>
              <a:cs typeface="Times New Roman"/>
            </a:endParaRPr>
          </a:p>
          <a:p>
            <a:pPr algn="just" marL="483870" indent="-221615">
              <a:lnSpc>
                <a:spcPct val="100000"/>
              </a:lnSpc>
              <a:spcBef>
                <a:spcPts val="445"/>
              </a:spcBef>
              <a:buSzPct val="120000"/>
              <a:buFont typeface="Times New Roman"/>
              <a:buAutoNum type="romanLcParenBoth"/>
              <a:tabLst>
                <a:tab pos="484505" algn="l"/>
              </a:tabLst>
            </a:pPr>
            <a:r>
              <a:rPr dirty="0" sz="750">
                <a:solidFill>
                  <a:srgbClr val="332F31"/>
                </a:solidFill>
                <a:latin typeface="Arial"/>
                <a:cs typeface="Arial"/>
              </a:rPr>
              <a:t>a</a:t>
            </a:r>
            <a:r>
              <a:rPr dirty="0" sz="750" spc="45">
                <a:solidFill>
                  <a:srgbClr val="332F31"/>
                </a:solidFill>
                <a:latin typeface="Arial"/>
                <a:cs typeface="Arial"/>
              </a:rPr>
              <a:t> </a:t>
            </a:r>
            <a:r>
              <a:rPr dirty="0" sz="1000" spc="250" b="1">
                <a:solidFill>
                  <a:srgbClr val="332F31"/>
                </a:solidFill>
                <a:latin typeface="Times New Roman"/>
                <a:cs typeface="Times New Roman"/>
              </a:rPr>
              <a:t>lemon</a:t>
            </a:r>
            <a:r>
              <a:rPr dirty="0" sz="1000" spc="250" b="1">
                <a:solidFill>
                  <a:srgbClr val="070707"/>
                </a:solidFill>
                <a:latin typeface="Times New Roman"/>
                <a:cs typeface="Times New Roman"/>
              </a:rPr>
              <a:t>V</a:t>
            </a:r>
            <a:r>
              <a:rPr dirty="0" sz="1000" spc="250" b="1">
                <a:solidFill>
                  <a:srgbClr val="332F31"/>
                </a:solidFill>
                <a:latin typeface="Times New Roman"/>
                <a:cs typeface="Times New Roman"/>
              </a:rPr>
              <a:t>o</a:t>
            </a:r>
            <a:r>
              <a:rPr dirty="0" sz="1000" spc="100" b="1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1000" spc="229" b="1">
                <a:solidFill>
                  <a:srgbClr val="332F31"/>
                </a:solidFill>
                <a:latin typeface="Times New Roman"/>
                <a:cs typeface="Times New Roman"/>
              </a:rPr>
              <a:t>andy?</a:t>
            </a:r>
            <a:endParaRPr sz="1000">
              <a:latin typeface="Times New Roman"/>
              <a:cs typeface="Times New Roman"/>
            </a:endParaRPr>
          </a:p>
          <a:p>
            <a:pPr algn="just" marL="197485" marR="12065" indent="-184785">
              <a:lnSpc>
                <a:spcPct val="107500"/>
              </a:lnSpc>
              <a:spcBef>
                <a:spcPts val="350"/>
              </a:spcBef>
              <a:buFont typeface="Times New Roman"/>
              <a:buAutoNum type="arabicPeriod" startAt="7"/>
              <a:tabLst>
                <a:tab pos="198120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It</a:t>
            </a:r>
            <a:r>
              <a:rPr dirty="0" sz="950" spc="1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11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60">
                <a:solidFill>
                  <a:srgbClr val="332F31"/>
                </a:solidFill>
                <a:latin typeface="Times New Roman"/>
                <a:cs typeface="Times New Roman"/>
              </a:rPr>
              <a:t>giv</a:t>
            </a:r>
            <a:r>
              <a:rPr dirty="0" sz="950" spc="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75">
                <a:solidFill>
                  <a:srgbClr val="332F31"/>
                </a:solidFill>
                <a:latin typeface="Times New Roman"/>
                <a:cs typeface="Times New Roman"/>
              </a:rPr>
              <a:t>n</a:t>
            </a:r>
            <a:r>
              <a:rPr dirty="0" sz="950" spc="4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395">
                <a:solidFill>
                  <a:srgbClr val="332F31"/>
                </a:solidFill>
                <a:latin typeface="Times New Roman"/>
                <a:cs typeface="Times New Roman"/>
              </a:rPr>
              <a:t>hatroup</a:t>
            </a:r>
            <a:r>
              <a:rPr dirty="0" sz="950" spc="1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3</a:t>
            </a:r>
            <a:r>
              <a:rPr dirty="0" sz="950" spc="1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students,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2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students</a:t>
            </a:r>
            <a:r>
              <a:rPr dirty="0" sz="950" spc="1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not</a:t>
            </a:r>
            <a:r>
              <a:rPr dirty="0" sz="950" spc="1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having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the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same</a:t>
            </a:r>
            <a:r>
              <a:rPr dirty="0" sz="950" spc="254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bi</a:t>
            </a:r>
            <a:r>
              <a:rPr dirty="0" sz="950" spc="409">
                <a:solidFill>
                  <a:srgbClr val="332F31"/>
                </a:solidFill>
                <a:latin typeface="Times New Roman"/>
                <a:cs typeface="Times New Roman"/>
              </a:rPr>
              <a:t> 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ay</a:t>
            </a:r>
            <a:r>
              <a:rPr dirty="0" sz="950" spc="2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0.992</a:t>
            </a:r>
            <a:r>
              <a:rPr dirty="0" sz="95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r>
              <a:rPr dirty="0" sz="950" spc="145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What</a:t>
            </a:r>
            <a:r>
              <a:rPr dirty="0" sz="950" spc="2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2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2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2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23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2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students</a:t>
            </a:r>
            <a:r>
              <a:rPr dirty="0" sz="950" spc="2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have</a:t>
            </a:r>
            <a:r>
              <a:rPr dirty="0" sz="950" spc="229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2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31"/>
                </a:solidFill>
                <a:latin typeface="Times New Roman"/>
                <a:cs typeface="Times New Roman"/>
              </a:rPr>
              <a:t>same </a:t>
            </a:r>
            <a:r>
              <a:rPr dirty="0" sz="950" spc="265">
                <a:solidFill>
                  <a:srgbClr val="332F31"/>
                </a:solidFill>
                <a:latin typeface="Times New Roman"/>
                <a:cs typeface="Times New Roman"/>
              </a:rPr>
              <a:t>birth</a:t>
            </a:r>
            <a:r>
              <a:rPr dirty="0" sz="950" spc="265">
                <a:solidFill>
                  <a:srgbClr val="070707"/>
                </a:solidFill>
                <a:latin typeface="Times New Roman"/>
                <a:cs typeface="Times New Roman"/>
              </a:rPr>
              <a:t>"'</a:t>
            </a:r>
            <a:endParaRPr sz="950">
              <a:latin typeface="Times New Roman"/>
              <a:cs typeface="Times New Roman"/>
            </a:endParaRPr>
          </a:p>
          <a:p>
            <a:pPr marL="131445" indent="-119380">
              <a:lnSpc>
                <a:spcPts val="1655"/>
              </a:lnSpc>
              <a:buClr>
                <a:srgbClr val="332F31"/>
              </a:buClr>
              <a:buSzPct val="52777"/>
              <a:buAutoNum type="arabicPeriod" startAt="7"/>
              <a:tabLst>
                <a:tab pos="132080" algn="l"/>
              </a:tabLst>
            </a:pPr>
            <a:r>
              <a:rPr dirty="0" sz="1800" spc="285" b="1">
                <a:solidFill>
                  <a:srgbClr val="070707"/>
                </a:solidFill>
                <a:latin typeface="Times New Roman"/>
                <a:cs typeface="Times New Roman"/>
              </a:rPr>
              <a:t>A,;</a:t>
            </a:r>
            <a:r>
              <a:rPr dirty="0" sz="1800" spc="315" b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800" spc="150" b="1">
                <a:solidFill>
                  <a:srgbClr val="332F31"/>
                </a:solidFill>
                <a:latin typeface="Times New Roman"/>
                <a:cs typeface="Times New Roman"/>
              </a:rPr>
              <a:t>ins</a:t>
            </a:r>
            <a:r>
              <a:rPr dirty="0" sz="950" spc="150">
                <a:solidFill>
                  <a:srgbClr val="332F31"/>
                </a:solidFill>
                <a:latin typeface="Times New Roman"/>
                <a:cs typeface="Times New Roman"/>
              </a:rPr>
              <a:t>3red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balls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and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5</a:t>
            </a:r>
            <a:r>
              <a:rPr dirty="0" sz="950" spc="1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black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balls.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ball</a:t>
            </a:r>
            <a:r>
              <a:rPr dirty="0" sz="950" spc="10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at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random</a:t>
            </a:r>
            <a:r>
              <a:rPr dirty="0" sz="950" spc="10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from</a:t>
            </a:r>
            <a:r>
              <a:rPr dirty="0" sz="950" spc="1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31"/>
                </a:solidFill>
                <a:latin typeface="Times New Roman"/>
                <a:cs typeface="Times New Roman"/>
              </a:rPr>
              <a:t>bag</a:t>
            </a:r>
            <a:r>
              <a:rPr dirty="0" sz="950" spc="-2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  <a:p>
            <a:pPr marL="154940">
              <a:lnSpc>
                <a:spcPts val="1085"/>
              </a:lnSpc>
              <a:tabLst>
                <a:tab pos="620395" algn="l"/>
                <a:tab pos="3053715" algn="l"/>
              </a:tabLst>
            </a:pPr>
            <a:r>
              <a:rPr dirty="0" sz="950" spc="1075">
                <a:solidFill>
                  <a:srgbClr val="332F31"/>
                </a:solidFill>
                <a:latin typeface="Times New Roman"/>
                <a:cs typeface="Times New Roman"/>
              </a:rPr>
              <a:t>-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the</a:t>
            </a:r>
            <a:r>
              <a:rPr dirty="0" sz="950" spc="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7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ball</a:t>
            </a:r>
            <a:r>
              <a:rPr dirty="0" sz="950" spc="4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(i)</a:t>
            </a:r>
            <a:r>
              <a:rPr dirty="0" sz="950" spc="3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red</a:t>
            </a:r>
            <a:r>
              <a:rPr dirty="0" sz="950" spc="1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32F31"/>
                </a:solidFill>
                <a:latin typeface="Times New Roman"/>
                <a:cs typeface="Times New Roman"/>
              </a:rPr>
              <a:t>?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	(ii)</a:t>
            </a:r>
            <a:r>
              <a:rPr dirty="0" sz="950" spc="3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not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31"/>
                </a:solidFill>
                <a:latin typeface="Times New Roman"/>
                <a:cs typeface="Times New Roman"/>
              </a:rPr>
              <a:t>red?</a:t>
            </a:r>
            <a:endParaRPr sz="950">
              <a:latin typeface="Times New Roman"/>
              <a:cs typeface="Times New Roman"/>
            </a:endParaRPr>
          </a:p>
          <a:p>
            <a:pPr algn="just" marL="196215" marR="12065" indent="-184150">
              <a:lnSpc>
                <a:spcPct val="105400"/>
              </a:lnSpc>
              <a:spcBef>
                <a:spcPts val="890"/>
              </a:spcBef>
              <a:buAutoNum type="arabicPeriod" startAt="9"/>
              <a:tabLst>
                <a:tab pos="200025" algn="l"/>
              </a:tabLst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</a:t>
            </a:r>
            <a:r>
              <a:rPr dirty="0" sz="950" spc="-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45">
                <a:solidFill>
                  <a:srgbClr val="332F31"/>
                </a:solidFill>
                <a:latin typeface="Times New Roman"/>
                <a:cs typeface="Times New Roman"/>
              </a:rPr>
              <a:t>Box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contains</a:t>
            </a:r>
            <a:r>
              <a:rPr dirty="0" sz="950" spc="5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5</a:t>
            </a:r>
            <a:r>
              <a:rPr dirty="0" sz="950" spc="3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red</a:t>
            </a:r>
            <a:r>
              <a:rPr dirty="0" sz="950" spc="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marbles,</a:t>
            </a:r>
            <a:r>
              <a:rPr dirty="0" sz="950" spc="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8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white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marbles</a:t>
            </a:r>
            <a:r>
              <a:rPr dirty="0" sz="950" spc="6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and</a:t>
            </a:r>
            <a:r>
              <a:rPr dirty="0" sz="950" spc="5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4</a:t>
            </a:r>
            <a:r>
              <a:rPr dirty="0" sz="950" spc="1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green</a:t>
            </a:r>
            <a:r>
              <a:rPr dirty="0" sz="950" spc="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marbles</a:t>
            </a:r>
            <a:r>
              <a:rPr dirty="0" sz="95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r>
              <a:rPr dirty="0" sz="950" spc="-60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One</a:t>
            </a:r>
            <a:r>
              <a:rPr dirty="0" sz="950" spc="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marble</a:t>
            </a:r>
            <a:r>
              <a:rPr dirty="0" sz="950" spc="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taken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out</a:t>
            </a:r>
            <a:r>
              <a:rPr dirty="0" sz="950" spc="1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of</a:t>
            </a:r>
            <a:r>
              <a:rPr dirty="0" sz="950" spc="2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box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at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random.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What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is</a:t>
            </a:r>
            <a:r>
              <a:rPr dirty="0" sz="950" spc="2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8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8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the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marble</a:t>
            </a:r>
            <a:r>
              <a:rPr dirty="0" sz="950" spc="2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taken</a:t>
            </a:r>
            <a:r>
              <a:rPr dirty="0" sz="950" spc="19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out</a:t>
            </a:r>
            <a:r>
              <a:rPr dirty="0" sz="950" spc="17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will</a:t>
            </a:r>
            <a:r>
              <a:rPr dirty="0" sz="950" spc="19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be</a:t>
            </a:r>
            <a:endParaRPr sz="95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40"/>
              </a:spcBef>
            </a:pP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(i)</a:t>
            </a:r>
            <a:r>
              <a:rPr dirty="0" sz="950" spc="-4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65">
                <a:solidFill>
                  <a:srgbClr val="332F31"/>
                </a:solidFill>
                <a:latin typeface="Times New Roman"/>
                <a:cs typeface="Times New Roman"/>
              </a:rPr>
              <a:t>red?</a:t>
            </a:r>
            <a:r>
              <a:rPr dirty="0" sz="950" spc="315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(ii)</a:t>
            </a:r>
            <a:r>
              <a:rPr dirty="0" sz="950" spc="1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white?</a:t>
            </a:r>
            <a:r>
              <a:rPr dirty="0" sz="950" spc="320">
                <a:solidFill>
                  <a:srgbClr val="33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(iii)</a:t>
            </a:r>
            <a:r>
              <a:rPr dirty="0" sz="950" spc="20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31"/>
                </a:solidFill>
                <a:latin typeface="Times New Roman"/>
                <a:cs typeface="Times New Roman"/>
              </a:rPr>
              <a:t>not</a:t>
            </a:r>
            <a:r>
              <a:rPr dirty="0" sz="950" spc="-25">
                <a:solidFill>
                  <a:srgbClr val="33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31"/>
                </a:solidFill>
                <a:latin typeface="Times New Roman"/>
                <a:cs typeface="Times New Roman"/>
              </a:rPr>
              <a:t>green?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1023" y="1773659"/>
            <a:ext cx="1768152" cy="229871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746" y="6899210"/>
            <a:ext cx="381725" cy="38464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CAE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69378" y="870831"/>
            <a:ext cx="21272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CAEEB"/>
                </a:solidFill>
                <a:latin typeface="Times New Roman"/>
                <a:cs typeface="Times New Roman"/>
              </a:rPr>
              <a:t>309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2947" y="1165420"/>
            <a:ext cx="4665345" cy="145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7175" marR="5080" indent="-245110">
              <a:lnSpc>
                <a:spcPct val="105400"/>
              </a:lnSpc>
              <a:spcBef>
                <a:spcPts val="100"/>
              </a:spcBef>
              <a:buFont typeface="Times New Roman"/>
              <a:buAutoNum type="arabicPeriod" startAt="10"/>
              <a:tabLst>
                <a:tab pos="260985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piggy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bank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contains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hundred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50p coins,</a:t>
            </a:r>
            <a:r>
              <a:rPr dirty="0" sz="950" spc="3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fifty</a:t>
            </a:r>
            <a:r>
              <a:rPr dirty="0" sz="950" spc="365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coins,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twenty</a:t>
            </a:r>
            <a:r>
              <a:rPr dirty="0" sz="950" spc="37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2</a:t>
            </a:r>
            <a:r>
              <a:rPr dirty="0" sz="95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coins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ten</a:t>
            </a:r>
            <a:r>
              <a:rPr dirty="0" sz="950" spc="33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5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 coins.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300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equally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likely</a:t>
            </a:r>
            <a:r>
              <a:rPr dirty="0" sz="950" spc="2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coins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fall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when</a:t>
            </a:r>
            <a:r>
              <a:rPr dirty="0" sz="950" spc="1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bank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turned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upside down,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 coin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be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50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</a:t>
            </a:r>
            <a:r>
              <a:rPr dirty="0" sz="950" spc="-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coin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?</a:t>
            </a:r>
            <a:r>
              <a:rPr dirty="0" sz="950" spc="4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(ii)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be 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5coin?</a:t>
            </a:r>
            <a:endParaRPr sz="950">
              <a:latin typeface="Times New Roman"/>
              <a:cs typeface="Times New Roman"/>
            </a:endParaRPr>
          </a:p>
          <a:p>
            <a:pPr algn="just" marL="257175" marR="1839595" indent="-235585">
              <a:lnSpc>
                <a:spcPct val="105400"/>
              </a:lnSpc>
              <a:spcBef>
                <a:spcPts val="405"/>
              </a:spcBef>
              <a:buSzPct val="94736"/>
              <a:buFont typeface="Times New Roman"/>
              <a:buAutoNum type="arabicPeriod" startAt="10"/>
              <a:tabLst>
                <a:tab pos="25781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Gopi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buys</a:t>
            </a:r>
            <a:r>
              <a:rPr dirty="0" sz="950" spc="2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fish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shop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for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his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aquarium.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The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shopkeeper</a:t>
            </a:r>
            <a:r>
              <a:rPr dirty="0" sz="950" spc="3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takes</a:t>
            </a:r>
            <a:r>
              <a:rPr dirty="0" sz="950" spc="2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</a:t>
            </a:r>
            <a:r>
              <a:rPr dirty="0" sz="950" spc="2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2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fish</a:t>
            </a:r>
            <a:r>
              <a:rPr dirty="0" sz="950" spc="2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2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random</a:t>
            </a:r>
            <a:r>
              <a:rPr dirty="0" sz="950" spc="2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2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 tank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containing</a:t>
            </a:r>
            <a:r>
              <a:rPr dirty="0" sz="950" spc="1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5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male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fish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8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female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fish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(see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Fig.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15.4).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fish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taken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male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fish?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2947" y="2707054"/>
            <a:ext cx="291592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7810" marR="5080" indent="-245745">
              <a:lnSpc>
                <a:spcPct val="105400"/>
              </a:lnSpc>
              <a:spcBef>
                <a:spcPts val="100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12.</a:t>
            </a:r>
            <a:r>
              <a:rPr dirty="0" sz="950" spc="180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25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game</a:t>
            </a:r>
            <a:r>
              <a:rPr dirty="0" sz="950" spc="2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2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chance</a:t>
            </a:r>
            <a:r>
              <a:rPr dirty="0" sz="950" spc="2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consists</a:t>
            </a:r>
            <a:r>
              <a:rPr dirty="0" sz="950" spc="3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3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spinning</a:t>
            </a:r>
            <a:r>
              <a:rPr dirty="0" sz="950" spc="2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950" spc="2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arrow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comes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rest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pointing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numbers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1,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2,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3,4,5,6,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7,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8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(seeFig.15.5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),and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these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-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equally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likely</a:t>
            </a:r>
            <a:r>
              <a:rPr dirty="0" sz="950" spc="1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outcomes.</a:t>
            </a:r>
            <a:r>
              <a:rPr dirty="0" sz="950" spc="1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2660" y="3355761"/>
            <a:ext cx="1570990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point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endParaRPr sz="950">
              <a:latin typeface="Times New Roman"/>
              <a:cs typeface="Times New Roman"/>
            </a:endParaRPr>
          </a:p>
          <a:p>
            <a:pPr marL="297180" indent="-189865">
              <a:lnSpc>
                <a:spcPct val="100000"/>
              </a:lnSpc>
              <a:spcBef>
                <a:spcPts val="40"/>
              </a:spcBef>
              <a:buFont typeface="Times New Roman"/>
              <a:buAutoNum type="romanLcParenBoth"/>
              <a:tabLst>
                <a:tab pos="297815" algn="l"/>
              </a:tabLst>
            </a:pPr>
            <a:r>
              <a:rPr dirty="0" sz="900" spc="-25">
                <a:solidFill>
                  <a:srgbClr val="342F31"/>
                </a:solidFill>
                <a:latin typeface="Arial"/>
                <a:cs typeface="Arial"/>
              </a:rPr>
              <a:t>8?</a:t>
            </a:r>
            <a:endParaRPr sz="900">
              <a:latin typeface="Arial"/>
              <a:cs typeface="Arial"/>
            </a:endParaRPr>
          </a:p>
          <a:p>
            <a:pPr marL="297815" indent="-220979">
              <a:lnSpc>
                <a:spcPct val="100000"/>
              </a:lnSpc>
              <a:spcBef>
                <a:spcPts val="310"/>
              </a:spcBef>
              <a:buSzPct val="94736"/>
              <a:buAutoNum type="romanLcParenBoth"/>
              <a:tabLst>
                <a:tab pos="29845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odd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number?</a:t>
            </a:r>
            <a:endParaRPr sz="950">
              <a:latin typeface="Times New Roman"/>
              <a:cs typeface="Times New Roman"/>
            </a:endParaRPr>
          </a:p>
          <a:p>
            <a:pPr marL="231775" indent="-184150">
              <a:lnSpc>
                <a:spcPct val="100000"/>
              </a:lnSpc>
              <a:spcBef>
                <a:spcPts val="595"/>
              </a:spcBef>
              <a:buSzPct val="89473"/>
              <a:buFont typeface="Arial"/>
              <a:buAutoNum type="romanLcParenBoth"/>
              <a:tabLst>
                <a:tab pos="23241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235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greater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than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2?</a:t>
            </a:r>
            <a:endParaRPr sz="950">
              <a:latin typeface="Times New Roman"/>
              <a:cs typeface="Times New Roman"/>
            </a:endParaRPr>
          </a:p>
          <a:p>
            <a:pPr marL="297815" indent="-257810">
              <a:lnSpc>
                <a:spcPct val="100000"/>
              </a:lnSpc>
              <a:spcBef>
                <a:spcPts val="110"/>
              </a:spcBef>
              <a:buAutoNum type="romanLcParenBoth"/>
              <a:tabLst>
                <a:tab pos="29845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less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than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9?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02396" y="3355761"/>
            <a:ext cx="56515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775" i="1">
                <a:solidFill>
                  <a:srgbClr val="080808"/>
                </a:solidFill>
                <a:latin typeface="Times New Roman"/>
                <a:cs typeface="Times New Roman"/>
              </a:rPr>
              <a:t>(\..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86677" y="3902202"/>
            <a:ext cx="488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0">
                <a:solidFill>
                  <a:srgbClr val="080808"/>
                </a:solidFill>
                <a:latin typeface="Times New Roman"/>
                <a:cs typeface="Times New Roman"/>
              </a:rPr>
              <a:t>'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73619" y="3902202"/>
            <a:ext cx="1117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950" spc="-5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29746" y="4060944"/>
            <a:ext cx="66992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465">
                <a:solidFill>
                  <a:srgbClr val="080808"/>
                </a:solidFill>
                <a:latin typeface="Times New Roman"/>
                <a:cs typeface="Times New Roman"/>
              </a:rPr>
              <a:t>'-</a:t>
            </a:r>
            <a:r>
              <a:rPr dirty="0" sz="950" spc="725">
                <a:solidFill>
                  <a:srgbClr val="080808"/>
                </a:solidFill>
                <a:latin typeface="Times New Roman"/>
                <a:cs typeface="Times New Roman"/>
              </a:rPr>
              <a:t>,.</a:t>
            </a:r>
            <a:r>
              <a:rPr dirty="0" sz="950" spc="725">
                <a:solidFill>
                  <a:srgbClr val="0CAEEB"/>
                </a:solidFill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2947" y="4234951"/>
            <a:ext cx="293560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13.</a:t>
            </a:r>
            <a:r>
              <a:rPr dirty="0" sz="950" spc="165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die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thrown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once.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Find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290">
                <a:solidFill>
                  <a:srgbClr val="342F31"/>
                </a:solidFill>
                <a:latin typeface="Times New Roman"/>
                <a:cs typeface="Times New Roman"/>
              </a:rPr>
              <a:t>th</a:t>
            </a:r>
            <a:r>
              <a:rPr dirty="0" sz="950" spc="2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325">
                <a:solidFill>
                  <a:srgbClr val="342F31"/>
                </a:solidFill>
                <a:latin typeface="Times New Roman"/>
                <a:cs typeface="Times New Roman"/>
              </a:rPr>
              <a:t>ba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of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getting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28703" y="4215871"/>
            <a:ext cx="4089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250" algn="l"/>
              </a:tabLst>
            </a:pPr>
            <a:r>
              <a:rPr dirty="0" sz="1100" spc="-25" b="1">
                <a:solidFill>
                  <a:srgbClr val="0CAEEB"/>
                </a:solidFill>
                <a:latin typeface="Times New Roman"/>
                <a:cs typeface="Times New Roman"/>
              </a:rPr>
              <a:t>ig.</a:t>
            </a:r>
            <a:r>
              <a:rPr dirty="0" sz="1100" b="1">
                <a:solidFill>
                  <a:srgbClr val="0CAEEB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0CAEEB"/>
                </a:solidFill>
                <a:latin typeface="Times New Roman"/>
                <a:cs typeface="Times New Roman"/>
              </a:rPr>
              <a:t>·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26576" y="4127596"/>
            <a:ext cx="2806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CAEEB"/>
                </a:solidFill>
                <a:latin typeface="Times New Roman"/>
                <a:cs typeface="Times New Roman"/>
              </a:rPr>
              <a:t>15</a:t>
            </a:r>
            <a:r>
              <a:rPr dirty="0" sz="1050" spc="140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0CAEEB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2527" y="4403321"/>
            <a:ext cx="1628139" cy="7543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36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2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prime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number;</a:t>
            </a:r>
            <a:r>
              <a:rPr dirty="0" sz="950" spc="6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770">
                <a:solidFill>
                  <a:srgbClr val="342F31"/>
                </a:solidFill>
                <a:latin typeface="Times New Roman"/>
                <a:cs typeface="Times New Roman"/>
              </a:rPr>
              <a:t>i</a:t>
            </a:r>
            <a:r>
              <a:rPr dirty="0" sz="950" spc="770">
                <a:solidFill>
                  <a:srgbClr val="666262"/>
                </a:solidFill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b="1">
                <a:solidFill>
                  <a:srgbClr val="342F31"/>
                </a:solidFill>
                <a:latin typeface="Times New Roman"/>
                <a:cs typeface="Times New Roman"/>
              </a:rPr>
              <a:t>14.</a:t>
            </a:r>
            <a:r>
              <a:rPr dirty="0" sz="1000" spc="150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card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fro</a:t>
            </a:r>
            <a:endParaRPr sz="9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29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3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king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red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colour</a:t>
            </a:r>
            <a:endParaRPr sz="9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22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(iv)</a:t>
            </a:r>
            <a:r>
              <a:rPr dirty="0" sz="950" spc="3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342F31"/>
                </a:solidFill>
                <a:latin typeface="Times New Roman"/>
                <a:cs typeface="Times New Roman"/>
              </a:rPr>
              <a:t>thejack</a:t>
            </a:r>
            <a:r>
              <a:rPr dirty="0" sz="1000" spc="-10" b="1">
                <a:solidFill>
                  <a:srgbClr val="080808"/>
                </a:solidFill>
                <a:latin typeface="Times New Roman"/>
                <a:cs typeface="Times New Roman"/>
              </a:rPr>
              <a:t>{Q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18503" y="4436431"/>
            <a:ext cx="985519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48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480">
                <a:solidFill>
                  <a:srgbClr val="080808"/>
                </a:solidFill>
                <a:latin typeface="Times New Roman"/>
                <a:cs typeface="Times New Roman"/>
              </a:rPr>
              <a:t>...</a:t>
            </a:r>
            <a:r>
              <a:rPr dirty="0" sz="950" spc="480">
                <a:solidFill>
                  <a:srgbClr val="342F31"/>
                </a:solidFill>
                <a:latin typeface="Times New Roman"/>
                <a:cs typeface="Times New Roman"/>
              </a:rPr>
              <a:t>ing</a:t>
            </a:r>
            <a:r>
              <a:rPr dirty="0" sz="950" spc="-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40">
                <a:solidFill>
                  <a:srgbClr val="342F31"/>
                </a:solidFill>
                <a:latin typeface="Times New Roman"/>
                <a:cs typeface="Times New Roman"/>
              </a:rPr>
              <a:t>betw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39109" y="4395219"/>
            <a:ext cx="1641475" cy="7613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425"/>
              </a:spcBef>
              <a:tabLst>
                <a:tab pos="412115" algn="l"/>
              </a:tabLst>
            </a:pP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;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(iii)</a:t>
            </a:r>
            <a:r>
              <a:rPr dirty="0" sz="950" spc="2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950" spc="-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odd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number.</a:t>
            </a:r>
            <a:endParaRPr sz="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2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s.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Find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getting</a:t>
            </a:r>
            <a:endParaRPr sz="9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05"/>
              </a:spcBef>
            </a:pPr>
            <a:r>
              <a:rPr dirty="0" sz="850">
                <a:solidFill>
                  <a:srgbClr val="342F31"/>
                </a:solidFill>
                <a:latin typeface="Arial"/>
                <a:cs typeface="Arial"/>
              </a:rPr>
              <a:t>(iii)</a:t>
            </a:r>
            <a:r>
              <a:rPr dirty="0" sz="850" spc="150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red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face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card</a:t>
            </a:r>
            <a:endParaRPr sz="95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  <a:spcBef>
                <a:spcPts val="27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(vi)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queen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diamonds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39434" y="4616288"/>
            <a:ext cx="8001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uffled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000" spc="245" b="1">
                <a:solidFill>
                  <a:srgbClr val="342F31"/>
                </a:solidFill>
                <a:latin typeface="Times New Roman"/>
                <a:cs typeface="Times New Roman"/>
              </a:rPr>
              <a:t>dee</a:t>
            </a:r>
            <a:r>
              <a:rPr dirty="0" sz="1000" spc="245" b="1">
                <a:solidFill>
                  <a:srgbClr val="080808"/>
                </a:solidFill>
                <a:latin typeface="Times New Roman"/>
                <a:cs typeface="Times New Roman"/>
              </a:rPr>
              <a:t>r;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71505" y="4621377"/>
            <a:ext cx="471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42F31"/>
                </a:solidFill>
                <a:latin typeface="Times New Roman"/>
                <a:cs typeface="Times New Roman"/>
              </a:rPr>
              <a:t>(ii)</a:t>
            </a:r>
            <a:r>
              <a:rPr dirty="0" sz="90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2400" spc="35" b="1" i="1">
                <a:solidFill>
                  <a:srgbClr val="08080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62082" y="4985924"/>
            <a:ext cx="61150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(v)</a:t>
            </a:r>
            <a:r>
              <a:rPr dirty="0" sz="950" spc="2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</a:t>
            </a:r>
            <a:r>
              <a:rPr dirty="0" sz="950" spc="1040">
                <a:solidFill>
                  <a:srgbClr val="342F31"/>
                </a:solidFill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053308" y="5184353"/>
            <a:ext cx="35306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·</a:t>
            </a:r>
            <a:r>
              <a:rPr dirty="0" sz="950" spc="215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ck,</a:t>
            </a: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270">
                <a:solidFill>
                  <a:srgbClr val="342F31"/>
                </a:solidFill>
                <a:latin typeface="Times New Roman"/>
                <a:cs typeface="Times New Roman"/>
              </a:rPr>
              <a:t>queen</a:t>
            </a:r>
            <a:r>
              <a:rPr dirty="0" sz="950" spc="2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27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ace</a:t>
            </a:r>
            <a:r>
              <a:rPr dirty="0" sz="95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diamonds,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well-shuffled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with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their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2947" y="5184353"/>
            <a:ext cx="1877060" cy="32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15.</a:t>
            </a:r>
            <a:r>
              <a:rPr dirty="0" sz="950" spc="150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Five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cards-</a:t>
            </a:r>
            <a:endParaRPr sz="95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  <a:spcBef>
                <a:spcPts val="40"/>
              </a:spcBef>
              <a:tabLst>
                <a:tab pos="131064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face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downwar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e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card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th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37718" y="5500312"/>
            <a:ext cx="1447800" cy="5295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29235" indent="-187325">
              <a:lnSpc>
                <a:spcPct val="100000"/>
              </a:lnSpc>
              <a:spcBef>
                <a:spcPts val="280"/>
              </a:spcBef>
              <a:buAutoNum type="romanLcParenBoth"/>
              <a:tabLst>
                <a:tab pos="22987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proba</a:t>
            </a:r>
            <a:endParaRPr sz="950">
              <a:latin typeface="Times New Roman"/>
              <a:cs typeface="Times New Roman"/>
            </a:endParaRPr>
          </a:p>
          <a:p>
            <a:pPr marL="231140" marR="5080" indent="-219075">
              <a:lnSpc>
                <a:spcPct val="115999"/>
              </a:lnSpc>
              <a:buFont typeface="Times New Roman"/>
              <a:buAutoNum type="romanLcParenBoth"/>
              <a:tabLst>
                <a:tab pos="224154" algn="l"/>
              </a:tabLst>
            </a:pP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390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queen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drawn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picked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up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440">
                <a:solidFill>
                  <a:srgbClr val="342F31"/>
                </a:solidFill>
                <a:latin typeface="Times New Roman"/>
                <a:cs typeface="Times New Roman"/>
              </a:rPr>
              <a:t>(</a:t>
            </a:r>
            <a:r>
              <a:rPr dirty="0" sz="950" spc="409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560">
                <a:solidFill>
                  <a:srgbClr val="342F31"/>
                </a:solidFill>
                <a:latin typeface="Times New Roman"/>
                <a:cs typeface="Times New Roman"/>
              </a:rPr>
              <a:t>ce?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794142" y="5289673"/>
            <a:ext cx="278701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1527810" indent="15240">
              <a:lnSpc>
                <a:spcPct val="1307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</a:t>
            </a:r>
            <a:r>
              <a:rPr dirty="0" sz="950" spc="28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up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random.</a:t>
            </a:r>
            <a:r>
              <a:rPr dirty="0" sz="950" spc="5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card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queen?</a:t>
            </a:r>
            <a:endParaRPr sz="9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ut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aside,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second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card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)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queen?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22947" y="6051331"/>
            <a:ext cx="4665980" cy="1819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257810" marR="13335" indent="-245745">
              <a:lnSpc>
                <a:spcPct val="104400"/>
              </a:lnSpc>
              <a:spcBef>
                <a:spcPts val="50"/>
              </a:spcBef>
              <a:buFont typeface="Times New Roman"/>
              <a:buAutoNum type="arabicPeriod" startAt="16"/>
              <a:tabLst>
                <a:tab pos="26035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12 defective</a:t>
            </a:r>
            <a:r>
              <a:rPr dirty="0" sz="950" spc="4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695">
                <a:solidFill>
                  <a:srgbClr val="342F31"/>
                </a:solidFill>
                <a:latin typeface="Times New Roman"/>
                <a:cs typeface="Times New Roman"/>
              </a:rPr>
              <a:t>ac</a:t>
            </a:r>
            <a:r>
              <a:rPr dirty="0" sz="950" spc="6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dentally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mixed</a:t>
            </a:r>
            <a:r>
              <a:rPr dirty="0" sz="950" spc="1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with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132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good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ones.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possible</a:t>
            </a:r>
            <a:r>
              <a:rPr dirty="0" sz="950" spc="1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just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look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pen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445">
                <a:solidFill>
                  <a:srgbClr val="342F31"/>
                </a:solidFill>
                <a:latin typeface="Times New Roman"/>
                <a:cs typeface="Times New Roman"/>
              </a:rPr>
              <a:t> 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11</a:t>
            </a:r>
            <a:r>
              <a:rPr dirty="0" sz="950" spc="285">
                <a:solidFill>
                  <a:srgbClr val="342F31"/>
                </a:solidFill>
                <a:latin typeface="Times New Roman"/>
                <a:cs typeface="Times New Roman"/>
              </a:rPr>
              <a:t> 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ether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or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 defective.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pen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taken out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random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from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this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lot.</a:t>
            </a:r>
            <a:r>
              <a:rPr dirty="0" sz="950" spc="114">
                <a:solidFill>
                  <a:srgbClr val="080808"/>
                </a:solidFill>
                <a:latin typeface="Times New Roman"/>
                <a:cs typeface="Times New Roman"/>
              </a:rPr>
              <a:t>it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ermine</a:t>
            </a:r>
            <a:r>
              <a:rPr dirty="0" sz="950" spc="37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e</a:t>
            </a:r>
            <a:r>
              <a:rPr dirty="0" sz="950" spc="-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pen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taken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good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one.</a:t>
            </a:r>
            <a:endParaRPr sz="950">
              <a:latin typeface="Times New Roman"/>
              <a:cs typeface="Times New Roman"/>
            </a:endParaRPr>
          </a:p>
          <a:p>
            <a:pPr algn="just" marL="260350" marR="5080" indent="-260350">
              <a:lnSpc>
                <a:spcPct val="101200"/>
              </a:lnSpc>
              <a:spcBef>
                <a:spcPts val="480"/>
              </a:spcBef>
              <a:buFont typeface="Times New Roman"/>
              <a:buAutoNum type="arabicPeriod" startAt="16"/>
              <a:tabLst>
                <a:tab pos="26035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595">
                <a:solidFill>
                  <a:srgbClr val="342F31"/>
                </a:solidFill>
                <a:latin typeface="Times New Roman"/>
                <a:cs typeface="Times New Roman"/>
              </a:rPr>
              <a:t>   </a:t>
            </a:r>
            <a:r>
              <a:rPr dirty="0" sz="950" spc="885">
                <a:solidFill>
                  <a:srgbClr val="342F31"/>
                </a:solidFill>
                <a:latin typeface="Times New Roman"/>
                <a:cs typeface="Times New Roman"/>
              </a:rPr>
              <a:t>ulbs</a:t>
            </a:r>
            <a:r>
              <a:rPr dirty="0" sz="950" spc="-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contain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4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defective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ones. One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bulb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 random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 the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lot.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hat</a:t>
            </a:r>
            <a:r>
              <a:rPr dirty="0" sz="950" spc="48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0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this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bulb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defective?</a:t>
            </a:r>
            <a:endParaRPr sz="950">
              <a:latin typeface="Times New Roman"/>
              <a:cs typeface="Times New Roman"/>
            </a:endParaRPr>
          </a:p>
          <a:p>
            <a:pPr algn="just" marL="589280" marR="6985" indent="140970">
              <a:lnSpc>
                <a:spcPct val="105400"/>
              </a:lnSpc>
              <a:spcBef>
                <a:spcPts val="21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ose</a:t>
            </a:r>
            <a:r>
              <a:rPr dirty="0" sz="950" spc="1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bulb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in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defective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1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replaced.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Now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bulb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Brawn</a:t>
            </a:r>
            <a:r>
              <a:rPr dirty="0" sz="950" spc="2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2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random</a:t>
            </a:r>
            <a:r>
              <a:rPr dirty="0" sz="950" spc="2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229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2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rest.</a:t>
            </a:r>
            <a:r>
              <a:rPr dirty="0" sz="950" spc="1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2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2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2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3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2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this</a:t>
            </a:r>
            <a:r>
              <a:rPr dirty="0" sz="950" spc="20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bulb</a:t>
            </a:r>
            <a:r>
              <a:rPr dirty="0" sz="950" spc="1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2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endParaRPr sz="95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65"/>
              </a:spcBef>
            </a:pP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defective?</a:t>
            </a:r>
            <a:endParaRPr sz="950">
              <a:latin typeface="Times New Roman"/>
              <a:cs typeface="Times New Roman"/>
            </a:endParaRPr>
          </a:p>
          <a:p>
            <a:pPr algn="just" marL="257175" marR="12065" indent="-245110">
              <a:lnSpc>
                <a:spcPct val="105400"/>
              </a:lnSpc>
              <a:spcBef>
                <a:spcPts val="385"/>
              </a:spcBef>
              <a:buFont typeface="Times New Roman"/>
              <a:buAutoNum type="arabicPeriod" startAt="18"/>
              <a:tabLst>
                <a:tab pos="260985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box</a:t>
            </a:r>
            <a:r>
              <a:rPr dirty="0" sz="950" spc="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contains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90</a:t>
            </a:r>
            <a:r>
              <a:rPr dirty="0" sz="950" spc="-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discs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numbered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</a:t>
            </a:r>
            <a:r>
              <a:rPr dirty="0" sz="950" spc="-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90.</a:t>
            </a:r>
            <a:r>
              <a:rPr dirty="0" sz="950" spc="-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215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disc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random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box,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find</a:t>
            </a:r>
            <a:r>
              <a:rPr dirty="0" sz="950" spc="1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bears</a:t>
            </a:r>
            <a:r>
              <a:rPr dirty="0" sz="950" spc="3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two-digit</a:t>
            </a:r>
            <a:r>
              <a:rPr dirty="0" sz="950" spc="229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385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(ii)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perfect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square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409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(iii)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divisible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by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5.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72546" y="2875972"/>
            <a:ext cx="57150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CAEEB"/>
                </a:solidFill>
                <a:latin typeface="Times New Roman"/>
                <a:cs typeface="Times New Roman"/>
              </a:rPr>
              <a:t>Fig.</a:t>
            </a:r>
            <a:r>
              <a:rPr dirty="0" sz="1050" spc="305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0CAEEB"/>
                </a:solidFill>
                <a:latin typeface="Times New Roman"/>
                <a:cs typeface="Times New Roman"/>
              </a:rPr>
              <a:t>15.4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718" y="1468385"/>
            <a:ext cx="1862821" cy="24727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37518" y="2512422"/>
            <a:ext cx="4862195" cy="3245485"/>
            <a:chOff x="937518" y="2512422"/>
            <a:chExt cx="4862195" cy="324548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518" y="2512422"/>
              <a:ext cx="4861658" cy="324506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9069" y="4805028"/>
              <a:ext cx="4425315" cy="830580"/>
            </a:xfrm>
            <a:custGeom>
              <a:avLst/>
              <a:gdLst/>
              <a:ahLst/>
              <a:cxnLst/>
              <a:rect l="l" t="t" r="r" b="b"/>
              <a:pathLst>
                <a:path w="4425315" h="830579">
                  <a:moveTo>
                    <a:pt x="0" y="830345"/>
                  </a:moveTo>
                  <a:lnTo>
                    <a:pt x="0" y="0"/>
                  </a:lnTo>
                </a:path>
                <a:path w="4425315" h="830579">
                  <a:moveTo>
                    <a:pt x="3145420" y="830345"/>
                  </a:moveTo>
                  <a:lnTo>
                    <a:pt x="3145420" y="0"/>
                  </a:lnTo>
                </a:path>
                <a:path w="4425315" h="830579">
                  <a:moveTo>
                    <a:pt x="3438585" y="830345"/>
                  </a:moveTo>
                  <a:lnTo>
                    <a:pt x="3438585" y="0"/>
                  </a:lnTo>
                </a:path>
                <a:path w="4425315" h="830579">
                  <a:moveTo>
                    <a:pt x="3768397" y="830345"/>
                  </a:moveTo>
                  <a:lnTo>
                    <a:pt x="3768397" y="0"/>
                  </a:lnTo>
                </a:path>
                <a:path w="4425315" h="830579">
                  <a:moveTo>
                    <a:pt x="4079885" y="830345"/>
                  </a:moveTo>
                  <a:lnTo>
                    <a:pt x="4079885" y="0"/>
                  </a:lnTo>
                </a:path>
                <a:path w="4425315" h="830579">
                  <a:moveTo>
                    <a:pt x="4424965" y="830345"/>
                  </a:moveTo>
                  <a:lnTo>
                    <a:pt x="4424965" y="0"/>
                  </a:lnTo>
                </a:path>
              </a:pathLst>
            </a:custGeom>
            <a:ln w="12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4247" y="2481894"/>
            <a:ext cx="1795780" cy="0"/>
          </a:xfrm>
          <a:custGeom>
            <a:avLst/>
            <a:gdLst/>
            <a:ahLst/>
            <a:cxnLst/>
            <a:rect l="l" t="t" r="r" b="b"/>
            <a:pathLst>
              <a:path w="1795779" h="0">
                <a:moveTo>
                  <a:pt x="0" y="0"/>
                </a:moveTo>
                <a:lnTo>
                  <a:pt x="1795638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36015" y="4817239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2913" y="0"/>
                </a:lnTo>
              </a:path>
            </a:pathLst>
          </a:custGeom>
          <a:ln w="15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36015" y="5217148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2913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36015" y="5626215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2913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30635" y="7607443"/>
            <a:ext cx="2003425" cy="0"/>
          </a:xfrm>
          <a:custGeom>
            <a:avLst/>
            <a:gdLst/>
            <a:ahLst/>
            <a:cxnLst/>
            <a:rect l="l" t="t" r="r" b="b"/>
            <a:pathLst>
              <a:path w="2003425" h="0">
                <a:moveTo>
                  <a:pt x="0" y="0"/>
                </a:moveTo>
                <a:lnTo>
                  <a:pt x="2003296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28623" y="874138"/>
            <a:ext cx="21462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0CAEEB"/>
                </a:solidFill>
                <a:latin typeface="Times New Roman"/>
                <a:cs typeface="Times New Roman"/>
              </a:rPr>
              <a:t>310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CAE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2947" y="1173052"/>
            <a:ext cx="362839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32F2F"/>
                </a:solidFill>
                <a:latin typeface="Times New Roman"/>
                <a:cs typeface="Times New Roman"/>
              </a:rPr>
              <a:t>19.</a:t>
            </a:r>
            <a:r>
              <a:rPr dirty="0" sz="950" spc="200" b="1">
                <a:solidFill>
                  <a:srgbClr val="33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child</a:t>
            </a:r>
            <a:r>
              <a:rPr dirty="0" sz="950" spc="114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has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die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whose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six</a:t>
            </a:r>
            <a:r>
              <a:rPr dirty="0" sz="950" spc="7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faces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show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6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letters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as</a:t>
            </a:r>
            <a:r>
              <a:rPr dirty="0" sz="950" spc="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given</a:t>
            </a:r>
            <a:r>
              <a:rPr dirty="0" sz="950" spc="1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below: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4733" y="1699650"/>
            <a:ext cx="4728845" cy="76771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570"/>
              </a:spcBef>
              <a:tabLst>
                <a:tab pos="3369310" algn="l"/>
              </a:tabLst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die</a:t>
            </a:r>
            <a:r>
              <a:rPr dirty="0" sz="950" spc="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is</a:t>
            </a:r>
            <a:r>
              <a:rPr dirty="0" sz="950" spc="6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thrown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once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r>
              <a:rPr dirty="0" sz="950" spc="-20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What</a:t>
            </a:r>
            <a:r>
              <a:rPr dirty="0" sz="950" spc="6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is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of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getting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	(i)</a:t>
            </a:r>
            <a:r>
              <a:rPr dirty="0" sz="950" spc="-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A?</a:t>
            </a:r>
            <a:r>
              <a:rPr dirty="0" sz="950" spc="325">
                <a:solidFill>
                  <a:srgbClr val="33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(ii)</a:t>
            </a:r>
            <a:r>
              <a:rPr dirty="0" sz="950" spc="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D?</a:t>
            </a:r>
            <a:endParaRPr sz="950">
              <a:latin typeface="Times New Roman"/>
              <a:cs typeface="Times New Roman"/>
            </a:endParaRPr>
          </a:p>
          <a:p>
            <a:pPr marL="331470" marR="5080" indent="-319405">
              <a:lnSpc>
                <a:spcPct val="105400"/>
              </a:lnSpc>
              <a:spcBef>
                <a:spcPts val="409"/>
              </a:spcBef>
            </a:pPr>
            <a:r>
              <a:rPr dirty="0" sz="950" b="1">
                <a:solidFill>
                  <a:srgbClr val="332F2F"/>
                </a:solidFill>
                <a:latin typeface="Times New Roman"/>
                <a:cs typeface="Times New Roman"/>
              </a:rPr>
              <a:t>20*.</a:t>
            </a:r>
            <a:r>
              <a:rPr dirty="0" sz="950" spc="225" b="1">
                <a:solidFill>
                  <a:srgbClr val="33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Suppose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you</a:t>
            </a:r>
            <a:r>
              <a:rPr dirty="0" sz="950" spc="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drop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die</a:t>
            </a:r>
            <a:r>
              <a:rPr dirty="0" sz="950" spc="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at</a:t>
            </a:r>
            <a:r>
              <a:rPr dirty="0" sz="950" spc="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random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on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rectangular</a:t>
            </a:r>
            <a:r>
              <a:rPr dirty="0" sz="950" spc="1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region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shown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in</a:t>
            </a:r>
            <a:r>
              <a:rPr dirty="0" sz="950" spc="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Fig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r>
              <a:rPr dirty="0" sz="950" spc="-25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15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6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r>
              <a:rPr dirty="0" sz="950" spc="-15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What</a:t>
            </a:r>
            <a:r>
              <a:rPr dirty="0" sz="950" spc="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is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0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that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it</a:t>
            </a:r>
            <a:r>
              <a:rPr dirty="0" sz="950" spc="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will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land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inside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-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circle</a:t>
            </a:r>
            <a:r>
              <a:rPr dirty="0" sz="950" spc="8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with</a:t>
            </a:r>
            <a:r>
              <a:rPr dirty="0" sz="950" spc="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diameter</a:t>
            </a:r>
            <a:r>
              <a:rPr dirty="0" sz="950" spc="16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lm?</a:t>
            </a:r>
            <a:endParaRPr sz="950">
              <a:latin typeface="Times New Roman"/>
              <a:cs typeface="Times New Roman"/>
            </a:endParaRPr>
          </a:p>
          <a:p>
            <a:pPr marL="2239645">
              <a:lnSpc>
                <a:spcPct val="100000"/>
              </a:lnSpc>
              <a:spcBef>
                <a:spcPts val="275"/>
              </a:spcBef>
            </a:pP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3m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1955" y="3682659"/>
            <a:ext cx="18986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332F2F"/>
                </a:solidFill>
                <a:latin typeface="Arial"/>
                <a:cs typeface="Arial"/>
              </a:rPr>
              <a:t>21.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72685" y="4814717"/>
            <a:ext cx="821690" cy="33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332F2F"/>
                </a:solidFill>
                <a:latin typeface="Times New Roman"/>
                <a:cs typeface="Times New Roman"/>
              </a:rPr>
              <a:t>Event: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b="1">
                <a:solidFill>
                  <a:srgbClr val="332F2F"/>
                </a:solidFill>
                <a:latin typeface="Times New Roman"/>
                <a:cs typeface="Times New Roman"/>
              </a:rPr>
              <a:t>'Sum</a:t>
            </a:r>
            <a:r>
              <a:rPr dirty="0" sz="1000" spc="-65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32F2F"/>
                </a:solidFill>
                <a:latin typeface="Times New Roman"/>
                <a:cs typeface="Times New Roman"/>
              </a:rPr>
              <a:t>on</a:t>
            </a:r>
            <a:r>
              <a:rPr dirty="0" sz="1000" spc="-70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000" spc="50" b="1">
                <a:solidFill>
                  <a:srgbClr val="332F2F"/>
                </a:solidFill>
                <a:latin typeface="Times New Roman"/>
                <a:cs typeface="Times New Roman"/>
              </a:rPr>
              <a:t>2</a:t>
            </a:r>
            <a:r>
              <a:rPr dirty="0" sz="1000" spc="-140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32F2F"/>
                </a:solidFill>
                <a:latin typeface="Times New Roman"/>
                <a:cs typeface="Times New Roman"/>
              </a:rPr>
              <a:t>die</a:t>
            </a:r>
            <a:r>
              <a:rPr dirty="0" sz="1000" spc="215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32F2F"/>
                </a:solidFill>
                <a:latin typeface="Times New Roman"/>
                <a:cs typeface="Times New Roman"/>
              </a:rPr>
              <a:t>'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93027" y="498312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32F2F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72047" y="5342840"/>
            <a:ext cx="5969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56495" y="5210966"/>
            <a:ext cx="149225" cy="3873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420"/>
              </a:spcBef>
            </a:pPr>
            <a:r>
              <a:rPr dirty="0" sz="950" spc="-35">
                <a:solidFill>
                  <a:srgbClr val="332F2F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spc="-25">
                <a:solidFill>
                  <a:srgbClr val="332F2F"/>
                </a:solidFill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04400" y="4983126"/>
            <a:ext cx="933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332F2F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95199" y="4973713"/>
            <a:ext cx="7677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640715" algn="l"/>
              </a:tabLst>
            </a:pPr>
            <a:r>
              <a:rPr dirty="0" sz="900" spc="-25">
                <a:solidFill>
                  <a:srgbClr val="332F2F"/>
                </a:solidFill>
                <a:latin typeface="Times New Roman"/>
                <a:cs typeface="Times New Roman"/>
              </a:rPr>
              <a:t>10</a:t>
            </a:r>
            <a:r>
              <a:rPr dirty="0" sz="900">
                <a:solidFill>
                  <a:srgbClr val="332F2F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11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12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314664" y="5204690"/>
            <a:ext cx="133350" cy="39306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45"/>
              </a:spcBef>
            </a:pPr>
            <a:r>
              <a:rPr dirty="0" sz="950" spc="-30">
                <a:solidFill>
                  <a:srgbClr val="332F2F"/>
                </a:solidFill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900" spc="-25">
                <a:solidFill>
                  <a:srgbClr val="332F2F"/>
                </a:solidFill>
                <a:latin typeface="Times New Roman"/>
                <a:cs typeface="Times New Roman"/>
              </a:rPr>
              <a:t>36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37718" y="5718582"/>
            <a:ext cx="136842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32F2F"/>
                </a:solidFill>
                <a:latin typeface="Times New Roman"/>
                <a:cs typeface="Times New Roman"/>
              </a:rPr>
              <a:t>(ii)</a:t>
            </a:r>
            <a:r>
              <a:rPr dirty="0" sz="900" spc="4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-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student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argues that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800" spc="-25">
                <a:solidFill>
                  <a:srgbClr val="332F2F"/>
                </a:solidFill>
                <a:latin typeface="Arial"/>
                <a:cs typeface="Arial"/>
              </a:rPr>
              <a:t>'t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38377" y="5712223"/>
            <a:ext cx="27444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are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11</a:t>
            </a:r>
            <a:r>
              <a:rPr dirty="0" sz="950" spc="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possible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outcomes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2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950" spc="-20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3,</a:t>
            </a:r>
            <a:r>
              <a:rPr dirty="0" sz="950" spc="-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4,</a:t>
            </a:r>
            <a:r>
              <a:rPr dirty="0" sz="950" spc="-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2F2F"/>
                </a:solidFill>
                <a:latin typeface="Times New Roman"/>
                <a:cs typeface="Times New Roman"/>
              </a:rPr>
              <a:t>5,</a:t>
            </a:r>
            <a:r>
              <a:rPr dirty="0" sz="1000" spc="-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6,</a:t>
            </a:r>
            <a:r>
              <a:rPr dirty="0" sz="950" spc="-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7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950" spc="-45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8,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9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950" spc="-50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10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950" spc="-15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11</a:t>
            </a:r>
            <a:r>
              <a:rPr dirty="0" sz="950" spc="-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and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702460" y="615739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0" y="0"/>
                </a:moveTo>
                <a:lnTo>
                  <a:pt x="33591" y="0"/>
                </a:lnTo>
              </a:path>
            </a:pathLst>
          </a:custGeom>
          <a:ln w="12719">
            <a:solidFill>
              <a:srgbClr val="33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432027" y="5938380"/>
            <a:ext cx="417449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12.</a:t>
            </a:r>
            <a:r>
              <a:rPr dirty="0" sz="950" spc="-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270">
                <a:solidFill>
                  <a:srgbClr val="332F2F"/>
                </a:solidFill>
                <a:latin typeface="Times New Roman"/>
                <a:cs typeface="Times New Roman"/>
              </a:rPr>
              <a:t>Therefore</a:t>
            </a:r>
            <a:r>
              <a:rPr dirty="0" sz="950" spc="17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204">
                <a:solidFill>
                  <a:srgbClr val="332F2F"/>
                </a:solidFill>
                <a:latin typeface="Times New Roman"/>
                <a:cs typeface="Times New Roman"/>
              </a:rPr>
              <a:t>f</a:t>
            </a:r>
            <a:r>
              <a:rPr dirty="0" sz="950" spc="-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them</a:t>
            </a:r>
            <a:r>
              <a:rPr dirty="0" sz="950" spc="-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has</a:t>
            </a:r>
            <a:r>
              <a:rPr dirty="0" sz="950" spc="-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-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8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baseline="-38011" sz="1425">
                <a:solidFill>
                  <a:srgbClr val="332F2F"/>
                </a:solidFill>
                <a:latin typeface="Times New Roman"/>
                <a:cs typeface="Times New Roman"/>
              </a:rPr>
              <a:t>1</a:t>
            </a:r>
            <a:r>
              <a:rPr dirty="0" u="heavy" sz="950">
                <a:solidFill>
                  <a:srgbClr val="332F2F"/>
                </a:solidFill>
                <a:uFill>
                  <a:solidFill>
                    <a:srgbClr val="332F2F"/>
                  </a:solidFill>
                </a:uFill>
                <a:latin typeface="Times New Roman"/>
                <a:cs typeface="Times New Roman"/>
              </a:rPr>
              <a:t>\</a:t>
            </a:r>
            <a:r>
              <a:rPr dirty="0" u="heavy" sz="950" spc="35">
                <a:solidFill>
                  <a:srgbClr val="332F2F"/>
                </a:solidFill>
                <a:uFill>
                  <a:solidFill>
                    <a:srgbClr val="33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950" spc="1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40">
                <a:solidFill>
                  <a:srgbClr val="332F2F"/>
                </a:solidFill>
                <a:latin typeface="Times New Roman"/>
                <a:cs typeface="Times New Roman"/>
              </a:rPr>
              <a:t>.</a:t>
            </a:r>
            <a:r>
              <a:rPr dirty="0" sz="950" spc="-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Do</a:t>
            </a:r>
            <a:r>
              <a:rPr dirty="0" sz="950" spc="-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you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agree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with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this</a:t>
            </a:r>
            <a:r>
              <a:rPr dirty="0" sz="950" spc="-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argument?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922279" y="5926931"/>
            <a:ext cx="4662805" cy="72263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543560">
              <a:lnSpc>
                <a:spcPct val="100000"/>
              </a:lnSpc>
              <a:spcBef>
                <a:spcPts val="705"/>
              </a:spcBef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Justify</a:t>
            </a:r>
            <a:r>
              <a:rPr dirty="0" sz="950" spc="1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1900" spc="-10" b="1">
                <a:solidFill>
                  <a:srgbClr val="332F2F"/>
                </a:solidFill>
                <a:latin typeface="Times New Roman"/>
                <a:cs typeface="Times New Roman"/>
              </a:rPr>
              <a:t>y</a:t>
            </a:r>
            <a:r>
              <a:rPr dirty="0" sz="1900" spc="-10" b="1">
                <a:solidFill>
                  <a:srgbClr val="0A080A"/>
                </a:solidFill>
                <a:latin typeface="Times New Roman"/>
                <a:cs typeface="Times New Roman"/>
              </a:rPr>
              <a:t>V</a:t>
            </a:r>
            <a:r>
              <a:rPr dirty="0" sz="1900" spc="-10" b="1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1900" spc="-10" b="1">
                <a:solidFill>
                  <a:srgbClr val="0A080A"/>
                </a:solidFill>
                <a:latin typeface="Times New Roman"/>
                <a:cs typeface="Times New Roman"/>
              </a:rPr>
              <a:t>'-</a:t>
            </a:r>
            <a:r>
              <a:rPr dirty="0" sz="1900" spc="-25" b="1">
                <a:solidFill>
                  <a:srgbClr val="0A080A"/>
                </a:solidFill>
                <a:latin typeface="Times New Roman"/>
                <a:cs typeface="Times New Roman"/>
              </a:rPr>
              <a:t>l</a:t>
            </a:r>
            <a:r>
              <a:rPr dirty="0" sz="1900" spc="-25" b="1">
                <a:solidFill>
                  <a:srgbClr val="332F2F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263525" marR="5080" indent="-251460">
              <a:lnSpc>
                <a:spcPct val="101200"/>
              </a:lnSpc>
              <a:spcBef>
                <a:spcPts val="290"/>
              </a:spcBef>
              <a:tabLst>
                <a:tab pos="847090" algn="l"/>
              </a:tabLst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23.</a:t>
            </a:r>
            <a:r>
              <a:rPr dirty="0" sz="950" spc="185">
                <a:solidFill>
                  <a:srgbClr val="33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260">
                <a:solidFill>
                  <a:srgbClr val="332F2F"/>
                </a:solidFill>
                <a:latin typeface="Times New Roman"/>
                <a:cs typeface="Times New Roman"/>
              </a:rPr>
              <a:t>game</a:t>
            </a:r>
            <a:r>
              <a:rPr dirty="0" sz="950" spc="260">
                <a:solidFill>
                  <a:srgbClr val="0A080A"/>
                </a:solidFill>
                <a:latin typeface="Times New Roman"/>
                <a:cs typeface="Times New Roman"/>
              </a:rPr>
              <a:t>5</a:t>
            </a:r>
            <a:r>
              <a:rPr dirty="0" sz="950" spc="260">
                <a:solidFill>
                  <a:srgbClr val="332F2F"/>
                </a:solidFill>
                <a:latin typeface="Times New Roman"/>
                <a:cs typeface="Times New Roman"/>
              </a:rPr>
              <a:t>ists</a:t>
            </a:r>
            <a:r>
              <a:rPr dirty="0" sz="950" spc="245">
                <a:solidFill>
                  <a:srgbClr val="332F2F"/>
                </a:solidFill>
                <a:latin typeface="Times New Roman"/>
                <a:cs typeface="Times New Roman"/>
              </a:rPr>
              <a:t> ssing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one</a:t>
            </a:r>
            <a:r>
              <a:rPr dirty="0" sz="950" spc="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rupee</a:t>
            </a:r>
            <a:r>
              <a:rPr dirty="0" sz="950" spc="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coin</a:t>
            </a:r>
            <a:r>
              <a:rPr dirty="0" sz="950" spc="7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3</a:t>
            </a:r>
            <a:r>
              <a:rPr dirty="0" sz="950" spc="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times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and</a:t>
            </a:r>
            <a:r>
              <a:rPr dirty="0" sz="950" spc="1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noting</a:t>
            </a:r>
            <a:r>
              <a:rPr dirty="0" sz="950" spc="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its</a:t>
            </a:r>
            <a:r>
              <a:rPr dirty="0" sz="950" spc="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outcome</a:t>
            </a:r>
            <a:r>
              <a:rPr dirty="0" sz="950" spc="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each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time.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Hanif</a:t>
            </a:r>
            <a:r>
              <a:rPr dirty="0" sz="950" spc="10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wi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	·fa</a:t>
            </a:r>
            <a:r>
              <a:rPr dirty="0" sz="950" spc="31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35">
                <a:solidFill>
                  <a:srgbClr val="332F2F"/>
                </a:solidFill>
                <a:latin typeface="Times New Roman"/>
                <a:cs typeface="Times New Roman"/>
              </a:rPr>
              <a:t>1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tosses</a:t>
            </a:r>
            <a:r>
              <a:rPr dirty="0" sz="950" spc="6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give</a:t>
            </a:r>
            <a:r>
              <a:rPr dirty="0" sz="950" spc="5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same</a:t>
            </a:r>
            <a:r>
              <a:rPr dirty="0" sz="950" spc="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result</a:t>
            </a:r>
            <a:r>
              <a:rPr dirty="0" sz="950" spc="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i.e</a:t>
            </a:r>
            <a:r>
              <a:rPr dirty="0" sz="950">
                <a:solidFill>
                  <a:srgbClr val="4D4B4B"/>
                </a:solidFill>
                <a:latin typeface="Times New Roman"/>
                <a:cs typeface="Times New Roman"/>
              </a:rPr>
              <a:t>.,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three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heads</a:t>
            </a:r>
            <a:r>
              <a:rPr dirty="0" sz="950" spc="7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or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three</a:t>
            </a:r>
            <a:r>
              <a:rPr dirty="0" sz="950" spc="9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tails,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and</a:t>
            </a:r>
            <a:r>
              <a:rPr dirty="0" sz="950" spc="10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loses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21917" y="6574876"/>
            <a:ext cx="3590290" cy="43497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570"/>
              </a:spcBef>
              <a:tabLst>
                <a:tab pos="997585" algn="l"/>
              </a:tabLst>
            </a:pPr>
            <a:r>
              <a:rPr dirty="0" sz="950" spc="-20">
                <a:solidFill>
                  <a:srgbClr val="332F2F"/>
                </a:solidFill>
                <a:latin typeface="Times New Roman"/>
                <a:cs typeface="Times New Roman"/>
              </a:rPr>
              <a:t>othe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	culate</a:t>
            </a:r>
            <a:r>
              <a:rPr dirty="0" sz="950" spc="4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that</a:t>
            </a:r>
            <a:r>
              <a:rPr dirty="0" sz="950" spc="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Hanif</a:t>
            </a:r>
            <a:r>
              <a:rPr dirty="0" sz="950" spc="1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will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lose</a:t>
            </a:r>
            <a:r>
              <a:rPr dirty="0" sz="950" spc="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game.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50" spc="-65" b="1">
                <a:solidFill>
                  <a:srgbClr val="332F2F"/>
                </a:solidFill>
                <a:latin typeface="Times New Roman"/>
                <a:cs typeface="Times New Roman"/>
              </a:rPr>
              <a:t>24</a:t>
            </a:r>
            <a:r>
              <a:rPr dirty="0" sz="950" spc="-65" b="1" i="1">
                <a:solidFill>
                  <a:srgbClr val="0A080A"/>
                </a:solidFill>
                <a:latin typeface="Times New Roman"/>
                <a:cs typeface="Times New Roman"/>
              </a:rPr>
              <a:t>"</a:t>
            </a:r>
            <a:r>
              <a:rPr dirty="0" sz="950" spc="-65" b="1">
                <a:solidFill>
                  <a:srgbClr val="332F2F"/>
                </a:solidFill>
                <a:latin typeface="Times New Roman"/>
                <a:cs typeface="Times New Roman"/>
              </a:rPr>
              <a:t>.</a:t>
            </a:r>
            <a:r>
              <a:rPr dirty="0" sz="950" spc="455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360" b="1" i="1">
                <a:solidFill>
                  <a:srgbClr val="0A080A"/>
                </a:solidFill>
                <a:latin typeface="Times New Roman"/>
                <a:cs typeface="Times New Roman"/>
              </a:rPr>
              <a:t>1..J:</a:t>
            </a:r>
            <a:r>
              <a:rPr dirty="0" sz="950" spc="360" b="1" i="1">
                <a:solidFill>
                  <a:srgbClr val="332F2F"/>
                </a:solidFill>
                <a:latin typeface="Times New Roman"/>
                <a:cs typeface="Times New Roman"/>
              </a:rPr>
              <a:t>own</a:t>
            </a:r>
            <a:r>
              <a:rPr dirty="0" sz="950" b="1" i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twice.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What</a:t>
            </a:r>
            <a:r>
              <a:rPr dirty="0" sz="950" spc="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is</a:t>
            </a:r>
            <a:r>
              <a:rPr dirty="0" sz="950" spc="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2F"/>
                </a:solidFill>
                <a:latin typeface="Times New Roman"/>
                <a:cs typeface="Times New Roman"/>
              </a:rPr>
              <a:t>that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27675" y="6965626"/>
            <a:ext cx="4762500" cy="85026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72440">
              <a:lnSpc>
                <a:spcPct val="100000"/>
              </a:lnSpc>
              <a:spcBef>
                <a:spcPts val="520"/>
              </a:spcBef>
              <a:tabLst>
                <a:tab pos="2443480" algn="l"/>
              </a:tabLst>
            </a:pPr>
            <a:r>
              <a:rPr dirty="0" sz="950" spc="285">
                <a:solidFill>
                  <a:srgbClr val="332F2F"/>
                </a:solidFill>
                <a:latin typeface="Times New Roman"/>
                <a:cs typeface="Times New Roman"/>
              </a:rPr>
              <a:t>_</a:t>
            </a:r>
            <a:r>
              <a:rPr dirty="0" sz="950" spc="21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220">
                <a:solidFill>
                  <a:srgbClr val="332F2F"/>
                </a:solidFill>
                <a:latin typeface="Times New Roman"/>
                <a:cs typeface="Times New Roman"/>
              </a:rPr>
              <a:t>will</a:t>
            </a:r>
            <a:r>
              <a:rPr dirty="0" sz="950" spc="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not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come</a:t>
            </a:r>
            <a:r>
              <a:rPr dirty="0" sz="950" spc="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up</a:t>
            </a:r>
            <a:r>
              <a:rPr dirty="0" sz="950" spc="-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either</a:t>
            </a:r>
            <a:r>
              <a:rPr dirty="0" sz="950" spc="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32F2F"/>
                </a:solidFill>
                <a:latin typeface="Times New Roman"/>
                <a:cs typeface="Times New Roman"/>
              </a:rPr>
              <a:t>time?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	(ii)</a:t>
            </a:r>
            <a:r>
              <a:rPr dirty="0" sz="950" spc="33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40">
                <a:solidFill>
                  <a:srgbClr val="332F2F"/>
                </a:solidFill>
                <a:latin typeface="Arial"/>
                <a:cs typeface="Arial"/>
              </a:rPr>
              <a:t>5</a:t>
            </a:r>
            <a:r>
              <a:rPr dirty="0" sz="950" spc="10">
                <a:solidFill>
                  <a:srgbClr val="332F2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will</a:t>
            </a:r>
            <a:r>
              <a:rPr dirty="0" sz="950" spc="-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come</a:t>
            </a:r>
            <a:r>
              <a:rPr dirty="0" sz="950" spc="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up</a:t>
            </a:r>
            <a:r>
              <a:rPr dirty="0" sz="950" spc="-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at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least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 once?</a:t>
            </a:r>
            <a:endParaRPr sz="950">
              <a:latin typeface="Times New Roman"/>
              <a:cs typeface="Times New Roman"/>
            </a:endParaRPr>
          </a:p>
          <a:p>
            <a:pPr marL="356870" marR="5080" indent="-1270">
              <a:lnSpc>
                <a:spcPct val="105400"/>
              </a:lnSpc>
              <a:spcBef>
                <a:spcPts val="360"/>
              </a:spcBef>
            </a:pPr>
            <a:r>
              <a:rPr dirty="0" sz="950" b="1">
                <a:solidFill>
                  <a:srgbClr val="332F2F"/>
                </a:solidFill>
                <a:latin typeface="Times New Roman"/>
                <a:cs typeface="Times New Roman"/>
              </a:rPr>
              <a:t>[Hmt</a:t>
            </a:r>
            <a:r>
              <a:rPr dirty="0" sz="950" spc="85" b="1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:</a:t>
            </a:r>
            <a:r>
              <a:rPr dirty="0" sz="950" spc="16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Throwing</a:t>
            </a:r>
            <a:r>
              <a:rPr dirty="0" sz="950" spc="1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die</a:t>
            </a:r>
            <a:r>
              <a:rPr dirty="0" sz="950" spc="1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twice</a:t>
            </a:r>
            <a:r>
              <a:rPr dirty="0" sz="950" spc="1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and</a:t>
            </a:r>
            <a:r>
              <a:rPr dirty="0" sz="950" spc="20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throwing</a:t>
            </a:r>
            <a:r>
              <a:rPr dirty="0" sz="950" spc="18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two</a:t>
            </a:r>
            <a:r>
              <a:rPr dirty="0" sz="950" spc="9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dice</a:t>
            </a:r>
            <a:r>
              <a:rPr dirty="0" sz="950" spc="10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simultaneously</a:t>
            </a:r>
            <a:r>
              <a:rPr dirty="0" sz="950" spc="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are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treated</a:t>
            </a:r>
            <a:r>
              <a:rPr dirty="0" sz="950" spc="22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as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the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same</a:t>
            </a:r>
            <a:r>
              <a:rPr dirty="0" sz="950" spc="-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experiment]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*</a:t>
            </a:r>
            <a:r>
              <a:rPr dirty="0" sz="950" spc="15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Not from</a:t>
            </a:r>
            <a:r>
              <a:rPr dirty="0" sz="950" spc="4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the</a:t>
            </a:r>
            <a:r>
              <a:rPr dirty="0" sz="950" spc="-2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examination</a:t>
            </a:r>
            <a:r>
              <a:rPr dirty="0" sz="950" spc="13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point</a:t>
            </a:r>
            <a:r>
              <a:rPr dirty="0" sz="950" spc="15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32F2F"/>
                </a:solidFill>
                <a:latin typeface="Times New Roman"/>
                <a:cs typeface="Times New Roman"/>
              </a:rPr>
              <a:t>of</a:t>
            </a:r>
            <a:r>
              <a:rPr dirty="0" sz="950" spc="70">
                <a:solidFill>
                  <a:srgbClr val="33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32F2F"/>
                </a:solidFill>
                <a:latin typeface="Times New Roman"/>
                <a:cs typeface="Times New Roman"/>
              </a:rPr>
              <a:t>view.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987" y="4582180"/>
            <a:ext cx="91614" cy="7967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929" y="4173112"/>
            <a:ext cx="2406398" cy="160879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30635" y="7610496"/>
            <a:ext cx="2003425" cy="0"/>
          </a:xfrm>
          <a:custGeom>
            <a:avLst/>
            <a:gdLst/>
            <a:ahLst/>
            <a:cxnLst/>
            <a:rect l="l" t="t" r="r" b="b"/>
            <a:pathLst>
              <a:path w="2003425" h="0">
                <a:moveTo>
                  <a:pt x="0" y="0"/>
                </a:moveTo>
                <a:lnTo>
                  <a:pt x="2003296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369378" y="867778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8ACEB"/>
                </a:solidFill>
                <a:latin typeface="Times New Roman"/>
                <a:cs typeface="Times New Roman"/>
              </a:rPr>
              <a:t>311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6517" y="1165420"/>
            <a:ext cx="4716145" cy="117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210" marR="42545" indent="-245745">
              <a:lnSpc>
                <a:spcPct val="105400"/>
              </a:lnSpc>
              <a:spcBef>
                <a:spcPts val="100"/>
              </a:spcBef>
              <a:buFont typeface="Times New Roman"/>
              <a:buAutoNum type="arabicPeriod" startAt="25"/>
              <a:tabLst>
                <a:tab pos="28702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following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arguments</a:t>
            </a:r>
            <a:r>
              <a:rPr dirty="0" sz="950" spc="1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correct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correct?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Give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reasons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for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your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answer.</a:t>
            </a:r>
            <a:endParaRPr sz="950">
              <a:latin typeface="Times New Roman"/>
              <a:cs typeface="Times New Roman"/>
            </a:endParaRPr>
          </a:p>
          <a:p>
            <a:pPr lvl="1" marL="574040" marR="30480" indent="-190500">
              <a:lnSpc>
                <a:spcPct val="105400"/>
              </a:lnSpc>
              <a:spcBef>
                <a:spcPts val="405"/>
              </a:spcBef>
              <a:buSzPct val="105555"/>
              <a:buFont typeface="Times New Roman"/>
              <a:buAutoNum type="romanLcParenBoth"/>
              <a:tabLst>
                <a:tab pos="565150" algn="l"/>
              </a:tabLst>
            </a:pP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490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coins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tossed</a:t>
            </a:r>
            <a:r>
              <a:rPr dirty="0" sz="950" spc="20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simultaneously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there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three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possible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outcomes-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two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heads,</a:t>
            </a:r>
            <a:r>
              <a:rPr dirty="0" sz="950" spc="3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</a:t>
            </a:r>
            <a:r>
              <a:rPr dirty="0" sz="950" spc="3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tails</a:t>
            </a:r>
            <a:r>
              <a:rPr dirty="0" sz="950" spc="3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or</a:t>
            </a:r>
            <a:r>
              <a:rPr dirty="0" sz="950" spc="2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2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3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each</a:t>
            </a:r>
            <a:r>
              <a:rPr dirty="0" sz="950">
                <a:solidFill>
                  <a:srgbClr val="524D4F"/>
                </a:solidFill>
                <a:latin typeface="Times New Roman"/>
                <a:cs typeface="Times New Roman"/>
              </a:rPr>
              <a:t>.</a:t>
            </a:r>
            <a:r>
              <a:rPr dirty="0" sz="950" spc="204">
                <a:solidFill>
                  <a:srgbClr val="524D4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Therefore,</a:t>
            </a:r>
            <a:r>
              <a:rPr dirty="0" sz="950" spc="3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for</a:t>
            </a:r>
            <a:r>
              <a:rPr dirty="0" sz="950" spc="2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each</a:t>
            </a:r>
            <a:r>
              <a:rPr dirty="0" sz="950" spc="3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3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these</a:t>
            </a:r>
            <a:r>
              <a:rPr dirty="0" sz="950" spc="2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outcomes,</a:t>
            </a:r>
            <a:r>
              <a:rPr dirty="0" sz="950" spc="3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8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1600" spc="-80">
                <a:solidFill>
                  <a:srgbClr val="342F31"/>
                </a:solidFill>
                <a:latin typeface="Times New Roman"/>
                <a:cs typeface="Times New Roman"/>
              </a:rPr>
              <a:t>i</a:t>
            </a:r>
            <a:r>
              <a:rPr dirty="0" sz="160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baseline="49707" sz="1425" spc="-75">
                <a:solidFill>
                  <a:srgbClr val="342F31"/>
                </a:solidFill>
                <a:latin typeface="Times New Roman"/>
                <a:cs typeface="Times New Roman"/>
              </a:rPr>
              <a:t>1</a:t>
            </a:r>
            <a:endParaRPr baseline="49707" sz="1425">
              <a:latin typeface="Times New Roman"/>
              <a:cs typeface="Times New Roman"/>
            </a:endParaRPr>
          </a:p>
          <a:p>
            <a:pPr lvl="1" marL="564515" indent="-211454">
              <a:lnSpc>
                <a:spcPct val="100000"/>
              </a:lnSpc>
              <a:spcBef>
                <a:spcPts val="365"/>
              </a:spcBef>
              <a:buFont typeface="Times New Roman"/>
              <a:buAutoNum type="romanLcParenBoth" startAt="2"/>
              <a:tabLst>
                <a:tab pos="565150" algn="l"/>
              </a:tabLst>
            </a:pP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385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die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thrown,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there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possible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outcomes-an</a:t>
            </a:r>
            <a:r>
              <a:rPr dirty="0" sz="950" spc="1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odd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or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even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09730" y="2348357"/>
            <a:ext cx="889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3108" y="2388806"/>
            <a:ext cx="3474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number.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Therefore,</a:t>
            </a:r>
            <a:r>
              <a:rPr dirty="0" sz="950" spc="1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getting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odd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baseline="-25793" sz="2100" spc="120">
                <a:solidFill>
                  <a:srgbClr val="342F31"/>
                </a:solidFill>
                <a:latin typeface="Times New Roman"/>
                <a:cs typeface="Times New Roman"/>
              </a:rPr>
              <a:t>2</a:t>
            </a:r>
            <a:r>
              <a:rPr dirty="0" sz="1400" spc="80">
                <a:solidFill>
                  <a:srgbClr val="342F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03885" y="2388806"/>
            <a:ext cx="351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820" algn="l"/>
              </a:tabLst>
            </a:pPr>
            <a:r>
              <a:rPr dirty="0" sz="1400" spc="-25">
                <a:solidFill>
                  <a:srgbClr val="080707"/>
                </a:solidFill>
                <a:latin typeface="Times New Roman"/>
                <a:cs typeface="Times New Roman"/>
              </a:rPr>
              <a:t>)..</a:t>
            </a:r>
            <a:r>
              <a:rPr dirty="0" u="sng" sz="1400">
                <a:solidFill>
                  <a:srgbClr val="080707"/>
                </a:solidFill>
                <a:uFill>
                  <a:solidFill>
                    <a:srgbClr val="070606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87070" y="2774977"/>
            <a:ext cx="1826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EXERCISE</a:t>
            </a:r>
            <a:r>
              <a:rPr dirty="0" sz="1100" spc="24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15.2</a:t>
            </a:r>
            <a:r>
              <a:rPr dirty="0" sz="1100" spc="7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08ACEB"/>
                </a:solidFill>
                <a:latin typeface="Times New Roman"/>
                <a:cs typeface="Times New Roman"/>
              </a:rPr>
              <a:t>(Optional)*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95778" y="2577821"/>
            <a:ext cx="281305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95" b="1">
                <a:solidFill>
                  <a:srgbClr val="080707"/>
                </a:solidFill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0131" y="2867069"/>
            <a:ext cx="46437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1.</a:t>
            </a:r>
            <a:r>
              <a:rPr dirty="0" sz="950" spc="165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</a:t>
            </a:r>
            <a:r>
              <a:rPr dirty="0" sz="95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customers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Shyam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Ekta are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visiting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particular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shop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in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same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week</a:t>
            </a:r>
            <a:r>
              <a:rPr dirty="0" sz="950" spc="-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2200" spc="65" b="1" i="1">
                <a:solidFill>
                  <a:srgbClr val="342F31"/>
                </a:solidFill>
                <a:latin typeface="Arial"/>
                <a:cs typeface="Arial"/>
              </a:rPr>
              <a:t>(</a:t>
            </a:r>
            <a:r>
              <a:rPr dirty="0" sz="2200" spc="65" b="1" i="1">
                <a:solidFill>
                  <a:srgbClr val="080707"/>
                </a:solidFill>
                <a:latin typeface="Arial"/>
                <a:cs typeface="Arial"/>
              </a:rPr>
              <a:t>Q:.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70967" y="3092717"/>
            <a:ext cx="44881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Saturday).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Each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equally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likely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visit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shop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 any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day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as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650" spc="320" b="1">
                <a:solidFill>
                  <a:srgbClr val="342F31"/>
                </a:solidFill>
                <a:latin typeface="Times New Roman"/>
                <a:cs typeface="Times New Roman"/>
              </a:rPr>
              <a:t>an</a:t>
            </a:r>
            <a:r>
              <a:rPr dirty="0" sz="1650" spc="300" b="1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650" spc="250" b="1">
                <a:solidFill>
                  <a:srgbClr val="080707"/>
                </a:solidFill>
                <a:latin typeface="Times New Roman"/>
                <a:cs typeface="Times New Roman"/>
              </a:rPr>
              <a:t>Vs.</a:t>
            </a:r>
            <a:r>
              <a:rPr dirty="0" sz="1650" spc="250" b="1">
                <a:solidFill>
                  <a:srgbClr val="342F31"/>
                </a:solidFill>
                <a:latin typeface="Times New Roman"/>
                <a:cs typeface="Times New Roman"/>
              </a:rPr>
              <a:t>:r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54278" y="3251459"/>
            <a:ext cx="185483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25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6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same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650" spc="-110" b="1">
                <a:solidFill>
                  <a:srgbClr val="342F31"/>
                </a:solidFill>
                <a:latin typeface="Times New Roman"/>
                <a:cs typeface="Times New Roman"/>
              </a:rPr>
              <a:t>day?</a:t>
            </a:r>
            <a:r>
              <a:rPr dirty="0" sz="1650" spc="-110" b="1">
                <a:solidFill>
                  <a:srgbClr val="080707"/>
                </a:solidFill>
                <a:latin typeface="Times New Roman"/>
                <a:cs typeface="Times New Roman"/>
              </a:rPr>
              <a:t>s</a:t>
            </a:r>
            <a:r>
              <a:rPr dirty="0" sz="1650" spc="245" b="1">
                <a:solidFill>
                  <a:srgbClr val="080707"/>
                </a:solidFill>
                <a:latin typeface="Times New Roman"/>
                <a:cs typeface="Times New Roman"/>
              </a:rPr>
              <a:t> </a:t>
            </a:r>
            <a:r>
              <a:rPr dirty="0" sz="1650" spc="-140" b="1">
                <a:solidFill>
                  <a:srgbClr val="342F31"/>
                </a:solidFill>
                <a:latin typeface="Times New Roman"/>
                <a:cs typeface="Times New Roman"/>
              </a:rPr>
              <a:t>ns</a:t>
            </a:r>
            <a:r>
              <a:rPr dirty="0" sz="1650" spc="-140" b="1">
                <a:solidFill>
                  <a:srgbClr val="1A1818"/>
                </a:solidFill>
                <a:latin typeface="Times New Roman"/>
                <a:cs typeface="Times New Roman"/>
              </a:rPr>
              <a:t>e</a:t>
            </a:r>
            <a:r>
              <a:rPr dirty="0" sz="1650" spc="-140" b="1">
                <a:solidFill>
                  <a:srgbClr val="342F31"/>
                </a:solidFill>
                <a:latin typeface="Times New Roman"/>
                <a:cs typeface="Times New Roman"/>
              </a:rPr>
              <a:t>cutive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74487" y="3499748"/>
            <a:ext cx="590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spc="30">
                <a:solidFill>
                  <a:srgbClr val="080707"/>
                </a:solidFill>
                <a:latin typeface="Arial"/>
                <a:cs typeface="Arial"/>
              </a:rPr>
              <a:t>♦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9101" y="3340497"/>
            <a:ext cx="2570480" cy="677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1770" marR="5080">
              <a:lnSpc>
                <a:spcPct val="101200"/>
              </a:lnSpc>
              <a:spcBef>
                <a:spcPts val="8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229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1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both</a:t>
            </a:r>
            <a:r>
              <a:rPr dirty="0" sz="950" spc="1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visit</a:t>
            </a:r>
            <a:r>
              <a:rPr dirty="0" sz="950" spc="1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shop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days?</a:t>
            </a:r>
            <a:r>
              <a:rPr dirty="0" sz="950" spc="459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(iii)</a:t>
            </a:r>
            <a:r>
              <a:rPr dirty="0" sz="950" spc="3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different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days?</a:t>
            </a:r>
            <a:endParaRPr sz="950">
              <a:latin typeface="Times New Roman"/>
              <a:cs typeface="Times New Roman"/>
            </a:endParaRPr>
          </a:p>
          <a:p>
            <a:pPr marL="194310" marR="368935" indent="-182245">
              <a:lnSpc>
                <a:spcPct val="105400"/>
              </a:lnSpc>
              <a:spcBef>
                <a:spcPts val="434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2.</a:t>
            </a:r>
            <a:r>
              <a:rPr dirty="0" sz="950" spc="150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die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numbered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in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such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way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i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 thrown</a:t>
            </a:r>
            <a:r>
              <a:rPr dirty="0" sz="950" spc="1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two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times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1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total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scor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65041" y="3686983"/>
            <a:ext cx="1818005" cy="489584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 indent="135890">
              <a:lnSpc>
                <a:spcPct val="107500"/>
              </a:lnSpc>
              <a:spcBef>
                <a:spcPts val="75"/>
              </a:spcBef>
              <a:tabLst>
                <a:tab pos="862965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num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</a:t>
            </a:r>
            <a:r>
              <a:rPr dirty="0" sz="950" spc="855">
                <a:solidFill>
                  <a:srgbClr val="342F31"/>
                </a:solidFill>
                <a:latin typeface="Times New Roman"/>
                <a:cs typeface="Times New Roman"/>
              </a:rPr>
              <a:t>'</a:t>
            </a:r>
            <a:r>
              <a:rPr dirty="0" sz="950" spc="6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,3,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3,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6.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500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615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 spc="1415">
                <a:solidFill>
                  <a:srgbClr val="342F31"/>
                </a:solidFill>
                <a:latin typeface="Times New Roman"/>
                <a:cs typeface="Times New Roman"/>
              </a:rPr>
              <a:t>ete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following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-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509">
                <a:solidFill>
                  <a:srgbClr val="080707"/>
                </a:solidFill>
                <a:latin typeface="Times New Roman"/>
                <a:cs typeface="Times New Roman"/>
              </a:rPr>
              <a:t>'-</a:t>
            </a:r>
            <a:r>
              <a:rPr dirty="0" sz="950" spc="505">
                <a:solidFill>
                  <a:srgbClr val="080707"/>
                </a:solidFill>
                <a:latin typeface="Times New Roman"/>
                <a:cs typeface="Times New Roman"/>
              </a:rPr>
              <a:t>.</a:t>
            </a:r>
            <a:r>
              <a:rPr dirty="0" sz="950" spc="560">
                <a:solidFill>
                  <a:srgbClr val="080707"/>
                </a:solidFill>
                <a:latin typeface="Times New Roman"/>
                <a:cs typeface="Times New Roman"/>
              </a:rPr>
              <a:t> </a:t>
            </a:r>
            <a:r>
              <a:rPr dirty="0" sz="950" spc="635">
                <a:solidFill>
                  <a:srgbClr val="342F31"/>
                </a:solidFill>
                <a:latin typeface="Times New Roman"/>
                <a:cs typeface="Times New Roman"/>
              </a:rPr>
              <a:t>s: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36560" y="4192213"/>
            <a:ext cx="39624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first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thr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70967" y="4005995"/>
            <a:ext cx="198945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2464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table</a:t>
            </a:r>
            <a:r>
              <a:rPr dirty="0" sz="950" spc="1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gives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few</a:t>
            </a:r>
            <a:r>
              <a:rPr dirty="0" sz="950" spc="1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values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342F31"/>
                </a:solidFill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590"/>
              </a:spcBef>
            </a:pPr>
            <a:r>
              <a:rPr dirty="0" sz="1050" spc="25">
                <a:solidFill>
                  <a:srgbClr val="342F31"/>
                </a:solidFill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02582" y="4378175"/>
            <a:ext cx="9652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000" spc="30">
                <a:solidFill>
                  <a:srgbClr val="342F31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dirty="0" sz="900" spc="50">
                <a:solidFill>
                  <a:srgbClr val="342F31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950" spc="-35">
                <a:solidFill>
                  <a:srgbClr val="342F31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950" spc="-35">
                <a:solidFill>
                  <a:srgbClr val="342F31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90797" y="4378175"/>
            <a:ext cx="93980" cy="63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35">
                <a:solidFill>
                  <a:srgbClr val="342F31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900" spc="35">
                <a:solidFill>
                  <a:srgbClr val="342F31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80738" y="5309260"/>
            <a:ext cx="946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10">
                <a:solidFill>
                  <a:srgbClr val="342F31"/>
                </a:solidFill>
                <a:latin typeface="Times New Roman"/>
                <a:cs typeface="Times New Roman"/>
              </a:rPr>
              <a:t>....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486006" y="5434423"/>
            <a:ext cx="92710" cy="8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25" i="1">
                <a:solidFill>
                  <a:srgbClr val="342F31"/>
                </a:solidFill>
                <a:latin typeface="Times New Roman"/>
                <a:cs typeface="Times New Roman"/>
              </a:rPr>
              <a:t>&lt;l)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59692" y="5482250"/>
            <a:ext cx="1022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 i="1">
                <a:solidFill>
                  <a:srgbClr val="342F31"/>
                </a:solidFill>
                <a:latin typeface="Times New Roman"/>
                <a:cs typeface="Times New Roman"/>
              </a:rPr>
              <a:t>.D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81043" y="5481232"/>
            <a:ext cx="1022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342F31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33325" y="5545339"/>
            <a:ext cx="170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2100" spc="-60">
                <a:solidFill>
                  <a:srgbClr val="342F31"/>
                </a:solidFill>
                <a:latin typeface="Times New Roman"/>
                <a:cs typeface="Times New Roman"/>
              </a:rPr>
              <a:t>z</a:t>
            </a:r>
            <a:r>
              <a:rPr dirty="0" sz="600" spc="-40">
                <a:solidFill>
                  <a:srgbClr val="342F31"/>
                </a:solidFill>
                <a:latin typeface="Times New Roman"/>
                <a:cs typeface="Times New Roman"/>
              </a:rPr>
              <a:t>::l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770529" y="4842700"/>
            <a:ext cx="958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342F31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900" spc="50">
                <a:solidFill>
                  <a:srgbClr val="342F31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55914" y="5213354"/>
            <a:ext cx="110489" cy="7118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760"/>
              </a:spcBef>
            </a:pP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665"/>
              </a:spcBef>
            </a:pPr>
            <a:r>
              <a:rPr dirty="0" sz="950" spc="-30">
                <a:solidFill>
                  <a:srgbClr val="342F31"/>
                </a:solidFill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35">
                <a:solidFill>
                  <a:srgbClr val="342F31"/>
                </a:solidFill>
                <a:latin typeface="Courier New"/>
                <a:cs typeface="Courier New"/>
              </a:rPr>
              <a:t>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663923" y="5454775"/>
            <a:ext cx="139065" cy="46799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15"/>
              </a:spcBef>
            </a:pPr>
            <a:r>
              <a:rPr dirty="0" sz="900" spc="30">
                <a:solidFill>
                  <a:srgbClr val="342F31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12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48623" y="5739443"/>
            <a:ext cx="108521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dirty="0" sz="1050" spc="-50">
                <a:solidFill>
                  <a:srgbClr val="342F31"/>
                </a:solidFill>
                <a:latin typeface="Courier New"/>
                <a:cs typeface="Courier New"/>
              </a:rPr>
              <a:t>7</a:t>
            </a:r>
            <a:r>
              <a:rPr dirty="0" sz="1050">
                <a:solidFill>
                  <a:srgbClr val="342F31"/>
                </a:solidFill>
                <a:latin typeface="Courier New"/>
                <a:cs typeface="Courier New"/>
              </a:rPr>
              <a:t>	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67443" y="5939316"/>
            <a:ext cx="2581275" cy="51180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650" spc="455" b="1">
                <a:solidFill>
                  <a:srgbClr val="342F31"/>
                </a:solidFill>
                <a:latin typeface="Times New Roman"/>
                <a:cs typeface="Times New Roman"/>
              </a:rPr>
              <a:t>p</a:t>
            </a:r>
            <a:r>
              <a:rPr dirty="0" sz="1650" spc="310" b="1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1650" spc="220" b="1">
                <a:solidFill>
                  <a:srgbClr val="342F31"/>
                </a:solidFill>
                <a:latin typeface="Times New Roman"/>
                <a:cs typeface="Times New Roman"/>
              </a:rPr>
              <a:t>b</a:t>
            </a:r>
            <a:r>
              <a:rPr dirty="0" sz="1650" spc="220" b="1">
                <a:solidFill>
                  <a:srgbClr val="080707"/>
                </a:solidFill>
                <a:latin typeface="Times New Roman"/>
                <a:cs typeface="Times New Roman"/>
              </a:rPr>
              <a:t>c</a:t>
            </a:r>
            <a:r>
              <a:rPr dirty="0" sz="1650" spc="220" b="1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22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10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total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score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endParaRPr sz="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260"/>
              </a:spcBef>
              <a:tabLst>
                <a:tab pos="677545" algn="l"/>
                <a:tab pos="900430" algn="l"/>
                <a:tab pos="1827530" algn="l"/>
              </a:tabLst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(i)</a:t>
            </a:r>
            <a:r>
              <a:rPr dirty="0" sz="950" spc="3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even?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080707"/>
                </a:solidFill>
                <a:latin typeface="Times New Roman"/>
                <a:cs typeface="Times New Roman"/>
              </a:rPr>
              <a:t>-</a:t>
            </a:r>
            <a:r>
              <a:rPr dirty="0" sz="950">
                <a:solidFill>
                  <a:srgbClr val="080707"/>
                </a:solidFill>
                <a:latin typeface="Times New Roman"/>
                <a:cs typeface="Times New Roman"/>
              </a:rPr>
              <a:t>	</a:t>
            </a:r>
            <a:r>
              <a:rPr dirty="0" sz="950" spc="1580">
                <a:solidFill>
                  <a:srgbClr val="342F31"/>
                </a:solidFill>
                <a:latin typeface="Times New Roman"/>
                <a:cs typeface="Times New Roman"/>
              </a:rPr>
              <a:t>)</a:t>
            </a:r>
            <a:r>
              <a:rPr dirty="0" sz="950" spc="1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6?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</a:t>
            </a:r>
            <a:r>
              <a:rPr dirty="0" sz="850">
                <a:solidFill>
                  <a:srgbClr val="342F31"/>
                </a:solidFill>
                <a:latin typeface="Arial"/>
                <a:cs typeface="Arial"/>
              </a:rPr>
              <a:t>(iii)</a:t>
            </a:r>
            <a:r>
              <a:rPr dirty="0" sz="850" spc="345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least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6?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90067" y="6487873"/>
            <a:ext cx="45885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3.</a:t>
            </a:r>
            <a:r>
              <a:rPr dirty="0" sz="950" spc="185" b="1">
                <a:solidFill>
                  <a:srgbClr val="342F31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bag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210" b="1">
                <a:solidFill>
                  <a:srgbClr val="342F31"/>
                </a:solidFill>
                <a:latin typeface="Times New Roman"/>
                <a:cs typeface="Times New Roman"/>
              </a:rPr>
              <a:t>c</a:t>
            </a:r>
            <a:r>
              <a:rPr dirty="0" sz="950" spc="210" b="1">
                <a:solidFill>
                  <a:srgbClr val="080707"/>
                </a:solidFill>
                <a:latin typeface="Times New Roman"/>
                <a:cs typeface="Times New Roman"/>
              </a:rPr>
              <a:t>X</a:t>
            </a:r>
            <a:r>
              <a:rPr dirty="0" sz="950" spc="210" b="1">
                <a:solidFill>
                  <a:srgbClr val="342F31"/>
                </a:solidFill>
                <a:latin typeface="Times New Roman"/>
                <a:cs typeface="Times New Roman"/>
              </a:rPr>
              <a:t>;ns</a:t>
            </a:r>
            <a:r>
              <a:rPr dirty="0" sz="950" spc="10" b="1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"red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balls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some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blue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balls.</a:t>
            </a:r>
            <a:r>
              <a:rPr dirty="0" sz="950" spc="-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285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drawing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blue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ball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88979" y="6434490"/>
            <a:ext cx="4594860" cy="58737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695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2000" spc="-65" b="1" i="1">
                <a:solidFill>
                  <a:srgbClr val="342F31"/>
                </a:solidFill>
                <a:latin typeface="Times New Roman"/>
                <a:cs typeface="Times New Roman"/>
              </a:rPr>
              <a:t>do</a:t>
            </a:r>
            <a:r>
              <a:rPr dirty="0" sz="2000" spc="-65" b="1" i="1">
                <a:solidFill>
                  <a:srgbClr val="080707"/>
                </a:solidFill>
                <a:latin typeface="Times New Roman"/>
                <a:cs typeface="Times New Roman"/>
              </a:rPr>
              <a:t>AVoi</a:t>
            </a:r>
            <a:r>
              <a:rPr dirty="0" sz="950" spc="-65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red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</a:t>
            </a:r>
            <a:r>
              <a:rPr dirty="0" sz="950">
                <a:solidFill>
                  <a:srgbClr val="524D4F"/>
                </a:solidFill>
                <a:latin typeface="Times New Roman"/>
                <a:cs typeface="Times New Roman"/>
              </a:rPr>
              <a:t>,</a:t>
            </a:r>
            <a:r>
              <a:rPr dirty="0" sz="950" spc="10">
                <a:solidFill>
                  <a:srgbClr val="524D4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determine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number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blue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balls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in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42F31"/>
                </a:solidFill>
                <a:latin typeface="Times New Roman"/>
                <a:cs typeface="Times New Roman"/>
              </a:rPr>
              <a:t>bag.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 b="1">
                <a:solidFill>
                  <a:srgbClr val="342F31"/>
                </a:solidFill>
                <a:latin typeface="Times New Roman"/>
                <a:cs typeface="Times New Roman"/>
              </a:rPr>
              <a:t>4.</a:t>
            </a:r>
            <a:r>
              <a:rPr dirty="0" sz="950" spc="990" b="1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1030">
                <a:solidFill>
                  <a:srgbClr val="342F31"/>
                </a:solidFill>
                <a:latin typeface="Times New Roman"/>
                <a:cs typeface="Times New Roman"/>
              </a:rPr>
              <a:t>ains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12</a:t>
            </a:r>
            <a:r>
              <a:rPr dirty="0" sz="950" spc="-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balls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out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which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850" i="1">
                <a:solidFill>
                  <a:srgbClr val="342F31"/>
                </a:solidFill>
                <a:latin typeface="Arial"/>
                <a:cs typeface="Arial"/>
              </a:rPr>
              <a:t>x</a:t>
            </a:r>
            <a:r>
              <a:rPr dirty="0" sz="850" spc="20" i="1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 black</a:t>
            </a:r>
            <a:r>
              <a:rPr dirty="0" sz="950">
                <a:solidFill>
                  <a:srgbClr val="524D4F"/>
                </a:solidFill>
                <a:latin typeface="Times New Roman"/>
                <a:cs typeface="Times New Roman"/>
              </a:rPr>
              <a:t>.</a:t>
            </a: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 spc="240">
                <a:solidFill>
                  <a:srgbClr val="342F31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one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-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drawn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at</a:t>
            </a:r>
            <a:r>
              <a:rPr dirty="0" sz="950" spc="-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random</a:t>
            </a:r>
            <a:r>
              <a:rPr dirty="0" sz="950" spc="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61526" y="6938153"/>
            <a:ext cx="4415155" cy="43497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570"/>
              </a:spcBef>
              <a:tabLst>
                <a:tab pos="427990" algn="l"/>
              </a:tabLst>
            </a:pP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x,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	at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4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that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will</a:t>
            </a:r>
            <a:r>
              <a:rPr dirty="0" sz="950" spc="5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be</a:t>
            </a:r>
            <a:r>
              <a:rPr dirty="0" sz="950" spc="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1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black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ball?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32410" algn="l"/>
              </a:tabLst>
            </a:pPr>
            <a:r>
              <a:rPr dirty="0" sz="900" spc="-25">
                <a:solidFill>
                  <a:srgbClr val="342F31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342F31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more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black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balls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put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in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box</a:t>
            </a:r>
            <a:r>
              <a:rPr dirty="0" sz="950">
                <a:solidFill>
                  <a:srgbClr val="524D4F"/>
                </a:solidFill>
                <a:latin typeface="Times New Roman"/>
                <a:cs typeface="Times New Roman"/>
              </a:rPr>
              <a:t>,</a:t>
            </a:r>
            <a:r>
              <a:rPr dirty="0" sz="950" spc="70">
                <a:solidFill>
                  <a:srgbClr val="524D4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drawing</a:t>
            </a:r>
            <a:r>
              <a:rPr dirty="0" sz="950" spc="12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</a:t>
            </a:r>
            <a:r>
              <a:rPr dirty="0" sz="950" spc="7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black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ball</a:t>
            </a:r>
            <a:r>
              <a:rPr dirty="0" sz="950" spc="8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is</a:t>
            </a:r>
            <a:r>
              <a:rPr dirty="0" sz="950" spc="1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42F31"/>
                </a:solidFill>
                <a:latin typeface="Times New Roman"/>
                <a:cs typeface="Times New Roman"/>
              </a:rPr>
              <a:t>now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7675" y="7354851"/>
            <a:ext cx="3131820" cy="46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double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10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what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it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was</a:t>
            </a:r>
            <a:r>
              <a:rPr dirty="0" sz="950" spc="9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before.</a:t>
            </a:r>
            <a:r>
              <a:rPr dirty="0" sz="950" spc="8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Find</a:t>
            </a:r>
            <a:r>
              <a:rPr dirty="0" sz="950" spc="15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25" i="1">
                <a:solidFill>
                  <a:srgbClr val="342F31"/>
                </a:solidFill>
                <a:latin typeface="Times New Roman"/>
                <a:cs typeface="Times New Roman"/>
              </a:rPr>
              <a:t>x.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solidFill>
                  <a:srgbClr val="21B5EB"/>
                </a:solidFill>
                <a:latin typeface="Times New Roman"/>
                <a:cs typeface="Times New Roman"/>
              </a:rPr>
              <a:t>*</a:t>
            </a:r>
            <a:r>
              <a:rPr dirty="0" sz="950" spc="145">
                <a:solidFill>
                  <a:srgbClr val="21B5EB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These</a:t>
            </a:r>
            <a:r>
              <a:rPr dirty="0" sz="950" spc="6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exercises</a:t>
            </a:r>
            <a:r>
              <a:rPr dirty="0" sz="950" spc="114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are</a:t>
            </a:r>
            <a:r>
              <a:rPr dirty="0" sz="950" spc="3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not</a:t>
            </a:r>
            <a:r>
              <a:rPr dirty="0" sz="950" spc="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from</a:t>
            </a:r>
            <a:r>
              <a:rPr dirty="0" sz="950" spc="7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the</a:t>
            </a:r>
            <a:r>
              <a:rPr dirty="0" sz="950" spc="2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examination</a:t>
            </a:r>
            <a:r>
              <a:rPr dirty="0" sz="950" spc="130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point</a:t>
            </a:r>
            <a:r>
              <a:rPr dirty="0" sz="950" spc="4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42F31"/>
                </a:solidFill>
                <a:latin typeface="Times New Roman"/>
                <a:cs typeface="Times New Roman"/>
              </a:rPr>
              <a:t>of</a:t>
            </a:r>
            <a:r>
              <a:rPr dirty="0" sz="950" spc="95">
                <a:solidFill>
                  <a:srgbClr val="342F31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42F31"/>
                </a:solidFill>
                <a:latin typeface="Times New Roman"/>
                <a:cs typeface="Times New Roman"/>
              </a:rPr>
              <a:t>view.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17295" y="5761575"/>
            <a:ext cx="933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342F31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02849" y="5761575"/>
            <a:ext cx="933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342F31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614" y="5522424"/>
            <a:ext cx="464178" cy="3205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70" y="6957211"/>
            <a:ext cx="451963" cy="32664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55065" y="5696428"/>
            <a:ext cx="0" cy="1526540"/>
          </a:xfrm>
          <a:custGeom>
            <a:avLst/>
            <a:gdLst/>
            <a:ahLst/>
            <a:cxnLst/>
            <a:rect l="l" t="t" r="r" b="b"/>
            <a:pathLst>
              <a:path w="0" h="1526540">
                <a:moveTo>
                  <a:pt x="0" y="1526369"/>
                </a:moveTo>
                <a:lnTo>
                  <a:pt x="0" y="0"/>
                </a:lnTo>
              </a:path>
            </a:pathLst>
          </a:custGeom>
          <a:ln w="519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4035" y="5733061"/>
            <a:ext cx="0" cy="1490345"/>
          </a:xfrm>
          <a:custGeom>
            <a:avLst/>
            <a:gdLst/>
            <a:ahLst/>
            <a:cxnLst/>
            <a:rect l="l" t="t" r="r" b="b"/>
            <a:pathLst>
              <a:path w="0" h="1490345">
                <a:moveTo>
                  <a:pt x="0" y="1489736"/>
                </a:moveTo>
                <a:lnTo>
                  <a:pt x="0" y="0"/>
                </a:lnTo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30635" y="5720850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 h="0">
                <a:moveTo>
                  <a:pt x="0" y="0"/>
                </a:moveTo>
                <a:lnTo>
                  <a:pt x="1587979" y="0"/>
                </a:lnTo>
              </a:path>
            </a:pathLst>
          </a:custGeom>
          <a:ln w="48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28369" y="867778"/>
            <a:ext cx="2159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AAEEB"/>
                </a:solidFill>
                <a:latin typeface="Times New Roman"/>
                <a:cs typeface="Times New Roman"/>
              </a:rPr>
              <a:t>312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AAE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88013" y="1173052"/>
            <a:ext cx="4596130" cy="75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5.</a:t>
            </a:r>
            <a:r>
              <a:rPr dirty="0" sz="950" spc="190" b="1">
                <a:solidFill>
                  <a:srgbClr val="31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</a:t>
            </a:r>
            <a:r>
              <a:rPr dirty="0" sz="950" spc="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jar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contains</a:t>
            </a:r>
            <a:r>
              <a:rPr dirty="0" sz="950" spc="15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24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marbles,</a:t>
            </a:r>
            <a:r>
              <a:rPr dirty="0" sz="950" spc="1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some</a:t>
            </a:r>
            <a:r>
              <a:rPr dirty="0" sz="950" spc="1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are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green</a:t>
            </a:r>
            <a:r>
              <a:rPr dirty="0" sz="950" spc="1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and</a:t>
            </a:r>
            <a:r>
              <a:rPr dirty="0" sz="950" spc="1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others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are</a:t>
            </a:r>
            <a:r>
              <a:rPr dirty="0" sz="950" spc="11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blue.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If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marble</a:t>
            </a:r>
            <a:r>
              <a:rPr dirty="0" sz="950" spc="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950" spc="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drawn</a:t>
            </a:r>
            <a:r>
              <a:rPr dirty="0" sz="950" spc="1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12F2F"/>
                </a:solidFill>
                <a:latin typeface="Times New Roman"/>
                <a:cs typeface="Times New Roman"/>
              </a:rPr>
              <a:t>at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184785">
              <a:lnSpc>
                <a:spcPts val="1005"/>
              </a:lnSpc>
              <a:tabLst>
                <a:tab pos="3006725" algn="l"/>
              </a:tabLst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random</a:t>
            </a:r>
            <a:r>
              <a:rPr dirty="0" sz="950" spc="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from</a:t>
            </a:r>
            <a:r>
              <a:rPr dirty="0" sz="950" spc="6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jar,</a:t>
            </a:r>
            <a:r>
              <a:rPr dirty="0" sz="950" spc="1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that</a:t>
            </a:r>
            <a:r>
              <a:rPr dirty="0" sz="950" spc="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it</a:t>
            </a:r>
            <a:r>
              <a:rPr dirty="0" sz="950" spc="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950" spc="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green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	</a:t>
            </a:r>
            <a:r>
              <a:rPr dirty="0" sz="950" spc="-35">
                <a:solidFill>
                  <a:srgbClr val="312F2F"/>
                </a:solidFill>
                <a:latin typeface="Times New Roman"/>
                <a:cs typeface="Times New Roman"/>
              </a:rPr>
              <a:t>•</a:t>
            </a:r>
            <a:r>
              <a:rPr dirty="0" sz="950" spc="1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Find</a:t>
            </a:r>
            <a:r>
              <a:rPr dirty="0" sz="950" spc="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number</a:t>
            </a:r>
            <a:r>
              <a:rPr dirty="0" sz="950" spc="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6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blue</a:t>
            </a:r>
            <a:r>
              <a:rPr dirty="0" sz="950" spc="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F2F"/>
                </a:solidFill>
                <a:latin typeface="Times New Roman"/>
                <a:cs typeface="Times New Roman"/>
              </a:rPr>
              <a:t>balls</a:t>
            </a:r>
            <a:endParaRPr sz="950">
              <a:latin typeface="Times New Roman"/>
              <a:cs typeface="Times New Roman"/>
            </a:endParaRPr>
          </a:p>
          <a:p>
            <a:pPr algn="ctr" marL="1341755">
              <a:lnSpc>
                <a:spcPts val="1005"/>
              </a:lnSpc>
            </a:pPr>
            <a:r>
              <a:rPr dirty="0" sz="950" spc="15">
                <a:solidFill>
                  <a:srgbClr val="312F2F"/>
                </a:solidFill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  <a:p>
            <a:pPr algn="ctr" marR="3731895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in</a:t>
            </a:r>
            <a:r>
              <a:rPr dirty="0" sz="950" spc="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312F2F"/>
                </a:solidFill>
                <a:latin typeface="Times New Roman"/>
                <a:cs typeface="Times New Roman"/>
              </a:rPr>
              <a:t>jar.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6600" y="1986447"/>
            <a:ext cx="4198620" cy="69151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150" b="1">
                <a:solidFill>
                  <a:srgbClr val="0AAEEB"/>
                </a:solidFill>
                <a:latin typeface="Times New Roman"/>
                <a:cs typeface="Times New Roman"/>
              </a:rPr>
              <a:t>15.3</a:t>
            </a:r>
            <a:r>
              <a:rPr dirty="0" sz="1150" spc="25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0AAEEB"/>
                </a:solidFill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In</a:t>
            </a:r>
            <a:r>
              <a:rPr dirty="0" sz="950" spc="1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this</a:t>
            </a:r>
            <a:r>
              <a:rPr dirty="0" sz="950" spc="1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chapter,</a:t>
            </a:r>
            <a:r>
              <a:rPr dirty="0" sz="950" spc="1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you</a:t>
            </a:r>
            <a:r>
              <a:rPr dirty="0" sz="950" spc="15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have</a:t>
            </a:r>
            <a:r>
              <a:rPr dirty="0" sz="950" spc="1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studied</a:t>
            </a:r>
            <a:r>
              <a:rPr dirty="0" sz="950" spc="1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following</a:t>
            </a:r>
            <a:r>
              <a:rPr dirty="0" sz="950" spc="1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points</a:t>
            </a:r>
            <a:r>
              <a:rPr dirty="0" sz="950" spc="1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312F2F"/>
                </a:solidFill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1.</a:t>
            </a:r>
            <a:r>
              <a:rPr dirty="0" sz="950" spc="37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difference</a:t>
            </a:r>
            <a:r>
              <a:rPr dirty="0" sz="950" spc="1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between</a:t>
            </a:r>
            <a:r>
              <a:rPr dirty="0" sz="950" spc="1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experimental</a:t>
            </a:r>
            <a:r>
              <a:rPr dirty="0" sz="950" spc="1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5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and</a:t>
            </a:r>
            <a:r>
              <a:rPr dirty="0" sz="950" spc="1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theoretical</a:t>
            </a:r>
            <a:r>
              <a:rPr dirty="0" sz="950" spc="1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F2F"/>
                </a:solidFill>
                <a:latin typeface="Times New Roman"/>
                <a:cs typeface="Times New Roman"/>
              </a:rPr>
              <a:t>probability.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548746" y="266432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7143" y="0"/>
                </a:lnTo>
              </a:path>
            </a:pathLst>
          </a:custGeom>
          <a:ln w="4835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405145" y="2507099"/>
            <a:ext cx="15684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50">
                <a:solidFill>
                  <a:srgbClr val="050505"/>
                </a:solidFill>
                <a:latin typeface="Times New Roman"/>
                <a:cs typeface="Times New Roman"/>
              </a:rPr>
              <a:t>)..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89101" y="2396692"/>
            <a:ext cx="446087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2.</a:t>
            </a:r>
            <a:r>
              <a:rPr dirty="0" sz="950" spc="34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theoretical</a:t>
            </a:r>
            <a:r>
              <a:rPr dirty="0" sz="950" spc="1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(classical)</a:t>
            </a:r>
            <a:r>
              <a:rPr dirty="0" sz="950" spc="1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1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950" spc="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950" spc="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E,</a:t>
            </a:r>
            <a:r>
              <a:rPr dirty="0" sz="950" spc="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written</a:t>
            </a:r>
            <a:r>
              <a:rPr dirty="0" sz="950" spc="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as</a:t>
            </a:r>
            <a:r>
              <a:rPr dirty="0" sz="950" spc="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P(E),</a:t>
            </a:r>
            <a:r>
              <a:rPr dirty="0" sz="950" spc="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950" spc="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defined</a:t>
            </a:r>
            <a:r>
              <a:rPr dirty="0" sz="950" spc="1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55">
                <a:solidFill>
                  <a:srgbClr val="312F2F"/>
                </a:solidFill>
                <a:latin typeface="Times New Roman"/>
                <a:cs typeface="Times New Roman"/>
              </a:rPr>
              <a:t>a</a:t>
            </a:r>
            <a:r>
              <a:rPr dirty="0" sz="950" spc="-640">
                <a:solidFill>
                  <a:srgbClr val="312F2F"/>
                </a:solidFill>
                <a:latin typeface="Times New Roman"/>
                <a:cs typeface="Times New Roman"/>
              </a:rPr>
              <a:t>s</a:t>
            </a:r>
            <a:r>
              <a:rPr dirty="0" sz="3450" spc="60" b="1">
                <a:solidFill>
                  <a:srgbClr val="050505"/>
                </a:solidFill>
                <a:latin typeface="Arial"/>
                <a:cs typeface="Arial"/>
              </a:rPr>
              <a:t>v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37493" y="2748012"/>
            <a:ext cx="2419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40" b="1" i="1">
                <a:solidFill>
                  <a:srgbClr val="050505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14002" y="3148683"/>
            <a:ext cx="6197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105">
                <a:solidFill>
                  <a:srgbClr val="050505"/>
                </a:solidFill>
                <a:latin typeface="Arial"/>
                <a:cs typeface="Arial"/>
              </a:rPr>
              <a:t>'(/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18542" y="2942116"/>
            <a:ext cx="3632200" cy="6635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438910">
              <a:lnSpc>
                <a:spcPct val="100000"/>
              </a:lnSpc>
              <a:spcBef>
                <a:spcPts val="425"/>
              </a:spcBef>
            </a:pP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heavy" sz="950" spc="204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950" spc="32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dirty="0" u="heavy" sz="950" spc="175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favourable</a:t>
            </a:r>
            <a:r>
              <a:rPr dirty="0" u="heavy" sz="950" spc="245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950" spc="1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>
                <a:solidFill>
                  <a:srgbClr val="312F2F"/>
                </a:solidFill>
                <a:uFill>
                  <a:solidFill>
                    <a:srgbClr val="312F2F"/>
                  </a:solidFill>
                </a:uFill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marL="655955">
              <a:lnSpc>
                <a:spcPct val="100000"/>
              </a:lnSpc>
              <a:spcBef>
                <a:spcPts val="325"/>
              </a:spcBef>
            </a:pPr>
            <a:r>
              <a:rPr dirty="0" baseline="16339" sz="1275" spc="150">
                <a:solidFill>
                  <a:srgbClr val="312F2F"/>
                </a:solidFill>
                <a:latin typeface="Arial"/>
                <a:cs typeface="Arial"/>
              </a:rPr>
              <a:t>P(E)=</a:t>
            </a:r>
            <a:r>
              <a:rPr dirty="0" baseline="16339" sz="1275" spc="397">
                <a:solidFill>
                  <a:srgbClr val="312F2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Number</a:t>
            </a:r>
            <a:r>
              <a:rPr dirty="0" sz="950" spc="1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3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all</a:t>
            </a:r>
            <a:r>
              <a:rPr dirty="0" sz="950" spc="1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possible</a:t>
            </a:r>
            <a:r>
              <a:rPr dirty="0" sz="950" spc="1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outcomes</a:t>
            </a:r>
            <a:r>
              <a:rPr dirty="0" sz="950" spc="1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3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F2F"/>
                </a:solidFill>
                <a:latin typeface="Times New Roman"/>
                <a:cs typeface="Times New Roman"/>
              </a:rPr>
              <a:t>experim</a:t>
            </a: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where</a:t>
            </a:r>
            <a:r>
              <a:rPr dirty="0" sz="950" spc="6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we</a:t>
            </a:r>
            <a:r>
              <a:rPr dirty="0" sz="950" spc="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assume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that</a:t>
            </a:r>
            <a:r>
              <a:rPr dirty="0" sz="950" spc="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 outcomes</a:t>
            </a:r>
            <a:r>
              <a:rPr dirty="0" sz="950" spc="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440">
                <a:solidFill>
                  <a:srgbClr val="312F2F"/>
                </a:solidFill>
                <a:latin typeface="Times New Roman"/>
                <a:cs typeface="Times New Roman"/>
              </a:rPr>
              <a:t>ex</a:t>
            </a:r>
            <a:r>
              <a:rPr dirty="0" sz="950" spc="3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380">
                <a:solidFill>
                  <a:srgbClr val="312F2F"/>
                </a:solidFill>
                <a:latin typeface="Times New Roman"/>
                <a:cs typeface="Times New Roman"/>
              </a:rPr>
              <a:t>ent</a:t>
            </a:r>
            <a:r>
              <a:rPr dirty="0" sz="950" spc="-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are </a:t>
            </a:r>
            <a:r>
              <a:rPr dirty="0" sz="950" spc="120">
                <a:solidFill>
                  <a:srgbClr val="312F2F"/>
                </a:solidFill>
                <a:latin typeface="Times New Roman"/>
                <a:cs typeface="Times New Roman"/>
              </a:rPr>
              <a:t>equall</a:t>
            </a:r>
            <a:r>
              <a:rPr dirty="0" sz="950" spc="1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50">
                <a:solidFill>
                  <a:srgbClr val="312F2F"/>
                </a:solidFill>
                <a:latin typeface="Times New Roman"/>
                <a:cs typeface="Times New Roman"/>
              </a:rPr>
              <a:t>li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8642" y="3602524"/>
            <a:ext cx="26352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4" b="1">
                <a:solidFill>
                  <a:srgbClr val="312F2F"/>
                </a:solidFill>
                <a:latin typeface="Times New Roman"/>
                <a:cs typeface="Times New Roman"/>
              </a:rPr>
              <a:t>3.</a:t>
            </a:r>
            <a:r>
              <a:rPr dirty="0" sz="1650" spc="9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5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ofa</a:t>
            </a:r>
            <a:r>
              <a:rPr dirty="0" sz="950" spc="195">
                <a:solidFill>
                  <a:srgbClr val="312F2F"/>
                </a:solidFill>
                <a:latin typeface="Times New Roman"/>
                <a:cs typeface="Times New Roman"/>
              </a:rPr>
              <a:t> 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sure</a:t>
            </a:r>
            <a:r>
              <a:rPr dirty="0" sz="950" spc="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950" spc="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(or</a:t>
            </a:r>
            <a:r>
              <a:rPr dirty="0" sz="950" spc="-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650" spc="-120" b="1">
                <a:solidFill>
                  <a:srgbClr val="312F2F"/>
                </a:solidFill>
                <a:latin typeface="Times New Roman"/>
                <a:cs typeface="Times New Roman"/>
              </a:rPr>
              <a:t>certai</a:t>
            </a:r>
            <a:r>
              <a:rPr dirty="0" sz="1650" spc="-120" b="1">
                <a:solidFill>
                  <a:srgbClr val="050505"/>
                </a:solidFill>
                <a:latin typeface="Times New Roman"/>
                <a:cs typeface="Times New Roman"/>
              </a:rPr>
              <a:t>8:</a:t>
            </a:r>
            <a:r>
              <a:rPr dirty="0" sz="1650" spc="-3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650" spc="-50" b="1">
                <a:solidFill>
                  <a:srgbClr val="312F2F"/>
                </a:solidFill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81715" y="3602524"/>
            <a:ext cx="8826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050505"/>
                </a:solidFill>
                <a:latin typeface="Times New Roman"/>
                <a:cs typeface="Times New Roman"/>
              </a:rPr>
              <a:t>''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8979" y="3899149"/>
            <a:ext cx="219265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4.</a:t>
            </a:r>
            <a:r>
              <a:rPr dirty="0" sz="950" spc="29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5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950" spc="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impossible</a:t>
            </a:r>
            <a:r>
              <a:rPr dirty="0" sz="950" spc="1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530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950" spc="4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520">
                <a:solidFill>
                  <a:srgbClr val="050505"/>
                </a:solidFill>
                <a:latin typeface="Times New Roman"/>
                <a:cs typeface="Times New Roman"/>
              </a:rPr>
              <a:t>}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089674" y="3899149"/>
            <a:ext cx="7493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215">
                <a:solidFill>
                  <a:srgbClr val="050505"/>
                </a:solidFill>
                <a:latin typeface="Times New Roman"/>
                <a:cs typeface="Times New Roman"/>
              </a:rPr>
              <a:t>'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86543" y="3797646"/>
            <a:ext cx="223647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19605" algn="l"/>
              </a:tabLst>
            </a:pPr>
            <a:r>
              <a:rPr dirty="0" sz="1300" spc="-40" b="1">
                <a:solidFill>
                  <a:srgbClr val="312F2F"/>
                </a:solidFill>
                <a:latin typeface="Times New Roman"/>
                <a:cs typeface="Times New Roman"/>
              </a:rPr>
              <a:t>5.</a:t>
            </a:r>
            <a:r>
              <a:rPr dirty="0" sz="1300" spc="210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950" spc="1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950" spc="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950" spc="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300" spc="-285" b="1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1300" spc="-285" b="1">
                <a:solidFill>
                  <a:srgbClr val="050505"/>
                </a:solidFill>
                <a:latin typeface="Times New Roman"/>
                <a:cs typeface="Times New Roman"/>
              </a:rPr>
              <a:t>ra</a:t>
            </a:r>
            <a:r>
              <a:rPr dirty="0" sz="1300" spc="-285" b="1">
                <a:solidFill>
                  <a:srgbClr val="5D5B5B"/>
                </a:solidFill>
                <a:latin typeface="Times New Roman"/>
                <a:cs typeface="Times New Roman"/>
              </a:rPr>
              <a:t>·</a:t>
            </a:r>
            <a:r>
              <a:rPr dirty="0" sz="950" spc="-285">
                <a:solidFill>
                  <a:srgbClr val="312F2F"/>
                </a:solidFill>
                <a:latin typeface="Times New Roman"/>
                <a:cs typeface="Times New Roman"/>
              </a:rPr>
              <a:t>s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	</a:t>
            </a:r>
            <a:r>
              <a:rPr dirty="0" sz="3500" spc="-400">
                <a:solidFill>
                  <a:srgbClr val="312F2F"/>
                </a:solidFill>
                <a:latin typeface="Arial"/>
                <a:cs typeface="Arial"/>
              </a:rPr>
              <a:t>l:</a:t>
            </a:r>
            <a:r>
              <a:rPr dirty="0" sz="3500" spc="-400">
                <a:solidFill>
                  <a:srgbClr val="050505"/>
                </a:solidFill>
                <a:latin typeface="Arial"/>
                <a:cs typeface="Arial"/>
              </a:rPr>
              <a:t>v</a:t>
            </a:r>
            <a:endParaRPr sz="3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57382" y="3969362"/>
            <a:ext cx="115887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980" algn="l"/>
              </a:tabLst>
            </a:pPr>
            <a:r>
              <a:rPr dirty="0" sz="950" spc="185">
                <a:solidFill>
                  <a:srgbClr val="312F2F"/>
                </a:solidFill>
                <a:latin typeface="Times New Roman"/>
                <a:cs typeface="Times New Roman"/>
              </a:rPr>
              <a:t>sucha</a:t>
            </a:r>
            <a:r>
              <a:rPr dirty="0" sz="950" spc="185">
                <a:solidFill>
                  <a:srgbClr val="050505"/>
                </a:solidFill>
                <a:latin typeface="Times New Roman"/>
                <a:cs typeface="Times New Roman"/>
              </a:rPr>
              <a:t>,</a:t>
            </a:r>
            <a:r>
              <a:rPr dirty="0" sz="950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sz="2150" spc="2655" b="1">
                <a:solidFill>
                  <a:srgbClr val="050505"/>
                </a:solidFill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12632" y="4320428"/>
            <a:ext cx="6858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225">
                <a:solidFill>
                  <a:srgbClr val="312F2F"/>
                </a:solidFill>
                <a:latin typeface="Arial"/>
                <a:cs typeface="Arial"/>
              </a:rPr>
              <a:t>O</a:t>
            </a:r>
            <a:r>
              <a:rPr dirty="0" sz="900" spc="430">
                <a:solidFill>
                  <a:srgbClr val="312F2F"/>
                </a:solidFill>
                <a:latin typeface="Arial"/>
                <a:cs typeface="Arial"/>
              </a:rPr>
              <a:t> </a:t>
            </a:r>
            <a:r>
              <a:rPr dirty="0" sz="900" spc="135">
                <a:solidFill>
                  <a:srgbClr val="312F2F"/>
                </a:solidFill>
                <a:latin typeface="Arial"/>
                <a:cs typeface="Arial"/>
              </a:rPr>
              <a:t>P</a:t>
            </a:r>
            <a:r>
              <a:rPr dirty="0" sz="950" spc="135" b="1">
                <a:solidFill>
                  <a:srgbClr val="312F2F"/>
                </a:solidFill>
                <a:latin typeface="Times New Roman"/>
                <a:cs typeface="Times New Roman"/>
              </a:rPr>
              <a:t>)</a:t>
            </a:r>
            <a:r>
              <a:rPr dirty="0" sz="950" spc="41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409" b="1">
                <a:solidFill>
                  <a:srgbClr val="312F2F"/>
                </a:solidFill>
                <a:latin typeface="Times New Roman"/>
                <a:cs typeface="Times New Roman"/>
              </a:rPr>
              <a:t>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87529" y="4528013"/>
            <a:ext cx="459676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6885" algn="l"/>
                <a:tab pos="2108200" algn="l"/>
              </a:tabLst>
            </a:pP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6.</a:t>
            </a:r>
            <a:r>
              <a:rPr dirty="0" sz="950" spc="29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950" spc="2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950" spc="2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having</a:t>
            </a:r>
            <a:r>
              <a:rPr dirty="0" sz="950" spc="2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235">
                <a:solidFill>
                  <a:srgbClr val="312F2F"/>
                </a:solidFill>
                <a:latin typeface="Times New Roman"/>
                <a:cs typeface="Times New Roman"/>
              </a:rPr>
              <a:t>only</a:t>
            </a:r>
            <a:r>
              <a:rPr dirty="0" sz="950" spc="1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185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	</a:t>
            </a:r>
            <a:r>
              <a:rPr dirty="0" sz="950" spc="-25">
                <a:solidFill>
                  <a:srgbClr val="312F2F"/>
                </a:solidFill>
                <a:latin typeface="Times New Roman"/>
                <a:cs typeface="Times New Roman"/>
              </a:rPr>
              <a:t>tc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	is</a:t>
            </a:r>
            <a:r>
              <a:rPr dirty="0" sz="950" spc="1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called</a:t>
            </a:r>
            <a:r>
              <a:rPr dirty="0" sz="950" spc="-1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635">
                <a:solidFill>
                  <a:srgbClr val="312F2F"/>
                </a:solidFill>
                <a:latin typeface="Times New Roman"/>
                <a:cs typeface="Times New Roman"/>
              </a:rPr>
              <a:t>entary</a:t>
            </a:r>
            <a:r>
              <a:rPr dirty="0" sz="950" spc="2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event.</a:t>
            </a:r>
            <a:r>
              <a:rPr dirty="0" sz="950" spc="2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950" spc="21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sum</a:t>
            </a:r>
            <a:r>
              <a:rPr dirty="0" sz="950" spc="204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3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42122" y="4686756"/>
            <a:ext cx="12230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probabilities</a:t>
            </a:r>
            <a:r>
              <a:rPr dirty="0" sz="950" spc="1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1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all</a:t>
            </a:r>
            <a:r>
              <a:rPr dirty="0" sz="950" spc="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45">
                <a:solidFill>
                  <a:srgbClr val="312F2F"/>
                </a:solidFill>
                <a:latin typeface="Times New Roman"/>
                <a:cs typeface="Times New Roman"/>
              </a:rPr>
              <a:t>thee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77835" y="4597717"/>
            <a:ext cx="147066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events</a:t>
            </a:r>
            <a:r>
              <a:rPr dirty="0" sz="950" spc="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950" spc="-4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650" b="1">
                <a:solidFill>
                  <a:srgbClr val="050505"/>
                </a:solidFill>
                <a:latin typeface="Times New Roman"/>
                <a:cs typeface="Times New Roman"/>
              </a:rPr>
              <a:t>ttf'&gt;</a:t>
            </a:r>
            <a:r>
              <a:rPr dirty="0" sz="1650" spc="26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650" b="1">
                <a:solidFill>
                  <a:srgbClr val="312F2F"/>
                </a:solidFill>
                <a:latin typeface="Times New Roman"/>
                <a:cs typeface="Times New Roman"/>
              </a:rPr>
              <a:t>ent</a:t>
            </a:r>
            <a:r>
              <a:rPr dirty="0" sz="950" b="1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950" spc="70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00" spc="-25" b="1">
                <a:solidFill>
                  <a:srgbClr val="312F2F"/>
                </a:solidFill>
                <a:latin typeface="Arial"/>
                <a:cs typeface="Arial"/>
              </a:rPr>
              <a:t>1.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40461" y="4690063"/>
            <a:ext cx="1184910" cy="621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9030" algn="l"/>
              </a:tabLst>
            </a:pPr>
            <a:r>
              <a:rPr dirty="0" sz="950" spc="65">
                <a:solidFill>
                  <a:srgbClr val="312F2F"/>
                </a:solidFill>
                <a:latin typeface="Times New Roman"/>
                <a:cs typeface="Times New Roman"/>
              </a:rPr>
              <a:t>complementar</a:t>
            </a:r>
            <a:r>
              <a:rPr dirty="0" sz="950" spc="-1390">
                <a:solidFill>
                  <a:srgbClr val="312F2F"/>
                </a:solidFill>
                <a:latin typeface="Times New Roman"/>
                <a:cs typeface="Times New Roman"/>
              </a:rPr>
              <a:t>.</a:t>
            </a:r>
            <a:r>
              <a:rPr dirty="0" sz="3900" spc="70" b="1">
                <a:solidFill>
                  <a:srgbClr val="050505"/>
                </a:solidFill>
                <a:latin typeface="Arial"/>
                <a:cs typeface="Arial"/>
              </a:rPr>
              <a:t>o</a:t>
            </a:r>
            <a:r>
              <a:rPr dirty="0" sz="3900" b="1">
                <a:solidFill>
                  <a:srgbClr val="050505"/>
                </a:solidFill>
                <a:latin typeface="Arial"/>
                <a:cs typeface="Arial"/>
              </a:rPr>
              <a:t>	</a:t>
            </a:r>
            <a:r>
              <a:rPr dirty="0" sz="3900" spc="-800">
                <a:solidFill>
                  <a:srgbClr val="312F2F"/>
                </a:solidFill>
                <a:latin typeface="Arial"/>
                <a:cs typeface="Arial"/>
              </a:rPr>
              <a:t>.</a:t>
            </a:r>
            <a:endParaRPr sz="3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2059" y="4567954"/>
            <a:ext cx="4639310" cy="621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774825" algn="l"/>
              </a:tabLst>
            </a:pPr>
            <a:r>
              <a:rPr dirty="0" sz="850" b="1">
                <a:solidFill>
                  <a:srgbClr val="312F2F"/>
                </a:solidFill>
                <a:latin typeface="Arial"/>
                <a:cs typeface="Arial"/>
              </a:rPr>
              <a:t>7.</a:t>
            </a:r>
            <a:r>
              <a:rPr dirty="0" sz="850" spc="335" b="1">
                <a:solidFill>
                  <a:srgbClr val="312F2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For</a:t>
            </a:r>
            <a:r>
              <a:rPr dirty="0" sz="950" spc="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any</a:t>
            </a:r>
            <a:r>
              <a:rPr dirty="0" sz="950" spc="1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355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950" spc="355">
                <a:solidFill>
                  <a:srgbClr val="050505"/>
                </a:solidFill>
                <a:latin typeface="Times New Roman"/>
                <a:cs typeface="Times New Roman"/>
              </a:rPr>
              <a:t>@;</a:t>
            </a:r>
            <a:r>
              <a:rPr dirty="0" sz="950" spc="355">
                <a:solidFill>
                  <a:srgbClr val="312F2F"/>
                </a:solidFill>
                <a:latin typeface="Times New Roman"/>
                <a:cs typeface="Times New Roman"/>
              </a:rPr>
              <a:t>+</a:t>
            </a:r>
            <a:r>
              <a:rPr dirty="0" sz="950" spc="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355">
                <a:solidFill>
                  <a:srgbClr val="312F2F"/>
                </a:solidFill>
                <a:latin typeface="Times New Roman"/>
                <a:cs typeface="Times New Roman"/>
              </a:rPr>
              <a:t>P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	</a:t>
            </a:r>
            <a:r>
              <a:rPr dirty="0" baseline="-13532" sz="5850" spc="-1297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dirty="0" sz="950" spc="-85">
                <a:solidFill>
                  <a:srgbClr val="312F2F"/>
                </a:solidFill>
                <a:latin typeface="Times New Roman"/>
                <a:cs typeface="Times New Roman"/>
              </a:rPr>
              <a:t>)</a:t>
            </a:r>
            <a:r>
              <a:rPr dirty="0" sz="950" spc="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250" spc="-130">
                <a:solidFill>
                  <a:srgbClr val="312F2F"/>
                </a:solidFill>
                <a:latin typeface="Times New Roman"/>
                <a:cs typeface="Times New Roman"/>
              </a:rPr>
              <a:t>=</a:t>
            </a:r>
            <a:r>
              <a:rPr dirty="0" sz="1250" spc="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312F2F"/>
                </a:solidFill>
                <a:latin typeface="Arial"/>
                <a:cs typeface="Arial"/>
              </a:rPr>
              <a:t>1,</a:t>
            </a:r>
            <a:r>
              <a:rPr dirty="0" sz="850" spc="-105" b="1">
                <a:solidFill>
                  <a:srgbClr val="312F2F"/>
                </a:solidFill>
                <a:latin typeface="Arial"/>
                <a:cs typeface="Arial"/>
              </a:rPr>
              <a:t> </a:t>
            </a:r>
            <a:r>
              <a:rPr dirty="0" baseline="-13532" sz="5850" spc="-1057">
                <a:solidFill>
                  <a:srgbClr val="312F2F"/>
                </a:solidFill>
                <a:latin typeface="Arial"/>
                <a:cs typeface="Arial"/>
              </a:rPr>
              <a:t>.</a:t>
            </a:r>
            <a:r>
              <a:rPr dirty="0" sz="1650" spc="-1295" b="1">
                <a:solidFill>
                  <a:srgbClr val="050505"/>
                </a:solidFill>
                <a:latin typeface="Times New Roman"/>
                <a:cs typeface="Times New Roman"/>
              </a:rPr>
              <a:t>w</a:t>
            </a:r>
            <a:r>
              <a:rPr dirty="0" baseline="-13532" sz="5850" spc="-254">
                <a:solidFill>
                  <a:srgbClr val="312F2F"/>
                </a:solidFill>
                <a:latin typeface="Arial"/>
                <a:cs typeface="Arial"/>
              </a:rPr>
              <a:t>.</a:t>
            </a:r>
            <a:r>
              <a:rPr dirty="0" baseline="-13532" sz="5850" spc="67">
                <a:solidFill>
                  <a:srgbClr val="312F2F"/>
                </a:solidFill>
                <a:latin typeface="Arial"/>
                <a:cs typeface="Arial"/>
              </a:rPr>
              <a:t>.</a:t>
            </a:r>
            <a:r>
              <a:rPr dirty="0" sz="1650" spc="-180" b="1">
                <a:solidFill>
                  <a:srgbClr val="050505"/>
                </a:solidFill>
                <a:latin typeface="Times New Roman"/>
                <a:cs typeface="Times New Roman"/>
              </a:rPr>
              <a:t>J</a:t>
            </a:r>
            <a:r>
              <a:rPr dirty="0" sz="1650" spc="-150" b="1">
                <a:solidFill>
                  <a:srgbClr val="050505"/>
                </a:solidFill>
                <a:latin typeface="Times New Roman"/>
                <a:cs typeface="Times New Roman"/>
              </a:rPr>
              <a:t>;</a:t>
            </a:r>
            <a:r>
              <a:rPr dirty="0" sz="1650" spc="-165" b="1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1650" spc="-180" b="1">
                <a:solidFill>
                  <a:srgbClr val="050505"/>
                </a:solidFill>
                <a:latin typeface="Times New Roman"/>
                <a:cs typeface="Times New Roman"/>
              </a:rPr>
              <a:t>"</a:t>
            </a:r>
            <a:r>
              <a:rPr dirty="0" sz="1650" spc="-155" b="1">
                <a:solidFill>
                  <a:srgbClr val="050505"/>
                </a:solidFill>
                <a:latin typeface="Times New Roman"/>
                <a:cs typeface="Times New Roman"/>
              </a:rPr>
              <a:t>"</a:t>
            </a:r>
            <a:r>
              <a:rPr dirty="0" sz="1650" spc="-165" b="1">
                <a:solidFill>
                  <a:srgbClr val="312F2F"/>
                </a:solidFill>
                <a:latin typeface="Times New Roman"/>
                <a:cs typeface="Times New Roman"/>
              </a:rPr>
              <a:t>nd</a:t>
            </a:r>
            <a:r>
              <a:rPr dirty="0" sz="1650" spc="-190" b="1">
                <a:solidFill>
                  <a:srgbClr val="312F2F"/>
                </a:solidFill>
                <a:latin typeface="Times New Roman"/>
                <a:cs typeface="Times New Roman"/>
              </a:rPr>
              <a:t>s</a:t>
            </a:r>
            <a:r>
              <a:rPr dirty="0" sz="950" spc="-170">
                <a:solidFill>
                  <a:srgbClr val="312F2F"/>
                </a:solidFill>
                <a:latin typeface="Times New Roman"/>
                <a:cs typeface="Times New Roman"/>
              </a:rPr>
              <a:t>for</a:t>
            </a:r>
            <a:r>
              <a:rPr dirty="0" sz="950" spc="1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'not</a:t>
            </a:r>
            <a:r>
              <a:rPr dirty="0" sz="950" spc="11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E'.</a:t>
            </a:r>
            <a:r>
              <a:rPr dirty="0" sz="950" spc="204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50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950" spc="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and</a:t>
            </a:r>
            <a:r>
              <a:rPr dirty="0" sz="950" spc="2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F2F"/>
                </a:solidFill>
                <a:latin typeface="Arial"/>
                <a:cs typeface="Arial"/>
              </a:rPr>
              <a:t>E</a:t>
            </a:r>
            <a:r>
              <a:rPr dirty="0" sz="1150" spc="180">
                <a:solidFill>
                  <a:srgbClr val="312F2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12F2F"/>
                </a:solidFill>
                <a:latin typeface="Times New Roman"/>
                <a:cs typeface="Times New Roman"/>
              </a:rPr>
              <a:t>are</a:t>
            </a:r>
            <a:r>
              <a:rPr dirty="0" sz="950" spc="6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312F2F"/>
                </a:solidFill>
                <a:latin typeface="Times New Roman"/>
                <a:cs typeface="Times New Roman"/>
              </a:rPr>
              <a:t>called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777867" y="4982363"/>
            <a:ext cx="14414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-1655" b="1">
                <a:solidFill>
                  <a:srgbClr val="050505"/>
                </a:solidFill>
                <a:latin typeface="Arial"/>
                <a:cs typeface="Arial"/>
              </a:rPr>
              <a:t>e</a:t>
            </a:r>
            <a:endParaRPr sz="46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2661" y="5798972"/>
            <a:ext cx="422465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3035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0AAEEB"/>
                </a:solidFill>
                <a:latin typeface="Times New Roman"/>
                <a:cs typeface="Times New Roman"/>
              </a:rPr>
              <a:t>N</a:t>
            </a:r>
            <a:r>
              <a:rPr dirty="0" sz="1350" spc="45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0AAEEB"/>
                </a:solidFill>
                <a:latin typeface="Arial"/>
                <a:cs typeface="Arial"/>
              </a:rPr>
              <a:t>TE</a:t>
            </a:r>
            <a:r>
              <a:rPr dirty="0" sz="900" spc="75" b="1">
                <a:solidFill>
                  <a:srgbClr val="0AAEEB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AAEEB"/>
                </a:solidFill>
                <a:latin typeface="Arial"/>
                <a:cs typeface="Arial"/>
              </a:rPr>
              <a:t>TO</a:t>
            </a:r>
            <a:r>
              <a:rPr dirty="0" sz="900" spc="70" b="1">
                <a:solidFill>
                  <a:srgbClr val="0AAEEB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AAEEB"/>
                </a:solidFill>
                <a:latin typeface="Arial"/>
                <a:cs typeface="Arial"/>
              </a:rPr>
              <a:t>THE</a:t>
            </a:r>
            <a:r>
              <a:rPr dirty="0" sz="900" spc="100" b="1">
                <a:solidFill>
                  <a:srgbClr val="0AAEEB"/>
                </a:solidFill>
                <a:latin typeface="Arial"/>
                <a:cs typeface="Arial"/>
              </a:rPr>
              <a:t> </a:t>
            </a:r>
            <a:r>
              <a:rPr dirty="0" sz="900" spc="65" b="1">
                <a:solidFill>
                  <a:srgbClr val="0AAEEB"/>
                </a:solidFill>
                <a:latin typeface="Arial"/>
                <a:cs typeface="Arial"/>
              </a:rPr>
              <a:t>READER</a:t>
            </a:r>
            <a:endParaRPr sz="900">
              <a:latin typeface="Arial"/>
              <a:cs typeface="Arial"/>
            </a:endParaRPr>
          </a:p>
          <a:p>
            <a:pPr marL="15875" marR="5080" indent="-3175">
              <a:lnSpc>
                <a:spcPct val="108700"/>
              </a:lnSpc>
              <a:spcBef>
                <a:spcPts val="855"/>
              </a:spcBef>
            </a:pPr>
            <a:r>
              <a:rPr dirty="0" sz="1050" spc="65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2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215" b="1">
                <a:solidFill>
                  <a:srgbClr val="312F2F"/>
                </a:solidFill>
                <a:latin typeface="Times New Roman"/>
                <a:cs typeface="Times New Roman"/>
              </a:rPr>
              <a:t>experim</a:t>
            </a:r>
            <a:r>
              <a:rPr dirty="0" sz="1050" spc="215" b="1">
                <a:solidFill>
                  <a:srgbClr val="050505"/>
                </a:solidFill>
                <a:latin typeface="Times New Roman"/>
                <a:cs typeface="Times New Roman"/>
              </a:rPr>
              <a:t>W</a:t>
            </a:r>
            <a:r>
              <a:rPr dirty="0" sz="1050" spc="215" b="1">
                <a:solidFill>
                  <a:srgbClr val="312F2F"/>
                </a:solidFill>
                <a:latin typeface="Times New Roman"/>
                <a:cs typeface="Times New Roman"/>
              </a:rPr>
              <a:t>a</a:t>
            </a:r>
            <a:r>
              <a:rPr dirty="0" sz="1050" spc="145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75" b="1">
                <a:solidFill>
                  <a:srgbClr val="312F2F"/>
                </a:solidFill>
                <a:latin typeface="Times New Roman"/>
                <a:cs typeface="Times New Roman"/>
              </a:rPr>
              <a:t>mpirical</a:t>
            </a:r>
            <a:r>
              <a:rPr dirty="0" sz="1050" spc="254" b="1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3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1050" spc="33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1050" spc="2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1050" spc="2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is</a:t>
            </a:r>
            <a:r>
              <a:rPr dirty="0" sz="1050" spc="2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based</a:t>
            </a:r>
            <a:r>
              <a:rPr dirty="0" sz="1050" spc="3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25">
                <a:solidFill>
                  <a:srgbClr val="312F2F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what</a:t>
            </a:r>
            <a:r>
              <a:rPr dirty="0" sz="1050" spc="2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395">
                <a:solidFill>
                  <a:srgbClr val="312F2F"/>
                </a:solidFill>
                <a:latin typeface="Times New Roman"/>
                <a:cs typeface="Times New Roman"/>
              </a:rPr>
              <a:t>ha</a:t>
            </a:r>
            <a:r>
              <a:rPr dirty="0" sz="1050" spc="2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395">
                <a:solidFill>
                  <a:srgbClr val="312F2F"/>
                </a:solidFill>
                <a:latin typeface="Times New Roman"/>
                <a:cs typeface="Times New Roman"/>
              </a:rPr>
              <a:t>ua</a:t>
            </a:r>
            <a:r>
              <a:rPr dirty="0" sz="1050" spc="2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395">
                <a:solidFill>
                  <a:srgbClr val="312F2F"/>
                </a:solidFill>
                <a:latin typeface="Times New Roman"/>
                <a:cs typeface="Times New Roman"/>
              </a:rPr>
              <a:t>appened</a:t>
            </a:r>
            <a:r>
              <a:rPr dirty="0" sz="1050" spc="2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F2F"/>
                </a:solidFill>
                <a:latin typeface="Times New Roman"/>
                <a:cs typeface="Times New Roman"/>
              </a:rPr>
              <a:t>while</a:t>
            </a:r>
            <a:r>
              <a:rPr dirty="0" sz="1050" spc="2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1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F2F"/>
                </a:solidFill>
                <a:latin typeface="Times New Roman"/>
                <a:cs typeface="Times New Roman"/>
              </a:rPr>
              <a:t>theoretical</a:t>
            </a:r>
            <a:r>
              <a:rPr dirty="0" sz="1050" spc="2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F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1050" spc="27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81726" y="6462943"/>
            <a:ext cx="568325" cy="5219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3335" marR="5080" indent="-1270">
              <a:lnSpc>
                <a:spcPct val="104900"/>
              </a:lnSpc>
              <a:spcBef>
                <a:spcPts val="40"/>
              </a:spcBef>
            </a:pPr>
            <a:r>
              <a:rPr dirty="0" sz="1050" spc="60">
                <a:solidFill>
                  <a:srgbClr val="312F2F"/>
                </a:solidFill>
                <a:latin typeface="Times New Roman"/>
                <a:cs typeface="Times New Roman"/>
              </a:rPr>
              <a:t>event</a:t>
            </a:r>
            <a:r>
              <a:rPr dirty="0" sz="1050" spc="22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F2F"/>
                </a:solidFill>
                <a:latin typeface="Times New Roman"/>
                <a:cs typeface="Times New Roman"/>
              </a:rPr>
              <a:t>at </a:t>
            </a:r>
            <a:r>
              <a:rPr dirty="0" sz="1050" spc="585">
                <a:solidFill>
                  <a:srgbClr val="312F2F"/>
                </a:solidFill>
                <a:latin typeface="Times New Roman"/>
                <a:cs typeface="Times New Roman"/>
              </a:rPr>
              <a:t>assu </a:t>
            </a:r>
            <a:r>
              <a:rPr dirty="0" sz="1050" spc="-50">
                <a:solidFill>
                  <a:srgbClr val="312F2F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870669" y="6462943"/>
            <a:ext cx="3451225" cy="52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</a:t>
            </a:r>
            <a:r>
              <a:rPr dirty="0" sz="1050" spc="270">
                <a:solidFill>
                  <a:srgbClr val="312F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to</a:t>
            </a:r>
            <a:r>
              <a:rPr dirty="0" sz="1050" spc="254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F2F"/>
                </a:solidFill>
                <a:latin typeface="Times New Roman"/>
                <a:cs typeface="Times New Roman"/>
              </a:rPr>
              <a:t>predict</a:t>
            </a:r>
            <a:r>
              <a:rPr dirty="0" sz="1050" spc="3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what</a:t>
            </a:r>
            <a:r>
              <a:rPr dirty="0" sz="1050" spc="31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will</a:t>
            </a:r>
            <a:r>
              <a:rPr dirty="0" sz="1050" spc="2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60">
                <a:solidFill>
                  <a:srgbClr val="312F2F"/>
                </a:solidFill>
                <a:latin typeface="Times New Roman"/>
                <a:cs typeface="Times New Roman"/>
              </a:rPr>
              <a:t>happen</a:t>
            </a:r>
            <a:r>
              <a:rPr dirty="0" sz="1050" spc="2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F2F"/>
                </a:solidFill>
                <a:latin typeface="Times New Roman"/>
                <a:cs typeface="Times New Roman"/>
              </a:rPr>
              <a:t>on</a:t>
            </a:r>
            <a:r>
              <a:rPr dirty="0" sz="1050" spc="3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29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F2F"/>
                </a:solidFill>
                <a:latin typeface="Times New Roman"/>
                <a:cs typeface="Times New Roman"/>
              </a:rPr>
              <a:t>basis</a:t>
            </a:r>
            <a:r>
              <a:rPr dirty="0" sz="1050" spc="26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1050" spc="30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45">
                <a:solidFill>
                  <a:srgbClr val="312F2F"/>
                </a:solidFill>
                <a:latin typeface="Times New Roman"/>
                <a:cs typeface="Times New Roman"/>
              </a:rPr>
              <a:t>certain</a:t>
            </a:r>
            <a:endParaRPr sz="1050">
              <a:latin typeface="Times New Roman"/>
              <a:cs typeface="Times New Roman"/>
            </a:endParaRPr>
          </a:p>
          <a:p>
            <a:pPr marL="12700" marR="5080" indent="21590">
              <a:lnSpc>
                <a:spcPct val="104900"/>
              </a:lnSpc>
            </a:pPr>
            <a:r>
              <a:rPr dirty="0" sz="1050" spc="350">
                <a:solidFill>
                  <a:srgbClr val="312F2F"/>
                </a:solidFill>
                <a:latin typeface="Times New Roman"/>
                <a:cs typeface="Times New Roman"/>
              </a:rPr>
              <a:t>.</a:t>
            </a:r>
            <a:r>
              <a:rPr dirty="0" sz="1050" spc="-6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F2F"/>
                </a:solidFill>
                <a:latin typeface="Times New Roman"/>
                <a:cs typeface="Times New Roman"/>
              </a:rPr>
              <a:t>As</a:t>
            </a:r>
            <a:r>
              <a:rPr dirty="0" sz="1050" spc="3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44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80">
                <a:solidFill>
                  <a:srgbClr val="312F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3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of</a:t>
            </a:r>
            <a:r>
              <a:rPr dirty="0" sz="1050" spc="409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70">
                <a:solidFill>
                  <a:srgbClr val="312F2F"/>
                </a:solidFill>
                <a:latin typeface="Times New Roman"/>
                <a:cs typeface="Times New Roman"/>
              </a:rPr>
              <a:t>trials</a:t>
            </a:r>
            <a:r>
              <a:rPr dirty="0" sz="1050" spc="3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85">
                <a:solidFill>
                  <a:srgbClr val="312F2F"/>
                </a:solidFill>
                <a:latin typeface="Times New Roman"/>
                <a:cs typeface="Times New Roman"/>
              </a:rPr>
              <a:t>in</a:t>
            </a:r>
            <a:r>
              <a:rPr dirty="0" sz="1050" spc="3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05">
                <a:solidFill>
                  <a:srgbClr val="312F2F"/>
                </a:solidFill>
                <a:latin typeface="Times New Roman"/>
                <a:cs typeface="Times New Roman"/>
              </a:rPr>
              <a:t>an</a:t>
            </a:r>
            <a:r>
              <a:rPr dirty="0" sz="1050" spc="22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90">
                <a:solidFill>
                  <a:srgbClr val="312F2F"/>
                </a:solidFill>
                <a:latin typeface="Times New Roman"/>
                <a:cs typeface="Times New Roman"/>
              </a:rPr>
              <a:t>experiment,</a:t>
            </a:r>
            <a:r>
              <a:rPr dirty="0" sz="1050" spc="4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10">
                <a:solidFill>
                  <a:srgbClr val="312F2F"/>
                </a:solidFill>
                <a:latin typeface="Times New Roman"/>
                <a:cs typeface="Times New Roman"/>
              </a:rPr>
              <a:t>go</a:t>
            </a:r>
            <a:r>
              <a:rPr dirty="0" sz="1050" spc="229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85">
                <a:solidFill>
                  <a:srgbClr val="312F2F"/>
                </a:solidFill>
                <a:latin typeface="Times New Roman"/>
                <a:cs typeface="Times New Roman"/>
              </a:rPr>
              <a:t>on </a:t>
            </a:r>
            <a:r>
              <a:rPr dirty="0" sz="1050" spc="770">
                <a:solidFill>
                  <a:srgbClr val="312F2F"/>
                </a:solidFill>
                <a:latin typeface="Times New Roman"/>
                <a:cs typeface="Times New Roman"/>
              </a:rPr>
              <a:t>w</a:t>
            </a:r>
            <a:r>
              <a:rPr dirty="0" sz="1050" spc="210">
                <a:solidFill>
                  <a:srgbClr val="312F2F"/>
                </a:solidFill>
                <a:latin typeface="Times New Roman"/>
                <a:cs typeface="Times New Roman"/>
              </a:rPr>
              <a:t>m</a:t>
            </a:r>
            <a:r>
              <a:rPr dirty="0" sz="1050" spc="900">
                <a:solidFill>
                  <a:srgbClr val="312F2F"/>
                </a:solidFill>
                <a:latin typeface="Times New Roman"/>
                <a:cs typeface="Times New Roman"/>
              </a:rPr>
              <a:t>e</a:t>
            </a:r>
            <a:r>
              <a:rPr dirty="0" sz="1050" spc="4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F2F"/>
                </a:solidFill>
                <a:latin typeface="Times New Roman"/>
                <a:cs typeface="Times New Roman"/>
              </a:rPr>
              <a:t>aexpyect</a:t>
            </a:r>
            <a:r>
              <a:rPr dirty="0" sz="1050" spc="3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30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14">
                <a:solidFill>
                  <a:srgbClr val="312F2F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41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25">
                <a:solidFill>
                  <a:srgbClr val="312F2F"/>
                </a:solidFill>
                <a:latin typeface="Times New Roman"/>
                <a:cs typeface="Times New Roman"/>
              </a:rPr>
              <a:t>and</a:t>
            </a:r>
            <a:r>
              <a:rPr dirty="0" sz="1050" spc="254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312F2F"/>
                </a:solidFill>
                <a:latin typeface="Times New Roman"/>
                <a:cs typeface="Times New Roman"/>
              </a:rPr>
              <a:t>theoretical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294729" y="6963592"/>
            <a:ext cx="19881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" algn="l"/>
              </a:tabLst>
            </a:pPr>
            <a:r>
              <a:rPr dirty="0" sz="1050" spc="-50">
                <a:solidFill>
                  <a:srgbClr val="312F2F"/>
                </a:solidFill>
                <a:latin typeface="Times New Roman"/>
                <a:cs typeface="Times New Roman"/>
              </a:rPr>
              <a:t>b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	·1ities</a:t>
            </a:r>
            <a:r>
              <a:rPr dirty="0" sz="1050" spc="23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to</a:t>
            </a:r>
            <a:r>
              <a:rPr dirty="0" sz="1050" spc="19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be</a:t>
            </a:r>
            <a:r>
              <a:rPr dirty="0" sz="1050" spc="18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F2F"/>
                </a:solidFill>
                <a:latin typeface="Times New Roman"/>
                <a:cs typeface="Times New Roman"/>
              </a:rPr>
              <a:t>nearly</a:t>
            </a:r>
            <a:r>
              <a:rPr dirty="0" sz="1050" spc="25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F2F"/>
                </a:solidFill>
                <a:latin typeface="Times New Roman"/>
                <a:cs typeface="Times New Roman"/>
              </a:rPr>
              <a:t>the</a:t>
            </a:r>
            <a:r>
              <a:rPr dirty="0" sz="1050" spc="175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1050" spc="45">
                <a:solidFill>
                  <a:srgbClr val="312F2F"/>
                </a:solidFill>
                <a:latin typeface="Times New Roman"/>
                <a:cs typeface="Times New Roman"/>
              </a:rPr>
              <a:t>same.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144" y="5925385"/>
            <a:ext cx="598545" cy="21063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42850" y="6026124"/>
            <a:ext cx="0" cy="842644"/>
          </a:xfrm>
          <a:custGeom>
            <a:avLst/>
            <a:gdLst/>
            <a:ahLst/>
            <a:cxnLst/>
            <a:rect l="l" t="t" r="r" b="b"/>
            <a:pathLst>
              <a:path w="0" h="842645">
                <a:moveTo>
                  <a:pt x="0" y="842556"/>
                </a:moveTo>
                <a:lnTo>
                  <a:pt x="0" y="0"/>
                </a:lnTo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4035" y="6026124"/>
            <a:ext cx="0" cy="842644"/>
          </a:xfrm>
          <a:custGeom>
            <a:avLst/>
            <a:gdLst/>
            <a:ahLst/>
            <a:cxnLst/>
            <a:rect l="l" t="t" r="r" b="b"/>
            <a:pathLst>
              <a:path w="0" h="842645">
                <a:moveTo>
                  <a:pt x="0" y="842556"/>
                </a:moveTo>
                <a:lnTo>
                  <a:pt x="0" y="0"/>
                </a:lnTo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30635" y="6035282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 h="0">
                <a:moveTo>
                  <a:pt x="0" y="0"/>
                </a:moveTo>
                <a:lnTo>
                  <a:pt x="1050509" y="0"/>
                </a:lnTo>
              </a:path>
            </a:pathLst>
          </a:custGeom>
          <a:ln w="15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27084" y="880498"/>
            <a:ext cx="2171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solidFill>
                  <a:srgbClr val="08ACE9"/>
                </a:solidFill>
                <a:latin typeface="Arial"/>
                <a:cs typeface="Arial"/>
              </a:rPr>
              <a:t>296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9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0074" y="1155751"/>
            <a:ext cx="4811395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 marR="40005" indent="-1270">
              <a:lnSpc>
                <a:spcPct val="116399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persons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-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parts</a:t>
            </a:r>
            <a:r>
              <a:rPr dirty="0" sz="1050" spc="-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world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done</a:t>
            </a:r>
            <a:r>
              <a:rPr dirty="0" sz="1050" spc="-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kind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recorded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heads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turned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up.</a:t>
            </a:r>
            <a:endParaRPr sz="1050">
              <a:latin typeface="Times New Roman"/>
              <a:cs typeface="Times New Roman"/>
            </a:endParaRPr>
          </a:p>
          <a:p>
            <a:pPr marL="38100" marR="30480" indent="307340">
              <a:lnSpc>
                <a:spcPct val="114500"/>
              </a:lnSpc>
              <a:spcBef>
                <a:spcPts val="405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For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example,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 eighteenth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century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French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naturalist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Comte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de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Buffon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tossed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a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4040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times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got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2048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heads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50" spc="-70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1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probabilility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head,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93140" marR="30480" indent="-955040">
              <a:lnSpc>
                <a:spcPts val="1110"/>
              </a:lnSpc>
              <a:spcBef>
                <a:spcPts val="5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case,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was</a:t>
            </a:r>
            <a:r>
              <a:rPr dirty="0" sz="1050" spc="4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u="heavy" baseline="26455" sz="157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2048</a:t>
            </a:r>
            <a:r>
              <a:rPr dirty="0" baseline="26455" sz="1575" spc="262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,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i.e.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50" spc="-40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0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507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50" spc="-55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J.E.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Kerrich,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Britain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,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recorded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5067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heads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4040</a:t>
            </a:r>
            <a:endParaRPr sz="10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10000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tosses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coin.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2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head,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ca</a:t>
            </a:r>
            <a:r>
              <a:rPr dirty="0" sz="1050" spc="-25">
                <a:solidFill>
                  <a:srgbClr val="080808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8656" y="2611910"/>
            <a:ext cx="353060" cy="41655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75"/>
              </a:spcBef>
            </a:pP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5067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u="heavy" sz="1050" spc="-1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10000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2375" y="2747757"/>
            <a:ext cx="23749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was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65188" y="2703238"/>
            <a:ext cx="41192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5425" algn="l"/>
              </a:tabLst>
            </a:pPr>
            <a:r>
              <a:rPr dirty="0" sz="1400" spc="-140">
                <a:solidFill>
                  <a:srgbClr val="2F2D2D"/>
                </a:solidFill>
                <a:latin typeface="Times New Roman"/>
                <a:cs typeface="Times New Roman"/>
              </a:rPr>
              <a:t>=</a:t>
            </a:r>
            <a:r>
              <a:rPr dirty="0" sz="1400" spc="-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0.5067.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Statistician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Karl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Pearson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spent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some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more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time,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making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24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5474" y="3024029"/>
            <a:ext cx="4755515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06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tosses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coin. He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got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12012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heads,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thus,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experimental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probab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-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lit</a:t>
            </a:r>
            <a:r>
              <a:rPr dirty="0" sz="1050" spc="6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055">
                <a:solidFill>
                  <a:srgbClr val="2F2D2D"/>
                </a:solidFill>
                <a:latin typeface="Times New Roman"/>
                <a:cs typeface="Times New Roman"/>
              </a:rPr>
              <a:t>o</a:t>
            </a:r>
            <a:r>
              <a:rPr dirty="0" sz="1050" spc="6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005">
                <a:solidFill>
                  <a:srgbClr val="2F2D2D"/>
                </a:solidFill>
                <a:latin typeface="Times New Roman"/>
                <a:cs typeface="Times New Roman"/>
              </a:rPr>
              <a:t>d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obtained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by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him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was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0.5005.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37317" y="3382981"/>
            <a:ext cx="3595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Now,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suppose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ask,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'What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expp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ntal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probabi</a:t>
            </a:r>
            <a:r>
              <a:rPr dirty="0" sz="1050" spc="45">
                <a:solidFill>
                  <a:srgbClr val="080808"/>
                </a:solidFill>
                <a:latin typeface="Times New Roman"/>
                <a:cs typeface="Times New Roman"/>
              </a:rPr>
              <a:t>i.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y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600" spc="10" b="1" i="1">
                <a:solidFill>
                  <a:srgbClr val="080808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5206" y="3648315"/>
            <a:ext cx="29248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carried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upto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50" spc="-95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say,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one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65">
                <a:solidFill>
                  <a:srgbClr val="2F2D2D"/>
                </a:solidFill>
                <a:latin typeface="Times New Roman"/>
                <a:cs typeface="Times New Roman"/>
              </a:rPr>
              <a:t>milli</a:t>
            </a:r>
            <a:r>
              <a:rPr dirty="0" sz="1050" spc="2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e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26480" y="3648315"/>
            <a:ext cx="40957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10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mil</a:t>
            </a:r>
            <a:r>
              <a:rPr dirty="0" sz="1050" spc="-20">
                <a:solidFill>
                  <a:srgbClr val="080808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25964" y="3417834"/>
            <a:ext cx="76009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4640">
              <a:lnSpc>
                <a:spcPct val="1221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</a:t>
            </a:r>
            <a:r>
              <a:rPr dirty="0" sz="1050" spc="-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if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the </a:t>
            </a:r>
            <a:r>
              <a:rPr dirty="0" sz="1050" spc="1920">
                <a:solidFill>
                  <a:srgbClr val="2F2D2D"/>
                </a:solidFill>
                <a:latin typeface="Times New Roman"/>
                <a:cs typeface="Times New Roman"/>
              </a:rPr>
              <a:t>d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so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on?'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8668" y="3831480"/>
            <a:ext cx="274320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6840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would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intuitively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feel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650">
                <a:solidFill>
                  <a:srgbClr val="2F2D2D"/>
                </a:solidFill>
                <a:latin typeface="Times New Roman"/>
                <a:cs typeface="Times New Roman"/>
              </a:rPr>
              <a:t>th</a:t>
            </a:r>
            <a:r>
              <a:rPr dirty="0" sz="1050" spc="4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15">
                <a:solidFill>
                  <a:srgbClr val="080808"/>
                </a:solidFill>
                <a:latin typeface="Times New Roman"/>
                <a:cs typeface="Times New Roman"/>
              </a:rPr>
              <a:t>:,</a:t>
            </a:r>
            <a:r>
              <a:rPr dirty="0" sz="1050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43041" y="3831480"/>
            <a:ext cx="25400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sses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192089" y="3831480"/>
            <a:ext cx="13798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820">
                <a:solidFill>
                  <a:srgbClr val="2F2D2D"/>
                </a:solidFill>
                <a:latin typeface="Times New Roman"/>
                <a:cs typeface="Times New Roman"/>
              </a:rPr>
              <a:t>he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experimental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7630" y="4023802"/>
            <a:ext cx="21526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p;obability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(or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tail)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seems</a:t>
            </a:r>
            <a:r>
              <a:rPr dirty="0" sz="1050" spc="50">
                <a:solidFill>
                  <a:srgbClr val="6E6E6E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54135" y="3686729"/>
            <a:ext cx="911860" cy="590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700" spc="-300" b="1">
                <a:solidFill>
                  <a:srgbClr val="080808"/>
                </a:solidFill>
                <a:latin typeface="Arial"/>
                <a:cs typeface="Arial"/>
              </a:rPr>
              <a:t>"V</a:t>
            </a:r>
            <a:r>
              <a:rPr dirty="0" sz="3700" spc="160" b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do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40364" y="3839366"/>
            <a:ext cx="174371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2500" spc="-1495" b="1">
                <a:solidFill>
                  <a:srgbClr val="080808"/>
                </a:solidFill>
                <a:latin typeface="Times New Roman"/>
                <a:cs typeface="Times New Roman"/>
              </a:rPr>
              <a:t>V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n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2500" spc="155" b="1">
                <a:solidFill>
                  <a:srgbClr val="2F2D2D"/>
                </a:solidFill>
                <a:latin typeface="Times New Roman"/>
                <a:cs typeface="Times New Roman"/>
              </a:rPr>
              <a:t>e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0.5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50" spc="-25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i.e.,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45936" y="3643228"/>
            <a:ext cx="4739640" cy="1071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31085" algn="l"/>
              </a:tabLst>
            </a:pPr>
            <a:r>
              <a:rPr dirty="0" sz="1550">
                <a:solidFill>
                  <a:srgbClr val="2F2D2D"/>
                </a:solidFill>
                <a:latin typeface="Arial"/>
                <a:cs typeface="Arial"/>
              </a:rPr>
              <a:t>2,</a:t>
            </a:r>
            <a:r>
              <a:rPr dirty="0" sz="1550" spc="-160">
                <a:solidFill>
                  <a:srgbClr val="2F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cal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l</a:t>
            </a:r>
            <a:r>
              <a:rPr dirty="0" sz="6850" spc="-1895" b="1">
                <a:solidFill>
                  <a:srgbClr val="080808"/>
                </a:solidFill>
                <a:latin typeface="Times New Roman"/>
                <a:cs typeface="Times New Roman"/>
              </a:rPr>
              <a:t>i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185" b="1" i="1">
                <a:solidFill>
                  <a:srgbClr val="2F2D2D"/>
                </a:solidFill>
                <a:latin typeface="Times New Roman"/>
                <a:cs typeface="Times New Roman"/>
              </a:rPr>
              <a:t>pmbab</a:t>
            </a:r>
            <a:r>
              <a:rPr dirty="0" sz="1100" spc="185" b="1" i="1">
                <a:solidFill>
                  <a:srgbClr val="080808"/>
                </a:solidFill>
                <a:latin typeface="Times New Roman"/>
                <a:cs typeface="Times New Roman"/>
              </a:rPr>
              <a:t>M"Vi;</a:t>
            </a:r>
            <a:r>
              <a:rPr dirty="0" sz="1100" spc="185" b="1" i="1">
                <a:solidFill>
                  <a:srgbClr val="2F2D2D"/>
                </a:solidFill>
                <a:latin typeface="Times New Roman"/>
                <a:cs typeface="Times New Roman"/>
              </a:rPr>
              <a:t>ng</a:t>
            </a:r>
            <a:r>
              <a:rPr dirty="0" sz="1100" spc="65" b="1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(or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8814" y="4620613"/>
            <a:ext cx="4759960" cy="602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1836420" algn="l"/>
                <a:tab pos="1915795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tail)</a:t>
            </a:r>
            <a:r>
              <a:rPr dirty="0" sz="105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50" spc="-25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you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see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	·</a:t>
            </a:r>
            <a:r>
              <a:rPr dirty="0" sz="1050" spc="3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on.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70">
                <a:solidFill>
                  <a:srgbClr val="2F2D2D"/>
                </a:solidFill>
                <a:latin typeface="Times New Roman"/>
                <a:cs typeface="Times New Roman"/>
              </a:rPr>
              <a:t>thi</a:t>
            </a:r>
            <a:r>
              <a:rPr dirty="0" sz="1050" spc="2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75">
                <a:solidFill>
                  <a:srgbClr val="080808"/>
                </a:solidFill>
                <a:latin typeface="Times New Roman"/>
                <a:cs typeface="Times New Roman"/>
              </a:rPr>
              <a:t>iN:</a:t>
            </a:r>
            <a:r>
              <a:rPr dirty="0" sz="1050" spc="375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provide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introduction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theoretical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(also</a:t>
            </a:r>
            <a:r>
              <a:rPr dirty="0" sz="1050" spc="-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called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class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-80">
                <a:solidFill>
                  <a:srgbClr val="2F2D2D"/>
                </a:solidFill>
                <a:latin typeface="Times New Roman"/>
                <a:cs typeface="Times New Roman"/>
              </a:rPr>
              <a:t>1)</a:t>
            </a:r>
            <a:r>
              <a:rPr dirty="0" sz="1050" spc="-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70">
                <a:solidFill>
                  <a:srgbClr val="2F2D2D"/>
                </a:solidFill>
                <a:latin typeface="Times New Roman"/>
                <a:cs typeface="Times New Roman"/>
              </a:rPr>
              <a:t>probab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vent,</a:t>
            </a:r>
            <a:r>
              <a:rPr dirty="0" sz="1050" spc="-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discuss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simple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problems</a:t>
            </a:r>
            <a:endParaRPr sz="10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95"/>
              </a:spcBef>
              <a:tabLst>
                <a:tab pos="2332355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based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2F2D2D"/>
                </a:solidFill>
                <a:latin typeface="Times New Roman"/>
                <a:cs typeface="Times New Roman"/>
              </a:rPr>
              <a:t>conc</a:t>
            </a:r>
            <a:r>
              <a:rPr dirty="0" sz="1050" spc="-10" b="1">
                <a:solidFill>
                  <a:srgbClr val="080808"/>
                </a:solidFill>
                <a:latin typeface="Times New Roman"/>
                <a:cs typeface="Times New Roman"/>
              </a:rPr>
              <a:t>r5j'\</a:t>
            </a:r>
            <a:r>
              <a:rPr dirty="0" sz="1050" b="1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080808"/>
                </a:solidFill>
                <a:latin typeface="Times New Roman"/>
                <a:cs typeface="Times New Roman"/>
              </a:rPr>
              <a:t>'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6180" y="5222767"/>
            <a:ext cx="2802890" cy="7150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b="1">
                <a:solidFill>
                  <a:srgbClr val="08ACE9"/>
                </a:solidFill>
                <a:latin typeface="Times New Roman"/>
                <a:cs typeface="Times New Roman"/>
              </a:rPr>
              <a:t>15.2</a:t>
            </a:r>
            <a:r>
              <a:rPr dirty="0" sz="1200" spc="275" b="1">
                <a:solidFill>
                  <a:srgbClr val="08ACE9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8ACE9"/>
                </a:solidFill>
                <a:latin typeface="Times New Roman"/>
                <a:cs typeface="Times New Roman"/>
              </a:rPr>
              <a:t>Probabili</a:t>
            </a:r>
            <a:r>
              <a:rPr dirty="0" sz="1200" spc="-270" b="1">
                <a:solidFill>
                  <a:srgbClr val="08ACE9"/>
                </a:solidFill>
                <a:latin typeface="Times New Roman"/>
                <a:cs typeface="Times New Roman"/>
              </a:rPr>
              <a:t>t</a:t>
            </a:r>
            <a:r>
              <a:rPr dirty="0" sz="1200" spc="-530" b="1">
                <a:solidFill>
                  <a:srgbClr val="08ACE9"/>
                </a:solidFill>
                <a:latin typeface="Times New Roman"/>
                <a:cs typeface="Times New Roman"/>
              </a:rPr>
              <a:t>h</a:t>
            </a:r>
            <a:r>
              <a:rPr dirty="0" sz="1200" spc="-10" b="1">
                <a:solidFill>
                  <a:srgbClr val="08ACE9"/>
                </a:solidFill>
                <a:latin typeface="Times New Roman"/>
                <a:cs typeface="Times New Roman"/>
              </a:rPr>
              <a:t>y</a:t>
            </a:r>
            <a:r>
              <a:rPr dirty="0" sz="1200" spc="-50" b="1">
                <a:solidFill>
                  <a:srgbClr val="08ACE9"/>
                </a:solidFill>
                <a:latin typeface="Times New Roman"/>
                <a:cs typeface="Times New Roman"/>
              </a:rPr>
              <a:t> </a:t>
            </a:r>
            <a:r>
              <a:rPr dirty="0" sz="1200" spc="320" b="1">
                <a:solidFill>
                  <a:srgbClr val="08ACE9"/>
                </a:solidFill>
                <a:latin typeface="Times New Roman"/>
                <a:cs typeface="Times New Roman"/>
              </a:rPr>
              <a:t>eoreti</a:t>
            </a:r>
            <a:r>
              <a:rPr dirty="0" sz="1200" spc="320" b="1">
                <a:solidFill>
                  <a:srgbClr val="011A24"/>
                </a:solidFill>
                <a:latin typeface="Times New Roman"/>
                <a:cs typeface="Times New Roman"/>
              </a:rPr>
              <a:t>:@,</a:t>
            </a:r>
            <a:r>
              <a:rPr dirty="0" sz="1200" spc="320" b="1">
                <a:solidFill>
                  <a:srgbClr val="08ACE9"/>
                </a:solidFill>
                <a:latin typeface="Times New Roman"/>
                <a:cs typeface="Times New Roman"/>
              </a:rPr>
              <a:t>proach</a:t>
            </a:r>
            <a:endParaRPr sz="1200">
              <a:latin typeface="Times New Roman"/>
              <a:cs typeface="Times New Roman"/>
            </a:endParaRPr>
          </a:p>
          <a:p>
            <a:pPr marL="316230" marR="418465" indent="-302895">
              <a:lnSpc>
                <a:spcPts val="1730"/>
              </a:lnSpc>
              <a:spcBef>
                <a:spcPts val="95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Let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us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consider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05">
                <a:solidFill>
                  <a:srgbClr val="2F2D2D"/>
                </a:solidFill>
                <a:latin typeface="Times New Roman"/>
                <a:cs typeface="Times New Roman"/>
              </a:rPr>
              <a:t>followin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80">
                <a:solidFill>
                  <a:srgbClr val="2F2D2D"/>
                </a:solidFill>
                <a:latin typeface="Times New Roman"/>
                <a:cs typeface="Times New Roman"/>
              </a:rPr>
              <a:t>n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: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Suppose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tossed</a:t>
            </a:r>
            <a:r>
              <a:rPr dirty="0" sz="1050" spc="315" i="1">
                <a:solidFill>
                  <a:srgbClr val="2F2D2D"/>
                </a:solidFill>
                <a:latin typeface="Times New Roman"/>
                <a:cs typeface="Times New Roman"/>
              </a:rPr>
              <a:t>dom.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4339" y="6096613"/>
            <a:ext cx="1181100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-635">
              <a:lnSpc>
                <a:spcPct val="104900"/>
              </a:lnSpc>
              <a:spcBef>
                <a:spcPts val="40"/>
              </a:spcBef>
              <a:tabLst>
                <a:tab pos="1102995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When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speak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a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no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reas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19472" y="6096613"/>
            <a:ext cx="3154045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233679">
              <a:lnSpc>
                <a:spcPct val="104900"/>
              </a:lnSpc>
              <a:spcBef>
                <a:spcPts val="4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assume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'fair',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is,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symmetrical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so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come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down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more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often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one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side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than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other.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44339" y="6418678"/>
            <a:ext cx="664210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06800"/>
              </a:lnSpc>
              <a:spcBef>
                <a:spcPts val="100"/>
              </a:spcBef>
            </a:pP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call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this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we</a:t>
            </a:r>
            <a:r>
              <a:rPr dirty="0" u="heavy" sz="1050" spc="9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2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mea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98741" y="6418678"/>
            <a:ext cx="3673475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 marR="5080" indent="-151130">
              <a:lnSpc>
                <a:spcPct val="1068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perty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being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'unbiased'.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By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phrase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'random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toss',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coin</a:t>
            </a:r>
            <a:r>
              <a:rPr dirty="0" u="heavy" sz="1050" spc="1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1050" spc="114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allowed</a:t>
            </a:r>
            <a:r>
              <a:rPr dirty="0" u="heavy" sz="1050" spc="22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1050" spc="7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fall</a:t>
            </a:r>
            <a:r>
              <a:rPr dirty="0" u="heavy" sz="1050" spc="10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freely</a:t>
            </a:r>
            <a:r>
              <a:rPr dirty="0" u="heavy" sz="1050" spc="22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without</a:t>
            </a:r>
            <a:r>
              <a:rPr dirty="0" u="heavy" sz="1050" spc="18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any</a:t>
            </a:r>
            <a:r>
              <a:rPr dirty="0" u="heavy" sz="1050" spc="12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i="1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bias</a:t>
            </a:r>
            <a:r>
              <a:rPr dirty="0" u="heavy" sz="1050" spc="130" i="1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1050" spc="114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0" i="1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inte,ference</a:t>
            </a:r>
            <a:r>
              <a:rPr dirty="0" sz="1050" spc="-10" i="1">
                <a:solidFill>
                  <a:srgbClr val="2F2D2D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5206" y="6945275"/>
            <a:ext cx="4764405" cy="8578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291465">
              <a:lnSpc>
                <a:spcPct val="104900"/>
              </a:lnSpc>
              <a:spcBef>
                <a:spcPts val="40"/>
              </a:spcBef>
            </a:pPr>
            <a:r>
              <a:rPr dirty="0" sz="1050" spc="1720">
                <a:solidFill>
                  <a:srgbClr val="2F2D2D"/>
                </a:solidFill>
                <a:latin typeface="Times New Roman"/>
                <a:cs typeface="Times New Roman"/>
              </a:rPr>
              <a:t>w,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advance,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can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land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one of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two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ways­ </a:t>
            </a:r>
            <a:r>
              <a:rPr dirty="0" sz="1050" spc="265">
                <a:solidFill>
                  <a:srgbClr val="2F2D2D"/>
                </a:solidFill>
                <a:latin typeface="Times New Roman"/>
                <a:cs typeface="Times New Roman"/>
              </a:rPr>
              <a:t>eitherd</a:t>
            </a:r>
            <a:r>
              <a:rPr dirty="0" sz="1050" spc="265">
                <a:solidFill>
                  <a:srgbClr val="080808"/>
                </a:solidFill>
                <a:latin typeface="Times New Roman"/>
                <a:cs typeface="Times New Roman"/>
              </a:rPr>
              <a:t>:</a:t>
            </a:r>
            <a:r>
              <a:rPr dirty="0" sz="1050" spc="265">
                <a:solidFill>
                  <a:srgbClr val="2F2D2D"/>
                </a:solidFill>
                <a:latin typeface="Times New Roman"/>
                <a:cs typeface="Times New Roman"/>
              </a:rPr>
              <a:t>p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tail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up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(we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dismiss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possibility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its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'landing'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its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edge,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which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may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possible,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for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example,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if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falls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sand).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can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reasonably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assume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each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outcome,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tail,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15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7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1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occur</a:t>
            </a:r>
            <a:r>
              <a:rPr dirty="0" sz="1050" spc="7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45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5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other.</a:t>
            </a:r>
            <a:r>
              <a:rPr dirty="0" sz="1050" spc="3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refer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by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saying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that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95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54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head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5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tail,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85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25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-10" i="1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15B1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59937" y="855059"/>
            <a:ext cx="2279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90">
                <a:solidFill>
                  <a:srgbClr val="15B1EB"/>
                </a:solidFill>
                <a:latin typeface="Courier New"/>
                <a:cs typeface="Courier New"/>
              </a:rPr>
              <a:t>297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4468" y="1892990"/>
            <a:ext cx="369442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every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likely?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Let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us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see.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301" y="2112787"/>
            <a:ext cx="44519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Suppose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bag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contains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4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red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balls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ball,</a:t>
            </a:r>
            <a:r>
              <a:rPr dirty="0" sz="1050" spc="1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you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draw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2375" y="2280688"/>
            <a:ext cx="47491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0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without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looking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into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bag.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outcomes?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-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a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red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5474" y="1172543"/>
            <a:ext cx="4987925" cy="158369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231775" indent="307340">
              <a:lnSpc>
                <a:spcPct val="104900"/>
              </a:lnSpc>
              <a:spcBef>
                <a:spcPts val="4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For</a:t>
            </a:r>
            <a:r>
              <a:rPr dirty="0" sz="1050" spc="3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another</a:t>
            </a:r>
            <a:r>
              <a:rPr dirty="0" sz="1050" spc="3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3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3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3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4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outcomes,</a:t>
            </a:r>
            <a:r>
              <a:rPr dirty="0" sz="1050" spc="3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suppose</a:t>
            </a:r>
            <a:r>
              <a:rPr dirty="0" sz="1050" spc="3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3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throw</a:t>
            </a:r>
            <a:r>
              <a:rPr dirty="0" sz="1050" spc="3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3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die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once.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For</a:t>
            </a:r>
            <a:r>
              <a:rPr dirty="0" sz="1050" spc="2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us,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die</a:t>
            </a:r>
            <a:r>
              <a:rPr dirty="0" sz="1050" spc="2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will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always</a:t>
            </a:r>
            <a:r>
              <a:rPr dirty="0" sz="1050" spc="2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mean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fair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die.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229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2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outcomes?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They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1,</a:t>
            </a:r>
            <a:r>
              <a:rPr dirty="0" sz="1050" spc="1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2,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3,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4,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5,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6.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Each</a:t>
            </a:r>
            <a:r>
              <a:rPr dirty="0" sz="1050" spc="2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has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1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possibility</a:t>
            </a:r>
            <a:r>
              <a:rPr dirty="0" sz="1050" spc="2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2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showing</a:t>
            </a:r>
            <a:r>
              <a:rPr dirty="0" sz="1050" spc="2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up.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So</a:t>
            </a:r>
            <a:endParaRPr sz="1050">
              <a:latin typeface="Times New Roman"/>
              <a:cs typeface="Times New Roman"/>
            </a:endParaRPr>
          </a:p>
          <a:p>
            <a:pPr algn="just" marL="15875">
              <a:lnSpc>
                <a:spcPct val="100000"/>
              </a:lnSpc>
              <a:spcBef>
                <a:spcPts val="6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254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25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5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3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throwing</a:t>
            </a:r>
            <a:r>
              <a:rPr dirty="0" sz="1050" spc="25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die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1,</a:t>
            </a:r>
            <a:r>
              <a:rPr dirty="0" sz="1050" spc="2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2,</a:t>
            </a:r>
            <a:r>
              <a:rPr dirty="0" sz="1050" spc="2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3,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4,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5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6.</a:t>
            </a:r>
            <a:endParaRPr sz="1050">
              <a:latin typeface="Times New Roman"/>
              <a:cs typeface="Times New Roman"/>
            </a:endParaRPr>
          </a:p>
          <a:p>
            <a:pPr algn="just" marL="15240">
              <a:lnSpc>
                <a:spcPct val="100000"/>
              </a:lnSpc>
              <a:spcBef>
                <a:spcPts val="32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likely?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Since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4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red</a:t>
            </a:r>
            <a:r>
              <a:rPr dirty="0" sz="1050" spc="1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balls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one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5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,</a:t>
            </a:r>
            <a:r>
              <a:rPr dirty="0" sz="5600" spc="-105" b="1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7726" y="2602753"/>
            <a:ext cx="4531360" cy="70675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4445">
              <a:lnSpc>
                <a:spcPct val="105600"/>
              </a:lnSpc>
              <a:spcBef>
                <a:spcPts val="14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would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agree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you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more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get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-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red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than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ball.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So,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outco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(a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red</a:t>
            </a:r>
            <a:r>
              <a:rPr dirty="0" sz="1050" spc="1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blue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ball)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2F2D2D"/>
                </a:solidFill>
                <a:latin typeface="Times New Roman"/>
                <a:cs typeface="Times New Roman"/>
              </a:rPr>
              <a:t>not</a:t>
            </a:r>
            <a:r>
              <a:rPr dirty="0" sz="1050" spc="60" i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likely.</a:t>
            </a:r>
            <a:r>
              <a:rPr dirty="0" sz="1050" spc="1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However,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</a:t>
            </a:r>
            <a:r>
              <a:rPr dirty="0" sz="1050" spc="10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35">
                <a:solidFill>
                  <a:srgbClr val="2F2D2D"/>
                </a:solidFill>
                <a:latin typeface="Times New Roman"/>
                <a:cs typeface="Times New Roman"/>
              </a:rPr>
              <a:t>dr</a:t>
            </a:r>
            <a:r>
              <a:rPr dirty="0" sz="1050" spc="2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·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ball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any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colour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bag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likely.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So,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all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experiments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do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not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nee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 have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outcomes.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09904" y="2952291"/>
            <a:ext cx="6667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3259" y="3345840"/>
            <a:ext cx="44538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However,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this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chapter,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now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on,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229" b="1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100" spc="13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204" b="1">
                <a:solidFill>
                  <a:srgbClr val="2F2D2D"/>
                </a:solidFill>
                <a:latin typeface="Times New Roman"/>
                <a:cs typeface="Times New Roman"/>
              </a:rPr>
              <a:t>assume</a:t>
            </a:r>
            <a:r>
              <a:rPr dirty="0" sz="1100" spc="-6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100" spc="-5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55" b="1">
                <a:solidFill>
                  <a:srgbClr val="2F2D2D"/>
                </a:solidFill>
                <a:latin typeface="Times New Roman"/>
                <a:cs typeface="Times New Roman"/>
              </a:rPr>
              <a:t>all</a:t>
            </a:r>
            <a:r>
              <a:rPr dirty="0" sz="1100" spc="204" b="1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100" spc="405" b="1">
                <a:solidFill>
                  <a:srgbClr val="2F2D2D"/>
                </a:solidFill>
                <a:latin typeface="Times New Roman"/>
                <a:cs typeface="Times New Roman"/>
              </a:rPr>
              <a:t>rnnents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39813" y="3513742"/>
            <a:ext cx="49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80808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5251" y="3459108"/>
            <a:ext cx="2317115" cy="4603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have</a:t>
            </a:r>
            <a:r>
              <a:rPr dirty="0" sz="1100" spc="18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100" spc="23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100" spc="19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F2D2D"/>
                </a:solidFill>
                <a:latin typeface="Times New Roman"/>
                <a:cs typeface="Times New Roman"/>
              </a:rPr>
              <a:t>outcomes.</a:t>
            </a:r>
            <a:endParaRPr sz="110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spcBef>
                <a:spcPts val="414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Class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2F2D2D"/>
                </a:solidFill>
                <a:latin typeface="Times New Roman"/>
                <a:cs typeface="Times New Roman"/>
              </a:rPr>
              <a:t>IX,</a:t>
            </a:r>
            <a:r>
              <a:rPr dirty="0" sz="1000" spc="21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defined</a:t>
            </a:r>
            <a:r>
              <a:rPr dirty="0" sz="1050" spc="2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experi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94136" y="3719101"/>
            <a:ext cx="1678305" cy="3670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  <a:tabLst>
                <a:tab pos="520065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pir</a:t>
            </a:r>
            <a:r>
              <a:rPr dirty="0" sz="1050" spc="-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·cal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1005">
                <a:solidFill>
                  <a:srgbClr val="2F2D2D"/>
                </a:solidFill>
                <a:latin typeface="Times New Roman"/>
                <a:cs typeface="Times New Roman"/>
              </a:rPr>
              <a:t>ity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endParaRPr sz="105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115"/>
              </a:spcBef>
            </a:pPr>
            <a:r>
              <a:rPr dirty="0" sz="1000" spc="700">
                <a:solidFill>
                  <a:srgbClr val="080808"/>
                </a:solidFill>
                <a:latin typeface="Arial"/>
                <a:cs typeface="Arial"/>
              </a:rPr>
              <a:t>'-.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5206" y="3901693"/>
            <a:ext cx="29406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810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00" spc="900">
                <a:solidFill>
                  <a:srgbClr val="080808"/>
                </a:solidFill>
                <a:latin typeface="Arial"/>
                <a:cs typeface="Arial"/>
              </a:rPr>
              <a:t>►</a:t>
            </a:r>
            <a:r>
              <a:rPr dirty="0" sz="1000" spc="2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000" spc="235">
                <a:solidFill>
                  <a:srgbClr val="080808"/>
                </a:solidFill>
                <a:latin typeface="Arial"/>
                <a:cs typeface="Arial"/>
              </a:rPr>
              <a:t>'-</a:t>
            </a:r>
            <a:r>
              <a:rPr dirty="0" sz="1000" spc="350">
                <a:solidFill>
                  <a:srgbClr val="080808"/>
                </a:solidFill>
                <a:latin typeface="Arial"/>
                <a:cs typeface="Arial"/>
              </a:rPr>
              <a:t>._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25975" y="4158124"/>
            <a:ext cx="6305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heavy" sz="1050" spc="13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2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of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180378" y="4123018"/>
            <a:ext cx="148526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7485">
              <a:lnSpc>
                <a:spcPct val="122100"/>
              </a:lnSpc>
              <a:spcBef>
                <a:spcPts val="100"/>
              </a:spcBef>
              <a:tabLst>
                <a:tab pos="1214755" algn="l"/>
              </a:tabLst>
            </a:pPr>
            <a:r>
              <a:rPr dirty="0" u="heavy" sz="105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ch</a:t>
            </a:r>
            <a:r>
              <a:rPr dirty="0" u="heavy" sz="1050" spc="15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9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thee</a:t>
            </a:r>
            <a:r>
              <a:rPr dirty="0" u="heavy" sz="1050" spc="26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25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en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u="heavy" sz="1050" spc="-20">
                <a:solidFill>
                  <a:srgbClr val="2F2D2D"/>
                </a:solidFill>
                <a:uFill>
                  <a:solidFill>
                    <a:srgbClr val="2F2D2D"/>
                  </a:solidFill>
                </a:uFill>
                <a:latin typeface="Times New Roman"/>
                <a:cs typeface="Times New Roman"/>
              </a:rPr>
              <a:t>ened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mber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635">
                <a:solidFill>
                  <a:srgbClr val="2F2D2D"/>
                </a:solidFill>
                <a:latin typeface="Times New Roman"/>
                <a:cs typeface="Times New Roman"/>
              </a:rPr>
              <a:t>o</a:t>
            </a:r>
            <a:r>
              <a:rPr dirty="0" sz="1050" spc="3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20">
                <a:solidFill>
                  <a:srgbClr val="2F2D2D"/>
                </a:solidFill>
                <a:latin typeface="Times New Roman"/>
                <a:cs typeface="Times New Roman"/>
              </a:rPr>
              <a:t>·</a:t>
            </a:r>
            <a:r>
              <a:rPr dirty="0" sz="1050" spc="3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54819" y="4353498"/>
            <a:ext cx="146939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330" algn="l"/>
              </a:tabLst>
            </a:pP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P(E)</a:t>
            </a:r>
            <a:r>
              <a:rPr dirty="0" sz="1000" spc="-10">
                <a:solidFill>
                  <a:srgbClr val="2F2D2D"/>
                </a:solidFill>
                <a:latin typeface="Arial"/>
                <a:cs typeface="Arial"/>
              </a:rPr>
              <a:t>=</a:t>
            </a:r>
            <a:r>
              <a:rPr dirty="0" sz="1000">
                <a:solidFill>
                  <a:srgbClr val="2F2D2D"/>
                </a:solidFill>
                <a:latin typeface="Arial"/>
                <a:cs typeface="Arial"/>
              </a:rPr>
              <a:t>	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otal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5474" y="4563883"/>
            <a:ext cx="4761230" cy="534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just" marL="12700" marR="5080" indent="305435">
              <a:lnSpc>
                <a:spcPct val="106400"/>
              </a:lnSpc>
              <a:spcBef>
                <a:spcPts val="15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empirical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440">
                <a:solidFill>
                  <a:srgbClr val="2F2D2D"/>
                </a:solidFill>
                <a:latin typeface="Times New Roman"/>
                <a:cs typeface="Times New Roman"/>
              </a:rPr>
              <a:t>interpr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80">
                <a:solidFill>
                  <a:srgbClr val="2F2D2D"/>
                </a:solidFill>
                <a:latin typeface="Times New Roman"/>
                <a:cs typeface="Times New Roman"/>
              </a:rPr>
              <a:t>p</a:t>
            </a:r>
            <a:r>
              <a:rPr dirty="0" sz="1050" spc="500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abilit</a:t>
            </a:r>
            <a:r>
              <a:rPr dirty="0" sz="1100" b="1">
                <a:solidFill>
                  <a:srgbClr val="080808"/>
                </a:solidFill>
                <a:latin typeface="Times New Roman"/>
                <a:cs typeface="Times New Roman"/>
              </a:rPr>
              <a:t>:e;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n</a:t>
            </a:r>
            <a:r>
              <a:rPr dirty="0" sz="1100" spc="425" b="1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290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lied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-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every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associated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with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which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</a:t>
            </a:r>
            <a:r>
              <a:rPr dirty="0" sz="1050" spc="475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</a:t>
            </a:r>
            <a:r>
              <a:rPr dirty="0" sz="1050" spc="340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 spc="229">
                <a:solidFill>
                  <a:srgbClr val="2F2D2D"/>
                </a:solidFill>
                <a:latin typeface="Times New Roman"/>
                <a:cs typeface="Times New Roman"/>
              </a:rPr>
              <a:t>peate</a:t>
            </a:r>
            <a:r>
              <a:rPr dirty="0" sz="1050" spc="229">
                <a:solidFill>
                  <a:srgbClr val="080808"/>
                </a:solidFill>
                <a:latin typeface="Times New Roman"/>
                <a:cs typeface="Times New Roman"/>
              </a:rPr>
              <a:t>i:</a:t>
            </a:r>
            <a:r>
              <a:rPr dirty="0" sz="1050" spc="229">
                <a:solidFill>
                  <a:srgbClr val="2F2D2D"/>
                </a:solidFill>
                <a:latin typeface="Times New Roman"/>
                <a:cs typeface="Times New Roman"/>
              </a:rPr>
              <a:t>r</a:t>
            </a:r>
            <a:r>
              <a:rPr dirty="0" sz="1050" spc="405">
                <a:solidFill>
                  <a:srgbClr val="2F2D2D"/>
                </a:solidFill>
                <a:latin typeface="Times New Roman"/>
                <a:cs typeface="Times New Roman"/>
              </a:rPr>
              <a:t> 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</a:t>
            </a:r>
            <a:r>
              <a:rPr dirty="0" sz="1050" spc="245">
                <a:solidFill>
                  <a:srgbClr val="2F2D2D"/>
                </a:solidFill>
                <a:latin typeface="Times New Roman"/>
                <a:cs typeface="Times New Roman"/>
              </a:rPr>
              <a:t> 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er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times. The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requirement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2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repeating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95">
                <a:solidFill>
                  <a:srgbClr val="2F2D2D"/>
                </a:solidFill>
                <a:latin typeface="Times New Roman"/>
                <a:cs typeface="Times New Roman"/>
              </a:rPr>
              <a:t>ex</a:t>
            </a:r>
            <a:r>
              <a:rPr dirty="0" sz="1050" spc="2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80">
                <a:solidFill>
                  <a:srgbClr val="2F2D2D"/>
                </a:solidFill>
                <a:latin typeface="Times New Roman"/>
                <a:cs typeface="Times New Roman"/>
              </a:rPr>
              <a:t>·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ent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ha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some</a:t>
            </a:r>
            <a:r>
              <a:rPr dirty="0" sz="1050" spc="2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</a:t>
            </a:r>
            <a:r>
              <a:rPr dirty="0" sz="1050" spc="380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tat</a:t>
            </a:r>
            <a:r>
              <a:rPr dirty="0" sz="1050" spc="415">
                <a:solidFill>
                  <a:srgbClr val="2F2D2D"/>
                </a:solidFill>
                <a:latin typeface="Times New Roman"/>
                <a:cs typeface="Times New Roman"/>
              </a:rPr>
              <a:t>   </a:t>
            </a:r>
            <a:r>
              <a:rPr dirty="0" sz="1050">
                <a:solidFill>
                  <a:srgbClr val="484444"/>
                </a:solidFill>
                <a:latin typeface="Times New Roman"/>
                <a:cs typeface="Times New Roman"/>
              </a:rPr>
              <a:t>,</a:t>
            </a:r>
            <a:r>
              <a:rPr dirty="0" sz="1050" spc="175">
                <a:solidFill>
                  <a:srgbClr val="484444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may</a:t>
            </a:r>
            <a:r>
              <a:rPr dirty="0" sz="1050" spc="25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be</a:t>
            </a:r>
            <a:r>
              <a:rPr dirty="0" sz="1050" spc="1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very</a:t>
            </a:r>
            <a:r>
              <a:rPr dirty="0" sz="1050" spc="2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expensive</a:t>
            </a:r>
            <a:r>
              <a:rPr dirty="0" sz="1050" spc="2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5206" y="5060207"/>
            <a:ext cx="1120140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106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unfeasible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many</a:t>
            </a:r>
            <a:r>
              <a:rPr dirty="0" sz="1050" spc="-20">
                <a:solidFill>
                  <a:srgbClr val="484444"/>
                </a:solidFill>
                <a:latin typeface="Times New Roman"/>
                <a:cs typeface="Times New Roman"/>
              </a:rPr>
              <a:t>·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experiments.</a:t>
            </a:r>
            <a:r>
              <a:rPr dirty="0" sz="1050" spc="2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Buth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95856" y="5060207"/>
            <a:ext cx="3485515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1135">
              <a:lnSpc>
                <a:spcPct val="1106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ati</a:t>
            </a:r>
            <a:r>
              <a:rPr dirty="0" sz="1050" spc="3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ns.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course,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it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</a:t>
            </a:r>
            <a:r>
              <a:rPr dirty="0" sz="1050" spc="254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ked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well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tossing</a:t>
            </a:r>
            <a:r>
              <a:rPr dirty="0" sz="1050" spc="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die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throwing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ut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repeat</a:t>
            </a:r>
            <a:r>
              <a:rPr dirty="0" sz="1050" spc="55">
                <a:solidFill>
                  <a:srgbClr val="080808"/>
                </a:solidFill>
                <a:latin typeface="Times New Roman"/>
                <a:cs typeface="Times New Roman"/>
              </a:rPr>
              <a:t>iQ.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t;.experiment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launching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 satellite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order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8814" y="5424756"/>
            <a:ext cx="4747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compute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empirical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330">
                <a:solidFill>
                  <a:srgbClr val="2F2D2D"/>
                </a:solidFill>
                <a:latin typeface="Times New Roman"/>
                <a:cs typeface="Times New Roman"/>
              </a:rPr>
              <a:t>pro</a:t>
            </a:r>
            <a:r>
              <a:rPr dirty="0" sz="1050" spc="2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··</a:t>
            </a:r>
            <a:r>
              <a:rPr dirty="0" sz="1100" spc="185" b="1">
                <a:solidFill>
                  <a:srgbClr val="080808"/>
                </a:solidFill>
                <a:latin typeface="Times New Roman"/>
                <a:cs typeface="Times New Roman"/>
              </a:rPr>
              <a:t>'IJ</a:t>
            </a:r>
            <a:r>
              <a:rPr dirty="0" sz="1100" spc="185" b="1">
                <a:solidFill>
                  <a:srgbClr val="2F2D2D"/>
                </a:solidFill>
                <a:latin typeface="Times New Roman"/>
                <a:cs typeface="Times New Roman"/>
              </a:rPr>
              <a:t>failure</a:t>
            </a:r>
            <a:r>
              <a:rPr dirty="0" sz="1100" spc="-5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during</a:t>
            </a:r>
            <a:r>
              <a:rPr dirty="0" sz="1050" spc="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launching,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or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repetition</a:t>
            </a:r>
            <a:r>
              <a:rPr dirty="0" sz="1050" spc="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6657" y="5579173"/>
            <a:ext cx="19672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14500"/>
              </a:lnSpc>
              <a:spcBef>
                <a:spcPts val="100"/>
              </a:spcBef>
              <a:tabLst>
                <a:tab pos="1892300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phenomenon</a:t>
            </a:r>
            <a:r>
              <a:rPr dirty="0" sz="1050" spc="2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earthq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e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storeyed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building</a:t>
            </a:r>
            <a:r>
              <a:rPr dirty="0" sz="1050" spc="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gettin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stroy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823330" y="5579173"/>
            <a:ext cx="2758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2240">
              <a:lnSpc>
                <a:spcPct val="114500"/>
              </a:lnSpc>
              <a:spcBef>
                <a:spcPts val="10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compute</a:t>
            </a:r>
            <a:r>
              <a:rPr dirty="0" sz="1050" spc="229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empirical</a:t>
            </a:r>
            <a:r>
              <a:rPr dirty="0" sz="1050" spc="25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20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multi­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-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earthquake?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5474" y="6008083"/>
            <a:ext cx="1514475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306705">
              <a:lnSpc>
                <a:spcPct val="104900"/>
              </a:lnSpc>
              <a:spcBef>
                <a:spcPts val="40"/>
              </a:spcBef>
              <a:tabLst>
                <a:tab pos="1310005" algn="l"/>
              </a:tabLst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85">
                <a:solidFill>
                  <a:srgbClr val="2F2D2D"/>
                </a:solidFill>
                <a:latin typeface="Times New Roman"/>
                <a:cs typeface="Times New Roman"/>
              </a:rPr>
              <a:t>experimen</a:t>
            </a:r>
            <a:r>
              <a:rPr dirty="0" sz="1050" spc="18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225">
                <a:solidFill>
                  <a:srgbClr val="2F2D2D"/>
                </a:solidFill>
                <a:latin typeface="Times New Roman"/>
                <a:cs typeface="Times New Roman"/>
              </a:rPr>
              <a:t>e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1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c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55430" y="6008083"/>
            <a:ext cx="3227705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170815">
              <a:lnSpc>
                <a:spcPct val="104900"/>
              </a:lnSpc>
              <a:spcBef>
                <a:spcPts val="40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are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prepared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make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certain</a:t>
            </a:r>
            <a:r>
              <a:rPr dirty="0" sz="1050" spc="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assumptions,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repetition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oided,</a:t>
            </a:r>
            <a:r>
              <a:rPr dirty="0" sz="1050" spc="1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12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assumptions</a:t>
            </a:r>
            <a:r>
              <a:rPr dirty="0" sz="1050" spc="2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help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directly</a:t>
            </a:r>
            <a:r>
              <a:rPr dirty="0" sz="1050" spc="1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calculating</a:t>
            </a:r>
            <a:r>
              <a:rPr dirty="0" sz="1050" spc="2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12506" y="6327375"/>
            <a:ext cx="4788535" cy="1449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26670" marR="18415" indent="-1905">
              <a:lnSpc>
                <a:spcPct val="107100"/>
              </a:lnSpc>
              <a:spcBef>
                <a:spcPts val="135"/>
              </a:spcBef>
            </a:pP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exact</a:t>
            </a:r>
            <a:r>
              <a:rPr dirty="0" sz="1050" spc="1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(theore</a:t>
            </a:r>
            <a:r>
              <a:rPr dirty="0" sz="1100" b="1">
                <a:solidFill>
                  <a:srgbClr val="080808"/>
                </a:solidFill>
                <a:latin typeface="Times New Roman"/>
                <a:cs typeface="Times New Roman"/>
              </a:rPr>
              <a:t>ty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l)</a:t>
            </a:r>
            <a:r>
              <a:rPr dirty="0" sz="1100" spc="9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Times New Roman"/>
                <a:cs typeface="Times New Roman"/>
              </a:rPr>
              <a:t>pro15a</a:t>
            </a:r>
            <a:r>
              <a:rPr dirty="0" sz="1050" spc="4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ility.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assumption</a:t>
            </a:r>
            <a:r>
              <a:rPr dirty="0" sz="1050" spc="1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1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1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(which</a:t>
            </a:r>
            <a:r>
              <a:rPr dirty="0" sz="1050" spc="114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valid</a:t>
            </a:r>
            <a:r>
              <a:rPr dirty="0" sz="1050" spc="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</a:t>
            </a:r>
            <a:r>
              <a:rPr dirty="0" sz="1050" spc="795">
                <a:solidFill>
                  <a:srgbClr val="2F2D2D"/>
                </a:solidFill>
                <a:latin typeface="Times New Roman"/>
                <a:cs typeface="Times New Roman"/>
              </a:rPr>
              <a:t>  </a:t>
            </a:r>
            <a:r>
              <a:rPr dirty="0" sz="1050" spc="944">
                <a:solidFill>
                  <a:srgbClr val="2F2D2D"/>
                </a:solidFill>
                <a:latin typeface="Times New Roman"/>
                <a:cs typeface="Times New Roman"/>
              </a:rPr>
              <a:t>ents,</a:t>
            </a:r>
            <a:r>
              <a:rPr dirty="0" sz="1050" spc="-6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r>
              <a:rPr dirty="0" sz="1050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in the two</a:t>
            </a:r>
            <a:r>
              <a:rPr dirty="0" sz="1050" spc="-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examples</a:t>
            </a:r>
            <a:r>
              <a:rPr dirty="0" sz="1050" spc="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above,</a:t>
            </a:r>
            <a:r>
              <a:rPr dirty="0" sz="1050" spc="1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-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coin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and of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die)</a:t>
            </a:r>
            <a:r>
              <a:rPr dirty="0" sz="1050" spc="-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-3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one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such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assu</a:t>
            </a:r>
            <a:r>
              <a:rPr dirty="0" sz="1100" spc="3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1100" b="1">
                <a:solidFill>
                  <a:srgbClr val="080808"/>
                </a:solidFill>
                <a:latin typeface="Times New Roman"/>
                <a:cs typeface="Times New Roman"/>
              </a:rPr>
              <a:t>e</a:t>
            </a:r>
            <a:r>
              <a:rPr dirty="0" sz="1100" spc="350" b="1">
                <a:solidFill>
                  <a:srgbClr val="080808"/>
                </a:solidFill>
                <a:latin typeface="Times New Roman"/>
                <a:cs typeface="Times New Roman"/>
              </a:rPr>
              <a:t>  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leads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us to</a:t>
            </a:r>
            <a:r>
              <a:rPr dirty="0" sz="1050" spc="-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following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definition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7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0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5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D2D"/>
                </a:solidFill>
                <a:latin typeface="Times New Roman"/>
                <a:cs typeface="Times New Roman"/>
              </a:rPr>
              <a:t>event.</a:t>
            </a:r>
            <a:endParaRPr sz="1050">
              <a:latin typeface="Times New Roman"/>
              <a:cs typeface="Times New Roman"/>
            </a:endParaRPr>
          </a:p>
          <a:p>
            <a:pPr algn="just" marL="32384" marR="17780" indent="205104">
              <a:lnSpc>
                <a:spcPct val="107600"/>
              </a:lnSpc>
              <a:spcBef>
                <a:spcPts val="335"/>
              </a:spcBef>
            </a:pPr>
            <a:r>
              <a:rPr dirty="0" sz="1100" spc="535" b="1">
                <a:solidFill>
                  <a:srgbClr val="2F2D2D"/>
                </a:solidFill>
                <a:latin typeface="Times New Roman"/>
                <a:cs typeface="Times New Roman"/>
              </a:rPr>
              <a:t>oretical</a:t>
            </a:r>
            <a:r>
              <a:rPr dirty="0" sz="1100" spc="2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probability</a:t>
            </a:r>
            <a:r>
              <a:rPr dirty="0" sz="1100" spc="11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(also</a:t>
            </a:r>
            <a:r>
              <a:rPr dirty="0" sz="1050" spc="6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called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classical</a:t>
            </a:r>
            <a:r>
              <a:rPr dirty="0" sz="1100" spc="13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probability)</a:t>
            </a:r>
            <a:r>
              <a:rPr dirty="0" sz="1100" spc="11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050" spc="8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an</a:t>
            </a:r>
            <a:r>
              <a:rPr dirty="0" sz="1050" spc="4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75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E,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writte</a:t>
            </a:r>
            <a:r>
              <a:rPr dirty="0" sz="1050" spc="315">
                <a:solidFill>
                  <a:srgbClr val="2F2D2D"/>
                </a:solidFill>
                <a:latin typeface="Times New Roman"/>
                <a:cs typeface="Times New Roman"/>
              </a:rPr>
              <a:t>   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P(E),</a:t>
            </a:r>
            <a:r>
              <a:rPr dirty="0" sz="1050" spc="9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is</a:t>
            </a:r>
            <a:r>
              <a:rPr dirty="0" sz="1050" spc="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D2D"/>
                </a:solidFill>
                <a:latin typeface="Times New Roman"/>
                <a:cs typeface="Times New Roman"/>
              </a:rPr>
              <a:t>defined</a:t>
            </a:r>
            <a:r>
              <a:rPr dirty="0" sz="1050" spc="11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D2D"/>
                </a:solidFill>
                <a:latin typeface="Times New Roman"/>
                <a:cs typeface="Times New Roman"/>
              </a:rPr>
              <a:t>as</a:t>
            </a:r>
            <a:endParaRPr sz="1050">
              <a:latin typeface="Times New Roman"/>
              <a:cs typeface="Times New Roman"/>
            </a:endParaRPr>
          </a:p>
          <a:p>
            <a:pPr marL="1237615" marR="454659" indent="-487045">
              <a:lnSpc>
                <a:spcPct val="118400"/>
              </a:lnSpc>
              <a:spcBef>
                <a:spcPts val="755"/>
              </a:spcBef>
              <a:tabLst>
                <a:tab pos="1637664" algn="l"/>
                <a:tab pos="4150360" algn="l"/>
              </a:tabLst>
            </a:pPr>
            <a:r>
              <a:rPr dirty="0" baseline="-33333" sz="1500" spc="75" b="1">
                <a:solidFill>
                  <a:srgbClr val="2F2D2D"/>
                </a:solidFill>
                <a:latin typeface="Times New Roman"/>
                <a:cs typeface="Times New Roman"/>
              </a:rPr>
              <a:t>P(E) </a:t>
            </a:r>
            <a:r>
              <a:rPr dirty="0" baseline="-33333" sz="1500" spc="89">
                <a:solidFill>
                  <a:srgbClr val="2F2D2D"/>
                </a:solidFill>
                <a:latin typeface="Arial"/>
                <a:cs typeface="Arial"/>
              </a:rPr>
              <a:t>=</a:t>
            </a:r>
            <a:r>
              <a:rPr dirty="0" baseline="-33333" sz="1500" spc="367">
                <a:solidFill>
                  <a:srgbClr val="2F2D2D"/>
                </a:solidFill>
                <a:latin typeface="Arial"/>
                <a:cs typeface="Arial"/>
              </a:rPr>
              <a:t> </a:t>
            </a:r>
            <a:r>
              <a:rPr dirty="0" u="dash" sz="110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u="dash" sz="1100" spc="-3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dash" sz="1100" spc="5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0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dash" sz="1100" spc="65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00" spc="-25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dirty="0" u="dash" sz="1100" spc="-35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00" spc="-2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favourable</a:t>
            </a:r>
            <a:r>
              <a:rPr dirty="0" u="dash" sz="1100" spc="4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0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dash" sz="1100" spc="-5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00" b="1">
                <a:solidFill>
                  <a:srgbClr val="2F2D2D"/>
                </a:solidFill>
                <a:uFill>
                  <a:solidFill>
                    <a:srgbClr val="2E2C2C"/>
                  </a:solidFill>
                </a:uFill>
                <a:latin typeface="Times New Roman"/>
                <a:cs typeface="Times New Roman"/>
              </a:rPr>
              <a:t>E	</a:t>
            </a:r>
            <a:r>
              <a:rPr dirty="0" baseline="-33333" sz="1500" spc="1560">
                <a:solidFill>
                  <a:srgbClr val="2F2D2D"/>
                </a:solidFill>
                <a:latin typeface="Arial"/>
                <a:cs typeface="Arial"/>
              </a:rPr>
              <a:t>, </a:t>
            </a:r>
            <a:r>
              <a:rPr dirty="0" sz="1100" spc="-25" b="1">
                <a:solidFill>
                  <a:srgbClr val="2F2D2D"/>
                </a:solidFill>
                <a:latin typeface="Times New Roman"/>
                <a:cs typeface="Times New Roman"/>
              </a:rPr>
              <a:t>Number</a:t>
            </a:r>
            <a:r>
              <a:rPr dirty="0" sz="1100" spc="10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100" spc="5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all</a:t>
            </a:r>
            <a:r>
              <a:rPr dirty="0" sz="1100" spc="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2F2D2D"/>
                </a:solidFill>
                <a:latin typeface="Times New Roman"/>
                <a:cs typeface="Times New Roman"/>
              </a:rPr>
              <a:t>possible</a:t>
            </a:r>
            <a:r>
              <a:rPr dirty="0" sz="1100" spc="-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2F2D2D"/>
                </a:solidFill>
                <a:latin typeface="Times New Roman"/>
                <a:cs typeface="Times New Roman"/>
              </a:rPr>
              <a:t>outcomes</a:t>
            </a:r>
            <a:r>
              <a:rPr dirty="0" sz="1100" spc="-1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dirty="0" sz="1100" spc="10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F2D2D"/>
                </a:solidFill>
                <a:latin typeface="Times New Roman"/>
                <a:cs typeface="Times New Roman"/>
              </a:rPr>
              <a:t>the</a:t>
            </a:r>
            <a:r>
              <a:rPr dirty="0" sz="1100" spc="-55" b="1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F2D2D"/>
                </a:solidFill>
                <a:latin typeface="Times New Roman"/>
                <a:cs typeface="Times New Roman"/>
              </a:rPr>
              <a:t>experiment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88" y="1853030"/>
            <a:ext cx="1465826" cy="115393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18927" y="855059"/>
            <a:ext cx="2279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90">
                <a:solidFill>
                  <a:srgbClr val="0CAEEB"/>
                </a:solidFill>
                <a:latin typeface="Courier New"/>
                <a:cs typeface="Courier New"/>
              </a:rPr>
              <a:t>298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CAE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2375" y="1113014"/>
            <a:ext cx="4410710" cy="6819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where</a:t>
            </a:r>
            <a:r>
              <a:rPr dirty="0" sz="1050" spc="2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50" spc="1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assume</a:t>
            </a:r>
            <a:r>
              <a:rPr dirty="0" sz="1050" spc="2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experiment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50" spc="1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equally</a:t>
            </a:r>
            <a:r>
              <a:rPr dirty="0" sz="1050" spc="245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likely.</a:t>
            </a:r>
            <a:endParaRPr sz="105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47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will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briefly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refer</a:t>
            </a:r>
            <a:r>
              <a:rPr dirty="0" sz="1050" spc="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theoretical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as</a:t>
            </a:r>
            <a:r>
              <a:rPr dirty="0" sz="105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probability.</a:t>
            </a:r>
            <a:endParaRPr sz="105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445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This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definition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was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given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by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Pierre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Simon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Laplace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1795</a:t>
            </a:r>
            <a:r>
              <a:rPr dirty="0" sz="1050" spc="-10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0965" y="1892990"/>
            <a:ext cx="3270885" cy="16998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2540">
              <a:lnSpc>
                <a:spcPct val="104900"/>
              </a:lnSpc>
              <a:spcBef>
                <a:spcPts val="4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theory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had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its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origin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16th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century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when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Italian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physician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mathematician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J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Cardan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wrote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first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book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on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subject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4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45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Book</a:t>
            </a:r>
            <a:r>
              <a:rPr dirty="0" sz="1050" spc="204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on</a:t>
            </a:r>
            <a:r>
              <a:rPr dirty="0" sz="1050" spc="6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Games</a:t>
            </a:r>
            <a:r>
              <a:rPr dirty="0" sz="1050" spc="145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55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Chance.</a:t>
            </a: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Since</a:t>
            </a:r>
            <a:r>
              <a:rPr dirty="0" sz="105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its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inception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14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study</a:t>
            </a:r>
            <a:r>
              <a:rPr dirty="0" sz="1050" spc="229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2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has</a:t>
            </a:r>
            <a:r>
              <a:rPr dirty="0" sz="105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attracted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3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attention</a:t>
            </a:r>
            <a:r>
              <a:rPr dirty="0" sz="1050" spc="4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4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great</a:t>
            </a:r>
            <a:r>
              <a:rPr dirty="0" sz="1050" spc="3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mathematicians.</a:t>
            </a:r>
            <a:r>
              <a:rPr dirty="0" sz="1050" spc="2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James</a:t>
            </a:r>
            <a:r>
              <a:rPr dirty="0" sz="1050" spc="3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Bernoulli 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(1654</a:t>
            </a:r>
            <a:r>
              <a:rPr dirty="0" sz="1050" spc="2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-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1705),</a:t>
            </a:r>
            <a:r>
              <a:rPr dirty="0" sz="1050" spc="3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75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sz="1050" spc="225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de</a:t>
            </a:r>
            <a:r>
              <a:rPr dirty="0" sz="1050" spc="2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Moivre</a:t>
            </a:r>
            <a:r>
              <a:rPr dirty="0" sz="1050" spc="3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(1667</a:t>
            </a:r>
            <a:r>
              <a:rPr dirty="0" sz="1050" spc="2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-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1754),</a:t>
            </a:r>
            <a:r>
              <a:rPr dirty="0" sz="1050" spc="3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endParaRPr sz="1050">
              <a:latin typeface="Times New Roman"/>
              <a:cs typeface="Times New Roman"/>
            </a:endParaRPr>
          </a:p>
          <a:p>
            <a:pPr algn="just" marL="12700" marR="8255" indent="2540">
              <a:lnSpc>
                <a:spcPct val="104299"/>
              </a:lnSpc>
              <a:spcBef>
                <a:spcPts val="55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Pierre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Simon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Laplace</a:t>
            </a:r>
            <a:r>
              <a:rPr dirty="0" sz="1050" spc="-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50" spc="-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among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those</a:t>
            </a:r>
            <a:r>
              <a:rPr dirty="0" sz="1050" spc="-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who</a:t>
            </a:r>
            <a:r>
              <a:rPr dirty="0" sz="1050" spc="-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made</a:t>
            </a:r>
            <a:r>
              <a:rPr dirty="0" sz="1050" spc="-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significant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contributions</a:t>
            </a:r>
            <a:r>
              <a:rPr dirty="0" sz="1050" spc="3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this</a:t>
            </a:r>
            <a:r>
              <a:rPr dirty="0" sz="1050" spc="2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field.</a:t>
            </a:r>
            <a:r>
              <a:rPr dirty="0" sz="1050" spc="229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Laplace's</a:t>
            </a:r>
            <a:r>
              <a:rPr dirty="0" sz="1050" spc="3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Theorie</a:t>
            </a:r>
            <a:r>
              <a:rPr dirty="0" sz="1050" spc="305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Analytique</a:t>
            </a: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des</a:t>
            </a:r>
            <a:r>
              <a:rPr dirty="0" sz="1050" spc="27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Probabilites</a:t>
            </a:r>
            <a:r>
              <a:rPr dirty="0" sz="1050" i="1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254" i="1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1812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16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2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considered</a:t>
            </a:r>
            <a:r>
              <a:rPr dirty="0" sz="1050" spc="4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2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be 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h</a:t>
            </a:r>
            <a:r>
              <a:rPr dirty="0" sz="1050" spc="29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greatest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contribution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by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-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single person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 the</a:t>
            </a:r>
            <a:r>
              <a:rPr dirty="0" sz="105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theory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</a:t>
            </a:r>
            <a:r>
              <a:rPr dirty="0" sz="1050" spc="305">
                <a:solidFill>
                  <a:srgbClr val="312D2F"/>
                </a:solidFill>
                <a:latin typeface="Times New Roman"/>
                <a:cs typeface="Times New Roman"/>
              </a:rPr>
              <a:t>  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obability.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68000" y="2792022"/>
            <a:ext cx="3175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50" spc="-495">
                <a:solidFill>
                  <a:srgbClr val="8ED6F6"/>
                </a:solidFill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74713" y="3273591"/>
            <a:ext cx="119316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105" algn="l"/>
              </a:tabLst>
            </a:pPr>
            <a:r>
              <a:rPr dirty="0" sz="1000" b="1">
                <a:solidFill>
                  <a:srgbClr val="0CAEEB"/>
                </a:solidFill>
                <a:latin typeface="Times New Roman"/>
                <a:cs typeface="Times New Roman"/>
              </a:rPr>
              <a:t>Pi</a:t>
            </a:r>
            <a:r>
              <a:rPr dirty="0" sz="1000" spc="175" b="1">
                <a:solidFill>
                  <a:srgbClr val="0CAEEB"/>
                </a:solidFill>
                <a:latin typeface="Times New Roman"/>
                <a:cs typeface="Times New Roman"/>
              </a:rPr>
              <a:t>  </a:t>
            </a:r>
            <a:r>
              <a:rPr dirty="0" sz="1000" b="1">
                <a:solidFill>
                  <a:srgbClr val="0CAEEB"/>
                </a:solidFill>
                <a:latin typeface="Times New Roman"/>
                <a:cs typeface="Times New Roman"/>
              </a:rPr>
              <a:t>re</a:t>
            </a:r>
            <a:r>
              <a:rPr dirty="0" sz="1000" spc="-135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2100" spc="-25" b="1" i="1">
                <a:solidFill>
                  <a:srgbClr val="01212D"/>
                </a:solidFill>
                <a:latin typeface="Arial"/>
                <a:cs typeface="Arial"/>
              </a:rPr>
              <a:t>I"•</a:t>
            </a:r>
            <a:r>
              <a:rPr dirty="0" sz="2100" b="1" i="1">
                <a:solidFill>
                  <a:srgbClr val="01212D"/>
                </a:solidFill>
                <a:latin typeface="Arial"/>
                <a:cs typeface="Arial"/>
              </a:rPr>
              <a:t>	</a:t>
            </a:r>
            <a:r>
              <a:rPr dirty="0" sz="1000" spc="-10" b="1">
                <a:solidFill>
                  <a:srgbClr val="0CAEEB"/>
                </a:solidFill>
                <a:latin typeface="Times New Roman"/>
                <a:cs typeface="Times New Roman"/>
              </a:rPr>
              <a:t>aplace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3013" y="3590313"/>
            <a:ext cx="32677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00" spc="1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recent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years,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has</a:t>
            </a:r>
            <a:r>
              <a:rPr dirty="0" sz="1050" spc="20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been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30">
                <a:solidFill>
                  <a:srgbClr val="312D2F"/>
                </a:solidFill>
                <a:latin typeface="Times New Roman"/>
                <a:cs typeface="Times New Roman"/>
              </a:rPr>
              <a:t>us</a:t>
            </a:r>
            <a:r>
              <a:rPr dirty="0" sz="1050" spc="3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425">
                <a:solidFill>
                  <a:srgbClr val="312D2F"/>
                </a:solidFill>
                <a:latin typeface="Times New Roman"/>
                <a:cs typeface="Times New Roman"/>
              </a:rPr>
              <a:t>te</a:t>
            </a:r>
            <a:r>
              <a:rPr dirty="0" sz="1050" spc="26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·yely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84767" y="3342278"/>
            <a:ext cx="88963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050505"/>
                </a:solidFill>
                <a:latin typeface="Times New Roman"/>
                <a:cs typeface="Times New Roman"/>
              </a:rPr>
              <a:t>'-</a:t>
            </a:r>
            <a:r>
              <a:rPr dirty="0" sz="1050" spc="204">
                <a:solidFill>
                  <a:srgbClr val="050505"/>
                </a:solidFill>
                <a:latin typeface="Times New Roman"/>
                <a:cs typeface="Times New Roman"/>
              </a:rPr>
              <a:t>.</a:t>
            </a:r>
            <a:r>
              <a:rPr dirty="0" sz="3000" spc="285" b="1" i="1">
                <a:solidFill>
                  <a:srgbClr val="01212D"/>
                </a:solidFill>
                <a:latin typeface="Arial"/>
                <a:cs typeface="Arial"/>
              </a:rPr>
              <a:t>'</a:t>
            </a:r>
            <a:r>
              <a:rPr dirty="0" sz="3000" spc="280" b="1" i="1">
                <a:solidFill>
                  <a:srgbClr val="01445E"/>
                </a:solidFill>
                <a:latin typeface="Arial"/>
                <a:cs typeface="Arial"/>
              </a:rPr>
              <a:t>1"</a:t>
            </a:r>
            <a:r>
              <a:rPr dirty="0" sz="3000" spc="-1155" b="1" i="1">
                <a:solidFill>
                  <a:srgbClr val="01445E"/>
                </a:solidFill>
                <a:latin typeface="Arial"/>
                <a:cs typeface="Arial"/>
              </a:rPr>
              <a:t>J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81774" y="3596673"/>
            <a:ext cx="4826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1212D"/>
                </a:solidFill>
                <a:latin typeface="Times New Roman"/>
                <a:cs typeface="Times New Roman"/>
              </a:rPr>
              <a:t>-</a:t>
            </a:r>
            <a:r>
              <a:rPr dirty="0" sz="1000" spc="35" b="1">
                <a:solidFill>
                  <a:srgbClr val="01212D"/>
                </a:solidFill>
                <a:latin typeface="Times New Roman"/>
                <a:cs typeface="Times New Roman"/>
              </a:rPr>
              <a:t>i/1</a:t>
            </a:r>
            <a:r>
              <a:rPr dirty="0" sz="1000" spc="35" b="1">
                <a:solidFill>
                  <a:srgbClr val="0CAEEB"/>
                </a:solidFill>
                <a:latin typeface="Times New Roman"/>
                <a:cs typeface="Times New Roman"/>
              </a:rPr>
              <a:t>827)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4992" y="3761266"/>
            <a:ext cx="32791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110" algn="l"/>
                <a:tab pos="279908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many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areas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such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as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biology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-4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economics,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n</a:t>
            </a:r>
            <a:r>
              <a:rPr dirty="0" sz="1050" spc="-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·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p</a:t>
            </a:r>
            <a:r>
              <a:rPr dirty="0" sz="1050" spc="3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ysics,</a:t>
            </a:r>
            <a:r>
              <a:rPr dirty="0" sz="1050" spc="-10">
                <a:solidFill>
                  <a:srgbClr val="050505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21902" y="3761266"/>
            <a:ext cx="3917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85">
                <a:solidFill>
                  <a:srgbClr val="050505"/>
                </a:solidFill>
                <a:latin typeface="Times New Roman"/>
                <a:cs typeface="Times New Roman"/>
              </a:rPr>
              <a:t>""''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70058" y="3653149"/>
            <a:ext cx="3175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00" spc="-484">
                <a:solidFill>
                  <a:srgbClr val="8ED6F6"/>
                </a:solidFill>
                <a:latin typeface="Arial"/>
                <a:cs typeface="Arial"/>
              </a:rPr>
              <a:t>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2702" y="3938326"/>
            <a:ext cx="80010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sociology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77885" y="3887447"/>
            <a:ext cx="45021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10" b="1">
                <a:solidFill>
                  <a:srgbClr val="050505"/>
                </a:solidFill>
                <a:latin typeface="Arial"/>
                <a:cs typeface="Arial"/>
              </a:rPr>
              <a:t>"""4,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32858" y="4255811"/>
            <a:ext cx="44392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643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us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find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1450">
                <a:solidFill>
                  <a:srgbClr val="312D2F"/>
                </a:solidFill>
                <a:latin typeface="Times New Roman"/>
                <a:cs typeface="Times New Roman"/>
              </a:rPr>
              <a:t>o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1415">
                <a:solidFill>
                  <a:srgbClr val="312D2F"/>
                </a:solidFill>
                <a:latin typeface="Times New Roman"/>
                <a:cs typeface="Times New Roman"/>
              </a:rPr>
              <a:t>he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390">
                <a:solidFill>
                  <a:srgbClr val="312D2F"/>
                </a:solidFill>
                <a:latin typeface="Times New Roman"/>
                <a:cs typeface="Times New Roman"/>
              </a:rPr>
              <a:t>even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320">
                <a:solidFill>
                  <a:srgbClr val="312D2F"/>
                </a:solidFill>
                <a:latin typeface="Times New Roman"/>
                <a:cs typeface="Times New Roman"/>
              </a:rPr>
              <a:t>iated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with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experiments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9321" y="4257592"/>
            <a:ext cx="315214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72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where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equally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likely</a:t>
            </a:r>
            <a:r>
              <a:rPr dirty="0" sz="105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1005">
                <a:solidFill>
                  <a:srgbClr val="312D2F"/>
                </a:solidFill>
                <a:latin typeface="Times New Roman"/>
                <a:cs typeface="Times New Roman"/>
              </a:rPr>
              <a:t>ass</a:t>
            </a:r>
            <a:r>
              <a:rPr dirty="0" sz="1050" spc="6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685">
                <a:solidFill>
                  <a:srgbClr val="312D2F"/>
                </a:solidFill>
                <a:latin typeface="Times New Roman"/>
                <a:cs typeface="Times New Roman"/>
              </a:rPr>
              <a:t>i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 spc="565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	</a:t>
            </a:r>
            <a:r>
              <a:rPr dirty="0" sz="2500" spc="-25" b="1">
                <a:solidFill>
                  <a:srgbClr val="050505"/>
                </a:solidFill>
                <a:latin typeface="Times New Roman"/>
                <a:cs typeface="Times New Roman"/>
              </a:rPr>
              <a:t>&lt;'t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7351" y="4710415"/>
            <a:ext cx="47548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 sz="1100" b="1">
                <a:solidFill>
                  <a:srgbClr val="0CAEEB"/>
                </a:solidFill>
                <a:latin typeface="Times New Roman"/>
                <a:cs typeface="Times New Roman"/>
              </a:rPr>
              <a:t>Example</a:t>
            </a:r>
            <a:r>
              <a:rPr dirty="0" sz="1100" spc="90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CAEEB"/>
                </a:solidFill>
                <a:latin typeface="Times New Roman"/>
                <a:cs typeface="Times New Roman"/>
              </a:rPr>
              <a:t>1</a:t>
            </a:r>
            <a:r>
              <a:rPr dirty="0" sz="1100" spc="-35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CAEEB"/>
                </a:solidFill>
                <a:latin typeface="Times New Roman"/>
                <a:cs typeface="Times New Roman"/>
              </a:rPr>
              <a:t>:</a:t>
            </a:r>
            <a:r>
              <a:rPr dirty="0" sz="1100" spc="95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Find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·</a:t>
            </a:r>
            <a:r>
              <a:rPr dirty="0" sz="1050" spc="160">
                <a:solidFill>
                  <a:srgbClr val="4B4849"/>
                </a:solidFill>
                <a:latin typeface="Times New Roman"/>
                <a:cs typeface="Times New Roman"/>
              </a:rPr>
              <a:t>  </a:t>
            </a:r>
            <a:r>
              <a:rPr dirty="0" sz="700" spc="-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100" spc="420" b="1">
                <a:solidFill>
                  <a:srgbClr val="312D2F"/>
                </a:solidFill>
                <a:latin typeface="Times New Roman"/>
                <a:cs typeface="Times New Roman"/>
              </a:rPr>
              <a:t>getti</a:t>
            </a:r>
            <a:r>
              <a:rPr dirty="0" sz="1100" spc="34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615" b="1">
                <a:solidFill>
                  <a:srgbClr val="050505"/>
                </a:solidFill>
                <a:latin typeface="Times New Roman"/>
                <a:cs typeface="Times New Roman"/>
              </a:rPr>
              <a:t>:O</a:t>
            </a:r>
            <a:r>
              <a:rPr dirty="0" sz="1100" spc="34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100" spc="615" b="1">
                <a:solidFill>
                  <a:srgbClr val="312D2F"/>
                </a:solidFill>
                <a:latin typeface="Times New Roman"/>
                <a:cs typeface="Times New Roman"/>
              </a:rPr>
              <a:t>n</a:t>
            </a:r>
            <a:r>
              <a:rPr dirty="0" sz="1100" spc="-5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coin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tossed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once.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Also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5073" y="4867598"/>
            <a:ext cx="2074545" cy="445134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find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etting</a:t>
            </a:r>
            <a:r>
              <a:rPr dirty="0" sz="1050" spc="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275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il.</a:t>
            </a:r>
            <a:endParaRPr sz="10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20"/>
              </a:spcBef>
              <a:tabLst>
                <a:tab pos="1238250" algn="l"/>
                <a:tab pos="1497965" algn="l"/>
              </a:tabLst>
            </a:pPr>
            <a:r>
              <a:rPr dirty="0" sz="1050" b="1">
                <a:solidFill>
                  <a:srgbClr val="0CAE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65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CAEEB"/>
                </a:solidFill>
                <a:latin typeface="Times New Roman"/>
                <a:cs typeface="Times New Roman"/>
              </a:rPr>
              <a:t>:</a:t>
            </a:r>
            <a:r>
              <a:rPr dirty="0" sz="1050" spc="80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5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ri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nt</a:t>
            </a:r>
            <a:r>
              <a:rPr dirty="0" sz="105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200" spc="-180" b="1">
                <a:solidFill>
                  <a:srgbClr val="312D2F"/>
                </a:solidFill>
                <a:latin typeface="Times New Roman"/>
                <a:cs typeface="Times New Roman"/>
              </a:rPr>
              <a:t>toss</a:t>
            </a:r>
            <a:r>
              <a:rPr dirty="0" sz="1200" spc="-180" b="1">
                <a:solidFill>
                  <a:srgbClr val="050505"/>
                </a:solidFill>
                <a:latin typeface="Times New Roman"/>
                <a:cs typeface="Times New Roman"/>
              </a:rPr>
              <a:t>ra</a:t>
            </a:r>
            <a:r>
              <a:rPr dirty="0" sz="1200" spc="-180" b="1">
                <a:solidFill>
                  <a:srgbClr val="4B4849"/>
                </a:solidFill>
                <a:latin typeface="Times New Roman"/>
                <a:cs typeface="Times New Roman"/>
              </a:rPr>
              <a:t>·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24214" y="4732206"/>
            <a:ext cx="2552065" cy="57658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30835">
              <a:lnSpc>
                <a:spcPct val="100000"/>
              </a:lnSpc>
              <a:spcBef>
                <a:spcPts val="645"/>
              </a:spcBef>
            </a:pPr>
            <a:r>
              <a:rPr dirty="0" sz="1850" spc="-20" b="1">
                <a:solidFill>
                  <a:srgbClr val="050505"/>
                </a:solidFill>
                <a:latin typeface="Times New Roman"/>
                <a:cs typeface="Times New Roman"/>
              </a:rPr>
              <a:t>'Ci/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44958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coi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nee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15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5474" y="5280006"/>
            <a:ext cx="1983105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">
              <a:lnSpc>
                <a:spcPct val="110600"/>
              </a:lnSpc>
              <a:spcBef>
                <a:spcPts val="100"/>
              </a:spcBef>
              <a:tabLst>
                <a:tab pos="570230" algn="l"/>
                <a:tab pos="145351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two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-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Head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(HJ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ail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(T)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sz="1050" spc="2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L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50" spc="55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5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(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07335" y="5280006"/>
            <a:ext cx="2472690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9220">
              <a:lnSpc>
                <a:spcPct val="1106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25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'getting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head'</a:t>
            </a:r>
            <a:r>
              <a:rPr dirty="0" sz="1050" spc="55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sz="1050" spc="-25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g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head)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1.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Therefore,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521602" y="5760558"/>
            <a:ext cx="25311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6020" algn="l"/>
              </a:tabLst>
            </a:pPr>
            <a:r>
              <a:rPr dirty="0" u="heavy" sz="1100" spc="55" b="1">
                <a:solidFill>
                  <a:srgbClr val="050505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'Vrri</a:t>
            </a:r>
            <a:r>
              <a:rPr dirty="0" u="heavy" sz="1100" spc="55" b="1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ber</a:t>
            </a:r>
            <a:r>
              <a:rPr dirty="0" u="heavy" sz="1100" spc="15" b="1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1050" spc="29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dirty="0" u="heavy" sz="1050" spc="13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favourable</a:t>
            </a:r>
            <a:r>
              <a:rPr dirty="0" u="heavy" sz="1050" spc="22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1050" spc="95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 spc="-50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62234" y="5920317"/>
            <a:ext cx="31940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682" sz="1575" spc="315">
                <a:solidFill>
                  <a:srgbClr val="312D2F"/>
                </a:solidFill>
                <a:latin typeface="Times New Roman"/>
                <a:cs typeface="Times New Roman"/>
              </a:rPr>
              <a:t>P(E)</a:t>
            </a:r>
            <a:r>
              <a:rPr dirty="0" sz="1500" spc="210">
                <a:solidFill>
                  <a:srgbClr val="4B4849"/>
                </a:solidFill>
                <a:latin typeface="Times New Roman"/>
                <a:cs typeface="Times New Roman"/>
              </a:rPr>
              <a:t>.</a:t>
            </a:r>
            <a:r>
              <a:rPr dirty="0" baseline="39682" sz="1575" spc="315">
                <a:solidFill>
                  <a:srgbClr val="312D2F"/>
                </a:solidFill>
                <a:latin typeface="Times New Roman"/>
                <a:cs typeface="Times New Roman"/>
              </a:rPr>
              <a:t>=P</a:t>
            </a:r>
            <a:r>
              <a:rPr dirty="0" sz="1500" spc="210" b="1">
                <a:solidFill>
                  <a:srgbClr val="050505"/>
                </a:solidFill>
                <a:latin typeface="Times New Roman"/>
                <a:cs typeface="Times New Roman"/>
              </a:rPr>
              <a:t>'</a:t>
            </a:r>
            <a:r>
              <a:rPr dirty="0" baseline="39682" sz="1575" spc="315">
                <a:solidFill>
                  <a:srgbClr val="312D2F"/>
                </a:solidFill>
                <a:latin typeface="Times New Roman"/>
                <a:cs typeface="Times New Roman"/>
              </a:rPr>
              <a:t>(</a:t>
            </a:r>
            <a:r>
              <a:rPr dirty="0" sz="1500" spc="210" b="1">
                <a:solidFill>
                  <a:srgbClr val="050505"/>
                </a:solidFill>
                <a:latin typeface="Times New Roman"/>
                <a:cs typeface="Times New Roman"/>
              </a:rPr>
              <a:t>V</a:t>
            </a:r>
            <a:r>
              <a:rPr dirty="0" baseline="39682" sz="1575" spc="315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210" b="1">
                <a:solidFill>
                  <a:srgbClr val="050505"/>
                </a:solidFill>
                <a:latin typeface="Times New Roman"/>
                <a:cs typeface="Times New Roman"/>
              </a:rPr>
              <a:t>_</a:t>
            </a:r>
            <a:r>
              <a:rPr dirty="0" sz="1500" spc="31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2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all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775327" y="5882921"/>
            <a:ext cx="3073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 spc="300">
                <a:solidFill>
                  <a:srgbClr val="312D2F"/>
                </a:solidFill>
                <a:latin typeface="Times New Roman"/>
                <a:cs typeface="Times New Roman"/>
              </a:rPr>
              <a:t>-</a:t>
            </a:r>
            <a:r>
              <a:rPr dirty="0" sz="1050" spc="3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39682" sz="1575" spc="-75">
                <a:solidFill>
                  <a:srgbClr val="312D2F"/>
                </a:solidFill>
                <a:latin typeface="Times New Roman"/>
                <a:cs typeface="Times New Roman"/>
              </a:rPr>
              <a:t>2</a:t>
            </a:r>
            <a:endParaRPr baseline="-39682" sz="1575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24920" y="6191249"/>
            <a:ext cx="256222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20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Similarly,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ifF</a:t>
            </a:r>
            <a:r>
              <a:rPr dirty="0" sz="1050" spc="2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th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getting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tail'</a:t>
            </a:r>
            <a:r>
              <a:rPr dirty="0" sz="1050">
                <a:solidFill>
                  <a:srgbClr val="4B4849"/>
                </a:solidFill>
                <a:latin typeface="Times New Roman"/>
                <a:cs typeface="Times New Roman"/>
              </a:rPr>
              <a:t>,</a:t>
            </a:r>
            <a:r>
              <a:rPr dirty="0" sz="1050" spc="60">
                <a:solidFill>
                  <a:srgbClr val="4B4849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then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144203" y="6366272"/>
            <a:ext cx="107378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P(F)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40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P(tail)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400" spc="-195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40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2050" spc="-775">
                <a:solidFill>
                  <a:srgbClr val="312D2F"/>
                </a:solidFill>
                <a:latin typeface="Times New Roman"/>
                <a:cs typeface="Times New Roman"/>
              </a:rPr>
              <a:t>½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365439" y="6493469"/>
            <a:ext cx="49022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(Why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?)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2006" y="6622957"/>
            <a:ext cx="4764405" cy="10515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5875" marR="5080" indent="-3810">
              <a:lnSpc>
                <a:spcPct val="96100"/>
              </a:lnSpc>
              <a:spcBef>
                <a:spcPts val="254"/>
              </a:spcBef>
            </a:pPr>
            <a:r>
              <a:rPr dirty="0" u="heavy" sz="3200" spc="-1030" b="1">
                <a:solidFill>
                  <a:srgbClr val="0CAEEB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Exa</a:t>
            </a:r>
            <a:r>
              <a:rPr dirty="0" u="heavy" sz="3200" spc="15" b="1">
                <a:solidFill>
                  <a:srgbClr val="0CAEEB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3200" spc="480" b="1">
                <a:solidFill>
                  <a:srgbClr val="0CAEEB"/>
                </a:solidFill>
                <a:latin typeface="Times New Roman"/>
                <a:cs typeface="Times New Roman"/>
              </a:rPr>
              <a:t> </a:t>
            </a:r>
            <a:r>
              <a:rPr dirty="0" u="heavy" sz="3200" spc="-35" b="1">
                <a:solidFill>
                  <a:srgbClr val="050505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sz="3200" spc="-35" b="1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1015" b="1">
                <a:solidFill>
                  <a:srgbClr val="312D2F"/>
                </a:solidFill>
                <a:uFill>
                  <a:solidFill>
                    <a:srgbClr val="312D2F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sz="1000" spc="-45">
                <a:solidFill>
                  <a:srgbClr val="312D2F"/>
                </a:solidFill>
                <a:latin typeface="Times New Roman"/>
                <a:cs typeface="Times New Roman"/>
              </a:rPr>
              <a:t>contain</a:t>
            </a:r>
            <a:r>
              <a:rPr dirty="0" sz="1000" spc="-40">
                <a:solidFill>
                  <a:srgbClr val="312D2F"/>
                </a:solidFill>
                <a:latin typeface="Times New Roman"/>
                <a:cs typeface="Times New Roman"/>
              </a:rPr>
              <a:t>s</a:t>
            </a:r>
            <a:r>
              <a:rPr dirty="0" sz="100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red</a:t>
            </a:r>
            <a:r>
              <a:rPr dirty="0" sz="100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ball,</a:t>
            </a:r>
            <a:r>
              <a:rPr dirty="0" sz="100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blue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ball</a:t>
            </a:r>
            <a:r>
              <a:rPr dirty="0" sz="100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r>
              <a:rPr dirty="0" sz="100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yellow</a:t>
            </a:r>
            <a:r>
              <a:rPr dirty="0" sz="100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ball,</a:t>
            </a:r>
            <a:r>
              <a:rPr dirty="0" sz="100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all</a:t>
            </a:r>
            <a:r>
              <a:rPr dirty="0" sz="10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Times New Roman"/>
                <a:cs typeface="Times New Roman"/>
              </a:rPr>
              <a:t>balls</a:t>
            </a:r>
            <a:r>
              <a:rPr dirty="0" sz="100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F"/>
                </a:solidFill>
                <a:latin typeface="Times New Roman"/>
                <a:cs typeface="Times New Roman"/>
              </a:rPr>
              <a:t>being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36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50" spc="365">
                <a:solidFill>
                  <a:srgbClr val="181616"/>
                </a:solidFill>
                <a:latin typeface="Times New Roman"/>
                <a:cs typeface="Times New Roman"/>
              </a:rPr>
              <a:t>s</a:t>
            </a:r>
            <a:r>
              <a:rPr dirty="0" sz="1050" spc="365">
                <a:solidFill>
                  <a:srgbClr val="312D2F"/>
                </a:solidFill>
                <a:latin typeface="Times New Roman"/>
                <a:cs typeface="Times New Roman"/>
              </a:rPr>
              <a:t>ize.</a:t>
            </a:r>
            <a:r>
              <a:rPr dirty="0" sz="105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Kritika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takes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ball</a:t>
            </a:r>
            <a:r>
              <a:rPr dirty="0" sz="1050" spc="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bag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without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looking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into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it.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What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she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takes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65"/>
              </a:spcBef>
              <a:tabLst>
                <a:tab pos="1410970" algn="l"/>
                <a:tab pos="263906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(i)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yellow</a:t>
            </a:r>
            <a:r>
              <a:rPr dirty="0" sz="105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ball?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(ii)</a:t>
            </a:r>
            <a:r>
              <a:rPr dirty="0" sz="950" spc="25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red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ball?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(iii)</a:t>
            </a:r>
            <a:r>
              <a:rPr dirty="0" sz="950" spc="340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blue</a:t>
            </a:r>
            <a:r>
              <a:rPr dirty="0" sz="105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ball?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937" y="855059"/>
            <a:ext cx="2228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5">
                <a:solidFill>
                  <a:srgbClr val="08ACEB"/>
                </a:solidFill>
                <a:latin typeface="Courier New"/>
                <a:cs typeface="Courier New"/>
              </a:rPr>
              <a:t>299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2872" y="1166183"/>
            <a:ext cx="4754245" cy="1184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5240" marR="5715" indent="-3175">
              <a:lnSpc>
                <a:spcPct val="103899"/>
              </a:lnSpc>
              <a:spcBef>
                <a:spcPts val="50"/>
              </a:spcBef>
            </a:pP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100" spc="2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100" spc="8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Kritika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takes</a:t>
            </a:r>
            <a:r>
              <a:rPr dirty="0" sz="1050" spc="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</a:t>
            </a:r>
            <a:r>
              <a:rPr dirty="0" sz="1050" spc="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</a:t>
            </a:r>
            <a:r>
              <a:rPr dirty="0" sz="1050" spc="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ball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from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bag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without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looking</a:t>
            </a:r>
            <a:r>
              <a:rPr dirty="0" sz="1050" spc="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into</a:t>
            </a:r>
            <a:r>
              <a:rPr dirty="0" sz="1050" spc="-1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it.</a:t>
            </a:r>
            <a:r>
              <a:rPr dirty="0" sz="1050" spc="-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So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-6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it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-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equally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likely</a:t>
            </a:r>
            <a:r>
              <a:rPr dirty="0" sz="1050" spc="1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that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she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takes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any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one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them</a:t>
            </a:r>
            <a:r>
              <a:rPr dirty="0" sz="1050" spc="-20">
                <a:solidFill>
                  <a:srgbClr val="494446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5240" marR="5080" indent="307340">
              <a:lnSpc>
                <a:spcPct val="104900"/>
              </a:lnSpc>
              <a:spcBef>
                <a:spcPts val="409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Let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Y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be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'the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ball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taken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yellow</a:t>
            </a:r>
            <a:r>
              <a:rPr dirty="0" sz="1050" spc="45">
                <a:solidFill>
                  <a:srgbClr val="494446"/>
                </a:solidFill>
                <a:latin typeface="Times New Roman"/>
                <a:cs typeface="Times New Roman"/>
              </a:rPr>
              <a:t>'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,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 B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be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'the</a:t>
            </a:r>
            <a:r>
              <a:rPr dirty="0" sz="1050" spc="1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ball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taken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</a:t>
            </a:r>
            <a:r>
              <a:rPr dirty="0" sz="10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blue'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2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 spc="1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2F2B2D"/>
                </a:solidFill>
                <a:latin typeface="Times New Roman"/>
                <a:cs typeface="Times New Roman"/>
              </a:rPr>
              <a:t>R</a:t>
            </a:r>
            <a:r>
              <a:rPr dirty="0" sz="1050" spc="12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be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1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'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ball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taken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red'.</a:t>
            </a:r>
            <a:endParaRPr sz="10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45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Now,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pos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s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ible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outcomes=</a:t>
            </a:r>
            <a:r>
              <a:rPr dirty="0" sz="1050" spc="1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2F2B2D"/>
                </a:solidFill>
                <a:latin typeface="Times New Roman"/>
                <a:cs typeface="Times New Roman"/>
              </a:rPr>
              <a:t>3.</a:t>
            </a:r>
            <a:endParaRPr sz="10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47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(i)</a:t>
            </a:r>
            <a:r>
              <a:rPr dirty="0" sz="1050" spc="4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50" b="1">
                <a:solidFill>
                  <a:srgbClr val="2F2B2D"/>
                </a:solidFill>
                <a:latin typeface="Times New Roman"/>
                <a:cs typeface="Times New Roman"/>
              </a:rPr>
              <a:t>Y</a:t>
            </a:r>
            <a:r>
              <a:rPr dirty="0" sz="1000" spc="70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F2B2D"/>
                </a:solidFill>
                <a:latin typeface="Times New Roman"/>
                <a:cs typeface="Times New Roman"/>
              </a:rPr>
              <a:t>1.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12808" y="2179184"/>
            <a:ext cx="685165" cy="1124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200" spc="-1760" b="1">
                <a:solidFill>
                  <a:srgbClr val="070505"/>
                </a:solidFill>
                <a:latin typeface="Courier New"/>
                <a:cs typeface="Courier New"/>
              </a:rPr>
              <a:t>eo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7491" y="3196255"/>
            <a:ext cx="675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0" b="1">
                <a:solidFill>
                  <a:srgbClr val="08ACEB"/>
                </a:solidFill>
                <a:latin typeface="Times New Roman"/>
                <a:cs typeface="Times New Roman"/>
              </a:rPr>
              <a:t>Remarks: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008" y="3390613"/>
            <a:ext cx="475932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  <a:tabLst>
                <a:tab pos="2909570" algn="l"/>
              </a:tabLst>
            </a:pP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1.</a:t>
            </a:r>
            <a:r>
              <a:rPr dirty="0" sz="950" spc="340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</a:t>
            </a:r>
            <a:r>
              <a:rPr dirty="0" sz="1050" spc="2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having</a:t>
            </a:r>
            <a:r>
              <a:rPr dirty="0" sz="1050" spc="2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only</a:t>
            </a:r>
            <a:r>
              <a:rPr dirty="0" sz="1050" spc="2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one</a:t>
            </a:r>
            <a:r>
              <a:rPr dirty="0" sz="1050" spc="2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</a:t>
            </a:r>
            <a:r>
              <a:rPr dirty="0" sz="1050" spc="2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3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th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eriment</a:t>
            </a:r>
            <a:r>
              <a:rPr dirty="0" sz="1050" spc="2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2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210" b="1" i="1">
                <a:solidFill>
                  <a:srgbClr val="2F2B2D"/>
                </a:solidFill>
                <a:latin typeface="Times New Roman"/>
                <a:cs typeface="Times New Roman"/>
              </a:rPr>
              <a:t>c</a:t>
            </a:r>
            <a:r>
              <a:rPr dirty="0" sz="1300" spc="210">
                <a:solidFill>
                  <a:srgbClr val="070505"/>
                </a:solidFill>
                <a:latin typeface="Arial"/>
                <a:cs typeface="Arial"/>
              </a:rPr>
              <a:t>♦</a:t>
            </a:r>
            <a:r>
              <a:rPr dirty="0" sz="1050" spc="210" b="1" i="1">
                <a:solidFill>
                  <a:srgbClr val="2F2B2D"/>
                </a:solidFill>
                <a:latin typeface="Times New Roman"/>
                <a:cs typeface="Times New Roman"/>
              </a:rPr>
              <a:t>lle</a:t>
            </a:r>
            <a:r>
              <a:rPr dirty="0" sz="1050" spc="210" b="1" i="1">
                <a:solidFill>
                  <a:srgbClr val="070505"/>
                </a:solidFill>
                <a:latin typeface="Times New Roman"/>
                <a:cs typeface="Times New Roman"/>
              </a:rPr>
              <a:t>r</a:t>
            </a:r>
            <a:r>
              <a:rPr dirty="0" sz="1050" spc="200" b="1" i="1">
                <a:solidFill>
                  <a:srgbClr val="070505"/>
                </a:solidFill>
                <a:latin typeface="Times New Roman"/>
                <a:cs typeface="Times New Roman"/>
              </a:rPr>
              <a:t> </a:t>
            </a:r>
            <a:r>
              <a:rPr dirty="0" sz="1050" spc="235" b="1" i="1">
                <a:solidFill>
                  <a:srgbClr val="2F2B2D"/>
                </a:solidFill>
                <a:latin typeface="Times New Roman"/>
                <a:cs typeface="Times New Roman"/>
              </a:rPr>
              <a:t>m:ntary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699385" algn="l"/>
                <a:tab pos="3019425" algn="l"/>
              </a:tabLst>
            </a:pPr>
            <a:r>
              <a:rPr dirty="0" sz="1050" i="1">
                <a:solidFill>
                  <a:srgbClr val="2F2B2D"/>
                </a:solidFill>
                <a:latin typeface="Times New Roman"/>
                <a:cs typeface="Times New Roman"/>
              </a:rPr>
              <a:t>event.</a:t>
            </a:r>
            <a:r>
              <a:rPr dirty="0" sz="1050" spc="185" i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In</a:t>
            </a:r>
            <a:r>
              <a:rPr dirty="0" sz="1050" spc="1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2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1</a:t>
            </a:r>
            <a:r>
              <a:rPr dirty="0" sz="950">
                <a:solidFill>
                  <a:srgbClr val="494446"/>
                </a:solidFill>
                <a:latin typeface="Arial"/>
                <a:cs typeface="Arial"/>
              </a:rPr>
              <a:t>,</a:t>
            </a:r>
            <a:r>
              <a:rPr dirty="0" sz="950" spc="175">
                <a:solidFill>
                  <a:srgbClr val="494446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both</a:t>
            </a:r>
            <a:r>
              <a:rPr dirty="0" sz="1050" spc="2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events</a:t>
            </a:r>
            <a:r>
              <a:rPr dirty="0" sz="1050" spc="2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1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an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u="heavy" sz="1050" spc="-25">
                <a:solidFill>
                  <a:srgbClr val="2F2B2D"/>
                </a:solidFill>
                <a:uFill>
                  <a:solidFill>
                    <a:srgbClr val="2F2B2D"/>
                  </a:solidFill>
                </a:uFill>
                <a:latin typeface="Times New Roman"/>
                <a:cs typeface="Times New Roman"/>
              </a:rPr>
              <a:t>are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95" b="1">
                <a:solidFill>
                  <a:srgbClr val="2F2B2D"/>
                </a:solidFill>
                <a:latin typeface="Times New Roman"/>
                <a:cs typeface="Times New Roman"/>
              </a:rPr>
              <a:t>ementar</a:t>
            </a:r>
            <a:r>
              <a:rPr dirty="0" sz="1050" spc="38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65" b="1">
                <a:solidFill>
                  <a:srgbClr val="070505"/>
                </a:solidFill>
                <a:latin typeface="Times New Roman"/>
                <a:cs typeface="Times New Roman"/>
              </a:rPr>
              <a:t>..,,...Jl</a:t>
            </a:r>
            <a:r>
              <a:rPr dirty="0" sz="1050" spc="65" b="1">
                <a:solidFill>
                  <a:srgbClr val="2F2B2D"/>
                </a:solidFill>
                <a:latin typeface="Times New Roman"/>
                <a:cs typeface="Times New Roman"/>
              </a:rPr>
              <a:t>milarly</a:t>
            </a:r>
            <a:r>
              <a:rPr dirty="0" sz="1050" spc="65" b="1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60" b="1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in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7344" y="3695631"/>
            <a:ext cx="3814445" cy="4775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2545715" algn="l"/>
                <a:tab pos="2966085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2,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all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three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events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25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F2B2D"/>
                </a:solidFill>
                <a:latin typeface="Times New Roman"/>
                <a:cs typeface="Times New Roman"/>
              </a:rPr>
              <a:t>Y</a:t>
            </a:r>
            <a:r>
              <a:rPr dirty="0" sz="1050" spc="-3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5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r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720">
                <a:solidFill>
                  <a:srgbClr val="2F2B2D"/>
                </a:solidFill>
                <a:latin typeface="Times New Roman"/>
                <a:cs typeface="Times New Roman"/>
              </a:rPr>
              <a:t>enta</a:t>
            </a:r>
            <a:r>
              <a:rPr dirty="0" sz="1050" spc="4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45">
                <a:solidFill>
                  <a:srgbClr val="070505"/>
                </a:solidFill>
                <a:latin typeface="Times New Roman"/>
                <a:cs typeface="Times New Roman"/>
              </a:rPr>
              <a:t>,'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2.</a:t>
            </a:r>
            <a:r>
              <a:rPr dirty="0" sz="1050" spc="3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In</a:t>
            </a:r>
            <a:r>
              <a:rPr dirty="0" sz="100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1,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we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note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that: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400">
                <a:solidFill>
                  <a:srgbClr val="2F2B2D"/>
                </a:solidFill>
                <a:latin typeface="Times New Roman"/>
                <a:cs typeface="Times New Roman"/>
              </a:rPr>
              <a:t>P(E)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6810" y="4197809"/>
            <a:ext cx="31375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In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2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9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we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note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that: </a:t>
            </a:r>
            <a:r>
              <a:rPr dirty="0" sz="1050" spc="335" b="1">
                <a:solidFill>
                  <a:srgbClr val="2F2B2D"/>
                </a:solidFill>
                <a:latin typeface="Times New Roman"/>
                <a:cs typeface="Times New Roman"/>
              </a:rPr>
              <a:t>P(Y</a:t>
            </a:r>
            <a:r>
              <a:rPr dirty="0" sz="1050" spc="335" b="1">
                <a:solidFill>
                  <a:srgbClr val="070505"/>
                </a:solidFill>
                <a:latin typeface="Times New Roman"/>
                <a:cs typeface="Times New Roman"/>
              </a:rPr>
              <a:t>(f"</a:t>
            </a:r>
            <a:r>
              <a:rPr dirty="0" sz="1050" spc="335" b="1">
                <a:solidFill>
                  <a:srgbClr val="2F2B2D"/>
                </a:solidFill>
                <a:latin typeface="Times New Roman"/>
                <a:cs typeface="Times New Roman"/>
              </a:rPr>
              <a:t>P</a:t>
            </a:r>
            <a:r>
              <a:rPr dirty="0" sz="1050" spc="22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295" b="1">
                <a:solidFill>
                  <a:srgbClr val="2F2B2D"/>
                </a:solidFill>
                <a:latin typeface="Times New Roman"/>
                <a:cs typeface="Times New Roman"/>
              </a:rPr>
              <a:t>(B)</a:t>
            </a:r>
            <a:r>
              <a:rPr dirty="0" sz="1050" spc="90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r>
              <a:rPr dirty="0" sz="1050" spc="-20">
                <a:solidFill>
                  <a:srgbClr val="070505"/>
                </a:solidFill>
                <a:latin typeface="Times New Roman"/>
                <a:cs typeface="Times New Roman"/>
              </a:rPr>
              <a:t>...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3908" y="4423458"/>
            <a:ext cx="2889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6560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Observe</a:t>
            </a:r>
            <a:r>
              <a:rPr dirty="0" sz="1050" spc="2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that</a:t>
            </a:r>
            <a:r>
              <a:rPr dirty="0" sz="1050" spc="2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100" spc="20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spc="650" b="1">
                <a:solidFill>
                  <a:srgbClr val="2F2B2D"/>
                </a:solidFill>
                <a:latin typeface="Times New Roman"/>
                <a:cs typeface="Times New Roman"/>
              </a:rPr>
              <a:t>sum</a:t>
            </a:r>
            <a:r>
              <a:rPr dirty="0" sz="1100" b="1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100" spc="415" b="1">
                <a:solidFill>
                  <a:srgbClr val="2F2B2D"/>
                </a:solidFill>
                <a:latin typeface="Times New Roman"/>
                <a:cs typeface="Times New Roman"/>
              </a:rPr>
              <a:t>abilitie</a:t>
            </a:r>
            <a:r>
              <a:rPr dirty="0" sz="1100" spc="31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spc="525" b="1">
                <a:solidFill>
                  <a:srgbClr val="070505"/>
                </a:solidFill>
                <a:latin typeface="Times New Roman"/>
                <a:cs typeface="Times New Roman"/>
              </a:rPr>
              <a:t>V.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00611" y="3815454"/>
            <a:ext cx="1578610" cy="80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70505"/>
                </a:solidFill>
                <a:latin typeface="Times New Roman"/>
                <a:cs typeface="Times New Roman"/>
              </a:rPr>
              <a:t>'-</a:t>
            </a:r>
            <a:r>
              <a:rPr dirty="0" sz="2400" spc="-25" b="1">
                <a:solidFill>
                  <a:srgbClr val="070505"/>
                </a:solidFill>
                <a:latin typeface="Times New Roman"/>
                <a:cs typeface="Times New Roman"/>
              </a:rPr>
              <a:t>.V</a:t>
            </a:r>
            <a:endParaRPr sz="240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1910"/>
              </a:spcBef>
            </a:pPr>
            <a:r>
              <a:rPr dirty="0" sz="1100">
                <a:solidFill>
                  <a:srgbClr val="2F2B2D"/>
                </a:solidFill>
                <a:latin typeface="Times New Roman"/>
                <a:cs typeface="Times New Roman"/>
              </a:rPr>
              <a:t>elementary</a:t>
            </a:r>
            <a:r>
              <a:rPr dirty="0" sz="1100" spc="41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F2B2D"/>
                </a:solidFill>
                <a:latin typeface="Times New Roman"/>
                <a:cs typeface="Times New Roman"/>
              </a:rPr>
              <a:t>events</a:t>
            </a:r>
            <a:r>
              <a:rPr dirty="0" sz="1100" spc="3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3851" y="4585253"/>
            <a:ext cx="1467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F2B2D"/>
                </a:solidFill>
                <a:latin typeface="Times New Roman"/>
                <a:cs typeface="Times New Roman"/>
              </a:rPr>
              <a:t>an</a:t>
            </a:r>
            <a:r>
              <a:rPr dirty="0" sz="1100" spc="2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B2D"/>
                </a:solidFill>
                <a:latin typeface="Times New Roman"/>
                <a:cs typeface="Times New Roman"/>
              </a:rPr>
              <a:t>experiment</a:t>
            </a:r>
            <a:r>
              <a:rPr dirty="0" sz="1100" spc="140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494446"/>
                </a:solidFill>
                <a:latin typeface="Times New Roman"/>
                <a:cs typeface="Times New Roman"/>
              </a:rPr>
              <a:t>.</a:t>
            </a:r>
            <a:r>
              <a:rPr dirty="0" sz="1000" spc="15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This</a:t>
            </a:r>
            <a:r>
              <a:rPr dirty="0" sz="1050" spc="-20">
                <a:solidFill>
                  <a:srgbClr val="494446"/>
                </a:solidFill>
                <a:latin typeface="Times New Roman"/>
                <a:cs typeface="Times New Roman"/>
              </a:rPr>
              <a:t>·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32492" y="4279979"/>
            <a:ext cx="76835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general</a:t>
            </a:r>
            <a:r>
              <a:rPr dirty="0" sz="1050" spc="1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al</a:t>
            </a:r>
            <a:r>
              <a:rPr dirty="0" sz="1050" spc="1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3500" spc="-1850" b="1" i="1">
                <a:solidFill>
                  <a:srgbClr val="070505"/>
                </a:solidFill>
                <a:latin typeface="Arial"/>
                <a:cs typeface="Arial"/>
              </a:rPr>
              <a:t>x</a:t>
            </a:r>
            <a:r>
              <a:rPr dirty="0" sz="2050" spc="-1060">
                <a:solidFill>
                  <a:srgbClr val="070505"/>
                </a:solidFill>
                <a:latin typeface="Arial"/>
                <a:cs typeface="Arial"/>
              </a:rPr>
              <a:t>►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7351" y="4856947"/>
            <a:ext cx="4759325" cy="3600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4604" marR="5080" indent="-2540">
              <a:lnSpc>
                <a:spcPct val="103899"/>
              </a:lnSpc>
              <a:spcBef>
                <a:spcPts val="50"/>
              </a:spcBef>
              <a:tabLst>
                <a:tab pos="1885314" algn="l"/>
              </a:tabLst>
            </a:pP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100" spc="16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3</a:t>
            </a:r>
            <a:r>
              <a:rPr dirty="0" sz="1100" spc="5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100" spc="11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Suppose</a:t>
            </a:r>
            <a:r>
              <a:rPr dirty="0" sz="1050" spc="1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we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thro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a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die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F2B2D"/>
                </a:solidFill>
                <a:latin typeface="Times New Roman"/>
                <a:cs typeface="Times New Roman"/>
              </a:rPr>
              <a:t>o</a:t>
            </a:r>
            <a:r>
              <a:rPr dirty="0" sz="1100" b="1">
                <a:solidFill>
                  <a:srgbClr val="070505"/>
                </a:solidFill>
                <a:latin typeface="Times New Roman"/>
                <a:cs typeface="Times New Roman"/>
              </a:rPr>
              <a:t>llfi.</a:t>
            </a:r>
            <a:r>
              <a:rPr dirty="0" sz="1100" spc="540" b="1">
                <a:solidFill>
                  <a:srgbClr val="070505"/>
                </a:solidFill>
                <a:latin typeface="Times New Roman"/>
                <a:cs typeface="Times New Roman"/>
              </a:rPr>
              <a:t> </a:t>
            </a:r>
            <a:r>
              <a:rPr dirty="0" sz="1050" spc="1460">
                <a:solidFill>
                  <a:srgbClr val="2F2B2D"/>
                </a:solidFill>
                <a:latin typeface="Times New Roman"/>
                <a:cs typeface="Times New Roman"/>
              </a:rPr>
              <a:t>at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a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greater</a:t>
            </a:r>
            <a:r>
              <a:rPr dirty="0" sz="1050" spc="1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810">
                <a:solidFill>
                  <a:srgbClr val="2F2B2D"/>
                </a:solidFill>
                <a:latin typeface="Times New Roman"/>
                <a:cs typeface="Times New Roman"/>
              </a:rPr>
              <a:t>th</a:t>
            </a:r>
            <a:r>
              <a:rPr dirty="0" sz="1050" spc="6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635">
                <a:solidFill>
                  <a:srgbClr val="2F2B2D"/>
                </a:solidFill>
                <a:latin typeface="Times New Roman"/>
                <a:cs typeface="Times New Roman"/>
              </a:rPr>
              <a:t>i)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What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20">
                <a:solidFill>
                  <a:srgbClr val="2F2B2D"/>
                </a:solidFill>
                <a:latin typeface="Times New Roman"/>
                <a:cs typeface="Times New Roman"/>
              </a:rPr>
              <a:t>p</a:t>
            </a:r>
            <a:r>
              <a:rPr dirty="0" sz="1050" spc="229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220">
                <a:solidFill>
                  <a:srgbClr val="2F2B2D"/>
                </a:solidFill>
                <a:latin typeface="Times New Roman"/>
                <a:cs typeface="Times New Roman"/>
              </a:rPr>
              <a:t>bility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less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than</a:t>
            </a:r>
            <a:r>
              <a:rPr dirty="0" sz="1050" spc="11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or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2872" y="5172640"/>
            <a:ext cx="1579245" cy="45212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475"/>
              </a:spcBef>
            </a:pP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equalto4?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10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100" spc="9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100" spc="9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(i)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Here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-15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let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be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36650" y="5098913"/>
            <a:ext cx="3041650" cy="52451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605"/>
              </a:spcBef>
            </a:pPr>
            <a:r>
              <a:rPr dirty="0" sz="1500" spc="-90" b="1" i="1">
                <a:solidFill>
                  <a:srgbClr val="070505"/>
                </a:solidFill>
                <a:latin typeface="Times New Roman"/>
                <a:cs typeface="Times New Roman"/>
              </a:rPr>
              <a:t>f"&gt;</a:t>
            </a:r>
            <a:r>
              <a:rPr dirty="0" sz="1500" spc="-25" b="1" i="1">
                <a:solidFill>
                  <a:srgbClr val="070505"/>
                </a:solidFill>
                <a:latin typeface="Times New Roman"/>
                <a:cs typeface="Times New Roman"/>
              </a:rPr>
              <a:t> ...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1270">
                <a:solidFill>
                  <a:srgbClr val="2F2B2D"/>
                </a:solidFill>
                <a:latin typeface="Times New Roman"/>
                <a:cs typeface="Times New Roman"/>
              </a:rPr>
              <a:t>ting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greater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than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4</a:t>
            </a:r>
            <a:r>
              <a:rPr dirty="0" sz="1050" spc="100">
                <a:solidFill>
                  <a:srgbClr val="494446"/>
                </a:solidFill>
                <a:latin typeface="Times New Roman"/>
                <a:cs typeface="Times New Roman"/>
              </a:rPr>
              <a:t>'.</a:t>
            </a:r>
            <a:r>
              <a:rPr dirty="0" sz="1050" spc="-3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5474" y="5599016"/>
            <a:ext cx="475869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six:</a:t>
            </a:r>
            <a:r>
              <a:rPr dirty="0" sz="1050" spc="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r>
              <a:rPr dirty="0" sz="1050" spc="-25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3,</a:t>
            </a:r>
            <a:r>
              <a:rPr dirty="0" sz="1050" spc="204">
                <a:solidFill>
                  <a:srgbClr val="2F2B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-1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5</a:t>
            </a:r>
            <a:r>
              <a:rPr dirty="0" sz="1050" spc="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6,</a:t>
            </a:r>
            <a:r>
              <a:rPr dirty="0" sz="1050" spc="1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are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8528" y="5766918"/>
            <a:ext cx="37979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185" algn="l"/>
              </a:tabLst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2F2B2D"/>
                </a:solidFill>
                <a:latin typeface="Times New Roman"/>
                <a:cs typeface="Times New Roman"/>
              </a:rPr>
              <a:t>6</a:t>
            </a:r>
            <a:r>
              <a:rPr dirty="0" sz="1000" spc="55">
                <a:solidFill>
                  <a:srgbClr val="494446"/>
                </a:solidFill>
                <a:latin typeface="Times New Roman"/>
                <a:cs typeface="Times New Roman"/>
              </a:rPr>
              <a:t>.</a:t>
            </a:r>
            <a:r>
              <a:rPr dirty="0" sz="1000" spc="2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Therefore,</a:t>
            </a:r>
            <a:r>
              <a:rPr dirty="0" sz="1050" spc="20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tcomes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2F2B2D"/>
                </a:solidFill>
                <a:latin typeface="Times New Roman"/>
                <a:cs typeface="Times New Roman"/>
              </a:rPr>
              <a:t>2</a:t>
            </a:r>
            <a:r>
              <a:rPr dirty="0" sz="1000" spc="55">
                <a:solidFill>
                  <a:srgbClr val="494446"/>
                </a:solidFill>
                <a:latin typeface="Times New Roman"/>
                <a:cs typeface="Times New Roman"/>
              </a:rPr>
              <a:t>.</a:t>
            </a:r>
            <a:r>
              <a:rPr dirty="0" sz="1000" spc="15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So</a:t>
            </a:r>
            <a:r>
              <a:rPr dirty="0" sz="1050" spc="-25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98398" y="6288660"/>
            <a:ext cx="1077595" cy="0"/>
          </a:xfrm>
          <a:custGeom>
            <a:avLst/>
            <a:gdLst/>
            <a:ahLst/>
            <a:cxnLst/>
            <a:rect l="l" t="t" r="r" b="b"/>
            <a:pathLst>
              <a:path w="1077595" h="0">
                <a:moveTo>
                  <a:pt x="0" y="0"/>
                </a:moveTo>
                <a:lnTo>
                  <a:pt x="1077363" y="0"/>
                </a:lnTo>
              </a:path>
            </a:pathLst>
          </a:custGeom>
          <a:ln w="12719">
            <a:solidFill>
              <a:srgbClr val="2F2B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420389" y="5531857"/>
            <a:ext cx="3170555" cy="9188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63395" algn="l"/>
              </a:tabLst>
            </a:pPr>
            <a:r>
              <a:rPr dirty="0" sz="5850" spc="550" b="1">
                <a:solidFill>
                  <a:srgbClr val="070505"/>
                </a:solidFill>
                <a:latin typeface="Times New Roman"/>
                <a:cs typeface="Times New Roman"/>
              </a:rPr>
              <a:t>o</a:t>
            </a:r>
            <a:r>
              <a:rPr dirty="0" sz="5850" spc="-135" b="1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100" spc="515" b="1">
                <a:solidFill>
                  <a:srgbClr val="2F2B2D"/>
                </a:solidFill>
                <a:latin typeface="Times New Roman"/>
                <a:cs typeface="Times New Roman"/>
              </a:rPr>
              <a:t>numbc</a:t>
            </a:r>
            <a:r>
              <a:rPr dirty="0" sz="1100" spc="-3579" b="1">
                <a:solidFill>
                  <a:srgbClr val="2F2B2D"/>
                </a:solidFill>
                <a:latin typeface="Times New Roman"/>
                <a:cs typeface="Times New Roman"/>
              </a:rPr>
              <a:t>r</a:t>
            </a:r>
            <a:r>
              <a:rPr dirty="0" sz="1100" spc="-520" b="1">
                <a:solidFill>
                  <a:srgbClr val="2F2B2D"/>
                </a:solidFill>
                <a:latin typeface="Times New Roman"/>
                <a:cs typeface="Times New Roman"/>
              </a:rPr>
              <a:t>(</a:t>
            </a:r>
            <a:r>
              <a:rPr dirty="0" sz="1100" spc="525" b="1">
                <a:solidFill>
                  <a:srgbClr val="2F2B2D"/>
                </a:solidFill>
                <a:latin typeface="Times New Roman"/>
                <a:cs typeface="Times New Roman"/>
              </a:rPr>
              <a:t>P</a:t>
            </a:r>
            <a:r>
              <a:rPr dirty="0" sz="1100" b="1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greater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2F2B2D"/>
                </a:solidFill>
                <a:latin typeface="Times New Roman"/>
                <a:cs typeface="Times New Roman"/>
              </a:rPr>
              <a:t>than</a:t>
            </a:r>
            <a:r>
              <a:rPr dirty="0" sz="1100" spc="1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4)</a:t>
            </a:r>
            <a:r>
              <a:rPr dirty="0" sz="1050" spc="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F2B2D"/>
                </a:solidFill>
                <a:latin typeface="Arial"/>
                <a:cs typeface="Arial"/>
              </a:rPr>
              <a:t>=</a:t>
            </a:r>
            <a:r>
              <a:rPr dirty="0" sz="1100" spc="185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1900" spc="-670">
                <a:solidFill>
                  <a:srgbClr val="2F2B2D"/>
                </a:solidFill>
                <a:latin typeface="Times New Roman"/>
                <a:cs typeface="Times New Roman"/>
              </a:rPr>
              <a:t>¾</a:t>
            </a:r>
            <a:r>
              <a:rPr dirty="0" sz="190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100" spc="-305">
                <a:solidFill>
                  <a:srgbClr val="2F2B2D"/>
                </a:solidFill>
                <a:latin typeface="Arial"/>
                <a:cs typeface="Arial"/>
              </a:rPr>
              <a:t>=</a:t>
            </a:r>
            <a:r>
              <a:rPr dirty="0" sz="1100" spc="475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sz="2900" spc="-735">
                <a:solidFill>
                  <a:srgbClr val="2F2B2D"/>
                </a:solidFill>
                <a:latin typeface="Times New Roman"/>
                <a:cs typeface="Times New Roman"/>
              </a:rPr>
              <a:t>3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824920" y="6342360"/>
            <a:ext cx="3663950" cy="953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3810">
              <a:lnSpc>
                <a:spcPct val="146900"/>
              </a:lnSpc>
              <a:spcBef>
                <a:spcPts val="100"/>
              </a:spcBef>
            </a:pPr>
            <a:r>
              <a:rPr dirty="0" sz="950">
                <a:solidFill>
                  <a:srgbClr val="2F2B2D"/>
                </a:solidFill>
                <a:latin typeface="Times New Roman"/>
                <a:cs typeface="Times New Roman"/>
              </a:rPr>
              <a:t>(ii)</a:t>
            </a:r>
            <a:r>
              <a:rPr dirty="0" sz="950" spc="21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Let</a:t>
            </a:r>
            <a:r>
              <a:rPr dirty="0" sz="1050" spc="8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be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204">
                <a:solidFill>
                  <a:srgbClr val="2F2B2D"/>
                </a:solidFill>
                <a:latin typeface="Times New Roman"/>
                <a:cs typeface="Times New Roman"/>
              </a:rPr>
              <a:t>t</a:t>
            </a:r>
            <a:r>
              <a:rPr dirty="0" sz="1050" spc="2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15">
                <a:solidFill>
                  <a:srgbClr val="2F2B2D"/>
                </a:solidFill>
                <a:latin typeface="Times New Roman"/>
                <a:cs typeface="Times New Roman"/>
              </a:rPr>
              <a:t>vent</a:t>
            </a:r>
            <a:r>
              <a:rPr dirty="0" sz="1050" spc="1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'getting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3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less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than</a:t>
            </a:r>
            <a:r>
              <a:rPr dirty="0" sz="1050" spc="1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or</a:t>
            </a:r>
            <a:r>
              <a:rPr dirty="0" sz="1050" spc="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equal</a:t>
            </a:r>
            <a:r>
              <a:rPr dirty="0" sz="1050" spc="12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4'</a:t>
            </a:r>
            <a:r>
              <a:rPr dirty="0" sz="1050" spc="75">
                <a:solidFill>
                  <a:srgbClr val="494446"/>
                </a:solidFill>
                <a:latin typeface="Times New Roman"/>
                <a:cs typeface="Times New Roman"/>
              </a:rPr>
              <a:t>.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7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175" b="1">
                <a:solidFill>
                  <a:srgbClr val="2F2B2D"/>
                </a:solidFill>
                <a:latin typeface="Times New Roman"/>
                <a:cs typeface="Times New Roman"/>
              </a:rPr>
              <a:t>o</a:t>
            </a:r>
            <a:r>
              <a:rPr dirty="0" sz="1050" spc="175" b="1">
                <a:solidFill>
                  <a:srgbClr val="070505"/>
                </a:solidFill>
                <a:latin typeface="Times New Roman"/>
                <a:cs typeface="Times New Roman"/>
              </a:rPr>
              <a:t>A'Ve</a:t>
            </a:r>
            <a:r>
              <a:rPr dirty="0" sz="1050" spc="175" b="1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050" spc="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F2B2D"/>
                </a:solidFill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 marL="12700" marR="844550" indent="3175">
              <a:lnSpc>
                <a:spcPct val="143100"/>
              </a:lnSpc>
            </a:pPr>
            <a:r>
              <a:rPr dirty="0" sz="1050" spc="295" b="1">
                <a:solidFill>
                  <a:srgbClr val="2F2B2D"/>
                </a:solidFill>
                <a:latin typeface="Times New Roman"/>
                <a:cs typeface="Times New Roman"/>
              </a:rPr>
              <a:t>Outc</a:t>
            </a:r>
            <a:r>
              <a:rPr dirty="0" sz="1050" spc="18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280" b="1">
                <a:solidFill>
                  <a:srgbClr val="070505"/>
                </a:solidFill>
                <a:latin typeface="Times New Roman"/>
                <a:cs typeface="Times New Roman"/>
              </a:rPr>
              <a:t>Vu</a:t>
            </a:r>
            <a:r>
              <a:rPr dirty="0" sz="1050" spc="280" b="1">
                <a:solidFill>
                  <a:srgbClr val="2F2B2D"/>
                </a:solidFill>
                <a:latin typeface="Times New Roman"/>
                <a:cs typeface="Times New Roman"/>
              </a:rPr>
              <a:t>rable</a:t>
            </a:r>
            <a:r>
              <a:rPr dirty="0" sz="1050" spc="75" b="1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7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the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event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90">
                <a:solidFill>
                  <a:srgbClr val="2F2B2D"/>
                </a:solidFill>
                <a:latin typeface="Times New Roman"/>
                <a:cs typeface="Times New Roman"/>
              </a:rPr>
              <a:t>Fare</a:t>
            </a:r>
            <a:r>
              <a:rPr dirty="0" sz="1050" spc="8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1,</a:t>
            </a:r>
            <a:r>
              <a:rPr dirty="0" sz="10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2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2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3,</a:t>
            </a:r>
            <a:r>
              <a:rPr dirty="0" sz="1050" spc="5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4.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So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 spc="50">
                <a:solidFill>
                  <a:srgbClr val="494446"/>
                </a:solidFill>
                <a:latin typeface="Times New Roman"/>
                <a:cs typeface="Times New Roman"/>
              </a:rPr>
              <a:t> </a:t>
            </a:r>
            <a:r>
              <a:rPr dirty="0" sz="1050" spc="335">
                <a:solidFill>
                  <a:srgbClr val="2F2B2D"/>
                </a:solidFill>
                <a:latin typeface="Times New Roman"/>
                <a:cs typeface="Times New Roman"/>
              </a:rPr>
              <a:t>th</a:t>
            </a:r>
            <a:r>
              <a:rPr dirty="0" sz="1050" spc="3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35">
                <a:solidFill>
                  <a:srgbClr val="2F2B2D"/>
                </a:solidFill>
                <a:latin typeface="Times New Roman"/>
                <a:cs typeface="Times New Roman"/>
              </a:rPr>
              <a:t>;ber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0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4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to</a:t>
            </a:r>
            <a:r>
              <a:rPr dirty="0" sz="1050" spc="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F</a:t>
            </a:r>
            <a:r>
              <a:rPr dirty="0" sz="1050" spc="6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is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30">
                <a:solidFill>
                  <a:srgbClr val="2F2B2D"/>
                </a:solidFill>
                <a:latin typeface="Times New Roman"/>
                <a:cs typeface="Times New Roman"/>
              </a:rPr>
              <a:t>4</a:t>
            </a:r>
            <a:r>
              <a:rPr dirty="0" sz="1050" spc="30">
                <a:solidFill>
                  <a:srgbClr val="494446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259102" y="2402797"/>
            <a:ext cx="9398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4920" y="2509643"/>
            <a:ext cx="14960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050" spc="-25">
                <a:solidFill>
                  <a:srgbClr val="2F2B2D"/>
                </a:solidFill>
                <a:latin typeface="Times New Roman"/>
                <a:cs typeface="Times New Roman"/>
              </a:rPr>
              <a:t>So</a:t>
            </a:r>
            <a:r>
              <a:rPr dirty="0" sz="1050" spc="-25">
                <a:solidFill>
                  <a:srgbClr val="494446"/>
                </a:solidFill>
                <a:latin typeface="Times New Roman"/>
                <a:cs typeface="Times New Roman"/>
              </a:rPr>
              <a:t>,</a:t>
            </a:r>
            <a:r>
              <a:rPr dirty="0" sz="1050">
                <a:solidFill>
                  <a:srgbClr val="494446"/>
                </a:solidFill>
                <a:latin typeface="Times New Roman"/>
                <a:cs typeface="Times New Roman"/>
              </a:rPr>
              <a:t>	</a:t>
            </a:r>
            <a:r>
              <a:rPr dirty="0" baseline="2923" sz="1425" spc="97">
                <a:solidFill>
                  <a:srgbClr val="2F2B2D"/>
                </a:solidFill>
                <a:latin typeface="Arial"/>
                <a:cs typeface="Arial"/>
              </a:rPr>
              <a:t>P(Y)</a:t>
            </a:r>
            <a:r>
              <a:rPr dirty="0" baseline="2923" sz="1425" spc="142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baseline="2777" sz="1500" spc="127">
                <a:solidFill>
                  <a:srgbClr val="2F2B2D"/>
                </a:solidFill>
                <a:latin typeface="Arial"/>
                <a:cs typeface="Arial"/>
              </a:rPr>
              <a:t>=</a:t>
            </a:r>
            <a:r>
              <a:rPr dirty="0" baseline="2777" sz="1500" spc="457">
                <a:solidFill>
                  <a:srgbClr val="2F2B2D"/>
                </a:solidFill>
                <a:latin typeface="Arial"/>
                <a:cs typeface="Arial"/>
              </a:rPr>
              <a:t> </a:t>
            </a:r>
            <a:r>
              <a:rPr dirty="0" baseline="2777" sz="1500">
                <a:solidFill>
                  <a:srgbClr val="2F2B2D"/>
                </a:solidFill>
                <a:latin typeface="Arial"/>
                <a:cs typeface="Arial"/>
              </a:rPr>
              <a:t>-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260094" y="2613691"/>
            <a:ext cx="927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solidFill>
                  <a:srgbClr val="2F2B2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4920" y="2921763"/>
            <a:ext cx="137668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</a:tabLst>
            </a:pP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Similarly,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(ii)</a:t>
            </a:r>
            <a:r>
              <a:rPr dirty="0" sz="1050" spc="3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P(R)</a:t>
            </a:r>
            <a:r>
              <a:rPr dirty="0" sz="1050" spc="6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42026" y="2811865"/>
            <a:ext cx="132715" cy="40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ts val="1150"/>
              </a:lnSpc>
              <a:spcBef>
                <a:spcPts val="100"/>
              </a:spcBef>
            </a:pPr>
            <a:r>
              <a:rPr dirty="0" sz="1050" spc="-45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dirty="0" sz="1600" spc="40">
                <a:solidFill>
                  <a:srgbClr val="2F2B2D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431763" y="2811865"/>
            <a:ext cx="869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solidFill>
                  <a:srgbClr val="2F2B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25668" y="2839085"/>
            <a:ext cx="9975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and</a:t>
            </a:r>
            <a:r>
              <a:rPr dirty="0" sz="1050" spc="42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(iii)</a:t>
            </a:r>
            <a:r>
              <a:rPr dirty="0" sz="1050" spc="34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P(B)</a:t>
            </a:r>
            <a:r>
              <a:rPr dirty="0" sz="1050" spc="9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700" spc="-50">
                <a:solidFill>
                  <a:srgbClr val="2F2B2D"/>
                </a:solidFill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26142" y="7452030"/>
            <a:ext cx="6070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2F2B2D"/>
                </a:solidFill>
                <a:latin typeface="Times New Roman"/>
                <a:cs typeface="Times New Roman"/>
              </a:rPr>
              <a:t>Therefore,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614489" y="7345184"/>
            <a:ext cx="39941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4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44203" y="7398098"/>
            <a:ext cx="82169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P(F)</a:t>
            </a:r>
            <a:r>
              <a:rPr dirty="0" sz="1050" spc="10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450" spc="204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F2B2D"/>
                </a:solidFill>
                <a:latin typeface="Times New Roman"/>
                <a:cs typeface="Times New Roman"/>
              </a:rPr>
              <a:t>-</a:t>
            </a:r>
            <a:r>
              <a:rPr dirty="0" sz="1450" spc="4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450" spc="-195">
                <a:solidFill>
                  <a:srgbClr val="2F2B2D"/>
                </a:solidFill>
                <a:latin typeface="Times New Roman"/>
                <a:cs typeface="Times New Roman"/>
              </a:rPr>
              <a:t>=</a:t>
            </a:r>
            <a:r>
              <a:rPr dirty="0" sz="1450" spc="55">
                <a:solidFill>
                  <a:srgbClr val="2F2B2D"/>
                </a:solidFill>
                <a:latin typeface="Times New Roman"/>
                <a:cs typeface="Times New Roman"/>
              </a:rPr>
              <a:t> </a:t>
            </a:r>
            <a:r>
              <a:rPr dirty="0" sz="1450" spc="-50">
                <a:solidFill>
                  <a:srgbClr val="2F2B2D"/>
                </a:solidFill>
                <a:latin typeface="Times New Roman"/>
                <a:cs typeface="Times New Roman"/>
              </a:rPr>
              <a:t>-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613935" y="7549718"/>
            <a:ext cx="3765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dirty="0" sz="1050" spc="-50">
                <a:solidFill>
                  <a:srgbClr val="2F2B2D"/>
                </a:solidFill>
                <a:latin typeface="Times New Roman"/>
                <a:cs typeface="Times New Roman"/>
              </a:rPr>
              <a:t>6</a:t>
            </a:r>
            <a:r>
              <a:rPr dirty="0" sz="1050">
                <a:solidFill>
                  <a:srgbClr val="2F2B2D"/>
                </a:solidFill>
                <a:latin typeface="Times New Roman"/>
                <a:cs typeface="Times New Roman"/>
              </a:rPr>
              <a:t>	</a:t>
            </a:r>
            <a:r>
              <a:rPr dirty="0" sz="1050" spc="-65">
                <a:solidFill>
                  <a:srgbClr val="2F2B2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850" y="3226763"/>
            <a:ext cx="1783422" cy="12516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4441" y="2524633"/>
            <a:ext cx="1914736" cy="9127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829" y="5601795"/>
            <a:ext cx="461124" cy="302221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28369" y="870831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AAEEB"/>
                </a:solidFill>
                <a:latin typeface="Times New Roman"/>
                <a:cs typeface="Times New Roman"/>
              </a:rPr>
              <a:t>300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AAE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5251" y="1172543"/>
            <a:ext cx="475932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Fin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above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elementary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events?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No,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they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not</a:t>
            </a:r>
            <a:r>
              <a:rPr dirty="0" sz="1100" spc="114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because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has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has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-1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484"/>
              </a:spcBef>
            </a:pPr>
            <a:r>
              <a:rPr dirty="0" sz="1100" b="1">
                <a:solidFill>
                  <a:srgbClr val="0AAEEB"/>
                </a:solidFill>
                <a:latin typeface="Times New Roman"/>
                <a:cs typeface="Times New Roman"/>
              </a:rPr>
              <a:t>Remarks:</a:t>
            </a:r>
            <a:r>
              <a:rPr dirty="0" sz="1100" spc="165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Arial"/>
                <a:cs typeface="Arial"/>
              </a:rPr>
              <a:t>1</a:t>
            </a:r>
            <a:r>
              <a:rPr dirty="0" sz="1000">
                <a:solidFill>
                  <a:srgbClr val="4B4949"/>
                </a:solidFill>
                <a:latin typeface="Arial"/>
                <a:cs typeface="Arial"/>
              </a:rPr>
              <a:t>,</a:t>
            </a:r>
            <a:r>
              <a:rPr dirty="0" sz="1000" spc="110">
                <a:solidFill>
                  <a:srgbClr val="4B494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19451" y="1819724"/>
            <a:ext cx="3454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6975" y="1856611"/>
            <a:ext cx="4051300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932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P(F)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2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 spc="-67">
                <a:solidFill>
                  <a:srgbClr val="312D2D"/>
                </a:solidFill>
                <a:latin typeface="Arial"/>
                <a:cs typeface="Arial"/>
              </a:rPr>
              <a:t>2</a:t>
            </a:r>
            <a:r>
              <a:rPr dirty="0" baseline="-26041" sz="2400" spc="-382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-26041" sz="2400" spc="-67">
                <a:solidFill>
                  <a:srgbClr val="312D2D"/>
                </a:solidFill>
                <a:latin typeface="Arial"/>
                <a:cs typeface="Arial"/>
              </a:rPr>
              <a:t>2</a:t>
            </a:r>
            <a:r>
              <a:rPr dirty="0" baseline="-26041" sz="2400" spc="-31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where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Eis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'getting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head'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Fis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B4949"/>
                </a:solidFill>
                <a:latin typeface="Times New Roman"/>
                <a:cs typeface="Times New Roman"/>
              </a:rPr>
              <a:t>'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tail'.</a:t>
            </a:r>
            <a:endParaRPr sz="105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  <a:spcBef>
                <a:spcPts val="47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(ii)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3,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get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10290" y="2726388"/>
            <a:ext cx="3581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15" algn="l"/>
              </a:tabLst>
            </a:pP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8754" y="2750556"/>
            <a:ext cx="149669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2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P(F)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24509" sz="2550" spc="112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r>
              <a:rPr dirty="0" sz="1150" spc="75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-3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-24509" sz="2550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r>
              <a:rPr dirty="0" baseline="-24509" sz="2550" spc="-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8814" y="3390360"/>
            <a:ext cx="263906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7975">
              <a:lnSpc>
                <a:spcPct val="1087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D"/>
                </a:solidFill>
                <a:latin typeface="Times New Roman"/>
                <a:cs typeface="Times New Roman"/>
              </a:rPr>
              <a:t>not</a:t>
            </a:r>
            <a:r>
              <a:rPr dirty="0" sz="1050" spc="135" i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greater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th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than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or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equal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r>
              <a:rPr dirty="0" sz="1050" spc="55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r>
              <a:rPr dirty="0" sz="1050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vice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versa.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30311" y="3404097"/>
            <a:ext cx="9594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g</a:t>
            </a:r>
            <a:r>
              <a:rPr dirty="0" sz="1050" spc="135">
                <a:solidFill>
                  <a:srgbClr val="070505"/>
                </a:solidFill>
                <a:latin typeface="Times New Roman"/>
                <a:cs typeface="Times New Roman"/>
              </a:rPr>
              <a:t>;/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ti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33363" y="3404097"/>
            <a:ext cx="4508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ber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less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84767" y="3578102"/>
            <a:ext cx="7435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70505"/>
                </a:solidFill>
                <a:latin typeface="Times New Roman"/>
                <a:cs typeface="Times New Roman"/>
              </a:rPr>
              <a:t>'-.</a:t>
            </a:r>
            <a:r>
              <a:rPr dirty="0" sz="1050" spc="140">
                <a:solidFill>
                  <a:srgbClr val="070505"/>
                </a:solidFill>
                <a:latin typeface="Times New Roman"/>
                <a:cs typeface="Times New Roman"/>
              </a:rPr>
              <a:t>  </a:t>
            </a:r>
            <a:r>
              <a:rPr dirty="0" sz="1050" spc="254">
                <a:solidFill>
                  <a:srgbClr val="070505"/>
                </a:solidFill>
                <a:latin typeface="Times New Roman"/>
                <a:cs typeface="Times New Roman"/>
              </a:rPr>
              <a:t>,._.,,/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32190" y="3819269"/>
            <a:ext cx="21405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(1)</a:t>
            </a:r>
            <a:r>
              <a:rPr dirty="0" sz="950" spc="13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nd</a:t>
            </a:r>
            <a:r>
              <a:rPr dirty="0" sz="1050" spc="4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(2)</a:t>
            </a:r>
            <a:r>
              <a:rPr dirty="0" sz="950" spc="3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above</a:t>
            </a:r>
            <a:r>
              <a:rPr dirty="0" sz="1050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r>
              <a:rPr dirty="0" sz="1050" spc="-35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65621" y="3405877"/>
            <a:ext cx="839469" cy="681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'?</a:t>
            </a:r>
            <a:r>
              <a:rPr dirty="0" sz="1050" spc="-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4300" b="1">
                <a:solidFill>
                  <a:srgbClr val="312D2D"/>
                </a:solidFill>
                <a:latin typeface="Times New Roman"/>
                <a:cs typeface="Times New Roman"/>
              </a:rPr>
              <a:t>Y</a:t>
            </a:r>
            <a:r>
              <a:rPr dirty="0" sz="4300" spc="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4300" spc="-50" b="1">
                <a:solidFill>
                  <a:srgbClr val="070505"/>
                </a:solidFill>
                <a:latin typeface="Times New Roman"/>
                <a:cs typeface="Times New Roman"/>
              </a:rPr>
              <a:t>'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49425" y="3819269"/>
            <a:ext cx="10325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7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7021" y="4036013"/>
            <a:ext cx="7499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0">
                <a:solidFill>
                  <a:srgbClr val="4B4949"/>
                </a:solidFill>
                <a:latin typeface="Times New Roman"/>
                <a:cs typeface="Times New Roman"/>
              </a:rPr>
              <a:t>'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notE'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by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87552" y="3896096"/>
            <a:ext cx="13081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170" b="1">
                <a:solidFill>
                  <a:srgbClr val="070505"/>
                </a:solidFill>
                <a:latin typeface="Arial"/>
                <a:cs typeface="Arial"/>
              </a:rPr>
              <a:t>y</a:t>
            </a:r>
            <a:r>
              <a:rPr dirty="0" sz="1050" spc="-10">
                <a:solidFill>
                  <a:srgbClr val="070505"/>
                </a:solidFill>
                <a:latin typeface="Times New Roman"/>
                <a:cs typeface="Times New Roman"/>
              </a:rPr>
              <a:t>'-</a:t>
            </a:r>
            <a:r>
              <a:rPr dirty="0" sz="1050" spc="-50">
                <a:solidFill>
                  <a:srgbClr val="070505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4920" y="4228337"/>
            <a:ext cx="234315" cy="44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So</a:t>
            </a:r>
            <a:r>
              <a:rPr dirty="0" sz="1050" spc="-25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60"/>
              </a:spcBef>
            </a:pP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i.e.</a:t>
            </a:r>
            <a:r>
              <a:rPr dirty="0" sz="1050" spc="-10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96796" y="3878544"/>
            <a:ext cx="281749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997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-4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P(not:)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3800" spc="-50" b="1" i="1">
                <a:solidFill>
                  <a:srgbClr val="070505"/>
                </a:solidFill>
                <a:latin typeface="Times New Roman"/>
                <a:cs typeface="Times New Roman"/>
              </a:rPr>
              <a:t>r</a:t>
            </a:r>
            <a:r>
              <a:rPr dirty="0" sz="3800" b="1" i="1">
                <a:solidFill>
                  <a:srgbClr val="070505"/>
                </a:solidFill>
                <a:latin typeface="Times New Roman"/>
                <a:cs typeface="Times New Roman"/>
              </a:rPr>
              <a:t>	</a:t>
            </a:r>
            <a:r>
              <a:rPr dirty="0" sz="3800" spc="-575" i="1">
                <a:solidFill>
                  <a:srgbClr val="070505"/>
                </a:solidFill>
                <a:latin typeface="Times New Roman"/>
                <a:cs typeface="Times New Roman"/>
              </a:rPr>
              <a:t>.;::,..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32731" y="4412738"/>
            <a:ext cx="1405890" cy="7594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538480">
              <a:lnSpc>
                <a:spcPct val="100000"/>
              </a:lnSpc>
              <a:spcBef>
                <a:spcPts val="56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-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</a:t>
            </a:r>
            <a:r>
              <a:rPr dirty="0" sz="1050" spc="-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4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100" spc="8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general,</a:t>
            </a:r>
            <a:r>
              <a:rPr dirty="0" sz="1100" spc="14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it</a:t>
            </a:r>
            <a:r>
              <a:rPr dirty="0" sz="1100" spc="9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100" spc="8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90" b="1">
                <a:solidFill>
                  <a:srgbClr val="312D2D"/>
                </a:solidFill>
                <a:latin typeface="Times New Roman"/>
                <a:cs typeface="Times New Roman"/>
              </a:rPr>
              <a:t>tr</a:t>
            </a:r>
            <a:r>
              <a:rPr dirty="0" sz="1100" spc="6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55" b="1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1020"/>
              </a:spcBef>
              <a:tabLst>
                <a:tab pos="893444" algn="l"/>
              </a:tabLst>
            </a:pPr>
            <a:r>
              <a:rPr dirty="0" sz="950" spc="1040">
                <a:solidFill>
                  <a:srgbClr val="312D2D"/>
                </a:solidFill>
                <a:latin typeface="Arial"/>
                <a:cs typeface="Arial"/>
              </a:rPr>
              <a:t>-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	</a:t>
            </a:r>
            <a:r>
              <a:rPr dirty="0" sz="950" spc="1470">
                <a:solidFill>
                  <a:srgbClr val="312D2D"/>
                </a:solidFill>
                <a:latin typeface="Arial"/>
                <a:cs typeface="Arial"/>
              </a:rPr>
              <a:t>)=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89256" y="4428187"/>
            <a:ext cx="2139315" cy="74358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54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gives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714">
                <a:solidFill>
                  <a:srgbClr val="312D2D"/>
                </a:solidFill>
                <a:latin typeface="Times New Roman"/>
                <a:cs typeface="Times New Roman"/>
              </a:rPr>
              <a:t>E)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-</a:t>
            </a:r>
            <a:r>
              <a:rPr dirty="0" sz="1050" spc="3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P(E).</a:t>
            </a:r>
            <a:endParaRPr sz="10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  <a:spcBef>
                <a:spcPts val="470"/>
              </a:spcBef>
            </a:pP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an</a:t>
            </a:r>
            <a:r>
              <a:rPr dirty="0" sz="1100" spc="10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550" b="1">
                <a:solidFill>
                  <a:srgbClr val="312D2D"/>
                </a:solidFill>
                <a:latin typeface="Times New Roman"/>
                <a:cs typeface="Times New Roman"/>
              </a:rPr>
              <a:t>eve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950" spc="130" b="1">
                <a:solidFill>
                  <a:srgbClr val="312D2D"/>
                </a:solidFill>
                <a:latin typeface="Arial"/>
                <a:cs typeface="Arial"/>
              </a:rPr>
              <a:t>-</a:t>
            </a:r>
            <a:r>
              <a:rPr dirty="0" sz="950" spc="175" b="1">
                <a:solidFill>
                  <a:srgbClr val="312D2D"/>
                </a:solidFill>
                <a:latin typeface="Arial"/>
                <a:cs typeface="Arial"/>
              </a:rPr>
              <a:t>P(E)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4971" y="5128641"/>
            <a:ext cx="4763770" cy="203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5875" marR="8255" indent="302895">
              <a:lnSpc>
                <a:spcPct val="1348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35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30">
                <a:solidFill>
                  <a:srgbClr val="312D2D"/>
                </a:solidFill>
                <a:latin typeface="Times New Roman"/>
                <a:cs typeface="Times New Roman"/>
              </a:rPr>
              <a:t>enting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'</a:t>
            </a:r>
            <a:r>
              <a:rPr dirty="0" sz="1050" spc="365">
                <a:solidFill>
                  <a:srgbClr val="312D2D"/>
                </a:solidFill>
                <a:latin typeface="Times New Roman"/>
                <a:cs typeface="Times New Roman"/>
              </a:rPr>
              <a:t>    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'</a:t>
            </a:r>
            <a:r>
              <a:rPr dirty="0" sz="1050" spc="90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r>
              <a:rPr dirty="0" sz="1050" spc="50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called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complement</a:t>
            </a:r>
            <a:r>
              <a:rPr dirty="0" sz="1100" spc="19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E.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say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3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265">
                <a:solidFill>
                  <a:srgbClr val="312D2D"/>
                </a:solidFill>
                <a:latin typeface="Times New Roman"/>
                <a:cs typeface="Times New Roman"/>
              </a:rPr>
              <a:t>  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100" b="1">
                <a:solidFill>
                  <a:srgbClr val="070505"/>
                </a:solidFill>
                <a:latin typeface="Times New Roman"/>
                <a:cs typeface="Times New Roman"/>
              </a:rPr>
              <a:t>SAlliJ</a:t>
            </a:r>
            <a:r>
              <a:rPr dirty="0" sz="1100" spc="45" b="1">
                <a:solidFill>
                  <a:srgbClr val="070505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70505"/>
                </a:solidFill>
                <a:latin typeface="Times New Roman"/>
                <a:cs typeface="Times New Roman"/>
              </a:rPr>
              <a:t>ff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1entary</a:t>
            </a:r>
            <a:r>
              <a:rPr dirty="0" sz="1100" spc="9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events.</a:t>
            </a:r>
            <a:endParaRPr sz="1050">
              <a:latin typeface="Times New Roman"/>
              <a:cs typeface="Times New Roman"/>
            </a:endParaRPr>
          </a:p>
          <a:p>
            <a:pPr algn="just" marL="320675">
              <a:lnSpc>
                <a:spcPct val="100000"/>
              </a:lnSpc>
              <a:spcBef>
                <a:spcPts val="53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Before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proceeding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furthe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,</a:t>
            </a:r>
            <a:r>
              <a:rPr dirty="0" sz="1050" spc="434">
                <a:solidFill>
                  <a:srgbClr val="312D2D"/>
                </a:solidFill>
                <a:latin typeface="Times New Roman"/>
                <a:cs typeface="Times New Roman"/>
              </a:rPr>
              <a:t>  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try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-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find</a:t>
            </a: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answers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-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following</a:t>
            </a:r>
            <a:r>
              <a:rPr dirty="0" sz="1050" spc="-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questions:</a:t>
            </a:r>
            <a:endParaRPr sz="1050">
              <a:latin typeface="Times New Roman"/>
              <a:cs typeface="Times New Roman"/>
            </a:endParaRPr>
          </a:p>
          <a:p>
            <a:pPr algn="just" marL="330200" indent="-181610">
              <a:lnSpc>
                <a:spcPct val="100000"/>
              </a:lnSpc>
              <a:spcBef>
                <a:spcPts val="515"/>
              </a:spcBef>
              <a:buAutoNum type="romanLcParenBoth"/>
              <a:tabLst>
                <a:tab pos="33083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-40" b="1">
                <a:solidFill>
                  <a:srgbClr val="312D2D"/>
                </a:solidFill>
                <a:latin typeface="Times New Roman"/>
                <a:cs typeface="Times New Roman"/>
              </a:rPr>
              <a:t>proba</a:t>
            </a:r>
            <a:r>
              <a:rPr dirty="0" sz="1100" spc="-40" b="1">
                <a:solidFill>
                  <a:srgbClr val="070505"/>
                </a:solidFill>
                <a:latin typeface="Times New Roman"/>
                <a:cs typeface="Times New Roman"/>
              </a:rPr>
              <a:t>Wffl'\</a:t>
            </a:r>
            <a:r>
              <a:rPr dirty="0" sz="1100" spc="-40" b="1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100" spc="1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single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throw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die?</a:t>
            </a:r>
            <a:endParaRPr sz="1050">
              <a:latin typeface="Times New Roman"/>
              <a:cs typeface="Times New Roman"/>
            </a:endParaRPr>
          </a:p>
          <a:p>
            <a:pPr algn="just" marL="330200" indent="-211454">
              <a:lnSpc>
                <a:spcPct val="100000"/>
              </a:lnSpc>
              <a:spcBef>
                <a:spcPts val="585"/>
              </a:spcBef>
              <a:buSzPct val="90476"/>
              <a:buAutoNum type="romanLcParenBoth"/>
              <a:tabLst>
                <a:tab pos="33083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 the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615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4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50">
                <a:solidFill>
                  <a:srgbClr val="070505"/>
                </a:solidFill>
                <a:latin typeface="Times New Roman"/>
                <a:cs typeface="Times New Roman"/>
              </a:rPr>
              <a:t>"-</a:t>
            </a:r>
            <a:r>
              <a:rPr dirty="0" sz="1050" spc="459">
                <a:solidFill>
                  <a:srgbClr val="070505"/>
                </a:solidFill>
                <a:latin typeface="Times New Roman"/>
                <a:cs typeface="Times New Roman"/>
              </a:rPr>
              <a:t>/</a:t>
            </a:r>
            <a:r>
              <a:rPr dirty="0" sz="1050" spc="459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less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than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7</a:t>
            </a:r>
            <a:r>
              <a:rPr dirty="0" sz="950" spc="-4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single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throw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-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die?</a:t>
            </a:r>
            <a:endParaRPr sz="1050">
              <a:latin typeface="Times New Roman"/>
              <a:cs typeface="Times New Roman"/>
            </a:endParaRPr>
          </a:p>
          <a:p>
            <a:pPr algn="just" marL="14604">
              <a:lnSpc>
                <a:spcPct val="100000"/>
              </a:lnSpc>
              <a:spcBef>
                <a:spcPts val="515"/>
              </a:spcBef>
            </a:pP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Let</a:t>
            </a:r>
            <a:r>
              <a:rPr dirty="0" sz="1100" spc="12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D"/>
                </a:solidFill>
                <a:latin typeface="Times New Roman"/>
                <a:cs typeface="Times New Roman"/>
              </a:rPr>
              <a:t>us</a:t>
            </a:r>
            <a:r>
              <a:rPr dirty="0" sz="1100" spc="9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170" b="1">
                <a:solidFill>
                  <a:srgbClr val="312D2D"/>
                </a:solidFill>
                <a:latin typeface="Times New Roman"/>
                <a:cs typeface="Times New Roman"/>
              </a:rPr>
              <a:t>answ</a:t>
            </a:r>
            <a:r>
              <a:rPr dirty="0" sz="1100" spc="170" b="1">
                <a:solidFill>
                  <a:srgbClr val="070505"/>
                </a:solidFill>
                <a:latin typeface="Times New Roman"/>
                <a:cs typeface="Times New Roman"/>
              </a:rPr>
              <a:t>y</a:t>
            </a:r>
            <a:r>
              <a:rPr dirty="0" sz="1100" spc="170" b="1">
                <a:solidFill>
                  <a:srgbClr val="312D2D"/>
                </a:solidFill>
                <a:latin typeface="Times New Roman"/>
                <a:cs typeface="Times New Roman"/>
              </a:rPr>
              <a:t>i)</a:t>
            </a:r>
            <a:r>
              <a:rPr dirty="0" sz="1100" spc="114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50">
                <a:solidFill>
                  <a:srgbClr val="312D2D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 indent="3175">
              <a:lnSpc>
                <a:spcPct val="116599"/>
              </a:lnSpc>
              <a:spcBef>
                <a:spcPts val="43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know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535" b="1">
                <a:solidFill>
                  <a:srgbClr val="070505"/>
                </a:solidFill>
                <a:latin typeface="Times New Roman"/>
                <a:cs typeface="Times New Roman"/>
              </a:rPr>
              <a:t>AV</a:t>
            </a:r>
            <a:r>
              <a:rPr dirty="0" sz="1100" spc="535" b="1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100" spc="5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only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six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single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throw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die.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These </a:t>
            </a:r>
            <a:r>
              <a:rPr dirty="0" sz="1100" spc="305" b="1">
                <a:solidFill>
                  <a:srgbClr val="312D2D"/>
                </a:solidFill>
                <a:latin typeface="Times New Roman"/>
                <a:cs typeface="Times New Roman"/>
              </a:rPr>
              <a:t>outc</a:t>
            </a:r>
            <a:r>
              <a:rPr dirty="0" sz="1100" spc="24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240" b="1">
                <a:solidFill>
                  <a:srgbClr val="070505"/>
                </a:solidFill>
                <a:latin typeface="Times New Roman"/>
                <a:cs typeface="Times New Roman"/>
              </a:rPr>
              <a:t>,liwl</a:t>
            </a:r>
            <a:r>
              <a:rPr dirty="0" sz="1100" spc="240" b="1">
                <a:solidFill>
                  <a:srgbClr val="312D2D"/>
                </a:solidFill>
                <a:latin typeface="Times New Roman"/>
                <a:cs typeface="Times New Roman"/>
              </a:rPr>
              <a:t>2,</a:t>
            </a:r>
            <a:r>
              <a:rPr dirty="0" sz="1100" spc="35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r>
              <a:rPr dirty="0" sz="1050">
                <a:solidFill>
                  <a:srgbClr val="4B4949"/>
                </a:solidFill>
                <a:latin typeface="Times New Roman"/>
                <a:cs typeface="Times New Roman"/>
              </a:rPr>
              <a:t>,</a:t>
            </a:r>
            <a:r>
              <a:rPr dirty="0" sz="1050" spc="35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4,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5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6.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Since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face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marked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8,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no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</a:t>
            </a:r>
            <a:r>
              <a:rPr dirty="0" sz="1050" spc="280">
                <a:solidFill>
                  <a:srgbClr val="312D2D"/>
                </a:solidFill>
                <a:latin typeface="Times New Roman"/>
                <a:cs typeface="Times New Roman"/>
              </a:rPr>
              <a:t> 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395">
                <a:solidFill>
                  <a:srgbClr val="312D2D"/>
                </a:solidFill>
                <a:latin typeface="Times New Roman"/>
                <a:cs typeface="Times New Roman"/>
              </a:rPr>
              <a:t> 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ourable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8,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i.e.,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such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zero</a:t>
            </a:r>
            <a:r>
              <a:rPr dirty="0" sz="1050">
                <a:solidFill>
                  <a:srgbClr val="4B4949"/>
                </a:solidFill>
                <a:latin typeface="Times New Roman"/>
                <a:cs typeface="Times New Roman"/>
              </a:rPr>
              <a:t>.</a:t>
            </a:r>
            <a:r>
              <a:rPr dirty="0" sz="1050" spc="15">
                <a:solidFill>
                  <a:srgbClr val="4B4949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other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words,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390372" y="1929876"/>
            <a:ext cx="1873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(1)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24920" y="7516138"/>
            <a:ext cx="19812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So,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6142" y="7146756"/>
            <a:ext cx="2785110" cy="4514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</a:tabLst>
            </a:pP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getting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·n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single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throw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die,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 i="1">
                <a:solidFill>
                  <a:srgbClr val="312D2D"/>
                </a:solidFill>
                <a:latin typeface="Times New Roman"/>
                <a:cs typeface="Times New Roman"/>
              </a:rPr>
              <a:t>impossible.</a:t>
            </a:r>
            <a:endParaRPr sz="1050">
              <a:latin typeface="Times New Roman"/>
              <a:cs typeface="Times New Roman"/>
            </a:endParaRPr>
          </a:p>
          <a:p>
            <a:pPr marL="1797050">
              <a:lnSpc>
                <a:spcPct val="100000"/>
              </a:lnSpc>
              <a:spcBef>
                <a:spcPts val="830"/>
              </a:spcBef>
            </a:pPr>
            <a:r>
              <a:rPr dirty="0" sz="1050" spc="35">
                <a:solidFill>
                  <a:srgbClr val="312D2D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09592" y="7446179"/>
            <a:ext cx="12807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P(getting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8)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43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>
                <a:solidFill>
                  <a:srgbClr val="312D2D"/>
                </a:solidFill>
                <a:latin typeface="Times New Roman"/>
                <a:cs typeface="Times New Roman"/>
              </a:rPr>
              <a:t>6</a:t>
            </a:r>
            <a:r>
              <a:rPr dirty="0" baseline="-26041" sz="2400" spc="17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AAE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69378" y="867778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AAEEB"/>
                </a:solidFill>
                <a:latin typeface="Times New Roman"/>
                <a:cs typeface="Times New Roman"/>
              </a:rPr>
              <a:t>301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5073" y="1172543"/>
            <a:ext cx="4761865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7620" indent="306070">
              <a:lnSpc>
                <a:spcPct val="101000"/>
              </a:lnSpc>
              <a:spcBef>
                <a:spcPts val="9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is,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which</a:t>
            </a:r>
            <a:r>
              <a:rPr dirty="0" sz="105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impossible</a:t>
            </a:r>
            <a:r>
              <a:rPr dirty="0" sz="1050" spc="28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occur</a:t>
            </a:r>
            <a:r>
              <a:rPr dirty="0" sz="105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0.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Such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an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called</a:t>
            </a:r>
            <a:r>
              <a:rPr dirty="0" sz="1050" spc="229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impossible</a:t>
            </a:r>
            <a:r>
              <a:rPr dirty="0" sz="1100" spc="24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312D2F"/>
                </a:solidFill>
                <a:latin typeface="Times New Roman"/>
                <a:cs typeface="Times New Roman"/>
              </a:rPr>
              <a:t>event.</a:t>
            </a:r>
            <a:endParaRPr sz="1100">
              <a:latin typeface="Times New Roman"/>
              <a:cs typeface="Times New Roman"/>
            </a:endParaRPr>
          </a:p>
          <a:p>
            <a:pPr algn="just" marL="14604">
              <a:lnSpc>
                <a:spcPct val="100000"/>
              </a:lnSpc>
              <a:spcBef>
                <a:spcPts val="385"/>
              </a:spcBef>
            </a:pP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100" spc="13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us</a:t>
            </a:r>
            <a:r>
              <a:rPr dirty="0" sz="1100" spc="10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answer</a:t>
            </a:r>
            <a:r>
              <a:rPr dirty="0" sz="1100" spc="15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312D2F"/>
                </a:solidFill>
                <a:latin typeface="Times New Roman"/>
                <a:cs typeface="Times New Roman"/>
              </a:rPr>
              <a:t>(ii)</a:t>
            </a:r>
            <a:r>
              <a:rPr dirty="0" sz="1050" spc="14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304800">
              <a:lnSpc>
                <a:spcPct val="104900"/>
              </a:lnSpc>
              <a:spcBef>
                <a:spcPts val="4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Since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every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face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die</a:t>
            </a:r>
            <a:r>
              <a:rPr dirty="0" sz="105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marked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with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less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than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7,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sure</a:t>
            </a:r>
            <a:r>
              <a:rPr dirty="0" sz="1050" spc="114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we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will</a:t>
            </a:r>
            <a:r>
              <a:rPr dirty="0" sz="1050" spc="25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always</a:t>
            </a:r>
            <a:r>
              <a:rPr dirty="0" sz="1050" spc="25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get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25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less</a:t>
            </a:r>
            <a:r>
              <a:rPr dirty="0" sz="1050" spc="229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than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7</a:t>
            </a:r>
            <a:r>
              <a:rPr dirty="0" sz="950" spc="254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when</a:t>
            </a:r>
            <a:r>
              <a:rPr dirty="0" sz="1050" spc="2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thrown</a:t>
            </a:r>
            <a:r>
              <a:rPr dirty="0" sz="1050" spc="2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once.</a:t>
            </a:r>
            <a:r>
              <a:rPr dirty="0" sz="1050" spc="2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So</a:t>
            </a:r>
            <a:r>
              <a:rPr dirty="0" sz="10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1050" spc="200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2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same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as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all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outcomes,</a:t>
            </a:r>
            <a:r>
              <a:rPr dirty="0" sz="105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which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6.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29823" y="2363621"/>
            <a:ext cx="996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50">
                <a:solidFill>
                  <a:srgbClr val="312D2F"/>
                </a:solidFill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142" y="2457748"/>
            <a:ext cx="62420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Therefore</a:t>
            </a:r>
            <a:r>
              <a:rPr dirty="0" sz="1050" spc="-1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09641" y="2387789"/>
            <a:ext cx="2781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P(E)</a:t>
            </a:r>
            <a:r>
              <a:rPr dirty="0" sz="105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500" spc="-50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1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P(getting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less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than</a:t>
            </a:r>
            <a:r>
              <a:rPr dirty="0" sz="105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7)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500" spc="-254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26041" sz="2400">
                <a:solidFill>
                  <a:srgbClr val="312D2F"/>
                </a:solidFill>
                <a:latin typeface="Times New Roman"/>
                <a:cs typeface="Times New Roman"/>
              </a:rPr>
              <a:t>6</a:t>
            </a:r>
            <a:r>
              <a:rPr dirty="0" baseline="-26041" sz="2400" spc="127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500" spc="-225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-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04865" y="2457748"/>
            <a:ext cx="3422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</a:tabLst>
            </a:pPr>
            <a:r>
              <a:rPr dirty="0" sz="1050" spc="-25">
                <a:solidFill>
                  <a:srgbClr val="080707"/>
                </a:solidFill>
                <a:latin typeface="Times New Roman"/>
                <a:cs typeface="Times New Roman"/>
              </a:rPr>
              <a:t>)..</a:t>
            </a:r>
            <a:r>
              <a:rPr dirty="0" u="sng" sz="1050">
                <a:solidFill>
                  <a:srgbClr val="080707"/>
                </a:solidFill>
                <a:uFill>
                  <a:solidFill>
                    <a:srgbClr val="070606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4920" y="2781083"/>
            <a:ext cx="476186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So</a:t>
            </a:r>
            <a:r>
              <a:rPr dirty="0" sz="10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1050" spc="10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which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sure</a:t>
            </a:r>
            <a:r>
              <a:rPr dirty="0" sz="1050" spc="6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(or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certain)</a:t>
            </a:r>
            <a:r>
              <a:rPr dirty="0" sz="1050" spc="9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occur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312D2F"/>
                </a:solidFill>
                <a:latin typeface="Times New Roman"/>
                <a:cs typeface="Times New Roman"/>
              </a:rPr>
              <a:t>1.</a:t>
            </a:r>
            <a:r>
              <a:rPr dirty="0" sz="1100" spc="4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Such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525" b="1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100" spc="36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710" b="1">
                <a:solidFill>
                  <a:srgbClr val="080707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  <a:p>
            <a:pPr marL="13335">
              <a:lnSpc>
                <a:spcPts val="1295"/>
              </a:lnSpc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called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sure</a:t>
            </a:r>
            <a:r>
              <a:rPr dirty="0" sz="1100" spc="16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100" spc="18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or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certain</a:t>
            </a:r>
            <a:r>
              <a:rPr dirty="0" sz="1100" spc="14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312D2F"/>
                </a:solidFill>
                <a:latin typeface="Times New Roman"/>
                <a:cs typeface="Times New Roman"/>
              </a:rPr>
              <a:t>event.</a:t>
            </a:r>
            <a:endParaRPr sz="1100">
              <a:latin typeface="Times New Roman"/>
              <a:cs typeface="Times New Roman"/>
            </a:endParaRPr>
          </a:p>
          <a:p>
            <a:pPr marL="12700" marR="5080" indent="2540">
              <a:lnSpc>
                <a:spcPct val="103800"/>
              </a:lnSpc>
              <a:spcBef>
                <a:spcPts val="360"/>
              </a:spcBef>
              <a:tabLst>
                <a:tab pos="4639310" algn="l"/>
              </a:tabLst>
            </a:pPr>
            <a:r>
              <a:rPr dirty="0" sz="1100" spc="-10" b="1">
                <a:solidFill>
                  <a:srgbClr val="312D2F"/>
                </a:solidFill>
                <a:latin typeface="Times New Roman"/>
                <a:cs typeface="Times New Roman"/>
              </a:rPr>
              <a:t>Note</a:t>
            </a:r>
            <a:r>
              <a:rPr dirty="0" sz="1100" spc="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:</a:t>
            </a:r>
            <a:r>
              <a:rPr dirty="0" sz="110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definition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P(E),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5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see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num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er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E)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alway</a:t>
            </a:r>
            <a:r>
              <a:rPr dirty="0" sz="1100" b="1">
                <a:solidFill>
                  <a:srgbClr val="080707"/>
                </a:solidFill>
                <a:latin typeface="Times New Roman"/>
                <a:cs typeface="Times New Roman"/>
              </a:rPr>
              <a:t>!Jt.</a:t>
            </a:r>
            <a:r>
              <a:rPr dirty="0" sz="1100" b="1">
                <a:solidFill>
                  <a:srgbClr val="312D2F"/>
                </a:solidFill>
                <a:latin typeface="Times New Roman"/>
                <a:cs typeface="Times New Roman"/>
              </a:rPr>
              <a:t>s</a:t>
            </a:r>
            <a:r>
              <a:rPr dirty="0" sz="1100" spc="-15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than</a:t>
            </a:r>
            <a:r>
              <a:rPr dirty="0" sz="105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or</a:t>
            </a:r>
            <a:r>
              <a:rPr dirty="0" sz="1050" spc="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equal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3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495">
                <a:solidFill>
                  <a:srgbClr val="312D2F"/>
                </a:solidFill>
                <a:latin typeface="Times New Roman"/>
                <a:cs typeface="Times New Roman"/>
              </a:rPr>
              <a:t>rmnator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7465" y="3550373"/>
            <a:ext cx="3775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0" algn="l"/>
              </a:tabLst>
            </a:pP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(the</a:t>
            </a:r>
            <a:r>
              <a:rPr dirty="0" sz="110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10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10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all</a:t>
            </a:r>
            <a:r>
              <a:rPr dirty="0" sz="1100" spc="-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possible</a:t>
            </a:r>
            <a:r>
              <a:rPr dirty="0" sz="1100" spc="-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outcomes).</a:t>
            </a:r>
            <a:r>
              <a:rPr dirty="0" sz="1100" spc="-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12D2F"/>
                </a:solidFill>
                <a:latin typeface="Times New Roman"/>
                <a:cs typeface="Times New Roman"/>
              </a:rPr>
              <a:t>Theref</a:t>
            </a:r>
            <a:r>
              <a:rPr dirty="0" sz="1100" spc="-10">
                <a:solidFill>
                  <a:srgbClr val="080707"/>
                </a:solidFill>
                <a:latin typeface="Times New Roman"/>
                <a:cs typeface="Times New Roman"/>
              </a:rPr>
              <a:t>(</a:t>
            </a:r>
            <a:r>
              <a:rPr dirty="0" sz="1100" spc="-10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100" spc="-1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1100" spc="-10">
                <a:solidFill>
                  <a:srgbClr val="080707"/>
                </a:solidFill>
                <a:latin typeface="Times New Roman"/>
                <a:cs typeface="Times New Roman"/>
              </a:rPr>
              <a:t>°'</a:t>
            </a:r>
            <a:r>
              <a:rPr dirty="0" sz="1100">
                <a:solidFill>
                  <a:srgbClr val="080707"/>
                </a:solidFill>
                <a:latin typeface="Times New Roman"/>
                <a:cs typeface="Times New Roman"/>
              </a:rPr>
              <a:t>	</a:t>
            </a:r>
            <a:r>
              <a:rPr dirty="0" sz="1100" spc="-25">
                <a:solidFill>
                  <a:srgbClr val="080707"/>
                </a:solidFill>
                <a:latin typeface="Times New Roman"/>
                <a:cs typeface="Times New Roman"/>
              </a:rPr>
              <a:t>"'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747051" y="4154795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 h="0">
                <a:moveTo>
                  <a:pt x="0" y="0"/>
                </a:moveTo>
                <a:lnTo>
                  <a:pt x="1264278" y="0"/>
                </a:lnTo>
              </a:path>
            </a:pathLst>
          </a:custGeom>
          <a:ln w="12719">
            <a:solidFill>
              <a:srgbClr val="0807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37402" y="3582428"/>
            <a:ext cx="443801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312D2F"/>
                </a:solidFill>
                <a:latin typeface="Times New Roman"/>
                <a:cs typeface="Times New Roman"/>
              </a:rPr>
              <a:t>Now,</a:t>
            </a:r>
            <a:r>
              <a:rPr dirty="0" sz="110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10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us</a:t>
            </a:r>
            <a:r>
              <a:rPr dirty="0" sz="1100" spc="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take</a:t>
            </a:r>
            <a:r>
              <a:rPr dirty="0" sz="110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10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204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100" spc="-200">
                <a:solidFill>
                  <a:srgbClr val="312D2F"/>
                </a:solidFill>
                <a:latin typeface="Times New Roman"/>
                <a:cs typeface="Times New Roman"/>
              </a:rPr>
              <a:t>x</a:t>
            </a:r>
            <a:r>
              <a:rPr dirty="0" sz="1100" spc="-204">
                <a:solidFill>
                  <a:srgbClr val="312D2F"/>
                </a:solidFill>
                <a:latin typeface="Times New Roman"/>
                <a:cs typeface="Times New Roman"/>
              </a:rPr>
              <a:t>am</a:t>
            </a:r>
            <a:r>
              <a:rPr dirty="0" sz="1100" spc="-200">
                <a:solidFill>
                  <a:srgbClr val="312D2F"/>
                </a:solidFill>
                <a:latin typeface="Times New Roman"/>
                <a:cs typeface="Times New Roman"/>
              </a:rPr>
              <a:t>p</a:t>
            </a:r>
            <a:r>
              <a:rPr dirty="0" sz="1100" spc="-204">
                <a:solidFill>
                  <a:srgbClr val="312D2F"/>
                </a:solidFill>
                <a:latin typeface="Times New Roman"/>
                <a:cs typeface="Times New Roman"/>
              </a:rPr>
              <a:t>l</a:t>
            </a:r>
            <a:r>
              <a:rPr dirty="0" sz="1100" spc="-310">
                <a:solidFill>
                  <a:srgbClr val="312D2F"/>
                </a:solidFill>
                <a:latin typeface="Times New Roman"/>
                <a:cs typeface="Times New Roman"/>
              </a:rPr>
              <a:t>:</a:t>
            </a:r>
            <a:r>
              <a:rPr dirty="0" sz="4400" spc="-210" b="1">
                <a:solidFill>
                  <a:srgbClr val="312D2F"/>
                </a:solidFill>
                <a:latin typeface="Arial"/>
                <a:cs typeface="Arial"/>
              </a:rPr>
              <a:t>,</a:t>
            </a:r>
            <a:r>
              <a:rPr dirty="0" sz="4400" spc="-200" b="1">
                <a:solidFill>
                  <a:srgbClr val="312D2F"/>
                </a:solidFill>
                <a:latin typeface="Arial"/>
                <a:cs typeface="Arial"/>
              </a:rPr>
              <a:t>:1</a:t>
            </a:r>
            <a:r>
              <a:rPr dirty="0" sz="4400" spc="-200" b="1">
                <a:solidFill>
                  <a:srgbClr val="080707"/>
                </a:solidFill>
                <a:latin typeface="Arial"/>
                <a:cs typeface="Arial"/>
              </a:rPr>
              <a:t>2</a:t>
            </a:r>
            <a:r>
              <a:rPr dirty="0" sz="4400" spc="-210" b="1">
                <a:solidFill>
                  <a:srgbClr val="080707"/>
                </a:solidFill>
                <a:latin typeface="Arial"/>
                <a:cs typeface="Arial"/>
              </a:rPr>
              <a:t>,£</a:t>
            </a:r>
            <a:r>
              <a:rPr dirty="0" sz="4400" spc="-855" b="1">
                <a:solidFill>
                  <a:srgbClr val="080707"/>
                </a:solidFill>
                <a:latin typeface="Arial"/>
                <a:cs typeface="Arial"/>
              </a:rPr>
              <a:t>:</a:t>
            </a:r>
            <a:r>
              <a:rPr dirty="0" sz="1100" spc="-260">
                <a:solidFill>
                  <a:srgbClr val="312D2F"/>
                </a:solidFill>
                <a:latin typeface="Times New Roman"/>
                <a:cs typeface="Times New Roman"/>
              </a:rPr>
              <a:t>c</a:t>
            </a:r>
            <a:r>
              <a:rPr dirty="0" sz="4400" spc="-1595" b="1">
                <a:solidFill>
                  <a:srgbClr val="080707"/>
                </a:solidFill>
                <a:latin typeface="Arial"/>
                <a:cs typeface="Arial"/>
              </a:rPr>
              <a:t>:</a:t>
            </a:r>
            <a:r>
              <a:rPr dirty="0" sz="1100" spc="-204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100" spc="-200">
                <a:solidFill>
                  <a:srgbClr val="312D2F"/>
                </a:solidFill>
                <a:latin typeface="Times New Roman"/>
                <a:cs typeface="Times New Roman"/>
              </a:rPr>
              <a:t>r</a:t>
            </a:r>
            <a:r>
              <a:rPr dirty="0" sz="1100" spc="-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1325">
                <a:solidFill>
                  <a:srgbClr val="312D2F"/>
                </a:solidFill>
                <a:latin typeface="Times New Roman"/>
                <a:cs typeface="Times New Roman"/>
              </a:rPr>
              <a:t>you</a:t>
            </a:r>
            <a:r>
              <a:rPr dirty="0" sz="1100" spc="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seen</a:t>
            </a:r>
            <a:r>
              <a:rPr dirty="0" sz="110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10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deck</a:t>
            </a:r>
            <a:r>
              <a:rPr dirty="0" sz="1100" spc="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827630" y="4185598"/>
            <a:ext cx="200913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playing</a:t>
            </a:r>
            <a:r>
              <a:rPr dirty="0" sz="1050" spc="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cards?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It</a:t>
            </a:r>
            <a:r>
              <a:rPr dirty="0" sz="1050" spc="-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consists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52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05">
                <a:solidFill>
                  <a:srgbClr val="312D2F"/>
                </a:solidFill>
                <a:latin typeface="Times New Roman"/>
                <a:cs typeface="Times New Roman"/>
              </a:rPr>
              <a:t>ca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36797" y="3857174"/>
            <a:ext cx="753110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980" b="1">
                <a:solidFill>
                  <a:srgbClr val="312D2F"/>
                </a:solidFill>
                <a:latin typeface="Times New Roman"/>
                <a:cs typeface="Times New Roman"/>
              </a:rPr>
              <a:t>dia</a:t>
            </a:r>
            <a:r>
              <a:rPr dirty="0" sz="5000" spc="-980" b="1">
                <a:solidFill>
                  <a:srgbClr val="080707"/>
                </a:solidFill>
                <a:latin typeface="Times New Roman"/>
                <a:cs typeface="Times New Roman"/>
              </a:rPr>
              <a:t>4'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6345" y="4353245"/>
            <a:ext cx="23031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1050" algn="l"/>
              </a:tabLst>
            </a:pP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spades</a:t>
            </a:r>
            <a:r>
              <a:rPr dirty="0" sz="110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135">
                <a:solidFill>
                  <a:srgbClr val="312D2F"/>
                </a:solidFill>
                <a:latin typeface="Times New Roman"/>
                <a:cs typeface="Times New Roman"/>
              </a:rPr>
              <a:t>(</a:t>
            </a:r>
            <a:r>
              <a:rPr dirty="0" sz="110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120">
                <a:solidFill>
                  <a:srgbClr val="312D2F"/>
                </a:solidFill>
                <a:latin typeface="Times New Roman"/>
                <a:cs typeface="Times New Roman"/>
              </a:rPr>
              <a:t>),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 hearts</a:t>
            </a:r>
            <a:r>
              <a:rPr dirty="0" sz="110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 spc="90" b="1">
                <a:solidFill>
                  <a:srgbClr val="312D2F"/>
                </a:solidFill>
                <a:latin typeface="Arial"/>
                <a:cs typeface="Arial"/>
              </a:rPr>
              <a:t>(</a:t>
            </a:r>
            <a:r>
              <a:rPr dirty="0" sz="1000" spc="90" b="1">
                <a:solidFill>
                  <a:srgbClr val="ED2126"/>
                </a:solidFill>
                <a:latin typeface="Arial"/>
                <a:cs typeface="Arial"/>
              </a:rPr>
              <a:t>y</a:t>
            </a:r>
            <a:r>
              <a:rPr dirty="0" sz="1000" spc="90" b="1">
                <a:solidFill>
                  <a:srgbClr val="312D2F"/>
                </a:solidFill>
                <a:latin typeface="Arial"/>
                <a:cs typeface="Arial"/>
              </a:rPr>
              <a:t>),</a:t>
            </a:r>
            <a:r>
              <a:rPr dirty="0" sz="1000" spc="-170" b="1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u="heavy" sz="1050">
                <a:solidFill>
                  <a:srgbClr val="ED2126"/>
                </a:solidFill>
                <a:uFill>
                  <a:solidFill>
                    <a:srgbClr val="080707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1050" spc="-210">
                <a:solidFill>
                  <a:srgbClr val="ED2126"/>
                </a:solidFill>
                <a:uFill>
                  <a:solidFill>
                    <a:srgbClr val="080707"/>
                  </a:solidFill>
                </a:uFill>
                <a:latin typeface="Arial"/>
                <a:cs typeface="Arial"/>
              </a:rPr>
              <a:t>♦</a:t>
            </a:r>
            <a:r>
              <a:rPr dirty="0" u="heavy" sz="1050" spc="-210" b="1">
                <a:solidFill>
                  <a:srgbClr val="312D2F"/>
                </a:solidFill>
                <a:uFill>
                  <a:solidFill>
                    <a:srgbClr val="080707"/>
                  </a:solidFill>
                </a:uFill>
                <a:latin typeface="Arial"/>
                <a:cs typeface="Arial"/>
              </a:rPr>
              <a:t>)</a:t>
            </a:r>
            <a:r>
              <a:rPr dirty="0" u="heavy" sz="1050" spc="-105" b="1">
                <a:solidFill>
                  <a:srgbClr val="312D2F"/>
                </a:solidFill>
                <a:uFill>
                  <a:solidFill>
                    <a:srgbClr val="080707"/>
                  </a:solidFill>
                </a:uFill>
                <a:latin typeface="Arial"/>
                <a:cs typeface="Arial"/>
              </a:rPr>
              <a:t> </a:t>
            </a:r>
            <a:r>
              <a:rPr dirty="0" sz="1050" spc="-135" b="1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u="heavy" sz="1100" spc="-50">
                <a:solidFill>
                  <a:srgbClr val="312D2F"/>
                </a:solidFill>
                <a:uFill>
                  <a:solidFill>
                    <a:srgbClr val="080707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100" spc="500">
                <a:solidFill>
                  <a:srgbClr val="312D2F"/>
                </a:solidFill>
                <a:uFill>
                  <a:solidFill>
                    <a:srgbClr val="080707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13327" y="4185598"/>
            <a:ext cx="23755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divide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459">
                <a:solidFill>
                  <a:srgbClr val="4D4B4B"/>
                </a:solidFill>
                <a:latin typeface="Times New Roman"/>
                <a:cs typeface="Times New Roman"/>
              </a:rPr>
              <a:t>·</a:t>
            </a:r>
            <a:r>
              <a:rPr dirty="0" sz="1050" spc="459">
                <a:solidFill>
                  <a:srgbClr val="312D2F"/>
                </a:solidFill>
                <a:latin typeface="Times New Roman"/>
                <a:cs typeface="Times New Roman"/>
              </a:rPr>
              <a:t>n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of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13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cards</a:t>
            </a:r>
            <a:r>
              <a:rPr dirty="0" sz="1050" spc="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each­</a:t>
            </a:r>
            <a:endParaRPr sz="1050">
              <a:latin typeface="Times New Roman"/>
              <a:cs typeface="Times New Roman"/>
            </a:endParaRPr>
          </a:p>
          <a:p>
            <a:pPr algn="r" marR="15240">
              <a:lnSpc>
                <a:spcPct val="100000"/>
              </a:lnSpc>
              <a:spcBef>
                <a:spcPts val="60"/>
              </a:spcBef>
              <a:tabLst>
                <a:tab pos="1001394" algn="l"/>
              </a:tabLst>
            </a:pP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clubs</a:t>
            </a:r>
            <a:r>
              <a:rPr dirty="0" sz="110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60">
                <a:solidFill>
                  <a:srgbClr val="312D2F"/>
                </a:solidFill>
                <a:latin typeface="Times New Roman"/>
                <a:cs typeface="Times New Roman"/>
              </a:rPr>
              <a:t>(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	and</a:t>
            </a:r>
            <a:r>
              <a:rPr dirty="0" sz="1100" spc="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spades</a:t>
            </a:r>
            <a:r>
              <a:rPr dirty="0" sz="110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10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10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12D2F"/>
                </a:solidFill>
                <a:latin typeface="Times New Roman"/>
                <a:cs typeface="Times New Roman"/>
              </a:rPr>
              <a:t>black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5474" y="4515293"/>
            <a:ext cx="27819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0080" algn="l"/>
                <a:tab pos="221742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colour</a:t>
            </a:r>
            <a:r>
              <a:rPr dirty="0" sz="10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1050" spc="114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while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hearts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r>
              <a:rPr dirty="0" sz="105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di</a:t>
            </a:r>
            <a:r>
              <a:rPr dirty="0" sz="1050" spc="3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mo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s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of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red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col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61479" y="4515293"/>
            <a:ext cx="18294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029" algn="l"/>
              </a:tabLst>
            </a:pPr>
            <a:r>
              <a:rPr dirty="0" sz="1050" spc="-50">
                <a:solidFill>
                  <a:srgbClr val="312D2F"/>
                </a:solidFill>
                <a:latin typeface="Times New Roman"/>
                <a:cs typeface="Times New Roman"/>
              </a:rPr>
              <a:t>.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cards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in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each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suit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ace</a:t>
            </a:r>
            <a:r>
              <a:rPr dirty="0" sz="1050" spc="-2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45281" y="4562357"/>
            <a:ext cx="3036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350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,</a:t>
            </a:r>
            <a:r>
              <a:rPr dirty="0" sz="1050" spc="16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,</a:t>
            </a:r>
            <a:r>
              <a:rPr dirty="0" sz="1050" spc="16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,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3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r>
              <a:rPr dirty="0" sz="1050" spc="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2.</a:t>
            </a:r>
            <a:r>
              <a:rPr dirty="0" sz="1050" spc="2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2000" spc="1980" i="1">
                <a:solidFill>
                  <a:srgbClr val="312D2F"/>
                </a:solidFill>
                <a:latin typeface="Times New Roman"/>
                <a:cs typeface="Times New Roman"/>
              </a:rPr>
              <a:t>i</a:t>
            </a:r>
            <a:r>
              <a:rPr dirty="0" sz="2000" i="1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eens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and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jacks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50" spc="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called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 i="1">
                <a:solidFill>
                  <a:srgbClr val="312D2F"/>
                </a:solidFill>
                <a:latin typeface="Times New Roman"/>
                <a:cs typeface="Times New Roman"/>
              </a:rPr>
              <a:t>face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5894" y="4669459"/>
            <a:ext cx="1505585" cy="3740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king,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queen,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jack,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10</a:t>
            </a:r>
            <a:r>
              <a:rPr dirty="0" sz="1050">
                <a:solidFill>
                  <a:srgbClr val="4D4B4B"/>
                </a:solidFill>
                <a:latin typeface="Times New Roman"/>
                <a:cs typeface="Times New Roman"/>
              </a:rPr>
              <a:t>,</a:t>
            </a:r>
            <a:r>
              <a:rPr dirty="0" sz="1050" spc="25">
                <a:solidFill>
                  <a:srgbClr val="4D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9,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8,</a:t>
            </a:r>
            <a:endParaRPr sz="10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dirty="0" sz="1050" spc="-10" i="1">
                <a:solidFill>
                  <a:srgbClr val="312D2F"/>
                </a:solidFill>
                <a:latin typeface="Times New Roman"/>
                <a:cs typeface="Times New Roman"/>
              </a:rPr>
              <a:t>cards.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145508" y="4799962"/>
            <a:ext cx="5645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60" b="1" i="1">
                <a:solidFill>
                  <a:srgbClr val="080707"/>
                </a:solidFill>
                <a:latin typeface="Arial"/>
                <a:cs typeface="Arial"/>
              </a:rPr>
              <a:t>.('Ci/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7351" y="5088954"/>
            <a:ext cx="4756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0AAEEB"/>
                </a:solidFill>
                <a:latin typeface="Times New Roman"/>
                <a:cs typeface="Times New Roman"/>
              </a:rPr>
              <a:t>Example</a:t>
            </a:r>
            <a:r>
              <a:rPr dirty="0" sz="1100" spc="10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AAEEB"/>
                </a:solidFill>
                <a:latin typeface="Times New Roman"/>
                <a:cs typeface="Times New Roman"/>
              </a:rPr>
              <a:t>4</a:t>
            </a:r>
            <a:r>
              <a:rPr dirty="0" sz="1100" spc="-15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100" spc="80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 spc="595">
                <a:solidFill>
                  <a:srgbClr val="312D2F"/>
                </a:solidFill>
                <a:latin typeface="Times New Roman"/>
                <a:cs typeface="Times New Roman"/>
              </a:rPr>
              <a:t>Onerawn</a:t>
            </a:r>
            <a:r>
              <a:rPr dirty="0" sz="1050" spc="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from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7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280">
                <a:solidFill>
                  <a:srgbClr val="312D2F"/>
                </a:solidFill>
                <a:latin typeface="Times New Roman"/>
                <a:cs typeface="Times New Roman"/>
              </a:rPr>
              <a:t>we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uffled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deck</a:t>
            </a:r>
            <a:r>
              <a:rPr dirty="0" sz="1050" spc="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52</a:t>
            </a:r>
            <a:r>
              <a:rPr dirty="0" sz="1050" spc="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cards.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Calculate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91121" y="5537962"/>
            <a:ext cx="1079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080707"/>
                </a:solidFill>
                <a:latin typeface="Times New Roman"/>
                <a:cs typeface="Times New Roman"/>
              </a:rPr>
              <a:t>"'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7630" y="4770199"/>
            <a:ext cx="2798445" cy="11645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96278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8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that</a:t>
            </a:r>
            <a:r>
              <a:rPr dirty="0" sz="1050" spc="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64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4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409">
                <a:solidFill>
                  <a:srgbClr val="312D2F"/>
                </a:solidFill>
                <a:latin typeface="Times New Roman"/>
                <a:cs typeface="Times New Roman"/>
              </a:rPr>
              <a:t>ll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</a:t>
            </a:r>
            <a:r>
              <a:rPr dirty="0" sz="4650" spc="3825" b="1">
                <a:solidFill>
                  <a:srgbClr val="080707"/>
                </a:solidFill>
                <a:latin typeface="Arial"/>
                <a:cs typeface="Arial"/>
              </a:rPr>
              <a:t>e</a:t>
            </a:r>
            <a:endParaRPr sz="4650">
              <a:latin typeface="Arial"/>
              <a:cs typeface="Arial"/>
            </a:endParaRPr>
          </a:p>
          <a:p>
            <a:pPr marL="329565" indent="-183515">
              <a:lnSpc>
                <a:spcPct val="100000"/>
              </a:lnSpc>
              <a:spcBef>
                <a:spcPts val="85"/>
              </a:spcBef>
              <a:buAutoNum type="romanLcParenBoth"/>
              <a:tabLst>
                <a:tab pos="330200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be</a:t>
            </a:r>
            <a:r>
              <a:rPr dirty="0" sz="1050" spc="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ace,</a:t>
            </a:r>
            <a:endParaRPr sz="1050">
              <a:latin typeface="Times New Roman"/>
              <a:cs typeface="Times New Roman"/>
            </a:endParaRPr>
          </a:p>
          <a:p>
            <a:pPr marL="328930" indent="-212725">
              <a:lnSpc>
                <a:spcPct val="100000"/>
              </a:lnSpc>
              <a:spcBef>
                <a:spcPts val="400"/>
              </a:spcBef>
              <a:buSzPct val="90476"/>
              <a:buAutoNum type="romanLcParenBoth"/>
              <a:tabLst>
                <a:tab pos="329565" algn="l"/>
              </a:tabLst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not</a:t>
            </a:r>
            <a:r>
              <a:rPr dirty="0" sz="105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be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F"/>
                </a:solidFill>
                <a:latin typeface="Times New Roman"/>
                <a:cs typeface="Times New Roman"/>
              </a:rPr>
              <a:t>ace.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22687" y="5608683"/>
            <a:ext cx="23304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80" b="1">
                <a:solidFill>
                  <a:srgbClr val="080707"/>
                </a:solidFill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22872" y="5909148"/>
            <a:ext cx="4157979" cy="5168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b="1">
                <a:solidFill>
                  <a:srgbClr val="0AAEEB"/>
                </a:solidFill>
                <a:latin typeface="Times New Roman"/>
                <a:cs typeface="Times New Roman"/>
              </a:rPr>
              <a:t>Solution</a:t>
            </a:r>
            <a:r>
              <a:rPr dirty="0" sz="1100" spc="114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100" spc="180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100" spc="325" b="1">
                <a:solidFill>
                  <a:srgbClr val="312D2F"/>
                </a:solidFill>
                <a:latin typeface="Times New Roman"/>
                <a:cs typeface="Times New Roman"/>
              </a:rPr>
              <a:t>Well-</a:t>
            </a:r>
            <a:r>
              <a:rPr dirty="0" sz="1100" spc="270" b="1">
                <a:solidFill>
                  <a:srgbClr val="312D2F"/>
                </a:solidFill>
                <a:latin typeface="Times New Roman"/>
                <a:cs typeface="Times New Roman"/>
              </a:rPr>
              <a:t>s</a:t>
            </a:r>
            <a:r>
              <a:rPr dirty="0" sz="1100" spc="21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100" spc="305" b="1">
                <a:solidFill>
                  <a:srgbClr val="312D2F"/>
                </a:solidFill>
                <a:latin typeface="Times New Roman"/>
                <a:cs typeface="Times New Roman"/>
              </a:rPr>
              <a:t>i</a:t>
            </a:r>
            <a:r>
              <a:rPr dirty="0" sz="1100" spc="305" b="1">
                <a:solidFill>
                  <a:srgbClr val="080707"/>
                </a:solidFill>
                <a:latin typeface="Times New Roman"/>
                <a:cs typeface="Times New Roman"/>
              </a:rPr>
              <a:t>o</a:t>
            </a:r>
            <a:r>
              <a:rPr dirty="0" sz="1100" spc="305" b="1">
                <a:solidFill>
                  <a:srgbClr val="312D2F"/>
                </a:solidFill>
                <a:latin typeface="Times New Roman"/>
                <a:cs typeface="Times New Roman"/>
              </a:rPr>
              <a:t>ures</a:t>
            </a:r>
            <a:r>
              <a:rPr dirty="0" sz="1100" spc="40" b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equally</a:t>
            </a:r>
            <a:r>
              <a:rPr dirty="0" sz="1050" spc="17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i="1">
                <a:solidFill>
                  <a:srgbClr val="312D2F"/>
                </a:solidFill>
                <a:latin typeface="Times New Roman"/>
                <a:cs typeface="Times New Roman"/>
              </a:rPr>
              <a:t>likely</a:t>
            </a:r>
            <a:r>
              <a:rPr dirty="0" sz="1050" spc="110" i="1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outcomes.</a:t>
            </a:r>
            <a:endParaRPr sz="10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63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(i)</a:t>
            </a:r>
            <a:r>
              <a:rPr dirty="0" sz="1050" spc="2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There</a:t>
            </a:r>
            <a:r>
              <a:rPr dirty="0" sz="105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are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950" spc="50">
                <a:solidFill>
                  <a:srgbClr val="312D2F"/>
                </a:solidFill>
                <a:latin typeface="Arial"/>
                <a:cs typeface="Arial"/>
              </a:rPr>
              <a:t>4</a:t>
            </a:r>
            <a:r>
              <a:rPr dirty="0" sz="950" spc="80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1050" spc="1065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71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1065">
                <a:solidFill>
                  <a:srgbClr val="312D2F"/>
                </a:solidFill>
                <a:latin typeface="Times New Roman"/>
                <a:cs typeface="Times New Roman"/>
              </a:rPr>
              <a:t>a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deck.</a:t>
            </a:r>
            <a:r>
              <a:rPr dirty="0" sz="1050" spc="13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Ebe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2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4D4B4B"/>
                </a:solidFill>
                <a:latin typeface="Times New Roman"/>
                <a:cs typeface="Times New Roman"/>
              </a:rPr>
              <a:t>'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card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ace'</a:t>
            </a:r>
            <a:r>
              <a:rPr dirty="0" sz="1050" spc="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40684" y="6462943"/>
            <a:ext cx="42164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312D2F"/>
                </a:solidFill>
                <a:latin typeface="Times New Roman"/>
                <a:cs typeface="Times New Roman"/>
              </a:rPr>
              <a:t>nu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13404" y="6462943"/>
            <a:ext cx="169672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1050" spc="1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F"/>
                </a:solidFill>
                <a:latin typeface="Arial"/>
                <a:cs typeface="Arial"/>
              </a:rPr>
              <a:t>=</a:t>
            </a:r>
            <a:r>
              <a:rPr dirty="0" sz="1000" spc="145">
                <a:solidFill>
                  <a:srgbClr val="312D2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12D2F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01055" y="7104017"/>
            <a:ext cx="3213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725">
                <a:solidFill>
                  <a:srgbClr val="312D2F"/>
                </a:solidFill>
                <a:latin typeface="Times New Roman"/>
                <a:cs typeface="Times New Roman"/>
              </a:rPr>
              <a:t>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93287" y="7027698"/>
            <a:ext cx="32766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ore</a:t>
            </a:r>
            <a:r>
              <a:rPr dirty="0" baseline="-31746" sz="1575" spc="135">
                <a:solidFill>
                  <a:srgbClr val="312D2F"/>
                </a:solidFill>
                <a:latin typeface="Times New Roman"/>
                <a:cs typeface="Times New Roman"/>
              </a:rPr>
              <a:t>'</a:t>
            </a:r>
            <a:endParaRPr baseline="-31746" sz="1575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15284" y="6245858"/>
            <a:ext cx="2901315" cy="97536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30"/>
              </a:spcBef>
              <a:tabLst>
                <a:tab pos="2372360" algn="l"/>
              </a:tabLst>
            </a:pPr>
            <a:r>
              <a:rPr dirty="0" sz="1050" spc="300">
                <a:solidFill>
                  <a:srgbClr val="312D2F"/>
                </a:solidFill>
                <a:latin typeface="Times New Roman"/>
                <a:cs typeface="Times New Roman"/>
              </a:rPr>
              <a:t>Th</a:t>
            </a:r>
            <a:r>
              <a:rPr dirty="0" sz="1050" spc="-505">
                <a:solidFill>
                  <a:srgbClr val="312D2F"/>
                </a:solidFill>
                <a:latin typeface="Times New Roman"/>
                <a:cs typeface="Times New Roman"/>
              </a:rPr>
              <a:t>e</a:t>
            </a:r>
            <a:r>
              <a:rPr dirty="0" sz="3450" spc="320" b="1">
                <a:solidFill>
                  <a:srgbClr val="080707"/>
                </a:solidFill>
                <a:latin typeface="Arial"/>
                <a:cs typeface="Arial"/>
              </a:rPr>
              <a:t>0</a:t>
            </a:r>
            <a:r>
              <a:rPr dirty="0" sz="3450" spc="-114" b="1">
                <a:solidFill>
                  <a:srgbClr val="312D2F"/>
                </a:solidFill>
                <a:latin typeface="Arial"/>
                <a:cs typeface="Arial"/>
              </a:rPr>
              <a:t>r</a:t>
            </a:r>
            <a:r>
              <a:rPr dirty="0" sz="1050" spc="305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8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400" spc="-195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400" spc="-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52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	(Why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F"/>
                </a:solidFill>
                <a:latin typeface="Times New Roman"/>
                <a:cs typeface="Times New Roman"/>
              </a:rPr>
              <a:t>?)</a:t>
            </a:r>
            <a:endParaRPr sz="1050">
              <a:latin typeface="Times New Roman"/>
              <a:cs typeface="Times New Roman"/>
            </a:endParaRPr>
          </a:p>
          <a:p>
            <a:pPr marL="1331595">
              <a:lnSpc>
                <a:spcPct val="100000"/>
              </a:lnSpc>
              <a:spcBef>
                <a:spcPts val="484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P(E)</a:t>
            </a:r>
            <a:r>
              <a:rPr dirty="0" sz="1050" spc="17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350" spc="3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31746" sz="1575">
                <a:solidFill>
                  <a:srgbClr val="312D2F"/>
                </a:solidFill>
                <a:latin typeface="Times New Roman"/>
                <a:cs typeface="Times New Roman"/>
              </a:rPr>
              <a:t>52</a:t>
            </a:r>
            <a:r>
              <a:rPr dirty="0" baseline="-31746" sz="1575" spc="52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350" spc="-114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350" spc="-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baseline="-31746" sz="1575" spc="-30" strike="sngStrike">
                <a:solidFill>
                  <a:srgbClr val="312D2F"/>
                </a:solidFill>
                <a:latin typeface="Times New Roman"/>
                <a:cs typeface="Times New Roman"/>
              </a:rPr>
              <a:t>1</a:t>
            </a:r>
            <a:r>
              <a:rPr dirty="0" baseline="-31746" sz="1575" spc="-30" strike="noStrike">
                <a:solidFill>
                  <a:srgbClr val="312D2F"/>
                </a:solidFill>
                <a:latin typeface="Times New Roman"/>
                <a:cs typeface="Times New Roman"/>
              </a:rPr>
              <a:t>3</a:t>
            </a:r>
            <a:r>
              <a:rPr dirty="0" sz="1150" spc="-20" strike="noStrike">
                <a:solidFill>
                  <a:srgbClr val="312D2F"/>
                </a:solidFill>
                <a:latin typeface="Times New Roman"/>
                <a:cs typeface="Times New Roman"/>
              </a:rPr>
              <a:t>!_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32077" y="7296875"/>
            <a:ext cx="4400550" cy="46545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950">
                <a:solidFill>
                  <a:srgbClr val="312D2F"/>
                </a:solidFill>
                <a:latin typeface="Times New Roman"/>
                <a:cs typeface="Times New Roman"/>
              </a:rPr>
              <a:t>(ii)</a:t>
            </a:r>
            <a:r>
              <a:rPr dirty="0" sz="950" spc="29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Let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</a:t>
            </a:r>
            <a:r>
              <a:rPr dirty="0" sz="1050" spc="1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be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24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'card</a:t>
            </a:r>
            <a:r>
              <a:rPr dirty="0" sz="1050" spc="1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drawn</a:t>
            </a:r>
            <a:r>
              <a:rPr dirty="0" sz="1050" spc="16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is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not</a:t>
            </a:r>
            <a:r>
              <a:rPr dirty="0" sz="1050" spc="1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an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312D2F"/>
                </a:solidFill>
                <a:latin typeface="Times New Roman"/>
                <a:cs typeface="Times New Roman"/>
              </a:rPr>
              <a:t>ace'</a:t>
            </a:r>
            <a:r>
              <a:rPr dirty="0" sz="1050" spc="50">
                <a:solidFill>
                  <a:srgbClr val="4D4B4B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235"/>
              </a:spcBef>
            </a:pP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1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number</a:t>
            </a:r>
            <a:r>
              <a:rPr dirty="0" sz="1050" spc="13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of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5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15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to</a:t>
            </a:r>
            <a:r>
              <a:rPr dirty="0" sz="1050" spc="10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event</a:t>
            </a:r>
            <a:r>
              <a:rPr dirty="0" sz="1050" spc="12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F</a:t>
            </a:r>
            <a:r>
              <a:rPr dirty="0" sz="1050" spc="114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500" spc="-250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-4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52</a:t>
            </a:r>
            <a:r>
              <a:rPr dirty="0" sz="1050" spc="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-</a:t>
            </a:r>
            <a:r>
              <a:rPr dirty="0" sz="1050" spc="310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4</a:t>
            </a:r>
            <a:r>
              <a:rPr dirty="0" sz="1050" spc="6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500" spc="-254">
                <a:solidFill>
                  <a:srgbClr val="312D2F"/>
                </a:solidFill>
                <a:latin typeface="Times New Roman"/>
                <a:cs typeface="Times New Roman"/>
              </a:rPr>
              <a:t>=</a:t>
            </a:r>
            <a:r>
              <a:rPr dirty="0" sz="1500" spc="-2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F"/>
                </a:solidFill>
                <a:latin typeface="Times New Roman"/>
                <a:cs typeface="Times New Roman"/>
              </a:rPr>
              <a:t>48</a:t>
            </a:r>
            <a:r>
              <a:rPr dirty="0" sz="1050" spc="405">
                <a:solidFill>
                  <a:srgbClr val="312D2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F"/>
                </a:solidFill>
                <a:latin typeface="Times New Roman"/>
                <a:cs typeface="Times New Roman"/>
              </a:rPr>
              <a:t>(Why?)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484" y="4478387"/>
            <a:ext cx="332864" cy="20453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28369" y="867778"/>
            <a:ext cx="2159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AAEEB"/>
                </a:solidFill>
                <a:latin typeface="Times New Roman"/>
                <a:cs typeface="Times New Roman"/>
              </a:rPr>
              <a:t>302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902686" y="905938"/>
            <a:ext cx="67437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AAEEB"/>
                </a:solidFill>
                <a:latin typeface="Times New Roman"/>
                <a:cs typeface="Times New Roman"/>
              </a:rPr>
              <a:t>MATHEMATICS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0684" y="1230545"/>
            <a:ext cx="221488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52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40684" y="1599927"/>
            <a:ext cx="178625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750" algn="l"/>
              </a:tabLst>
            </a:pP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Therefore,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baseline="2645" sz="1575">
                <a:solidFill>
                  <a:srgbClr val="312D2D"/>
                </a:solidFill>
                <a:latin typeface="Times New Roman"/>
                <a:cs typeface="Times New Roman"/>
              </a:rPr>
              <a:t>P(F)</a:t>
            </a:r>
            <a:r>
              <a:rPr dirty="0" baseline="2645" sz="1575" spc="217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2923" sz="1425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baseline="2923" sz="1425" spc="547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2923" sz="1425">
                <a:solidFill>
                  <a:srgbClr val="312D2D"/>
                </a:solidFill>
                <a:latin typeface="Arial"/>
                <a:cs typeface="Arial"/>
              </a:rPr>
              <a:t>-</a:t>
            </a:r>
            <a:r>
              <a:rPr dirty="0" baseline="2923" sz="1425" spc="-37">
                <a:solidFill>
                  <a:srgbClr val="312D2D"/>
                </a:solidFill>
                <a:latin typeface="Arial"/>
                <a:cs typeface="Arial"/>
              </a:rPr>
              <a:t>=-</a:t>
            </a:r>
            <a:endParaRPr baseline="2923" sz="1425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56796" y="1451869"/>
            <a:ext cx="476884" cy="4286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425"/>
              </a:spcBef>
              <a:tabLst>
                <a:tab pos="317500" algn="l"/>
              </a:tabLst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48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17500" algn="l"/>
              </a:tabLst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52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7611" y="1932676"/>
            <a:ext cx="475869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Remark</a:t>
            </a:r>
            <a:r>
              <a:rPr dirty="0" sz="1050" spc="21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050" spc="310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Fis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nothing</a:t>
            </a: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but</a:t>
            </a:r>
            <a:r>
              <a:rPr dirty="0" sz="1050" spc="40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E.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Therefore</a:t>
            </a:r>
            <a:r>
              <a:rPr dirty="0" sz="1050">
                <a:solidFill>
                  <a:srgbClr val="4F4B4B"/>
                </a:solidFill>
                <a:latin typeface="Times New Roman"/>
                <a:cs typeface="Times New Roman"/>
              </a:rPr>
              <a:t>,</a:t>
            </a:r>
            <a:r>
              <a:rPr dirty="0" sz="1050" spc="155">
                <a:solidFill>
                  <a:srgbClr val="4F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calculate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P(F)</a:t>
            </a:r>
            <a:r>
              <a:rPr dirty="0" sz="105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87835" y="2186054"/>
            <a:ext cx="16395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  <a:tab pos="1482725" algn="l"/>
              </a:tabLst>
            </a:pP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_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9673" y="2216325"/>
            <a:ext cx="4711700" cy="83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follows:</a:t>
            </a:r>
            <a:r>
              <a:rPr dirty="0" sz="105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P(F)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1 -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1-</a:t>
            </a:r>
            <a:r>
              <a:rPr dirty="0" baseline="-26143" sz="2550" spc="-15">
                <a:solidFill>
                  <a:srgbClr val="312D2D"/>
                </a:solidFill>
                <a:latin typeface="Times New Roman"/>
                <a:cs typeface="Times New Roman"/>
              </a:rPr>
              <a:t>13</a:t>
            </a:r>
            <a:r>
              <a:rPr dirty="0" sz="1400" spc="-1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baseline="-26143" sz="2550" spc="-15">
                <a:solidFill>
                  <a:srgbClr val="312D2D"/>
                </a:solidFill>
                <a:latin typeface="Times New Roman"/>
                <a:cs typeface="Times New Roman"/>
              </a:rPr>
              <a:t>13</a:t>
            </a:r>
            <a:r>
              <a:rPr dirty="0" sz="1700" spc="-10">
                <a:solidFill>
                  <a:srgbClr val="4F4B4B"/>
                </a:solidFill>
                <a:latin typeface="Times New Roman"/>
                <a:cs typeface="Times New Roman"/>
              </a:rPr>
              <a:t>·</a:t>
            </a:r>
            <a:endParaRPr sz="1700">
              <a:latin typeface="Times New Roman"/>
              <a:cs typeface="Times New Roman"/>
            </a:endParaRPr>
          </a:p>
          <a:p>
            <a:pPr marL="41275" marR="30480" indent="-1905">
              <a:lnSpc>
                <a:spcPct val="102899"/>
              </a:lnSpc>
              <a:spcBef>
                <a:spcPts val="1650"/>
              </a:spcBef>
            </a:pP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175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 spc="50" b="1">
                <a:solidFill>
                  <a:srgbClr val="0AAEEB"/>
                </a:solidFill>
                <a:latin typeface="Times New Roman"/>
                <a:cs typeface="Times New Roman"/>
              </a:rPr>
              <a:t>5</a:t>
            </a:r>
            <a:r>
              <a:rPr dirty="0" sz="1050" spc="125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050" spc="190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Two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players</a:t>
            </a:r>
            <a:r>
              <a:rPr dirty="0" sz="1050">
                <a:solidFill>
                  <a:srgbClr val="4F4B4B"/>
                </a:solidFill>
                <a:latin typeface="Times New Roman"/>
                <a:cs typeface="Times New Roman"/>
              </a:rPr>
              <a:t>,</a:t>
            </a:r>
            <a:r>
              <a:rPr dirty="0" sz="1050" spc="95">
                <a:solidFill>
                  <a:srgbClr val="4F4B4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Sangeeta</a:t>
            </a:r>
            <a:r>
              <a:rPr dirty="0" sz="105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Reshma,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play</a:t>
            </a:r>
            <a:r>
              <a:rPr dirty="0" sz="105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5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tennis</a:t>
            </a:r>
            <a:r>
              <a:rPr dirty="0" sz="105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match.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It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kno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Sangeeta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winning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match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0.62.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312D2D"/>
                </a:solidFill>
                <a:latin typeface="Times New Roman"/>
                <a:cs typeface="Times New Roman"/>
              </a:rPr>
              <a:t>proba</a:t>
            </a:r>
            <a:r>
              <a:rPr dirty="0" sz="1100" spc="-10" b="1">
                <a:solidFill>
                  <a:srgbClr val="070707"/>
                </a:solidFill>
                <a:latin typeface="Times New Roman"/>
                <a:cs typeface="Times New Roman"/>
              </a:rPr>
              <a:t>t:fl!)&gt;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01891" y="2938553"/>
            <a:ext cx="1877695" cy="53276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r" marR="36830">
              <a:lnSpc>
                <a:spcPct val="100000"/>
              </a:lnSpc>
              <a:spcBef>
                <a:spcPts val="835"/>
              </a:spcBef>
            </a:pPr>
            <a:r>
              <a:rPr dirty="0" sz="1050" spc="495">
                <a:solidFill>
                  <a:srgbClr val="070707"/>
                </a:solidFill>
                <a:latin typeface="Times New Roman"/>
                <a:cs typeface="Times New Roman"/>
              </a:rPr>
              <a:t>."-</a:t>
            </a:r>
            <a:r>
              <a:rPr dirty="0" sz="1050" spc="370">
                <a:solidFill>
                  <a:srgbClr val="070707"/>
                </a:solidFill>
                <a:latin typeface="Times New Roman"/>
                <a:cs typeface="Times New Roman"/>
              </a:rPr>
              <a:t>/</a:t>
            </a: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eeta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wins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77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ma</a:t>
            </a:r>
            <a:r>
              <a:rPr dirty="0" u="heavy" sz="1050" spc="409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3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shr</a:t>
            </a:r>
            <a:r>
              <a:rPr dirty="0" sz="1050" spc="535">
                <a:solidFill>
                  <a:srgbClr val="312D2D"/>
                </a:solidFill>
                <a:latin typeface="Times New Roman"/>
                <a:cs typeface="Times New Roman"/>
              </a:rPr>
              <a:t>n</a:t>
            </a:r>
            <a:r>
              <a:rPr dirty="0" u="heavy" sz="1050" spc="53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3202" y="2938553"/>
            <a:ext cx="2768600" cy="6699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Reshma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winning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match?</a:t>
            </a:r>
            <a:endParaRPr sz="1050">
              <a:latin typeface="Times New Roman"/>
              <a:cs typeface="Times New Roman"/>
            </a:endParaRPr>
          </a:p>
          <a:p>
            <a:pPr marL="21590" marR="5080" indent="-9525">
              <a:lnSpc>
                <a:spcPts val="1080"/>
              </a:lnSpc>
              <a:spcBef>
                <a:spcPts val="919"/>
              </a:spcBef>
            </a:pP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10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050" spc="165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Let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R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denote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events</a:t>
            </a:r>
            <a:r>
              <a:rPr dirty="0" sz="105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a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wins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match,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respectively.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61787" y="3447852"/>
            <a:ext cx="825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0">
                <a:solidFill>
                  <a:srgbClr val="070707"/>
                </a:solidFill>
                <a:latin typeface="Arial"/>
                <a:cs typeface="Arial"/>
              </a:rPr>
              <a:t>♦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84761" y="3486012"/>
            <a:ext cx="21653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55" b="1">
                <a:solidFill>
                  <a:srgbClr val="312D2D"/>
                </a:solidFill>
                <a:latin typeface="Arial"/>
                <a:cs typeface="Arial"/>
              </a:rPr>
              <a:t>K</a:t>
            </a:r>
            <a:r>
              <a:rPr dirty="0" sz="550" spc="55" b="1">
                <a:solidFill>
                  <a:srgbClr val="070707"/>
                </a:solidFill>
                <a:latin typeface="Arial"/>
                <a:cs typeface="Arial"/>
              </a:rPr>
              <a:t>"T: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9671" y="3688002"/>
            <a:ext cx="28428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Sangeeta's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70">
                <a:solidFill>
                  <a:srgbClr val="312D2D"/>
                </a:solidFill>
                <a:latin typeface="Times New Roman"/>
                <a:cs typeface="Times New Roman"/>
              </a:rPr>
              <a:t>winning=</a:t>
            </a:r>
            <a:r>
              <a:rPr dirty="0" sz="1050" spc="3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75">
                <a:solidFill>
                  <a:srgbClr val="312D2D"/>
                </a:solidFill>
                <a:latin typeface="Times New Roman"/>
                <a:cs typeface="Times New Roman"/>
              </a:rPr>
              <a:t>-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82307" y="3688002"/>
            <a:ext cx="31559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(give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02293" y="3458538"/>
            <a:ext cx="3047365" cy="750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0733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Res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hm</a:t>
            </a:r>
            <a:r>
              <a:rPr dirty="0" sz="1050" spc="-195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baseline="-26315" sz="7125" spc="-3562" b="1">
                <a:solidFill>
                  <a:srgbClr val="070707"/>
                </a:solidFill>
                <a:latin typeface="Arial"/>
                <a:cs typeface="Arial"/>
              </a:rPr>
              <a:t>0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's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winn</a:t>
            </a:r>
            <a:r>
              <a:rPr dirty="0" sz="105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40983" sz="4575" spc="-172" b="1">
                <a:solidFill>
                  <a:srgbClr val="070707"/>
                </a:solidFill>
                <a:latin typeface="Times New Roman"/>
                <a:cs typeface="Times New Roman"/>
              </a:rPr>
              <a:t>'</a:t>
            </a:r>
            <a:r>
              <a:rPr dirty="0" baseline="-40983" sz="4575" spc="-2445" b="1">
                <a:solidFill>
                  <a:srgbClr val="070707"/>
                </a:solidFill>
                <a:latin typeface="Times New Roman"/>
                <a:cs typeface="Times New Roman"/>
              </a:rPr>
              <a:t>1</a:t>
            </a:r>
            <a:r>
              <a:rPr dirty="0" baseline="-17543" sz="2850" spc="-472">
                <a:solidFill>
                  <a:srgbClr val="070707"/>
                </a:solidFill>
                <a:latin typeface="Arial"/>
                <a:cs typeface="Arial"/>
              </a:rPr>
              <a:t>7</a:t>
            </a:r>
            <a:r>
              <a:rPr dirty="0" baseline="-40983" sz="4575" spc="-157" b="1">
                <a:solidFill>
                  <a:srgbClr val="070707"/>
                </a:solidFill>
                <a:latin typeface="Times New Roman"/>
                <a:cs typeface="Times New Roman"/>
              </a:rPr>
              <a:t>(</a:t>
            </a:r>
            <a:r>
              <a:rPr dirty="0" baseline="-40983" sz="4575" spc="-127" b="1">
                <a:solidFill>
                  <a:srgbClr val="070707"/>
                </a:solidFill>
                <a:latin typeface="Times New Roman"/>
                <a:cs typeface="Times New Roman"/>
              </a:rPr>
              <a:t>_</a:t>
            </a:r>
            <a:r>
              <a:rPr dirty="0" baseline="-40983" sz="4575" spc="-157" b="1">
                <a:solidFill>
                  <a:srgbClr val="312D2D"/>
                </a:solidFill>
                <a:latin typeface="Times New Roman"/>
                <a:cs typeface="Times New Roman"/>
              </a:rPr>
              <a:t>c</a:t>
            </a:r>
            <a:r>
              <a:rPr dirty="0" baseline="-40983" sz="4575" b="1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900" spc="55">
                <a:solidFill>
                  <a:srgbClr val="312D2D"/>
                </a:solidFill>
                <a:latin typeface="Arial"/>
                <a:cs typeface="Arial"/>
              </a:rPr>
              <a:t>-</a:t>
            </a:r>
            <a:r>
              <a:rPr dirty="0" sz="1900" spc="-26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69401" y="4187633"/>
            <a:ext cx="2029460" cy="36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>
              <a:lnSpc>
                <a:spcPts val="1490"/>
              </a:lnSpc>
              <a:spcBef>
                <a:spcPts val="100"/>
              </a:spcBef>
            </a:pPr>
            <a:r>
              <a:rPr dirty="0" sz="1050" spc="245">
                <a:solidFill>
                  <a:srgbClr val="312D2D"/>
                </a:solidFill>
                <a:latin typeface="Times New Roman"/>
                <a:cs typeface="Times New Roman"/>
              </a:rPr>
              <a:t>vcnt</a:t>
            </a:r>
            <a:r>
              <a:rPr dirty="0" sz="105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95">
                <a:solidFill>
                  <a:srgbClr val="070707"/>
                </a:solidFill>
                <a:latin typeface="Times New Roman"/>
                <a:cs typeface="Times New Roman"/>
              </a:rPr>
              <a:t>},,'</a:t>
            </a:r>
            <a:r>
              <a:rPr dirty="0" sz="1050" spc="195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complementary</a:t>
            </a:r>
            <a:r>
              <a:rPr dirty="0" sz="1250" spc="-20">
                <a:solidFill>
                  <a:srgbClr val="312D2D"/>
                </a:solidFill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dirty="0" sz="1000" spc="305">
                <a:solidFill>
                  <a:srgbClr val="312D2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7478" y="4649615"/>
            <a:ext cx="1503045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3970" marR="5080" indent="-1905">
              <a:lnSpc>
                <a:spcPct val="104900"/>
              </a:lnSpc>
              <a:spcBef>
                <a:spcPts val="40"/>
              </a:spcBef>
            </a:pP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Example</a:t>
            </a:r>
            <a:r>
              <a:rPr dirty="0" sz="1050" spc="21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6</a:t>
            </a:r>
            <a:r>
              <a:rPr dirty="0" sz="1050" spc="150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050" spc="170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Savita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and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50" spc="409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birthday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86705" y="4649615"/>
            <a:ext cx="2795905" cy="3536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59690">
              <a:lnSpc>
                <a:spcPct val="104900"/>
              </a:lnSpc>
              <a:spcBef>
                <a:spcPts val="40"/>
              </a:spcBef>
              <a:tabLst>
                <a:tab pos="113855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95">
                <a:solidFill>
                  <a:srgbClr val="312D2D"/>
                </a:solidFill>
                <a:latin typeface="Times New Roman"/>
                <a:cs typeface="Times New Roman"/>
              </a:rPr>
              <a:t>friends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95">
                <a:solidFill>
                  <a:srgbClr val="070707"/>
                </a:solidFill>
                <a:latin typeface="Times New Roman"/>
                <a:cs typeface="Times New Roman"/>
              </a:rPr>
              <a:t>!</a:t>
            </a:r>
            <a:r>
              <a:rPr dirty="0" sz="1050">
                <a:solidFill>
                  <a:srgbClr val="070707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50" spc="2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both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will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525" b="1">
                <a:solidFill>
                  <a:srgbClr val="312D2D"/>
                </a:solidFill>
                <a:latin typeface="Times New Roman"/>
                <a:cs typeface="Times New Roman"/>
              </a:rPr>
              <a:t>sam</a:t>
            </a:r>
            <a:r>
              <a:rPr dirty="0" sz="1050" spc="525" b="1">
                <a:solidFill>
                  <a:srgbClr val="070707"/>
                </a:solidFill>
                <a:latin typeface="Times New Roman"/>
                <a:cs typeface="Times New Roman"/>
              </a:rPr>
              <a:t>z,</a:t>
            </a:r>
            <a:r>
              <a:rPr dirty="0" sz="1050" spc="335" b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050" spc="545" b="1">
                <a:solidFill>
                  <a:srgbClr val="312D2D"/>
                </a:solidFill>
                <a:latin typeface="Times New Roman"/>
                <a:cs typeface="Times New Roman"/>
              </a:rPr>
              <a:t>?</a:t>
            </a:r>
            <a:r>
              <a:rPr dirty="0" sz="1050" spc="210" b="1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gnoring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 leap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year).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3202" y="5020524"/>
            <a:ext cx="2386965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08700"/>
              </a:lnSpc>
              <a:spcBef>
                <a:spcPts val="100"/>
              </a:spcBef>
            </a:pPr>
            <a:r>
              <a:rPr dirty="0" sz="1050" b="1">
                <a:solidFill>
                  <a:srgbClr val="0AAEEB"/>
                </a:solidFill>
                <a:latin typeface="Times New Roman"/>
                <a:cs typeface="Times New Roman"/>
              </a:rPr>
              <a:t>Solution</a:t>
            </a:r>
            <a:r>
              <a:rPr dirty="0" sz="1050" spc="25" b="1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AAEEB"/>
                </a:solidFill>
                <a:latin typeface="Times New Roman"/>
                <a:cs typeface="Times New Roman"/>
              </a:rPr>
              <a:t>:</a:t>
            </a:r>
            <a:r>
              <a:rPr dirty="0" sz="1050" spc="65">
                <a:solidFill>
                  <a:srgbClr val="0AAEEB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Out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29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50" spc="3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05">
                <a:solidFill>
                  <a:srgbClr val="312D2D"/>
                </a:solidFill>
                <a:latin typeface="Times New Roman"/>
                <a:cs typeface="Times New Roman"/>
              </a:rPr>
              <a:t>riends,</a:t>
            </a:r>
            <a:r>
              <a:rPr dirty="0" sz="1050" spc="-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girl,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year.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Now,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34">
                <a:solidFill>
                  <a:srgbClr val="312D2D"/>
                </a:solidFill>
                <a:latin typeface="Times New Roman"/>
                <a:cs typeface="Times New Roman"/>
              </a:rPr>
              <a:t>Hamid</a:t>
            </a:r>
            <a:r>
              <a:rPr dirty="0" sz="105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80">
                <a:solidFill>
                  <a:srgbClr val="312D2D"/>
                </a:solidFill>
                <a:latin typeface="Times New Roman"/>
                <a:cs typeface="Times New Roman"/>
              </a:rPr>
              <a:t>day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213550" y="5020524"/>
            <a:ext cx="236982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900">
              <a:lnSpc>
                <a:spcPct val="108700"/>
              </a:lnSpc>
              <a:spcBef>
                <a:spcPts val="100"/>
              </a:spcBef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Savita</a:t>
            </a:r>
            <a:r>
              <a:rPr dirty="0" sz="1050">
                <a:solidFill>
                  <a:srgbClr val="4F4B4B"/>
                </a:solidFill>
                <a:latin typeface="Times New Roman"/>
                <a:cs typeface="Times New Roman"/>
              </a:rPr>
              <a:t>'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birthday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be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any</a:t>
            </a:r>
            <a:r>
              <a:rPr dirty="0" sz="105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day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any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day</a:t>
            </a:r>
            <a:r>
              <a:rPr dirty="0" sz="105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365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days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year.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12540" y="5368535"/>
            <a:ext cx="4776470" cy="146685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45"/>
              </a:spcBef>
              <a:tabLst>
                <a:tab pos="1851660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05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assume</a:t>
            </a:r>
            <a:r>
              <a:rPr dirty="0" sz="105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these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365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765">
                <a:solidFill>
                  <a:srgbClr val="312D2D"/>
                </a:solidFill>
                <a:latin typeface="Times New Roman"/>
                <a:cs typeface="Times New Roman"/>
              </a:rPr>
              <a:t>o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 spc="675">
                <a:solidFill>
                  <a:srgbClr val="312D2D"/>
                </a:solidFill>
                <a:latin typeface="Times New Roman"/>
                <a:cs typeface="Times New Roman"/>
              </a:rPr>
              <a:t>qually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likely.</a:t>
            </a:r>
            <a:endParaRPr sz="1050">
              <a:latin typeface="Times New Roman"/>
              <a:cs typeface="Times New Roman"/>
            </a:endParaRPr>
          </a:p>
          <a:p>
            <a:pPr marL="339725" marR="17780" indent="-177800">
              <a:lnSpc>
                <a:spcPct val="108700"/>
              </a:lnSpc>
              <a:spcBef>
                <a:spcPts val="335"/>
              </a:spcBef>
              <a:buAutoNum type="romanLcParenBoth"/>
              <a:tabLst>
                <a:tab pos="341630" algn="l"/>
                <a:tab pos="1730375" algn="l"/>
              </a:tabLst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IfHamida's</a:t>
            </a:r>
            <a:r>
              <a:rPr dirty="0" sz="105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birthday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-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60">
                <a:solidFill>
                  <a:srgbClr val="312D2D"/>
                </a:solidFill>
                <a:latin typeface="Times New Roman"/>
                <a:cs typeface="Times New Roman"/>
              </a:rPr>
              <a:t>di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55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Savita's,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5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50" spc="-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5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outcomes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her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birthday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	1</a:t>
            </a:r>
            <a:r>
              <a:rPr dirty="0" sz="1050" spc="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364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romanLcParenBoth"/>
            </a:pPr>
            <a:endParaRPr sz="1150">
              <a:latin typeface="Times New Roman"/>
              <a:cs typeface="Times New Roman"/>
            </a:endParaRPr>
          </a:p>
          <a:p>
            <a:pPr marL="339090">
              <a:lnSpc>
                <a:spcPts val="110"/>
              </a:lnSpc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So,</a:t>
            </a:r>
            <a:r>
              <a:rPr dirty="0" sz="1050" spc="4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465">
                <a:solidFill>
                  <a:srgbClr val="312D2D"/>
                </a:solidFill>
                <a:latin typeface="Times New Roman"/>
                <a:cs typeface="Times New Roman"/>
              </a:rPr>
              <a:t>(Hami</a:t>
            </a:r>
            <a:r>
              <a:rPr dirty="0" sz="1050" spc="3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45">
                <a:solidFill>
                  <a:srgbClr val="070707"/>
                </a:solidFill>
                <a:latin typeface="Times New Roman"/>
                <a:cs typeface="Times New Roman"/>
              </a:rPr>
              <a:t>"'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ay</a:t>
            </a:r>
            <a:r>
              <a:rPr dirty="0" sz="105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5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Savita's</a:t>
            </a:r>
            <a:r>
              <a:rPr dirty="0" sz="105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birthday)</a:t>
            </a:r>
            <a:r>
              <a:rPr dirty="0" sz="105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u="heavy" sz="1050" spc="-2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;:</a:t>
            </a:r>
            <a:r>
              <a:rPr dirty="0" u="heavy" sz="1050" spc="500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 </a:t>
            </a:r>
            <a:endParaRPr sz="1050">
              <a:latin typeface="Times New Roman"/>
              <a:cs typeface="Times New Roman"/>
            </a:endParaRPr>
          </a:p>
          <a:p>
            <a:pPr marL="342265" indent="-210820">
              <a:lnSpc>
                <a:spcPts val="3985"/>
              </a:lnSpc>
              <a:buSzPct val="90476"/>
              <a:buAutoNum type="romanLcParenBoth" startAt="2"/>
              <a:tabLst>
                <a:tab pos="342900" algn="l"/>
              </a:tabLst>
            </a:pP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P(</a:t>
            </a:r>
            <a:r>
              <a:rPr dirty="0" sz="1050" spc="-85">
                <a:solidFill>
                  <a:srgbClr val="312D2D"/>
                </a:solidFill>
                <a:latin typeface="Times New Roman"/>
                <a:cs typeface="Times New Roman"/>
              </a:rPr>
              <a:t>S</a:t>
            </a:r>
            <a:r>
              <a:rPr dirty="0" baseline="-20908" sz="6975" spc="-3247" b="1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dirty="0" sz="1050" spc="220">
                <a:solidFill>
                  <a:srgbClr val="312D2D"/>
                </a:solidFill>
                <a:latin typeface="Times New Roman"/>
                <a:cs typeface="Times New Roman"/>
              </a:rPr>
              <a:t>avit</a:t>
            </a:r>
            <a:r>
              <a:rPr dirty="0" sz="105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12D2D"/>
                </a:solidFill>
                <a:latin typeface="Times New Roman"/>
                <a:cs typeface="Times New Roman"/>
              </a:rPr>
              <a:t>amida</a:t>
            </a:r>
            <a:r>
              <a:rPr dirty="0" sz="105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5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same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birthday)</a:t>
            </a:r>
            <a:endParaRPr sz="1050">
              <a:latin typeface="Times New Roman"/>
              <a:cs typeface="Times New Roman"/>
            </a:endParaRPr>
          </a:p>
          <a:p>
            <a:pPr marL="1640205">
              <a:lnSpc>
                <a:spcPts val="1145"/>
              </a:lnSpc>
            </a:pP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-</a:t>
            </a:r>
            <a:r>
              <a:rPr dirty="0" sz="1050" spc="3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(both</a:t>
            </a:r>
            <a:r>
              <a:rPr dirty="0" sz="105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have</a:t>
            </a:r>
            <a:r>
              <a:rPr dirty="0" sz="105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different</a:t>
            </a:r>
            <a:r>
              <a:rPr dirty="0" sz="105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312D2D"/>
                </a:solidFill>
                <a:latin typeface="Times New Roman"/>
                <a:cs typeface="Times New Roman"/>
              </a:rPr>
              <a:t>birthdays)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14755" y="6896431"/>
            <a:ext cx="27908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990"/>
              </a:lnSpc>
              <a:spcBef>
                <a:spcPts val="100"/>
              </a:spcBef>
              <a:tabLst>
                <a:tab pos="1883410" algn="l"/>
              </a:tabLst>
            </a:pPr>
            <a:r>
              <a:rPr dirty="0" baseline="-37037" sz="1575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baseline="-37037" sz="1575" spc="502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baseline="-37037" sz="1575">
                <a:solidFill>
                  <a:srgbClr val="312D2D"/>
                </a:solidFill>
                <a:latin typeface="Times New Roman"/>
                <a:cs typeface="Times New Roman"/>
              </a:rPr>
              <a:t>1-</a:t>
            </a:r>
            <a:r>
              <a:rPr dirty="0" baseline="-37037" sz="1575" spc="232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312D2D"/>
                </a:solidFill>
                <a:latin typeface="Arial"/>
                <a:cs typeface="Arial"/>
              </a:rPr>
              <a:t>364</a:t>
            </a:r>
            <a:r>
              <a:rPr dirty="0" sz="1050">
                <a:solidFill>
                  <a:srgbClr val="312D2D"/>
                </a:solidFill>
                <a:latin typeface="Arial"/>
                <a:cs typeface="Arial"/>
              </a:rPr>
              <a:t>	</a:t>
            </a:r>
            <a:r>
              <a:rPr dirty="0" sz="1050" spc="-50">
                <a:solidFill>
                  <a:srgbClr val="312D2D"/>
                </a:solidFill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  <a:p>
            <a:pPr marL="407670">
              <a:lnSpc>
                <a:spcPts val="990"/>
              </a:lnSpc>
              <a:tabLst>
                <a:tab pos="1311910" algn="l"/>
              </a:tabLst>
            </a:pPr>
            <a:r>
              <a:rPr dirty="0" u="heavy" baseline="-39682" sz="1575" spc="-37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365</a:t>
            </a:r>
            <a:r>
              <a:rPr dirty="0" baseline="-39682" sz="1575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[Using</a:t>
            </a:r>
            <a:r>
              <a:rPr dirty="0" sz="105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130">
                <a:solidFill>
                  <a:srgbClr val="312D2D"/>
                </a:solidFill>
                <a:latin typeface="Times New Roman"/>
                <a:cs typeface="Times New Roman"/>
              </a:rPr>
              <a:t>P(E)</a:t>
            </a:r>
            <a:r>
              <a:rPr dirty="0" sz="105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5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r>
              <a:rPr dirty="0" sz="105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312D2D"/>
                </a:solidFill>
                <a:latin typeface="Times New Roman"/>
                <a:cs typeface="Times New Roman"/>
              </a:rPr>
              <a:t>-</a:t>
            </a:r>
            <a:r>
              <a:rPr dirty="0" sz="105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312D2D"/>
                </a:solidFill>
                <a:latin typeface="Times New Roman"/>
                <a:cs typeface="Times New Roman"/>
              </a:rPr>
              <a:t>P(E)]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99441" y="6988014"/>
            <a:ext cx="768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070707"/>
                </a:solidFill>
                <a:latin typeface="Times New Roman"/>
                <a:cs typeface="Times New Roman"/>
              </a:rPr>
              <a:t>"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52020" y="6988014"/>
            <a:ext cx="882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070707"/>
                </a:solidFill>
                <a:latin typeface="Times New Roman"/>
                <a:cs typeface="Times New Roman"/>
              </a:rPr>
              <a:t>,.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1282" y="7282603"/>
            <a:ext cx="232410" cy="4349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0"/>
              </a:spcBef>
            </a:pPr>
            <a:r>
              <a:rPr dirty="0" sz="1050" spc="20">
                <a:solidFill>
                  <a:srgbClr val="312D2D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050" spc="-25">
                <a:solidFill>
                  <a:srgbClr val="312D2D"/>
                </a:solidFill>
                <a:latin typeface="Times New Roman"/>
                <a:cs typeface="Times New Roman"/>
              </a:rPr>
              <a:t>365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35434" y="7449232"/>
            <a:ext cx="1028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0">
                <a:solidFill>
                  <a:srgbClr val="312D2D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0635" y="1062370"/>
            <a:ext cx="4752340" cy="0"/>
          </a:xfrm>
          <a:custGeom>
            <a:avLst/>
            <a:gdLst/>
            <a:ahLst/>
            <a:cxnLst/>
            <a:rect l="l" t="t" r="r" b="b"/>
            <a:pathLst>
              <a:path w="4752340" h="0">
                <a:moveTo>
                  <a:pt x="0" y="0"/>
                </a:moveTo>
                <a:lnTo>
                  <a:pt x="4751722" y="0"/>
                </a:lnTo>
              </a:path>
            </a:pathLst>
          </a:custGeom>
          <a:ln w="21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827" y="905938"/>
            <a:ext cx="6159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08ACEB"/>
                </a:solidFill>
                <a:latin typeface="Times New Roman"/>
                <a:cs typeface="Times New Roman"/>
              </a:rPr>
              <a:t>PROBABILITY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2022-</a:t>
            </a:r>
            <a:r>
              <a:rPr dirty="0" spc="-25"/>
              <a:t>23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69378" y="870831"/>
            <a:ext cx="21399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8ACEB"/>
                </a:solidFill>
                <a:latin typeface="Times New Roman"/>
                <a:cs typeface="Times New Roman"/>
              </a:rPr>
              <a:t>303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3533" y="1163639"/>
            <a:ext cx="476186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5875" marR="5080" indent="635">
              <a:lnSpc>
                <a:spcPct val="110200"/>
              </a:lnSpc>
              <a:spcBef>
                <a:spcPts val="100"/>
              </a:spcBef>
            </a:pPr>
            <a:r>
              <a:rPr dirty="0" sz="1000" spc="45" b="1">
                <a:solidFill>
                  <a:srgbClr val="08ACEB"/>
                </a:solidFill>
                <a:latin typeface="Times New Roman"/>
                <a:cs typeface="Times New Roman"/>
              </a:rPr>
              <a:t>Example</a:t>
            </a:r>
            <a:r>
              <a:rPr dirty="0" sz="1000" spc="11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08ACEB"/>
                </a:solidFill>
                <a:latin typeface="Times New Roman"/>
                <a:cs typeface="Times New Roman"/>
              </a:rPr>
              <a:t>7</a:t>
            </a:r>
            <a:r>
              <a:rPr dirty="0" sz="1000" spc="12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00" spc="10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0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40</a:t>
            </a:r>
            <a:r>
              <a:rPr dirty="0" sz="100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students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Class</a:t>
            </a:r>
            <a:r>
              <a:rPr dirty="0" sz="100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X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school</a:t>
            </a:r>
            <a:r>
              <a:rPr dirty="0" sz="100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whom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25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girls</a:t>
            </a:r>
            <a:r>
              <a:rPr dirty="0" sz="100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0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15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00" spc="3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boys</a:t>
            </a:r>
            <a:r>
              <a:rPr dirty="0" sz="100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00" spc="210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3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class</a:t>
            </a:r>
            <a:r>
              <a:rPr dirty="0" sz="1000" spc="3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teacher</a:t>
            </a:r>
            <a:r>
              <a:rPr dirty="0" sz="1000" spc="3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has</a:t>
            </a:r>
            <a:r>
              <a:rPr dirty="0" sz="1000" spc="3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00" spc="3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select</a:t>
            </a:r>
            <a:r>
              <a:rPr dirty="0" sz="1000" spc="3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0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student</a:t>
            </a:r>
            <a:r>
              <a:rPr dirty="0" sz="1000" spc="3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as</a:t>
            </a:r>
            <a:r>
              <a:rPr dirty="0" sz="1000" spc="3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class</a:t>
            </a:r>
            <a:r>
              <a:rPr dirty="0" sz="100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representative</a:t>
            </a:r>
            <a:r>
              <a:rPr dirty="0" sz="100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00" spc="200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solidFill>
                  <a:srgbClr val="312D2D"/>
                </a:solidFill>
                <a:latin typeface="Times New Roman"/>
                <a:cs typeface="Times New Roman"/>
              </a:rPr>
              <a:t>She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writes</a:t>
            </a:r>
            <a:r>
              <a:rPr dirty="0" sz="1000" spc="3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each</a:t>
            </a:r>
            <a:r>
              <a:rPr dirty="0" sz="100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student</a:t>
            </a:r>
            <a:r>
              <a:rPr dirty="0" sz="10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00" spc="2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2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separate</a:t>
            </a:r>
            <a:r>
              <a:rPr dirty="0" sz="1000" spc="3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card,</a:t>
            </a:r>
            <a:r>
              <a:rPr dirty="0" sz="1000" spc="2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cards</a:t>
            </a:r>
            <a:r>
              <a:rPr dirty="0" sz="100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being</a:t>
            </a:r>
            <a:r>
              <a:rPr dirty="0" sz="100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identical.</a:t>
            </a:r>
            <a:r>
              <a:rPr dirty="0" sz="1000" spc="2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312D2D"/>
                </a:solidFill>
                <a:latin typeface="Times New Roman"/>
                <a:cs typeface="Times New Roman"/>
              </a:rPr>
              <a:t>Then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she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puts</a:t>
            </a:r>
            <a:r>
              <a:rPr dirty="0" sz="100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cards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in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bag</a:t>
            </a:r>
            <a:r>
              <a:rPr dirty="0" sz="100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0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stirs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them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thoroughly.</a:t>
            </a:r>
            <a:r>
              <a:rPr dirty="0" sz="100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She</a:t>
            </a:r>
            <a:r>
              <a:rPr dirty="0" sz="100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then</a:t>
            </a:r>
            <a:r>
              <a:rPr dirty="0" sz="100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draws</a:t>
            </a:r>
            <a:r>
              <a:rPr dirty="0" sz="100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0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</a:t>
            </a:r>
            <a:r>
              <a:rPr dirty="0" sz="1000" spc="2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from</a:t>
            </a:r>
            <a:r>
              <a:rPr dirty="0" sz="100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bag.</a:t>
            </a:r>
            <a:r>
              <a:rPr dirty="0" sz="100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What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0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probability</a:t>
            </a:r>
            <a:r>
              <a:rPr dirty="0" sz="100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written</a:t>
            </a:r>
            <a:r>
              <a:rPr dirty="0" sz="100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on</a:t>
            </a:r>
            <a:r>
              <a:rPr dirty="0" sz="100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0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0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D"/>
                </a:solidFill>
                <a:latin typeface="Times New Roman"/>
                <a:cs typeface="Times New Roman"/>
              </a:rPr>
              <a:t>girl?</a:t>
            </a:r>
            <a:endParaRPr sz="1000">
              <a:latin typeface="Times New Roman"/>
              <a:cs typeface="Times New Roman"/>
            </a:endParaRPr>
          </a:p>
          <a:p>
            <a:pPr algn="just" marL="17145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(ii)</a:t>
            </a:r>
            <a:r>
              <a:rPr dirty="0" sz="1000" spc="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3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312D2D"/>
                </a:solidFill>
                <a:latin typeface="Times New Roman"/>
                <a:cs typeface="Times New Roman"/>
              </a:rPr>
              <a:t>boy?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100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000" spc="225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00" spc="240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There</a:t>
            </a:r>
            <a:r>
              <a:rPr dirty="0" sz="100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40</a:t>
            </a:r>
            <a:r>
              <a:rPr dirty="0" sz="1000" spc="1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students</a:t>
            </a:r>
            <a:r>
              <a:rPr dirty="0" sz="100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00" spc="170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00" spc="2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only</a:t>
            </a:r>
            <a:r>
              <a:rPr dirty="0" sz="1000" spc="2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one</a:t>
            </a:r>
            <a:r>
              <a:rPr dirty="0" sz="1000" spc="3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card</a:t>
            </a:r>
            <a:r>
              <a:rPr dirty="0" sz="1000" spc="2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has</a:t>
            </a:r>
            <a:r>
              <a:rPr dirty="0" sz="100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00" spc="2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be</a:t>
            </a:r>
            <a:r>
              <a:rPr dirty="0" sz="100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D"/>
                </a:solidFill>
                <a:latin typeface="Times New Roman"/>
                <a:cs typeface="Times New Roman"/>
              </a:rPr>
              <a:t>chosen.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2354" y="2458001"/>
            <a:ext cx="25584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00" spc="3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1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0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all</a:t>
            </a:r>
            <a:r>
              <a:rPr dirty="0" sz="100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00" spc="2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40875" y="2315286"/>
            <a:ext cx="4565650" cy="613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0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 card</a:t>
            </a:r>
            <a:r>
              <a:rPr dirty="0" sz="10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with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girl</a:t>
            </a:r>
            <a:r>
              <a:rPr dirty="0" sz="10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985">
                <a:solidFill>
                  <a:srgbClr val="312D2D"/>
                </a:solidFill>
                <a:latin typeface="Times New Roman"/>
                <a:cs typeface="Times New Roman"/>
              </a:rPr>
              <a:t>25</a:t>
            </a:r>
            <a:r>
              <a:rPr dirty="0" sz="3850" spc="-985" b="1">
                <a:solidFill>
                  <a:srgbClr val="312D2D"/>
                </a:solidFill>
                <a:latin typeface="Arial"/>
                <a:cs typeface="Arial"/>
              </a:rPr>
              <a:t>(Wh</a:t>
            </a:r>
            <a:r>
              <a:rPr dirty="0" sz="3850" spc="-985" b="1">
                <a:solidFill>
                  <a:srgbClr val="050505"/>
                </a:solidFill>
                <a:latin typeface="Arial"/>
                <a:cs typeface="Arial"/>
              </a:rPr>
              <a:t>o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64511" y="2922019"/>
            <a:ext cx="4025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75" algn="l"/>
              </a:tabLst>
            </a:pP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25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7493" y="2693063"/>
            <a:ext cx="2393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25" b="1" i="1">
                <a:solidFill>
                  <a:srgbClr val="050505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0875" y="3025810"/>
            <a:ext cx="32105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9755" algn="l"/>
              </a:tabLst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Therefore,</a:t>
            </a:r>
            <a:r>
              <a:rPr dirty="0" sz="100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312D2D"/>
                </a:solidFill>
                <a:latin typeface="Times New Roman"/>
                <a:cs typeface="Times New Roman"/>
              </a:rPr>
              <a:t>P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(card</a:t>
            </a:r>
            <a:r>
              <a:rPr dirty="0" sz="100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with</a:t>
            </a:r>
            <a:r>
              <a:rPr dirty="0" sz="1000" spc="1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1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80">
                <a:solidFill>
                  <a:srgbClr val="312D2D"/>
                </a:solidFill>
                <a:latin typeface="Times New Roman"/>
                <a:cs typeface="Times New Roman"/>
              </a:rPr>
              <a:t>girl)=</a:t>
            </a:r>
            <a:r>
              <a:rPr dirty="0" sz="100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P(Girl)</a:t>
            </a:r>
            <a:r>
              <a:rPr dirty="0" sz="100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55987" y="3031662"/>
            <a:ext cx="4330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dirty="0" u="heavy" sz="1000" spc="-2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40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650" spc="-50">
                <a:solidFill>
                  <a:srgbClr val="312D2D"/>
                </a:solidFill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0978" y="3306663"/>
            <a:ext cx="380555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(ii)</a:t>
            </a:r>
            <a:r>
              <a:rPr dirty="0" sz="1000" spc="3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for</a:t>
            </a:r>
            <a:r>
              <a:rPr dirty="0" sz="1000" spc="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40">
                <a:solidFill>
                  <a:srgbClr val="312D2D"/>
                </a:solidFill>
                <a:latin typeface="Times New Roman"/>
                <a:cs typeface="Times New Roman"/>
              </a:rPr>
              <a:t>c</a:t>
            </a:r>
            <a:r>
              <a:rPr dirty="0" sz="1000" spc="4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425">
                <a:solidFill>
                  <a:srgbClr val="312D2D"/>
                </a:solidFill>
                <a:latin typeface="Times New Roman"/>
                <a:cs typeface="Times New Roman"/>
              </a:rPr>
              <a:t>ith</a:t>
            </a:r>
            <a:r>
              <a:rPr dirty="0" sz="10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254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254">
                <a:solidFill>
                  <a:srgbClr val="050505"/>
                </a:solidFill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95338" y="2943132"/>
            <a:ext cx="68643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045">
                <a:solidFill>
                  <a:srgbClr val="050505"/>
                </a:solidFill>
                <a:latin typeface="Times New Roman"/>
                <a:cs typeface="Times New Roman"/>
              </a:rPr>
              <a:t>":(</a:t>
            </a:r>
            <a:endParaRPr sz="16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  <a:spcBef>
                <a:spcPts val="885"/>
              </a:spcBef>
            </a:pPr>
            <a:r>
              <a:rPr dirty="0" sz="1000" spc="215">
                <a:solidFill>
                  <a:srgbClr val="312D2D"/>
                </a:solidFill>
                <a:latin typeface="Times New Roman"/>
                <a:cs typeface="Times New Roman"/>
              </a:rPr>
              <a:t>l</a:t>
            </a:r>
            <a:r>
              <a:rPr dirty="0" sz="1000" spc="175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00" spc="-20">
                <a:solidFill>
                  <a:srgbClr val="312D2D"/>
                </a:solidFill>
                <a:latin typeface="Times New Roman"/>
                <a:cs typeface="Times New Roman"/>
              </a:rPr>
              <a:t>ny?)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23818" y="3605831"/>
            <a:ext cx="6146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1815" algn="l"/>
              </a:tabLst>
            </a:pPr>
            <a:r>
              <a:rPr dirty="0" baseline="-16666" sz="1500" spc="-345" i="1">
                <a:solidFill>
                  <a:srgbClr val="312D2D"/>
                </a:solidFill>
                <a:latin typeface="Arial"/>
                <a:cs typeface="Arial"/>
              </a:rPr>
              <a:t>J</a:t>
            </a:r>
            <a:r>
              <a:rPr dirty="0" baseline="-16666" sz="1500" spc="232" i="1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-16666" sz="150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baseline="-16666" sz="1500" spc="442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15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00" spc="-50">
                <a:solidFill>
                  <a:srgbClr val="050505"/>
                </a:solidFill>
                <a:latin typeface="Times New Roman"/>
                <a:cs typeface="Times New Roman"/>
              </a:rPr>
              <a:t>'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0875" y="3645517"/>
            <a:ext cx="20751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Therefore</a:t>
            </a:r>
            <a:r>
              <a:rPr dirty="0" sz="1000">
                <a:solidFill>
                  <a:srgbClr val="4F4D4D"/>
                </a:solidFill>
                <a:latin typeface="Times New Roman"/>
                <a:cs typeface="Times New Roman"/>
              </a:rPr>
              <a:t>,</a:t>
            </a:r>
            <a:r>
              <a:rPr dirty="0" sz="1000" spc="145">
                <a:solidFill>
                  <a:srgbClr val="4F4D4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P(card</a:t>
            </a:r>
            <a:r>
              <a:rPr dirty="0" sz="1000" spc="3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with</a:t>
            </a:r>
            <a:r>
              <a:rPr dirty="0" sz="10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name</a:t>
            </a:r>
            <a:r>
              <a:rPr dirty="0" sz="1000" spc="2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27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3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bo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83471" y="3727941"/>
            <a:ext cx="1631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00" spc="-25">
                <a:solidFill>
                  <a:srgbClr val="312D2D"/>
                </a:solidFill>
                <a:uFill>
                  <a:solidFill>
                    <a:srgbClr val="312D2D"/>
                  </a:solidFill>
                </a:uFill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8496" y="3962493"/>
            <a:ext cx="21151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00" spc="12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:</a:t>
            </a:r>
            <a:r>
              <a:rPr dirty="0" sz="100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We</a:t>
            </a:r>
            <a:r>
              <a:rPr dirty="0" sz="1100" spc="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can</a:t>
            </a:r>
            <a:r>
              <a:rPr dirty="0" sz="110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also</a:t>
            </a:r>
            <a:r>
              <a:rPr dirty="0" sz="110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determine</a:t>
            </a:r>
            <a:r>
              <a:rPr dirty="0" sz="110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12D2D"/>
                </a:solidFill>
                <a:latin typeface="Times New Roman"/>
                <a:cs typeface="Times New Roman"/>
              </a:rPr>
              <a:t>P(Boy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9745" y="3962493"/>
            <a:ext cx="71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050505"/>
                </a:solidFill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808428" y="4127024"/>
          <a:ext cx="4791075" cy="1104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/>
                <a:gridCol w="795655"/>
                <a:gridCol w="1403350"/>
                <a:gridCol w="779145"/>
              </a:tblGrid>
              <a:tr h="485775">
                <a:tc gridSpan="3">
                  <a:txBody>
                    <a:bodyPr/>
                    <a:lstStyle/>
                    <a:p>
                      <a:pPr marL="1381760">
                        <a:lnSpc>
                          <a:spcPts val="3725"/>
                        </a:lnSpc>
                        <a:tabLst>
                          <a:tab pos="1811655" algn="l"/>
                          <a:tab pos="3874135" algn="l"/>
                        </a:tabLst>
                      </a:pPr>
                      <a:r>
                        <a:rPr dirty="0" u="heavy" sz="1000" spc="-25">
                          <a:solidFill>
                            <a:srgbClr val="312D2D"/>
                          </a:solidFill>
                          <a:uFill>
                            <a:solidFill>
                              <a:srgbClr val="050505"/>
                            </a:solidFill>
                          </a:uFill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u="heavy" sz="1000">
                          <a:solidFill>
                            <a:srgbClr val="312D2D"/>
                          </a:solidFill>
                          <a:uFill>
                            <a:solidFill>
                              <a:srgbClr val="050505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heavy" sz="3450" spc="-405" b="1">
                          <a:solidFill>
                            <a:srgbClr val="050505"/>
                          </a:solidFill>
                          <a:uFill>
                            <a:solidFill>
                              <a:srgbClr val="050505"/>
                            </a:solidFill>
                          </a:u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u="heavy" sz="3450" spc="-400" b="1">
                          <a:solidFill>
                            <a:srgbClr val="312D2D"/>
                          </a:solidFill>
                          <a:uFill>
                            <a:solidFill>
                              <a:srgbClr val="050505"/>
                            </a:solidFill>
                          </a:u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u="heavy" sz="3450" spc="-925" b="1">
                          <a:solidFill>
                            <a:srgbClr val="312D2D"/>
                          </a:solidFill>
                          <a:uFill>
                            <a:solidFill>
                              <a:srgbClr val="050505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3450" spc="-390" b="1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Boy</a:t>
                      </a:r>
                      <a:r>
                        <a:rPr dirty="0" sz="3450" spc="-390" b="1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3450" spc="-400" b="1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..:::</a:t>
                      </a:r>
                      <a:r>
                        <a:rPr dirty="0" sz="3450" spc="-409" b="1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3450" spc="-894" b="1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5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111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3450" spc="-2115" b="1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4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 spc="-365" i="1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600" spc="-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700" spc="-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:3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5260"/>
                </a:tc>
              </a:tr>
              <a:tr h="241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 b="1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dirty="0" sz="1050" spc="40" b="1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b="1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050" spc="85" b="1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050" spc="130">
                          <a:solidFill>
                            <a:srgbClr val="08ACE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3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box</a:t>
                      </a:r>
                      <a:r>
                        <a:rPr dirty="0" sz="1100" spc="-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contai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 spc="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white</a:t>
                      </a:r>
                      <a:r>
                        <a:rPr dirty="0" sz="1100" spc="-10">
                          <a:solidFill>
                            <a:srgbClr val="4F4D4D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 gridSpan="2"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155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)(</a:t>
                      </a:r>
                      <a:r>
                        <a:rPr dirty="0" sz="1100" spc="15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marbles</a:t>
                      </a:r>
                      <a:r>
                        <a:rPr dirty="0" sz="1100" spc="155">
                          <a:solidFill>
                            <a:srgbClr val="4F4D4D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 spc="-65">
                          <a:solidFill>
                            <a:srgbClr val="4F4D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16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100" spc="16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1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m:rbl:isdrawn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marL="33020">
                        <a:lnSpc>
                          <a:spcPts val="1230"/>
                        </a:lnSpc>
                      </a:pP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1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i="1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050" spc="40" i="1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5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000" spc="1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box,</a:t>
                      </a:r>
                      <a:r>
                        <a:rPr dirty="0" sz="1000" spc="14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what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000" spc="7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16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proba</a:t>
                      </a:r>
                      <a:r>
                        <a:rPr dirty="0" sz="1000" spc="15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5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 grid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1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000" spc="-6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000" spc="12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9070">
                <a:tc>
                  <a:txBody>
                    <a:bodyPr/>
                    <a:lstStyle/>
                    <a:p>
                      <a:pPr marL="166370">
                        <a:lnSpc>
                          <a:spcPts val="1115"/>
                        </a:lnSpc>
                        <a:spcBef>
                          <a:spcPts val="195"/>
                        </a:spcBef>
                        <a:tabLst>
                          <a:tab pos="1040765" algn="l"/>
                        </a:tabLst>
                      </a:pP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(i)</a:t>
                      </a:r>
                      <a:r>
                        <a:rPr dirty="0" sz="1000" spc="22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white?</a:t>
                      </a:r>
                      <a:r>
                        <a:rPr dirty="0" sz="100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915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lue?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3975">
                        <a:lnSpc>
                          <a:spcPts val="1115"/>
                        </a:lnSpc>
                        <a:spcBef>
                          <a:spcPts val="195"/>
                        </a:spcBef>
                      </a:pPr>
                      <a:r>
                        <a:rPr dirty="0" sz="1000" spc="40">
                          <a:solidFill>
                            <a:srgbClr val="312D2D"/>
                          </a:solidFill>
                          <a:latin typeface="Times New Roman"/>
                          <a:cs typeface="Times New Roman"/>
                        </a:rPr>
                        <a:t>red?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 descr=""/>
          <p:cNvSpPr txBox="1"/>
          <p:nvPr/>
        </p:nvSpPr>
        <p:spPr>
          <a:xfrm>
            <a:off x="826587" y="5290945"/>
            <a:ext cx="1972945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5080" indent="-2540">
              <a:lnSpc>
                <a:spcPct val="110200"/>
              </a:lnSpc>
              <a:spcBef>
                <a:spcPts val="100"/>
              </a:spcBef>
            </a:pPr>
            <a:r>
              <a:rPr dirty="0" sz="1000" b="1">
                <a:solidFill>
                  <a:srgbClr val="08ACEB"/>
                </a:solidFill>
                <a:latin typeface="Times New Roman"/>
                <a:cs typeface="Times New Roman"/>
              </a:rPr>
              <a:t>Solution</a:t>
            </a:r>
            <a:r>
              <a:rPr dirty="0" sz="1000" spc="110" b="1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ACEB"/>
                </a:solidFill>
                <a:latin typeface="Times New Roman"/>
                <a:cs typeface="Times New Roman"/>
              </a:rPr>
              <a:t>:</a:t>
            </a:r>
            <a:r>
              <a:rPr dirty="0" sz="1000" spc="85">
                <a:solidFill>
                  <a:srgbClr val="08ACE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Saying</a:t>
            </a:r>
            <a:r>
              <a:rPr dirty="0" sz="1000" spc="10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33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 </a:t>
            </a:r>
            <a:r>
              <a:rPr dirty="0" sz="1000" spc="470">
                <a:solidFill>
                  <a:srgbClr val="312D2D"/>
                </a:solidFill>
                <a:latin typeface="Times New Roman"/>
                <a:cs typeface="Times New Roman"/>
              </a:rPr>
              <a:t>arble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75">
                <a:solidFill>
                  <a:srgbClr val="312D2D"/>
                </a:solidFill>
                <a:latin typeface="Times New Roman"/>
                <a:cs typeface="Times New Roman"/>
              </a:rPr>
              <a:t>isd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marbles</a:t>
            </a:r>
            <a:r>
              <a:rPr dirty="0" sz="10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are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equally</a:t>
            </a:r>
            <a:r>
              <a:rPr dirty="0" sz="1000" spc="25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likely</a:t>
            </a:r>
            <a:r>
              <a:rPr dirty="0" sz="100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number</a:t>
            </a:r>
            <a:r>
              <a:rPr dirty="0" sz="100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2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possible</a:t>
            </a:r>
            <a:r>
              <a:rPr dirty="0" sz="1000" spc="2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D"/>
                </a:solidFill>
                <a:latin typeface="Times New Roman"/>
                <a:cs typeface="Times New Roman"/>
              </a:rPr>
              <a:t>outco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77103" y="5290945"/>
            <a:ext cx="2607310" cy="60579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22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random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00" spc="8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</a:t>
            </a:r>
            <a:r>
              <a:rPr dirty="0" sz="1000" spc="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short</a:t>
            </a:r>
            <a:r>
              <a:rPr dirty="0" sz="100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way</a:t>
            </a:r>
            <a:r>
              <a:rPr dirty="0" sz="100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of</a:t>
            </a:r>
            <a:r>
              <a:rPr dirty="0" sz="1000" spc="1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saying</a:t>
            </a:r>
            <a:r>
              <a:rPr dirty="0" sz="100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all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4F4D4D"/>
                </a:solidFill>
                <a:latin typeface="Times New Roman"/>
                <a:cs typeface="Times New Roman"/>
              </a:rPr>
              <a:t>.</a:t>
            </a:r>
            <a:r>
              <a:rPr dirty="0" sz="1000" spc="365">
                <a:solidFill>
                  <a:srgbClr val="4F4D4D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herefore,</a:t>
            </a:r>
            <a:r>
              <a:rPr dirty="0" sz="100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algn="ctr" marR="221615">
              <a:lnSpc>
                <a:spcPct val="100000"/>
              </a:lnSpc>
              <a:spcBef>
                <a:spcPts val="725"/>
              </a:spcBef>
            </a:pPr>
            <a:r>
              <a:rPr dirty="0" sz="1000" spc="-10">
                <a:solidFill>
                  <a:srgbClr val="312D2D"/>
                </a:solidFill>
                <a:latin typeface="Times New Roman"/>
                <a:cs typeface="Times New Roman"/>
              </a:rPr>
              <a:t>(Why?)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7605" y="5941178"/>
            <a:ext cx="4745355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12200"/>
              </a:lnSpc>
              <a:spcBef>
                <a:spcPts val="100"/>
              </a:spcBef>
              <a:tabLst>
                <a:tab pos="1304925" algn="l"/>
              </a:tabLst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Let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65">
                <a:solidFill>
                  <a:srgbClr val="312D2D"/>
                </a:solidFill>
                <a:latin typeface="Times New Roman"/>
                <a:cs typeface="Times New Roman"/>
              </a:rPr>
              <a:t>W</a:t>
            </a:r>
            <a:r>
              <a:rPr dirty="0" sz="1000" spc="1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denote</a:t>
            </a:r>
            <a:r>
              <a:rPr dirty="0" sz="10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315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00" spc="3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290">
                <a:solidFill>
                  <a:srgbClr val="312D2D"/>
                </a:solidFill>
                <a:latin typeface="Times New Roman"/>
                <a:cs typeface="Times New Roman"/>
              </a:rPr>
              <a:t>arble</a:t>
            </a:r>
            <a:r>
              <a:rPr dirty="0" sz="100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80">
                <a:solidFill>
                  <a:srgbClr val="312D2D"/>
                </a:solidFill>
                <a:latin typeface="Times New Roman"/>
                <a:cs typeface="Times New Roman"/>
              </a:rPr>
              <a:t>iswhite',</a:t>
            </a:r>
            <a:r>
              <a:rPr dirty="0" sz="1000" spc="12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B</a:t>
            </a:r>
            <a:r>
              <a:rPr dirty="0" sz="1000" spc="1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denote</a:t>
            </a:r>
            <a:r>
              <a:rPr dirty="0" sz="1000" spc="13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00" spc="2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312D2D"/>
                </a:solidFill>
                <a:latin typeface="Times New Roman"/>
                <a:cs typeface="Times New Roman"/>
              </a:rPr>
              <a:t>'the</a:t>
            </a:r>
            <a:r>
              <a:rPr dirty="0" sz="1000" spc="1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marble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is</a:t>
            </a:r>
            <a:r>
              <a:rPr dirty="0" sz="1000" spc="1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12D2D"/>
                </a:solidFill>
                <a:latin typeface="Times New Roman"/>
                <a:cs typeface="Times New Roman"/>
              </a:rPr>
              <a:t>blue'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000" spc="20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R</a:t>
            </a:r>
            <a:r>
              <a:rPr dirty="0" sz="1000" spc="21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denote</a:t>
            </a:r>
            <a:r>
              <a:rPr dirty="0" sz="1000" spc="2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1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000" spc="865">
                <a:solidFill>
                  <a:srgbClr val="312D2D"/>
                </a:solidFill>
                <a:latin typeface="Times New Roman"/>
                <a:cs typeface="Times New Roman"/>
              </a:rPr>
              <a:t>-</a:t>
            </a:r>
            <a:r>
              <a:rPr dirty="0" sz="1000" spc="935">
                <a:solidFill>
                  <a:srgbClr val="312D2D"/>
                </a:solidFill>
                <a:latin typeface="Times New Roman"/>
                <a:cs typeface="Times New Roman"/>
              </a:rPr>
              <a:t>le</a:t>
            </a:r>
            <a:r>
              <a:rPr dirty="0" sz="1000" spc="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95">
                <a:solidFill>
                  <a:srgbClr val="312D2D"/>
                </a:solidFill>
                <a:latin typeface="Times New Roman"/>
                <a:cs typeface="Times New Roman"/>
              </a:rPr>
              <a:t>isred'.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7987" y="6377720"/>
            <a:ext cx="336422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(i)</a:t>
            </a:r>
            <a:r>
              <a:rPr dirty="0" sz="1000" spc="46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19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405">
                <a:solidFill>
                  <a:srgbClr val="312D2D"/>
                </a:solidFill>
                <a:latin typeface="Times New Roman"/>
                <a:cs typeface="Times New Roman"/>
              </a:rPr>
              <a:t>num</a:t>
            </a:r>
            <a:r>
              <a:rPr dirty="0" sz="1000" spc="31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325">
                <a:solidFill>
                  <a:srgbClr val="312D2D"/>
                </a:solidFill>
                <a:latin typeface="Times New Roman"/>
                <a:cs typeface="Times New Roman"/>
              </a:rPr>
              <a:t>utcomes</a:t>
            </a:r>
            <a:r>
              <a:rPr dirty="0" sz="1000" spc="11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favourable</a:t>
            </a:r>
            <a:r>
              <a:rPr dirty="0" sz="100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to</a:t>
            </a:r>
            <a:r>
              <a:rPr dirty="0" sz="100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the</a:t>
            </a:r>
            <a:r>
              <a:rPr dirty="0" sz="1000" spc="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event</a:t>
            </a:r>
            <a:r>
              <a:rPr dirty="0" sz="1000" spc="15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90">
                <a:solidFill>
                  <a:srgbClr val="312D2D"/>
                </a:solidFill>
                <a:latin typeface="Times New Roman"/>
                <a:cs typeface="Times New Roman"/>
              </a:rPr>
              <a:t>W</a:t>
            </a:r>
            <a:r>
              <a:rPr dirty="0" sz="1000" spc="14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0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12D2D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5315" y="6407993"/>
            <a:ext cx="1893570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390" algn="l"/>
                <a:tab pos="1273175" algn="l"/>
              </a:tabLst>
            </a:pPr>
            <a:r>
              <a:rPr dirty="0" sz="1000" spc="-25">
                <a:solidFill>
                  <a:srgbClr val="312D2D"/>
                </a:solidFill>
                <a:latin typeface="Times New Roman"/>
                <a:cs typeface="Times New Roman"/>
              </a:rPr>
              <a:t>So,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3450" spc="-50" b="1">
                <a:solidFill>
                  <a:srgbClr val="050505"/>
                </a:solidFill>
                <a:latin typeface="Arial"/>
                <a:cs typeface="Arial"/>
              </a:rPr>
              <a:t>0</a:t>
            </a:r>
            <a:r>
              <a:rPr dirty="0" sz="3450" b="1">
                <a:solidFill>
                  <a:srgbClr val="050505"/>
                </a:solidFill>
                <a:latin typeface="Arial"/>
                <a:cs typeface="Arial"/>
              </a:rPr>
              <a:t>	</a:t>
            </a:r>
            <a:r>
              <a:rPr dirty="0" sz="1000" spc="120">
                <a:solidFill>
                  <a:srgbClr val="312D2D"/>
                </a:solidFill>
                <a:latin typeface="Times New Roman"/>
                <a:cs typeface="Times New Roman"/>
              </a:rPr>
              <a:t>P(W)=</a:t>
            </a:r>
            <a:r>
              <a:rPr dirty="0" sz="1000" spc="43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300" spc="-305" i="1">
                <a:solidFill>
                  <a:srgbClr val="312D2D"/>
                </a:solidFill>
                <a:latin typeface="Times New Roman"/>
                <a:cs typeface="Times New Roman"/>
              </a:rPr>
              <a:t>3_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4526" y="7140396"/>
            <a:ext cx="17760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0770" algn="l"/>
              </a:tabLst>
            </a:pPr>
            <a:r>
              <a:rPr dirty="0" sz="1100" spc="-10">
                <a:solidFill>
                  <a:srgbClr val="312D2D"/>
                </a:solidFill>
                <a:latin typeface="Times New Roman"/>
                <a:cs typeface="Times New Roman"/>
              </a:rPr>
              <a:t>Similar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	(ii)</a:t>
            </a:r>
            <a:r>
              <a:rPr dirty="0" sz="1100" spc="36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312D2D"/>
                </a:solidFill>
                <a:latin typeface="Times New Roman"/>
                <a:cs typeface="Times New Roman"/>
              </a:rPr>
              <a:t>P(B)</a:t>
            </a:r>
            <a:r>
              <a:rPr dirty="0" sz="1000" spc="70" b="1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950" spc="-1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950" spc="-50">
                <a:solidFill>
                  <a:srgbClr val="312D2D"/>
                </a:solidFill>
                <a:latin typeface="Arial"/>
                <a:cs typeface="Arial"/>
              </a:rPr>
              <a:t>;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22795" y="7250295"/>
            <a:ext cx="57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0">
                <a:solidFill>
                  <a:srgbClr val="312D2D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27986" y="7140396"/>
            <a:ext cx="16109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765810" algn="l"/>
              </a:tabLst>
            </a:pP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950" spc="29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312D2D"/>
                </a:solidFill>
                <a:latin typeface="Arial"/>
                <a:cs typeface="Arial"/>
              </a:rPr>
              <a:t>_I_</a:t>
            </a:r>
            <a:r>
              <a:rPr dirty="0" sz="900" b="1">
                <a:solidFill>
                  <a:srgbClr val="312D2D"/>
                </a:solidFill>
                <a:latin typeface="Arial"/>
                <a:cs typeface="Arial"/>
              </a:rPr>
              <a:t>	</a:t>
            </a:r>
            <a:r>
              <a:rPr dirty="0" sz="1100" spc="-25">
                <a:solidFill>
                  <a:srgbClr val="312D2D"/>
                </a:solidFill>
                <a:latin typeface="Times New Roman"/>
                <a:cs typeface="Times New Roman"/>
              </a:rPr>
              <a:t>and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	(iii)</a:t>
            </a:r>
            <a:r>
              <a:rPr dirty="0" sz="1100" spc="28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P(R)</a:t>
            </a:r>
            <a:r>
              <a:rPr dirty="0" sz="1100" spc="2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312D2D"/>
                </a:solidFill>
                <a:latin typeface="Arial"/>
                <a:cs typeface="Arial"/>
              </a:rPr>
              <a:t>=</a:t>
            </a:r>
            <a:r>
              <a:rPr dirty="0" sz="950" spc="254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950" spc="-180">
                <a:solidFill>
                  <a:srgbClr val="312D2D"/>
                </a:solidFill>
                <a:latin typeface="Arial"/>
                <a:cs typeface="Arial"/>
              </a:rPr>
              <a:t>-</a:t>
            </a:r>
            <a:r>
              <a:rPr dirty="0" sz="950" spc="-5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baseline="37878" sz="1650" spc="-525">
                <a:solidFill>
                  <a:srgbClr val="312D2D"/>
                </a:solidFill>
                <a:latin typeface="Times New Roman"/>
                <a:cs typeface="Times New Roman"/>
              </a:rPr>
              <a:t>4</a:t>
            </a:r>
            <a:endParaRPr baseline="37878" sz="16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07974" y="7250295"/>
            <a:ext cx="400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dirty="0" sz="1100" spc="-50">
                <a:solidFill>
                  <a:srgbClr val="312D2D"/>
                </a:solidFill>
                <a:latin typeface="Times New Roman"/>
                <a:cs typeface="Times New Roman"/>
              </a:rPr>
              <a:t>9</a:t>
            </a:r>
            <a:r>
              <a:rPr dirty="0" sz="1100">
                <a:solidFill>
                  <a:srgbClr val="312D2D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312D2D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31852" y="7533945"/>
            <a:ext cx="203136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Note</a:t>
            </a:r>
            <a:r>
              <a:rPr dirty="0" sz="100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that</a:t>
            </a:r>
            <a:r>
              <a:rPr dirty="0" sz="1000" spc="19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312D2D"/>
                </a:solidFill>
                <a:latin typeface="Times New Roman"/>
                <a:cs typeface="Times New Roman"/>
              </a:rPr>
              <a:t>P(W)</a:t>
            </a:r>
            <a:r>
              <a:rPr dirty="0" sz="1000" spc="135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7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P(B)</a:t>
            </a:r>
            <a:r>
              <a:rPr dirty="0" sz="1000" spc="15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2D2D"/>
                </a:solidFill>
                <a:latin typeface="Arial"/>
                <a:cs typeface="Arial"/>
              </a:rPr>
              <a:t>+</a:t>
            </a:r>
            <a:r>
              <a:rPr dirty="0" sz="1150" spc="40">
                <a:solidFill>
                  <a:srgbClr val="312D2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P(R)</a:t>
            </a:r>
            <a:r>
              <a:rPr dirty="0" sz="1000" spc="240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12D2D"/>
                </a:solidFill>
                <a:latin typeface="Times New Roman"/>
                <a:cs typeface="Times New Roman"/>
              </a:rPr>
              <a:t>=</a:t>
            </a:r>
            <a:r>
              <a:rPr dirty="0" sz="1000" spc="204">
                <a:solidFill>
                  <a:srgbClr val="312D2D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312D2D"/>
                </a:solidFill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NCERT</dc:creator>
  <dc:title>ChapŒ15 (14th Nov.).pmd</dc:title>
  <dcterms:created xsi:type="dcterms:W3CDTF">2022-07-18T11:06:22Z</dcterms:created>
  <dcterms:modified xsi:type="dcterms:W3CDTF">2022-07-18T11:06:22Z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2017-10-26T00:00:00Z</vt:filetime>
  </property>
  <property fmtid="{D5CDD505-2E9C-101B-9397-08002B2CF9AE}" pid="3" name="Creator">
    <vt:lpwstr>PageMaker 7.0</vt:lpwstr>
  </property>
  <property fmtid="{D5CDD505-2E9C-101B-9397-08002B2CF9AE}" pid="4" name="LastSaved">
    <vt:filetime>2022-07-18T00:00:00Z</vt:filetime>
  </property>
  <property fmtid="{D5CDD505-2E9C-101B-9397-08002B2CF9AE}" pid="5" name="Producer">
    <vt:lpwstr>GPL Ghostscript 8.15</vt:lpwstr>
  </property>
</Properties>
</file>