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48"/>
  </p:notesMasterIdLst>
  <p:sldIdLst>
    <p:sldId id="681" r:id="rId3"/>
    <p:sldId id="669" r:id="rId4"/>
    <p:sldId id="624" r:id="rId5"/>
    <p:sldId id="635" r:id="rId6"/>
    <p:sldId id="661" r:id="rId7"/>
    <p:sldId id="659" r:id="rId8"/>
    <p:sldId id="666" r:id="rId9"/>
    <p:sldId id="663" r:id="rId10"/>
    <p:sldId id="660" r:id="rId11"/>
    <p:sldId id="670" r:id="rId12"/>
    <p:sldId id="1302" r:id="rId13"/>
    <p:sldId id="622" r:id="rId14"/>
    <p:sldId id="650" r:id="rId15"/>
    <p:sldId id="684" r:id="rId16"/>
    <p:sldId id="1293" r:id="rId17"/>
    <p:sldId id="1298" r:id="rId18"/>
    <p:sldId id="685" r:id="rId19"/>
    <p:sldId id="1299" r:id="rId20"/>
    <p:sldId id="651" r:id="rId21"/>
    <p:sldId id="717" r:id="rId22"/>
    <p:sldId id="718" r:id="rId23"/>
    <p:sldId id="1301" r:id="rId24"/>
    <p:sldId id="633" r:id="rId25"/>
    <p:sldId id="634" r:id="rId26"/>
    <p:sldId id="637" r:id="rId27"/>
    <p:sldId id="673" r:id="rId28"/>
    <p:sldId id="668" r:id="rId29"/>
    <p:sldId id="677" r:id="rId30"/>
    <p:sldId id="678" r:id="rId31"/>
    <p:sldId id="676" r:id="rId32"/>
    <p:sldId id="1300" r:id="rId33"/>
    <p:sldId id="674" r:id="rId34"/>
    <p:sldId id="675" r:id="rId35"/>
    <p:sldId id="679" r:id="rId36"/>
    <p:sldId id="638" r:id="rId37"/>
    <p:sldId id="672" r:id="rId38"/>
    <p:sldId id="623" r:id="rId39"/>
    <p:sldId id="627" r:id="rId40"/>
    <p:sldId id="639" r:id="rId41"/>
    <p:sldId id="641" r:id="rId42"/>
    <p:sldId id="682" r:id="rId43"/>
    <p:sldId id="645" r:id="rId44"/>
    <p:sldId id="290" r:id="rId45"/>
    <p:sldId id="649" r:id="rId46"/>
    <p:sldId id="646" r:id="rId4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4472C4"/>
    <a:srgbClr val="F28234"/>
    <a:srgbClr val="FFE699"/>
    <a:srgbClr val="0562C1"/>
    <a:srgbClr val="FFFFFF"/>
    <a:srgbClr val="C3DDB2"/>
    <a:srgbClr val="F78536"/>
    <a:srgbClr val="0563C1"/>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BD657-E16F-A346-B898-0F3A06B55E31}" v="12" dt="2020-11-17T20:40:17.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1" autoAdjust="0"/>
    <p:restoredTop sz="68848" autoAdjust="0"/>
  </p:normalViewPr>
  <p:slideViewPr>
    <p:cSldViewPr snapToGrid="0" snapToObjects="1">
      <p:cViewPr varScale="1">
        <p:scale>
          <a:sx n="41" d="100"/>
          <a:sy n="41" d="100"/>
        </p:scale>
        <p:origin x="1152" y="176"/>
      </p:cViewPr>
      <p:guideLst/>
    </p:cSldViewPr>
  </p:slideViewPr>
  <p:outlineViewPr>
    <p:cViewPr>
      <p:scale>
        <a:sx n="33" d="100"/>
        <a:sy n="33" d="100"/>
      </p:scale>
      <p:origin x="0" y="-21184"/>
    </p:cViewPr>
  </p:outlineViewPr>
  <p:notesTextViewPr>
    <p:cViewPr>
      <p:scale>
        <a:sx n="100" d="100"/>
        <a:sy n="100" d="100"/>
      </p:scale>
      <p:origin x="0" y="0"/>
    </p:cViewPr>
  </p:notesTextViewPr>
  <p:sorterViewPr>
    <p:cViewPr>
      <p:scale>
        <a:sx n="70" d="100"/>
        <a:sy n="70" d="100"/>
      </p:scale>
      <p:origin x="0" y="-48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Minlan" userId="0f845f3e-2f7e-44ef-b159-89302ed7d919" providerId="ADAL" clId="{295BD657-E16F-A346-B898-0F3A06B55E31}"/>
    <pc:docChg chg="custSel addSld delSld modSld sldOrd modShowInfo">
      <pc:chgData name="Yu, Minlan" userId="0f845f3e-2f7e-44ef-b159-89302ed7d919" providerId="ADAL" clId="{295BD657-E16F-A346-B898-0F3A06B55E31}" dt="2020-11-17T20:40:16.601" v="1617" actId="20577"/>
      <pc:docMkLst>
        <pc:docMk/>
      </pc:docMkLst>
      <pc:sldChg chg="modNotesTx">
        <pc:chgData name="Yu, Minlan" userId="0f845f3e-2f7e-44ef-b159-89302ed7d919" providerId="ADAL" clId="{295BD657-E16F-A346-B898-0F3A06B55E31}" dt="2020-11-17T17:55:34.619" v="1613" actId="20577"/>
        <pc:sldMkLst>
          <pc:docMk/>
          <pc:sldMk cId="810534032" sldId="616"/>
        </pc:sldMkLst>
      </pc:sldChg>
      <pc:sldChg chg="modNotesTx">
        <pc:chgData name="Yu, Minlan" userId="0f845f3e-2f7e-44ef-b159-89302ed7d919" providerId="ADAL" clId="{295BD657-E16F-A346-B898-0F3A06B55E31}" dt="2020-11-17T20:40:16.601" v="1617" actId="20577"/>
        <pc:sldMkLst>
          <pc:docMk/>
          <pc:sldMk cId="1047770089" sldId="618"/>
        </pc:sldMkLst>
      </pc:sldChg>
      <pc:sldChg chg="modAnim">
        <pc:chgData name="Yu, Minlan" userId="0f845f3e-2f7e-44ef-b159-89302ed7d919" providerId="ADAL" clId="{295BD657-E16F-A346-B898-0F3A06B55E31}" dt="2020-11-17T17:52:33.506" v="1516"/>
        <pc:sldMkLst>
          <pc:docMk/>
          <pc:sldMk cId="1125193979" sldId="625"/>
        </pc:sldMkLst>
      </pc:sldChg>
      <pc:sldChg chg="modAnim">
        <pc:chgData name="Yu, Minlan" userId="0f845f3e-2f7e-44ef-b159-89302ed7d919" providerId="ADAL" clId="{295BD657-E16F-A346-B898-0F3A06B55E31}" dt="2020-11-16T15:05:10.131" v="3"/>
        <pc:sldMkLst>
          <pc:docMk/>
          <pc:sldMk cId="572176153" sldId="628"/>
        </pc:sldMkLst>
      </pc:sldChg>
      <pc:sldChg chg="modSp mod">
        <pc:chgData name="Yu, Minlan" userId="0f845f3e-2f7e-44ef-b159-89302ed7d919" providerId="ADAL" clId="{295BD657-E16F-A346-B898-0F3A06B55E31}" dt="2020-11-17T03:54:00.183" v="46" actId="21"/>
        <pc:sldMkLst>
          <pc:docMk/>
          <pc:sldMk cId="761337987" sldId="668"/>
        </pc:sldMkLst>
        <pc:spChg chg="mod">
          <ac:chgData name="Yu, Minlan" userId="0f845f3e-2f7e-44ef-b159-89302ed7d919" providerId="ADAL" clId="{295BD657-E16F-A346-B898-0F3A06B55E31}" dt="2020-11-17T03:54:00.183" v="46" actId="21"/>
          <ac:spMkLst>
            <pc:docMk/>
            <pc:sldMk cId="761337987" sldId="668"/>
            <ac:spMk id="3" creationId="{9CA49909-644B-3A48-AFD0-7B9D3BDE997B}"/>
          </ac:spMkLst>
        </pc:spChg>
      </pc:sldChg>
      <pc:sldChg chg="modSp mod">
        <pc:chgData name="Yu, Minlan" userId="0f845f3e-2f7e-44ef-b159-89302ed7d919" providerId="ADAL" clId="{295BD657-E16F-A346-B898-0F3A06B55E31}" dt="2020-11-17T03:52:46.044" v="4" actId="313"/>
        <pc:sldMkLst>
          <pc:docMk/>
          <pc:sldMk cId="1688314289" sldId="673"/>
        </pc:sldMkLst>
        <pc:spChg chg="mod">
          <ac:chgData name="Yu, Minlan" userId="0f845f3e-2f7e-44ef-b159-89302ed7d919" providerId="ADAL" clId="{295BD657-E16F-A346-B898-0F3A06B55E31}" dt="2020-11-17T03:52:46.044" v="4" actId="313"/>
          <ac:spMkLst>
            <pc:docMk/>
            <pc:sldMk cId="1688314289" sldId="673"/>
            <ac:spMk id="3" creationId="{22C92227-B305-8D41-B3FF-AC4C9B2B489C}"/>
          </ac:spMkLst>
        </pc:spChg>
      </pc:sldChg>
      <pc:sldChg chg="mod ord modShow">
        <pc:chgData name="Yu, Minlan" userId="0f845f3e-2f7e-44ef-b159-89302ed7d919" providerId="ADAL" clId="{295BD657-E16F-A346-B898-0F3A06B55E31}" dt="2020-11-17T04:24:18.641" v="1393" actId="729"/>
        <pc:sldMkLst>
          <pc:docMk/>
          <pc:sldMk cId="3247042437" sldId="675"/>
        </pc:sldMkLst>
      </pc:sldChg>
      <pc:sldChg chg="modSp new mod modNotesTx">
        <pc:chgData name="Yu, Minlan" userId="0f845f3e-2f7e-44ef-b159-89302ed7d919" providerId="ADAL" clId="{295BD657-E16F-A346-B898-0F3A06B55E31}" dt="2020-11-17T03:57:08.447" v="472" actId="20577"/>
        <pc:sldMkLst>
          <pc:docMk/>
          <pc:sldMk cId="3486112652" sldId="677"/>
        </pc:sldMkLst>
        <pc:spChg chg="mod">
          <ac:chgData name="Yu, Minlan" userId="0f845f3e-2f7e-44ef-b159-89302ed7d919" providerId="ADAL" clId="{295BD657-E16F-A346-B898-0F3A06B55E31}" dt="2020-11-17T03:54:07.762" v="54" actId="20577"/>
          <ac:spMkLst>
            <pc:docMk/>
            <pc:sldMk cId="3486112652" sldId="677"/>
            <ac:spMk id="2" creationId="{8321E956-DB72-C54C-BDAB-BA9A094ADFA6}"/>
          </ac:spMkLst>
        </pc:spChg>
        <pc:spChg chg="mod">
          <ac:chgData name="Yu, Minlan" userId="0f845f3e-2f7e-44ef-b159-89302ed7d919" providerId="ADAL" clId="{295BD657-E16F-A346-B898-0F3A06B55E31}" dt="2020-11-17T03:56:46.611" v="441" actId="15"/>
          <ac:spMkLst>
            <pc:docMk/>
            <pc:sldMk cId="3486112652" sldId="677"/>
            <ac:spMk id="3" creationId="{2B18C7C7-2E8F-FB46-8BD3-239FB65995CD}"/>
          </ac:spMkLst>
        </pc:spChg>
      </pc:sldChg>
      <pc:sldChg chg="modSp new mod modNotesTx">
        <pc:chgData name="Yu, Minlan" userId="0f845f3e-2f7e-44ef-b159-89302ed7d919" providerId="ADAL" clId="{295BD657-E16F-A346-B898-0F3A06B55E31}" dt="2020-11-17T04:49:37.482" v="1514" actId="20577"/>
        <pc:sldMkLst>
          <pc:docMk/>
          <pc:sldMk cId="2166078807" sldId="678"/>
        </pc:sldMkLst>
        <pc:spChg chg="mod">
          <ac:chgData name="Yu, Minlan" userId="0f845f3e-2f7e-44ef-b159-89302ed7d919" providerId="ADAL" clId="{295BD657-E16F-A346-B898-0F3A06B55E31}" dt="2020-11-17T03:58:16.163" v="491" actId="20577"/>
          <ac:spMkLst>
            <pc:docMk/>
            <pc:sldMk cId="2166078807" sldId="678"/>
            <ac:spMk id="2" creationId="{2A365BB7-0D27-C146-AB40-410E55A2A7E2}"/>
          </ac:spMkLst>
        </pc:spChg>
        <pc:spChg chg="mod">
          <ac:chgData name="Yu, Minlan" userId="0f845f3e-2f7e-44ef-b159-89302ed7d919" providerId="ADAL" clId="{295BD657-E16F-A346-B898-0F3A06B55E31}" dt="2020-11-17T04:49:37.482" v="1514" actId="20577"/>
          <ac:spMkLst>
            <pc:docMk/>
            <pc:sldMk cId="2166078807" sldId="678"/>
            <ac:spMk id="3" creationId="{F28627DE-0971-5D41-81EB-0F2607BCAD53}"/>
          </ac:spMkLst>
        </pc:spChg>
      </pc:sldChg>
      <pc:sldChg chg="modSp new del mod modNotesTx">
        <pc:chgData name="Yu, Minlan" userId="0f845f3e-2f7e-44ef-b159-89302ed7d919" providerId="ADAL" clId="{295BD657-E16F-A346-B898-0F3A06B55E31}" dt="2020-11-17T04:24:01.274" v="1390" actId="2696"/>
        <pc:sldMkLst>
          <pc:docMk/>
          <pc:sldMk cId="469546212" sldId="679"/>
        </pc:sldMkLst>
        <pc:spChg chg="mod">
          <ac:chgData name="Yu, Minlan" userId="0f845f3e-2f7e-44ef-b159-89302ed7d919" providerId="ADAL" clId="{295BD657-E16F-A346-B898-0F3A06B55E31}" dt="2020-11-17T04:15:28.717" v="869" actId="20577"/>
          <ac:spMkLst>
            <pc:docMk/>
            <pc:sldMk cId="469546212" sldId="679"/>
            <ac:spMk id="2" creationId="{2E9C7ACD-0831-4643-B359-C681D2AE92D3}"/>
          </ac:spMkLst>
        </pc:spChg>
        <pc:spChg chg="mod">
          <ac:chgData name="Yu, Minlan" userId="0f845f3e-2f7e-44ef-b159-89302ed7d919" providerId="ADAL" clId="{295BD657-E16F-A346-B898-0F3A06B55E31}" dt="2020-11-17T04:18:02.841" v="881" actId="20577"/>
          <ac:spMkLst>
            <pc:docMk/>
            <pc:sldMk cId="469546212" sldId="679"/>
            <ac:spMk id="3" creationId="{8D474349-B96A-1B44-9C34-BCBB5851A138}"/>
          </ac:spMkLst>
        </pc:spChg>
      </pc:sldChg>
      <pc:sldChg chg="new modNotesTx">
        <pc:chgData name="Yu, Minlan" userId="0f845f3e-2f7e-44ef-b159-89302ed7d919" providerId="ADAL" clId="{295BD657-E16F-A346-B898-0F3A06B55E31}" dt="2020-11-17T04:30:32.106" v="1443" actId="20577"/>
        <pc:sldMkLst>
          <pc:docMk/>
          <pc:sldMk cId="3253506921" sldId="6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CFD60ED-AF16-D343-B53E-F81CCAA0788A}" type="datetimeFigureOut">
              <a:rPr lang="en-US" smtClean="0"/>
              <a:t>11/18/20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9DB0EF0-6DB4-ED40-938A-B67A63225625}" type="slidenum">
              <a:rPr lang="en-US" smtClean="0"/>
              <a:t>‹#›</a:t>
            </a:fld>
            <a:endParaRPr lang="en-US"/>
          </a:p>
        </p:txBody>
      </p:sp>
    </p:spTree>
    <p:extLst>
      <p:ext uri="{BB962C8B-B14F-4D97-AF65-F5344CB8AC3E}">
        <p14:creationId xmlns:p14="http://schemas.microsoft.com/office/powerpoint/2010/main" val="67760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Slide Number Placeholder 3"/>
          <p:cNvSpPr>
            <a:spLocks noGrp="1"/>
          </p:cNvSpPr>
          <p:nvPr>
            <p:ph type="sldNum" sz="quarter" idx="10"/>
          </p:nvPr>
        </p:nvSpPr>
        <p:spPr/>
        <p:txBody>
          <a:bodyPr/>
          <a:lstStyle/>
          <a:p>
            <a:fld id="{29DB0EF0-6DB4-ED40-938A-B67A63225625}" type="slidenum">
              <a:rPr lang="en-US" smtClean="0"/>
              <a:t>1</a:t>
            </a:fld>
            <a:endParaRPr lang="en-US"/>
          </a:p>
        </p:txBody>
      </p:sp>
    </p:spTree>
    <p:extLst>
      <p:ext uri="{BB962C8B-B14F-4D97-AF65-F5344CB8AC3E}">
        <p14:creationId xmlns:p14="http://schemas.microsoft.com/office/powerpoint/2010/main" val="1480762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Exponential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is awesome because it responds to short outages quickly, but imposes only logarithmic overhead (i.e., the number of messages sent during the outage is logarithmic in the length of the outage). It’s ubiquitous: Ethernet is built on it, and the next time your Gmail goes offline, check out the numbers that appear after “Not connected. Trying again in...”.</a:t>
            </a:r>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18</a:t>
            </a:fld>
            <a:endParaRPr lang="en-US"/>
          </a:p>
        </p:txBody>
      </p:sp>
    </p:spTree>
    <p:extLst>
      <p:ext uri="{BB962C8B-B14F-4D97-AF65-F5344CB8AC3E}">
        <p14:creationId xmlns:p14="http://schemas.microsoft.com/office/powerpoint/2010/main" val="2142177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may send </a:t>
            </a:r>
          </a:p>
          <a:p>
            <a:pPr lvl="1"/>
            <a:r>
              <a:rPr lang="en-US" dirty="0"/>
              <a:t>Get http1.1.</a:t>
            </a:r>
          </a:p>
          <a:p>
            <a:r>
              <a:rPr lang="en-US" dirty="0"/>
              <a:t>Server says ok</a:t>
            </a:r>
          </a:p>
          <a:p>
            <a:r>
              <a:rPr lang="en-US" dirty="0"/>
              <a:t>HTTP request: Client: host: cs61: accept </a:t>
            </a:r>
            <a:r>
              <a:rPr lang="en-US" dirty="0" err="1"/>
              <a:t>img</a:t>
            </a:r>
            <a:r>
              <a:rPr lang="en-US" dirty="0"/>
              <a:t>; languages: </a:t>
            </a:r>
            <a:r>
              <a:rPr lang="en-US" dirty="0" err="1"/>
              <a:t>en</a:t>
            </a:r>
            <a:endParaRPr lang="en-US" dirty="0"/>
          </a:p>
          <a:p>
            <a:r>
              <a:rPr lang="en-US" dirty="0"/>
              <a:t>Server: ok</a:t>
            </a:r>
          </a:p>
          <a:p>
            <a:r>
              <a:rPr lang="en-US" dirty="0"/>
              <a:t>Data flies from client to the server</a:t>
            </a:r>
          </a:p>
          <a:p>
            <a:r>
              <a:rPr lang="en-US" dirty="0"/>
              <a:t>Server: cat 1, cat ….</a:t>
            </a:r>
          </a:p>
          <a:p>
            <a:r>
              <a:rPr lang="en-US" dirty="0"/>
              <a:t>Client: ok</a:t>
            </a:r>
          </a:p>
          <a:p>
            <a:endParaRPr lang="en-US" dirty="0"/>
          </a:p>
          <a:p>
            <a:endParaRPr lang="en-US" dirty="0"/>
          </a:p>
          <a:p>
            <a:r>
              <a:rPr lang="en-US" dirty="0"/>
              <a:t>Many interesting networking topics: CC</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19</a:t>
            </a:fld>
            <a:endParaRPr lang="en-US"/>
          </a:p>
        </p:txBody>
      </p:sp>
    </p:spTree>
    <p:extLst>
      <p:ext uri="{BB962C8B-B14F-4D97-AF65-F5344CB8AC3E}">
        <p14:creationId xmlns:p14="http://schemas.microsoft.com/office/powerpoint/2010/main" val="1035028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8B00003-BB43-5244-9F35-114E019D855B}" type="slidenum">
              <a:rPr lang="en-US" sz="1300" b="0">
                <a:latin typeface="Times New Roman" charset="0"/>
              </a:rPr>
              <a:pPr eaLnBrk="1" hangingPunct="1"/>
              <a:t>20</a:t>
            </a:fld>
            <a:endParaRPr lang="en-US" sz="1300" b="0">
              <a:latin typeface="Times New Roman" charset="0"/>
            </a:endParaRPr>
          </a:p>
        </p:txBody>
      </p:sp>
      <p:sp>
        <p:nvSpPr>
          <p:cNvPr id="28674" name="Rectangle 2"/>
          <p:cNvSpPr>
            <a:spLocks noGrp="1" noRot="1" noChangeAspect="1" noChangeArrowheads="1"/>
          </p:cNvSpPr>
          <p:nvPr>
            <p:ph type="sldImg"/>
          </p:nvPr>
        </p:nvSpPr>
        <p:spPr>
          <a:solidFill>
            <a:srgbClr val="FFFFFF"/>
          </a:solidFill>
          <a:ln/>
        </p:spPr>
      </p:sp>
      <p:sp>
        <p:nvSpPr>
          <p:cNvPr id="28675"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Deepest level most header</a:t>
            </a:r>
          </a:p>
        </p:txBody>
      </p:sp>
    </p:spTree>
    <p:extLst>
      <p:ext uri="{BB962C8B-B14F-4D97-AF65-F5344CB8AC3E}">
        <p14:creationId xmlns:p14="http://schemas.microsoft.com/office/powerpoint/2010/main" val="3967202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byte Ethernet header</a:t>
            </a:r>
          </a:p>
          <a:p>
            <a:pPr lvl="1"/>
            <a:r>
              <a:rPr lang="en-US" dirty="0"/>
              <a:t>16 bit checksum</a:t>
            </a:r>
          </a:p>
          <a:p>
            <a:pPr lvl="1"/>
            <a:r>
              <a:rPr lang="en-US" dirty="0"/>
              <a:t>32 bit sequence number</a:t>
            </a:r>
          </a:p>
          <a:p>
            <a:pPr lvl="1"/>
            <a:r>
              <a:rPr lang="en-US" dirty="0"/>
              <a:t>32 bit ack number</a:t>
            </a:r>
          </a:p>
          <a:p>
            <a:pPr lvl="1"/>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Minimize confusion (big </a:t>
            </a:r>
            <a:r>
              <a:rPr lang="en-US" dirty="0" err="1"/>
              <a:t>endians</a:t>
            </a:r>
            <a:r>
              <a:rPr lang="en-US" dirty="0"/>
              <a:t>  vs little endian)</a:t>
            </a:r>
          </a:p>
          <a:p>
            <a:pPr lvl="1"/>
            <a:endParaRPr lang="en-US" dirty="0"/>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21</a:t>
            </a:fld>
            <a:endParaRPr lang="en-US"/>
          </a:p>
        </p:txBody>
      </p:sp>
    </p:spTree>
    <p:extLst>
      <p:ext uri="{BB962C8B-B14F-4D97-AF65-F5344CB8AC3E}">
        <p14:creationId xmlns:p14="http://schemas.microsoft.com/office/powerpoint/2010/main" val="65960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We’re going to use some of our additional lectures to highlight our own research work and advanced topics. I work in super-fast networked systems! I make data centers, like Google's or Amazon's, work better and transfer data faster. And to do that I use data representation all the time.</a:t>
            </a:r>
            <a:endParaRPr kumimoji="1" lang="zh-CN" altLang="en-US" dirty="0"/>
          </a:p>
        </p:txBody>
      </p:sp>
      <p:sp>
        <p:nvSpPr>
          <p:cNvPr id="4" name="Slide Number Placeholder 3"/>
          <p:cNvSpPr>
            <a:spLocks noGrp="1"/>
          </p:cNvSpPr>
          <p:nvPr>
            <p:ph type="sldNum" sz="quarter" idx="10"/>
          </p:nvPr>
        </p:nvSpPr>
        <p:spPr/>
        <p:txBody>
          <a:bodyPr/>
          <a:lstStyle/>
          <a:p>
            <a:fld id="{29DB0EF0-6DB4-ED40-938A-B67A63225625}" type="slidenum">
              <a:rPr lang="en-US" smtClean="0"/>
              <a:t>23</a:t>
            </a:fld>
            <a:endParaRPr lang="en-US"/>
          </a:p>
        </p:txBody>
      </p:sp>
    </p:spTree>
    <p:extLst>
      <p:ext uri="{BB962C8B-B14F-4D97-AF65-F5344CB8AC3E}">
        <p14:creationId xmlns:p14="http://schemas.microsoft.com/office/powerpoint/2010/main" val="3093313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Hyperthreading</a:t>
            </a:r>
          </a:p>
          <a:p>
            <a:pPr lvl="2"/>
            <a:r>
              <a:rPr lang="en-US" dirty="0"/>
              <a:t>Efficient execution of multiple threads on single core</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26</a:t>
            </a:fld>
            <a:endParaRPr lang="en-US"/>
          </a:p>
        </p:txBody>
      </p:sp>
    </p:spTree>
    <p:extLst>
      <p:ext uri="{BB962C8B-B14F-4D97-AF65-F5344CB8AC3E}">
        <p14:creationId xmlns:p14="http://schemas.microsoft.com/office/powerpoint/2010/main" val="3659956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27</a:t>
            </a:fld>
            <a:endParaRPr lang="en-US"/>
          </a:p>
        </p:txBody>
      </p:sp>
    </p:spTree>
    <p:extLst>
      <p:ext uri="{BB962C8B-B14F-4D97-AF65-F5344CB8AC3E}">
        <p14:creationId xmlns:p14="http://schemas.microsoft.com/office/powerpoint/2010/main" val="1837964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using multiple threads with shared virtual memory space</a:t>
            </a:r>
          </a:p>
          <a:p>
            <a:endParaRPr lang="en-US" dirty="0"/>
          </a:p>
          <a:p>
            <a:endParaRPr lang="en-US" dirty="0"/>
          </a:p>
          <a:p>
            <a:r>
              <a:rPr lang="en-US" dirty="0"/>
              <a:t>Cache, registers, rip, stack</a:t>
            </a:r>
          </a:p>
        </p:txBody>
      </p:sp>
      <p:sp>
        <p:nvSpPr>
          <p:cNvPr id="4" name="Slide Number Placeholder 3"/>
          <p:cNvSpPr>
            <a:spLocks noGrp="1"/>
          </p:cNvSpPr>
          <p:nvPr>
            <p:ph type="sldNum" sz="quarter" idx="5"/>
          </p:nvPr>
        </p:nvSpPr>
        <p:spPr/>
        <p:txBody>
          <a:bodyPr/>
          <a:lstStyle/>
          <a:p>
            <a:fld id="{29DB0EF0-6DB4-ED40-938A-B67A63225625}" type="slidenum">
              <a:rPr lang="en-US" smtClean="0"/>
              <a:t>28</a:t>
            </a:fld>
            <a:endParaRPr lang="en-US"/>
          </a:p>
        </p:txBody>
      </p:sp>
    </p:spTree>
    <p:extLst>
      <p:ext uri="{BB962C8B-B14F-4D97-AF65-F5344CB8AC3E}">
        <p14:creationId xmlns:p14="http://schemas.microsoft.com/office/powerpoint/2010/main" val="411028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virtual memory</a:t>
            </a:r>
          </a:p>
        </p:txBody>
      </p:sp>
      <p:sp>
        <p:nvSpPr>
          <p:cNvPr id="4" name="Slide Number Placeholder 3"/>
          <p:cNvSpPr>
            <a:spLocks noGrp="1"/>
          </p:cNvSpPr>
          <p:nvPr>
            <p:ph type="sldNum" sz="quarter" idx="5"/>
          </p:nvPr>
        </p:nvSpPr>
        <p:spPr/>
        <p:txBody>
          <a:bodyPr/>
          <a:lstStyle/>
          <a:p>
            <a:fld id="{29DB0EF0-6DB4-ED40-938A-B67A63225625}" type="slidenum">
              <a:rPr lang="en-US" smtClean="0"/>
              <a:t>29</a:t>
            </a:fld>
            <a:endParaRPr lang="en-US"/>
          </a:p>
        </p:txBody>
      </p:sp>
    </p:spTree>
    <p:extLst>
      <p:ext uri="{BB962C8B-B14F-4D97-AF65-F5344CB8AC3E}">
        <p14:creationId xmlns:p14="http://schemas.microsoft.com/office/powerpoint/2010/main" val="2230838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 a </a:t>
            </a:r>
            <a:r>
              <a:rPr lang="en-US" dirty="0" err="1"/>
              <a:t>thead</a:t>
            </a:r>
            <a:r>
              <a:rPr lang="en-US" dirty="0"/>
              <a:t>, with two </a:t>
            </a:r>
            <a:r>
              <a:rPr lang="en-US" dirty="0" err="1"/>
              <a:t>arguents</a:t>
            </a:r>
            <a:r>
              <a:rPr lang="en-US" dirty="0"/>
              <a:t>. The first argument is a function tells the thread what </a:t>
            </a:r>
          </a:p>
          <a:p>
            <a:r>
              <a:rPr lang="en-US" dirty="0"/>
              <a:t>Put the instruction of the pointer to the </a:t>
            </a:r>
            <a:r>
              <a:rPr lang="en-US" dirty="0" err="1"/>
              <a:t>func</a:t>
            </a:r>
            <a:r>
              <a:rPr lang="en-US" dirty="0"/>
              <a:t>, pass the arguments there too. </a:t>
            </a:r>
          </a:p>
          <a:p>
            <a:endParaRPr lang="en-US" dirty="0"/>
          </a:p>
          <a:p>
            <a:r>
              <a:rPr lang="en-US" dirty="0"/>
              <a:t>Different with fork, start at this function, not start where I am </a:t>
            </a:r>
          </a:p>
          <a:p>
            <a:endParaRPr lang="en-US" dirty="0"/>
          </a:p>
          <a:p>
            <a:r>
              <a:rPr lang="en-US" dirty="0"/>
              <a:t>Detach: the current thread is detached from the thread, I don’t need to know when that thread is finished</a:t>
            </a:r>
          </a:p>
          <a:p>
            <a:endParaRPr lang="en-US" dirty="0"/>
          </a:p>
          <a:p>
            <a:r>
              <a:rPr lang="en-US" dirty="0"/>
              <a:t>Join: the current thread will block until the other thread finishes</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30</a:t>
            </a:fld>
            <a:endParaRPr lang="en-US"/>
          </a:p>
        </p:txBody>
      </p:sp>
    </p:spTree>
    <p:extLst>
      <p:ext uri="{BB962C8B-B14F-4D97-AF65-F5344CB8AC3E}">
        <p14:creationId xmlns:p14="http://schemas.microsoft.com/office/powerpoint/2010/main" val="2536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effectLst/>
            </a:endParaRPr>
          </a:p>
          <a:p>
            <a:pPr lvl="1"/>
            <a:r>
              <a:rPr lang="en-US" sz="1200" b="0" i="0" u="none" strike="noStrike" kern="1200" dirty="0">
                <a:solidFill>
                  <a:schemeClr val="tx1"/>
                </a:solidFill>
                <a:effectLst/>
                <a:latin typeface="+mn-lt"/>
                <a:ea typeface="+mn-ea"/>
                <a:cs typeface="+mn-cs"/>
              </a:rPr>
              <a:t> servers: </a:t>
            </a:r>
            <a:r>
              <a:rPr lang="en-US" dirty="0"/>
              <a:t>Don’t initiate communication to clients</a:t>
            </a:r>
          </a:p>
          <a:p>
            <a:pPr lvl="1"/>
            <a:endParaRPr lang="en-US" dirty="0"/>
          </a:p>
          <a:p>
            <a:pPr lvl="1"/>
            <a:r>
              <a:rPr lang="en-US" dirty="0"/>
              <a:t>Server is passive, client is active</a:t>
            </a:r>
          </a:p>
          <a:p>
            <a:pPr lvl="1"/>
            <a:endParaRPr lang="en-US" dirty="0"/>
          </a:p>
          <a:p>
            <a:pPr lvl="1"/>
            <a:endParaRPr lang="en-US" dirty="0"/>
          </a:p>
          <a:p>
            <a:pPr lvl="2" rtl="0" fontAlgn="base"/>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2</a:t>
            </a:fld>
            <a:endParaRPr lang="en-US"/>
          </a:p>
        </p:txBody>
      </p:sp>
    </p:spTree>
    <p:extLst>
      <p:ext uri="{BB962C8B-B14F-4D97-AF65-F5344CB8AC3E}">
        <p14:creationId xmlns:p14="http://schemas.microsoft.com/office/powerpoint/2010/main" val="357903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We’re going to use some of our additional lectures to highlight our own research work and advanced topics. I work in super-fast networked systems! I make data centers, like Google's or Amazon's, work better and transfer data faster. And to do that I use data representation all the time.</a:t>
            </a:r>
            <a:endParaRPr kumimoji="1" lang="zh-CN" altLang="en-US" dirty="0"/>
          </a:p>
        </p:txBody>
      </p:sp>
      <p:sp>
        <p:nvSpPr>
          <p:cNvPr id="4" name="Slide Number Placeholder 3"/>
          <p:cNvSpPr>
            <a:spLocks noGrp="1"/>
          </p:cNvSpPr>
          <p:nvPr>
            <p:ph type="sldNum" sz="quarter" idx="10"/>
          </p:nvPr>
        </p:nvSpPr>
        <p:spPr/>
        <p:txBody>
          <a:bodyPr/>
          <a:lstStyle/>
          <a:p>
            <a:fld id="{29DB0EF0-6DB4-ED40-938A-B67A63225625}" type="slidenum">
              <a:rPr lang="en-US" smtClean="0"/>
              <a:t>32</a:t>
            </a:fld>
            <a:endParaRPr lang="en-US"/>
          </a:p>
        </p:txBody>
      </p:sp>
    </p:spTree>
    <p:extLst>
      <p:ext uri="{BB962C8B-B14F-4D97-AF65-F5344CB8AC3E}">
        <p14:creationId xmlns:p14="http://schemas.microsoft.com/office/powerpoint/2010/main" val="3527483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true; do ./</a:t>
            </a:r>
            <a:r>
              <a:rPr lang="en-US" dirty="0" err="1"/>
              <a:t>incr</a:t>
            </a:r>
            <a:r>
              <a:rPr lang="en-US" dirty="0"/>
              <a:t>-basic; done | </a:t>
            </a:r>
            <a:r>
              <a:rPr lang="en-US" dirty="0" err="1"/>
              <a:t>uniq</a:t>
            </a:r>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34</a:t>
            </a:fld>
            <a:endParaRPr lang="en-US"/>
          </a:p>
        </p:txBody>
      </p:sp>
    </p:spTree>
    <p:extLst>
      <p:ext uri="{BB962C8B-B14F-4D97-AF65-F5344CB8AC3E}">
        <p14:creationId xmlns:p14="http://schemas.microsoft.com/office/powerpoint/2010/main" val="779318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 reserved channel/resources for your communication</a:t>
            </a:r>
          </a:p>
          <a:p>
            <a:r>
              <a:rPr lang="en-US" dirty="0"/>
              <a:t>Cons: wasteful</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38</a:t>
            </a:fld>
            <a:endParaRPr lang="en-US"/>
          </a:p>
        </p:txBody>
      </p:sp>
    </p:spTree>
    <p:extLst>
      <p:ext uri="{BB962C8B-B14F-4D97-AF65-F5344CB8AC3E}">
        <p14:creationId xmlns:p14="http://schemas.microsoft.com/office/powerpoint/2010/main" val="2599239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port next lecture</a:t>
            </a:r>
          </a:p>
        </p:txBody>
      </p:sp>
      <p:sp>
        <p:nvSpPr>
          <p:cNvPr id="4" name="Slide Number Placeholder 3"/>
          <p:cNvSpPr>
            <a:spLocks noGrp="1"/>
          </p:cNvSpPr>
          <p:nvPr>
            <p:ph type="sldNum" sz="quarter" idx="5"/>
          </p:nvPr>
        </p:nvSpPr>
        <p:spPr/>
        <p:txBody>
          <a:bodyPr/>
          <a:lstStyle/>
          <a:p>
            <a:fld id="{29DB0EF0-6DB4-ED40-938A-B67A63225625}" type="slidenum">
              <a:rPr lang="en-US" smtClean="0"/>
              <a:t>39</a:t>
            </a:fld>
            <a:endParaRPr lang="en-US"/>
          </a:p>
        </p:txBody>
      </p:sp>
    </p:spTree>
    <p:extLst>
      <p:ext uri="{BB962C8B-B14F-4D97-AF65-F5344CB8AC3E}">
        <p14:creationId xmlns:p14="http://schemas.microsoft.com/office/powerpoint/2010/main" val="47035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talk both ways through the same connection</a:t>
            </a:r>
          </a:p>
        </p:txBody>
      </p:sp>
      <p:sp>
        <p:nvSpPr>
          <p:cNvPr id="4" name="Slide Number Placeholder 3"/>
          <p:cNvSpPr>
            <a:spLocks noGrp="1"/>
          </p:cNvSpPr>
          <p:nvPr>
            <p:ph type="sldNum" sz="quarter" idx="5"/>
          </p:nvPr>
        </p:nvSpPr>
        <p:spPr/>
        <p:txBody>
          <a:bodyPr/>
          <a:lstStyle/>
          <a:p>
            <a:fld id="{29DB0EF0-6DB4-ED40-938A-B67A63225625}" type="slidenum">
              <a:rPr lang="en-US" smtClean="0"/>
              <a:t>41</a:t>
            </a:fld>
            <a:endParaRPr lang="en-US"/>
          </a:p>
        </p:txBody>
      </p:sp>
    </p:spTree>
    <p:extLst>
      <p:ext uri="{BB962C8B-B14F-4D97-AF65-F5344CB8AC3E}">
        <p14:creationId xmlns:p14="http://schemas.microsoft.com/office/powerpoint/2010/main" val="88659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DB0EF0-6DB4-ED40-938A-B67A63225625}" type="slidenum">
              <a:rPr lang="en-US" smtClean="0"/>
              <a:t>44</a:t>
            </a:fld>
            <a:endParaRPr lang="en-US"/>
          </a:p>
        </p:txBody>
      </p:sp>
    </p:spTree>
    <p:extLst>
      <p:ext uri="{BB962C8B-B14F-4D97-AF65-F5344CB8AC3E}">
        <p14:creationId xmlns:p14="http://schemas.microsoft.com/office/powerpoint/2010/main" val="30353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talk both ways through the same connection</a:t>
            </a:r>
          </a:p>
        </p:txBody>
      </p:sp>
      <p:sp>
        <p:nvSpPr>
          <p:cNvPr id="4" name="Slide Number Placeholder 3"/>
          <p:cNvSpPr>
            <a:spLocks noGrp="1"/>
          </p:cNvSpPr>
          <p:nvPr>
            <p:ph type="sldNum" sz="quarter" idx="5"/>
          </p:nvPr>
        </p:nvSpPr>
        <p:spPr/>
        <p:txBody>
          <a:bodyPr/>
          <a:lstStyle/>
          <a:p>
            <a:fld id="{29DB0EF0-6DB4-ED40-938A-B67A63225625}" type="slidenum">
              <a:rPr lang="en-US" smtClean="0"/>
              <a:t>3</a:t>
            </a:fld>
            <a:endParaRPr lang="en-US"/>
          </a:p>
        </p:txBody>
      </p:sp>
    </p:spTree>
    <p:extLst>
      <p:ext uri="{BB962C8B-B14F-4D97-AF65-F5344CB8AC3E}">
        <p14:creationId xmlns:p14="http://schemas.microsoft.com/office/powerpoint/2010/main" val="283251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talk both ways through the same connection</a:t>
            </a:r>
          </a:p>
          <a:p>
            <a:endParaRPr lang="en-US" dirty="0"/>
          </a:p>
          <a:p>
            <a:r>
              <a:rPr lang="en-US" dirty="0"/>
              <a:t>Accept and connect are across the network and thus are blocking</a:t>
            </a:r>
          </a:p>
          <a:p>
            <a:endParaRPr lang="en-US" dirty="0"/>
          </a:p>
          <a:p>
            <a:r>
              <a:rPr lang="en-US" dirty="0"/>
              <a:t>All the others are not</a:t>
            </a:r>
          </a:p>
          <a:p>
            <a:endParaRPr lang="en-US" dirty="0"/>
          </a:p>
          <a:p>
            <a:endParaRPr lang="en-US" dirty="0"/>
          </a:p>
          <a:p>
            <a:r>
              <a:rPr lang="en-US" dirty="0"/>
              <a:t>Need to run </a:t>
            </a:r>
            <a:r>
              <a:rPr lang="en-US" dirty="0" err="1"/>
              <a:t>gdb</a:t>
            </a:r>
            <a:r>
              <a:rPr lang="en-US" dirty="0"/>
              <a:t> to check this blocking out</a:t>
            </a:r>
          </a:p>
        </p:txBody>
      </p:sp>
      <p:sp>
        <p:nvSpPr>
          <p:cNvPr id="4" name="Slide Number Placeholder 3"/>
          <p:cNvSpPr>
            <a:spLocks noGrp="1"/>
          </p:cNvSpPr>
          <p:nvPr>
            <p:ph type="sldNum" sz="quarter" idx="5"/>
          </p:nvPr>
        </p:nvSpPr>
        <p:spPr/>
        <p:txBody>
          <a:bodyPr/>
          <a:lstStyle/>
          <a:p>
            <a:fld id="{29DB0EF0-6DB4-ED40-938A-B67A63225625}" type="slidenum">
              <a:rPr lang="en-US" smtClean="0"/>
              <a:t>9</a:t>
            </a:fld>
            <a:endParaRPr lang="en-US"/>
          </a:p>
        </p:txBody>
      </p:sp>
    </p:spTree>
    <p:extLst>
      <p:ext uri="{BB962C8B-B14F-4D97-AF65-F5344CB8AC3E}">
        <p14:creationId xmlns:p14="http://schemas.microsoft.com/office/powerpoint/2010/main" val="155046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rtl="0" fontAlgn="base"/>
            <a:r>
              <a:rPr lang="en-US" sz="1200" b="0" i="0" u="none" strike="noStrike" kern="1200" dirty="0">
                <a:solidFill>
                  <a:schemeClr val="tx1"/>
                </a:solidFill>
                <a:effectLst/>
                <a:latin typeface="+mn-lt"/>
                <a:ea typeface="+mn-ea"/>
                <a:cs typeface="+mn-cs"/>
              </a:rPr>
              <a:t>One abstraction to support such communications: Sockets</a:t>
            </a:r>
          </a:p>
          <a:p>
            <a:pPr lvl="2" rtl="0" fontAlgn="base"/>
            <a:r>
              <a:rPr lang="en-US" sz="1200" b="0" i="0" u="none" strike="noStrike" kern="1200" dirty="0">
                <a:solidFill>
                  <a:schemeClr val="tx1"/>
                </a:solidFill>
                <a:effectLst/>
                <a:latin typeface="+mn-lt"/>
                <a:ea typeface="+mn-ea"/>
                <a:cs typeface="+mn-cs"/>
              </a:rPr>
              <a:t>Sockets have a client and a server</a:t>
            </a:r>
          </a:p>
          <a:p>
            <a:pPr lvl="2" rtl="0" fontAlgn="base"/>
            <a:r>
              <a:rPr lang="en-US" sz="1200" b="0" i="0" u="none" strike="noStrike" kern="1200" dirty="0" err="1">
                <a:solidFill>
                  <a:schemeClr val="tx1"/>
                </a:solidFill>
                <a:effectLst/>
                <a:latin typeface="+mn-lt"/>
                <a:ea typeface="+mn-ea"/>
                <a:cs typeface="+mn-cs"/>
              </a:rPr>
              <a:t>Socketfd</a:t>
            </a:r>
            <a:r>
              <a:rPr lang="en-US" sz="1200" b="0" i="0" u="none" strike="noStrike" kern="1200" dirty="0">
                <a:solidFill>
                  <a:schemeClr val="tx1"/>
                </a:solidFill>
                <a:effectLst/>
                <a:latin typeface="+mn-lt"/>
                <a:ea typeface="+mn-ea"/>
                <a:cs typeface="+mn-cs"/>
              </a:rPr>
              <a:t> = Int socket(int domain, int type, int protocol);</a:t>
            </a:r>
          </a:p>
          <a:p>
            <a:pPr lvl="3" rtl="0" fontAlgn="base"/>
            <a:r>
              <a:rPr lang="en-US" sz="1200" b="0" i="0" u="none" strike="noStrike" kern="1200" dirty="0">
                <a:solidFill>
                  <a:schemeClr val="tx1"/>
                </a:solidFill>
                <a:effectLst/>
                <a:latin typeface="+mn-lt"/>
                <a:ea typeface="+mn-ea"/>
                <a:cs typeface="+mn-cs"/>
              </a:rPr>
              <a:t>More details on the parameters later. Basically it allows you to initiate the socket descriptor just like a file descriptor</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12</a:t>
            </a:fld>
            <a:endParaRPr lang="en-US"/>
          </a:p>
        </p:txBody>
      </p:sp>
    </p:spTree>
    <p:extLst>
      <p:ext uri="{BB962C8B-B14F-4D97-AF65-F5344CB8AC3E}">
        <p14:creationId xmlns:p14="http://schemas.microsoft.com/office/powerpoint/2010/main" val="313027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13</a:t>
            </a:fld>
            <a:endParaRPr lang="en-US"/>
          </a:p>
        </p:txBody>
      </p:sp>
    </p:spTree>
    <p:extLst>
      <p:ext uri="{BB962C8B-B14F-4D97-AF65-F5344CB8AC3E}">
        <p14:creationId xmlns:p14="http://schemas.microsoft.com/office/powerpoint/2010/main" val="181496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r" defTabSz="957263" rtl="0" eaLnBrk="1" fontAlgn="base" latinLnBrk="0" hangingPunct="1">
              <a:lnSpc>
                <a:spcPct val="100000"/>
              </a:lnSpc>
              <a:spcBef>
                <a:spcPct val="0"/>
              </a:spcBef>
              <a:spcAft>
                <a:spcPct val="0"/>
              </a:spcAft>
              <a:buClrTx/>
              <a:buSzTx/>
              <a:buFontTx/>
              <a:buNone/>
              <a:tabLst/>
              <a:defRPr/>
            </a:pPr>
            <a:fld id="{8754433D-2A41-5444-9C42-7A0F027E8C55}"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57263" rtl="0" eaLnBrk="1" fontAlgn="base" latinLnBrk="0" hangingPunct="1">
                <a:lnSpc>
                  <a:spcPct val="100000"/>
                </a:lnSpc>
                <a:spcBef>
                  <a:spcPct val="0"/>
                </a:spcBef>
                <a:spcAft>
                  <a:spcPct val="0"/>
                </a:spcAft>
                <a:buClrTx/>
                <a:buSzTx/>
                <a:buFontTx/>
                <a:buNone/>
                <a:tabLst/>
                <a:defRPr/>
              </a:pPr>
              <a:t>15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xfrm>
            <a:off x="1303867" y="3420667"/>
            <a:ext cx="7145867" cy="3239690"/>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9241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r" defTabSz="957263" rtl="0" eaLnBrk="1" fontAlgn="base" latinLnBrk="0" hangingPunct="1">
              <a:lnSpc>
                <a:spcPct val="100000"/>
              </a:lnSpc>
              <a:spcBef>
                <a:spcPct val="0"/>
              </a:spcBef>
              <a:spcAft>
                <a:spcPct val="0"/>
              </a:spcAft>
              <a:buClrTx/>
              <a:buSzTx/>
              <a:buFontTx/>
              <a:buNone/>
              <a:tabLst/>
              <a:defRPr/>
            </a:pPr>
            <a:fld id="{6A9E29F3-C168-9A47-8C8A-46BDC2A74B93}"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57263" rtl="0" eaLnBrk="1" fontAlgn="base" latinLnBrk="0" hangingPunct="1">
                <a:lnSpc>
                  <a:spcPct val="100000"/>
                </a:lnSpc>
                <a:spcBef>
                  <a:spcPct val="0"/>
                </a:spcBef>
                <a:spcAft>
                  <a:spcPct val="0"/>
                </a:spcAft>
                <a:buClrTx/>
                <a:buSzTx/>
                <a:buFontTx/>
                <a:buNone/>
                <a:tabLst/>
                <a:defRPr/>
              </a:pPr>
              <a:t>16</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xfrm>
            <a:off x="1303867" y="3420667"/>
            <a:ext cx="7145867" cy="3239690"/>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3049326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charset="0"/>
                <a:cs typeface="ＭＳ Ｐゴシック" charset="0"/>
              </a:rPr>
              <a:t>Why wait for the ACK? Instead of marking which packet is lost?</a:t>
            </a:r>
          </a:p>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17</a:t>
            </a:fld>
            <a:endParaRPr lang="en-US"/>
          </a:p>
        </p:txBody>
      </p:sp>
    </p:spTree>
    <p:extLst>
      <p:ext uri="{BB962C8B-B14F-4D97-AF65-F5344CB8AC3E}">
        <p14:creationId xmlns:p14="http://schemas.microsoft.com/office/powerpoint/2010/main" val="38511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9E63847-543A-F943-9E6A-2A1CF7E163D7}"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00236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F56BF1F-5A1B-AC4C-A25C-54F377AD12C3}"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82462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F740993-8281-634E-937E-D547AAC9A602}"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5861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0F5E10-A0CA-344B-8575-36A6C69B75D5}" type="slidenum">
              <a:rPr lang="en-US"/>
              <a:pPr>
                <a:defRPr/>
              </a:pPr>
              <a:t>‹#›</a:t>
            </a:fld>
            <a:endParaRPr lang="en-US"/>
          </a:p>
        </p:txBody>
      </p:sp>
    </p:spTree>
    <p:extLst>
      <p:ext uri="{BB962C8B-B14F-4D97-AF65-F5344CB8AC3E}">
        <p14:creationId xmlns:p14="http://schemas.microsoft.com/office/powerpoint/2010/main" val="106866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07158-3B47-5C4A-A629-859413085659}" type="slidenum">
              <a:rPr lang="en-US"/>
              <a:pPr>
                <a:defRPr/>
              </a:pPr>
              <a:t>‹#›</a:t>
            </a:fld>
            <a:endParaRPr lang="en-US"/>
          </a:p>
        </p:txBody>
      </p:sp>
    </p:spTree>
    <p:extLst>
      <p:ext uri="{BB962C8B-B14F-4D97-AF65-F5344CB8AC3E}">
        <p14:creationId xmlns:p14="http://schemas.microsoft.com/office/powerpoint/2010/main" val="188246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2078DD-F5B8-314B-9873-FEA8875CB5E5}" type="slidenum">
              <a:rPr lang="en-US"/>
              <a:pPr>
                <a:defRPr/>
              </a:pPr>
              <a:t>‹#›</a:t>
            </a:fld>
            <a:endParaRPr lang="en-US"/>
          </a:p>
        </p:txBody>
      </p:sp>
    </p:spTree>
    <p:extLst>
      <p:ext uri="{BB962C8B-B14F-4D97-AF65-F5344CB8AC3E}">
        <p14:creationId xmlns:p14="http://schemas.microsoft.com/office/powerpoint/2010/main" val="412916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75B920-46FC-A548-895D-36A9BD933E67}" type="slidenum">
              <a:rPr lang="en-US"/>
              <a:pPr>
                <a:defRPr/>
              </a:pPr>
              <a:t>‹#›</a:t>
            </a:fld>
            <a:endParaRPr lang="en-US"/>
          </a:p>
        </p:txBody>
      </p:sp>
    </p:spTree>
    <p:extLst>
      <p:ext uri="{BB962C8B-B14F-4D97-AF65-F5344CB8AC3E}">
        <p14:creationId xmlns:p14="http://schemas.microsoft.com/office/powerpoint/2010/main" val="993861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40E245D-63E1-8C4C-9A3D-7CB34664D30D}" type="slidenum">
              <a:rPr lang="en-US"/>
              <a:pPr>
                <a:defRPr/>
              </a:pPr>
              <a:t>‹#›</a:t>
            </a:fld>
            <a:endParaRPr lang="en-US"/>
          </a:p>
        </p:txBody>
      </p:sp>
    </p:spTree>
    <p:extLst>
      <p:ext uri="{BB962C8B-B14F-4D97-AF65-F5344CB8AC3E}">
        <p14:creationId xmlns:p14="http://schemas.microsoft.com/office/powerpoint/2010/main" val="1802892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FA6654-21FB-CA40-A072-7FA17CC0EB75}" type="slidenum">
              <a:rPr lang="en-US"/>
              <a:pPr>
                <a:defRPr/>
              </a:pPr>
              <a:t>‹#›</a:t>
            </a:fld>
            <a:endParaRPr lang="en-US"/>
          </a:p>
        </p:txBody>
      </p:sp>
    </p:spTree>
    <p:extLst>
      <p:ext uri="{BB962C8B-B14F-4D97-AF65-F5344CB8AC3E}">
        <p14:creationId xmlns:p14="http://schemas.microsoft.com/office/powerpoint/2010/main" val="3033295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188F724-9A37-7B41-BBCB-F97B60D8CFAB}" type="slidenum">
              <a:rPr lang="en-US"/>
              <a:pPr>
                <a:defRPr/>
              </a:pPr>
              <a:t>‹#›</a:t>
            </a:fld>
            <a:endParaRPr lang="en-US"/>
          </a:p>
        </p:txBody>
      </p:sp>
    </p:spTree>
    <p:extLst>
      <p:ext uri="{BB962C8B-B14F-4D97-AF65-F5344CB8AC3E}">
        <p14:creationId xmlns:p14="http://schemas.microsoft.com/office/powerpoint/2010/main" val="832554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F66742-18A0-1B48-A0FD-EA85AA809D89}" type="slidenum">
              <a:rPr lang="en-US"/>
              <a:pPr>
                <a:defRPr/>
              </a:pPr>
              <a:t>‹#›</a:t>
            </a:fld>
            <a:endParaRPr lang="en-US"/>
          </a:p>
        </p:txBody>
      </p:sp>
    </p:spTree>
    <p:extLst>
      <p:ext uri="{BB962C8B-B14F-4D97-AF65-F5344CB8AC3E}">
        <p14:creationId xmlns:p14="http://schemas.microsoft.com/office/powerpoint/2010/main" val="32111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32FF"/>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432FF"/>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D4248DA0-2577-194A-90F6-778D6B860194}"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z="2000"/>
            </a:lvl1pPr>
          </a:lstStyle>
          <a:p>
            <a:fld id="{7904A8AC-C669-244C-953E-6C477326AD58}" type="slidenum">
              <a:rPr lang="en-US" smtClean="0"/>
              <a:pPr/>
              <a:t>‹#›</a:t>
            </a:fld>
            <a:endParaRPr lang="en-US"/>
          </a:p>
        </p:txBody>
      </p:sp>
    </p:spTree>
    <p:extLst>
      <p:ext uri="{BB962C8B-B14F-4D97-AF65-F5344CB8AC3E}">
        <p14:creationId xmlns:p14="http://schemas.microsoft.com/office/powerpoint/2010/main" val="180433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76B207-A5D9-C040-8DE6-427C11144177}" type="slidenum">
              <a:rPr lang="en-US"/>
              <a:pPr>
                <a:defRPr/>
              </a:pPr>
              <a:t>‹#›</a:t>
            </a:fld>
            <a:endParaRPr lang="en-US"/>
          </a:p>
        </p:txBody>
      </p:sp>
    </p:spTree>
    <p:extLst>
      <p:ext uri="{BB962C8B-B14F-4D97-AF65-F5344CB8AC3E}">
        <p14:creationId xmlns:p14="http://schemas.microsoft.com/office/powerpoint/2010/main" val="2965650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8E7706-4F62-EA48-B7A0-989AE18DF5DD}" type="slidenum">
              <a:rPr lang="en-US"/>
              <a:pPr>
                <a:defRPr/>
              </a:pPr>
              <a:t>‹#›</a:t>
            </a:fld>
            <a:endParaRPr lang="en-US"/>
          </a:p>
        </p:txBody>
      </p:sp>
    </p:spTree>
    <p:extLst>
      <p:ext uri="{BB962C8B-B14F-4D97-AF65-F5344CB8AC3E}">
        <p14:creationId xmlns:p14="http://schemas.microsoft.com/office/powerpoint/2010/main" val="783179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2A41BD-0D0C-7043-AF85-3A59FA5DE81D}" type="slidenum">
              <a:rPr lang="en-US"/>
              <a:pPr>
                <a:defRPr/>
              </a:pPr>
              <a:t>‹#›</a:t>
            </a:fld>
            <a:endParaRPr lang="en-US"/>
          </a:p>
        </p:txBody>
      </p:sp>
    </p:spTree>
    <p:extLst>
      <p:ext uri="{BB962C8B-B14F-4D97-AF65-F5344CB8AC3E}">
        <p14:creationId xmlns:p14="http://schemas.microsoft.com/office/powerpoint/2010/main" val="3134716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06401" y="381000"/>
            <a:ext cx="10759017" cy="685800"/>
          </a:xfrm>
        </p:spPr>
        <p:txBody>
          <a:bodyPr/>
          <a:lstStyle/>
          <a:p>
            <a:r>
              <a:rPr lang="en-US"/>
              <a:t>Click to edit Master title style</a:t>
            </a:r>
          </a:p>
        </p:txBody>
      </p:sp>
      <p:sp>
        <p:nvSpPr>
          <p:cNvPr id="3" name="Content Placeholder 2"/>
          <p:cNvSpPr>
            <a:spLocks noGrp="1"/>
          </p:cNvSpPr>
          <p:nvPr>
            <p:ph sz="quarter" idx="1"/>
          </p:nvPr>
        </p:nvSpPr>
        <p:spPr>
          <a:xfrm>
            <a:off x="609600" y="1219200"/>
            <a:ext cx="5537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50000" y="1219200"/>
            <a:ext cx="5537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038600"/>
            <a:ext cx="11277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a:ln/>
        </p:spPr>
        <p:txBody>
          <a:bodyPr/>
          <a:lstStyle>
            <a:lvl1pPr>
              <a:defRPr/>
            </a:lvl1pPr>
          </a:lstStyle>
          <a:p>
            <a:fld id="{C37E9D7D-CD46-A340-A1D8-BC4BFD5FE6A0}" type="slidenum">
              <a:rPr lang="en-US"/>
              <a:pPr/>
              <a:t>‹#›</a:t>
            </a:fld>
            <a:endParaRPr lang="en-US"/>
          </a:p>
        </p:txBody>
      </p:sp>
    </p:spTree>
    <p:extLst>
      <p:ext uri="{BB962C8B-B14F-4D97-AF65-F5344CB8AC3E}">
        <p14:creationId xmlns:p14="http://schemas.microsoft.com/office/powerpoint/2010/main" val="391439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CD6178-1B60-4D42-A674-AAC0BD563324}" type="datetime1">
              <a:rPr lang="en-US" smtClean="0"/>
              <a:t>11/18/20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91195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51DA144-0A7C-B045-8601-AE0294B1AEC8}" type="datetime1">
              <a:rPr lang="en-US" smtClean="0"/>
              <a:t>11/18/20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58218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F1ED400-FE85-284C-B0D0-58F26E69E228}" type="datetime1">
              <a:rPr lang="en-US" smtClean="0"/>
              <a:t>11/18/20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92470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0C56E468-1FB6-6F4D-A3C8-8E6573306455}" type="datetime1">
              <a:rPr lang="en-US" smtClean="0"/>
              <a:t>11/18/20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298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2C00462-E7DB-FD47-BEF2-461A371DF673}" type="datetime1">
              <a:rPr lang="en-US" smtClean="0"/>
              <a:t>11/18/20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265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0EACD3E-663C-5E44-AD32-CEECCEF78D66}" type="datetime1">
              <a:rPr lang="en-US" smtClean="0"/>
              <a:t>11/18/20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7971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A08A60E-CF8B-E943-BEB6-3BA44568CC45}" type="datetime1">
              <a:rPr lang="en-US" smtClean="0"/>
              <a:t>11/18/20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1957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Text Placeholder 2"/>
          <p:cNvSpPr>
            <a:spLocks noGrp="1"/>
          </p:cNvSpPr>
          <p:nvPr>
            <p:ph type="body" idx="1"/>
          </p:nvPr>
        </p:nvSpPr>
        <p:spPr bwMode="auto">
          <a:xfrm>
            <a:off x="609600" y="1600202"/>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898989"/>
                </a:solidFill>
              </a:defRPr>
            </a:lvl1pPr>
          </a:lstStyle>
          <a:p>
            <a:fld id="{C44FEAB4-1716-9148-8DFB-A4F8EC93D18B}" type="datetime1">
              <a:rPr lang="en-US" smtClean="0"/>
              <a:t>11/18/20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898989"/>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898989"/>
                </a:solidFill>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42747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kern="1200">
          <a:solidFill>
            <a:srgbClr val="0432FF"/>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22238"/>
            <a:ext cx="10972800" cy="1173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24" name="Rectangle 4"/>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atin typeface="Arial" charset="0"/>
              </a:defRPr>
            </a:lvl1pPr>
          </a:lstStyle>
          <a:p>
            <a:pPr>
              <a:defRPr/>
            </a:pPr>
            <a:fld id="{EA01B2A8-52CD-F545-8CC6-5F85D29D8AF9}" type="slidenum">
              <a:rPr lang="en-US"/>
              <a:pPr>
                <a:defRPr/>
              </a:pPr>
              <a:t>‹#›</a:t>
            </a:fld>
            <a:endParaRPr lang="en-US"/>
          </a:p>
        </p:txBody>
      </p:sp>
    </p:spTree>
    <p:extLst>
      <p:ext uri="{BB962C8B-B14F-4D97-AF65-F5344CB8AC3E}">
        <p14:creationId xmlns:p14="http://schemas.microsoft.com/office/powerpoint/2010/main" val="29633393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520" y="1451101"/>
            <a:ext cx="10804960" cy="1470025"/>
          </a:xfrm>
        </p:spPr>
        <p:txBody>
          <a:bodyPr/>
          <a:lstStyle/>
          <a:p>
            <a:r>
              <a:rPr lang="en-US" altLang="zh-CN" dirty="0"/>
              <a:t>Networking 2</a:t>
            </a:r>
            <a:endParaRPr lang="en-US" dirty="0"/>
          </a:p>
        </p:txBody>
      </p:sp>
      <p:sp>
        <p:nvSpPr>
          <p:cNvPr id="3" name="Title 1">
            <a:extLst>
              <a:ext uri="{FF2B5EF4-FFF2-40B4-BE49-F238E27FC236}">
                <a16:creationId xmlns:a16="http://schemas.microsoft.com/office/drawing/2014/main" id="{3DDE4F28-CFCD-2D43-A5EC-7C789EC52BE2}"/>
              </a:ext>
            </a:extLst>
          </p:cNvPr>
          <p:cNvSpPr txBox="1">
            <a:spLocks/>
          </p:cNvSpPr>
          <p:nvPr/>
        </p:nvSpPr>
        <p:spPr bwMode="auto">
          <a:xfrm>
            <a:off x="693520" y="3936875"/>
            <a:ext cx="1080496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hlink"/>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zh-CN" sz="3200" dirty="0">
                <a:solidFill>
                  <a:schemeClr val="tx1"/>
                </a:solidFill>
              </a:rPr>
              <a:t>Minlan Yu</a:t>
            </a:r>
          </a:p>
          <a:p>
            <a:r>
              <a:rPr lang="en-US" sz="3200" dirty="0">
                <a:solidFill>
                  <a:schemeClr val="tx1"/>
                </a:solidFill>
              </a:rPr>
              <a:t>Harvard University</a:t>
            </a:r>
            <a:endParaRPr lang="en-US" dirty="0">
              <a:solidFill>
                <a:schemeClr val="tx1"/>
              </a:solidFill>
            </a:endParaRPr>
          </a:p>
        </p:txBody>
      </p:sp>
      <p:sp>
        <p:nvSpPr>
          <p:cNvPr id="4" name="TextBox 3">
            <a:extLst>
              <a:ext uri="{FF2B5EF4-FFF2-40B4-BE49-F238E27FC236}">
                <a16:creationId xmlns:a16="http://schemas.microsoft.com/office/drawing/2014/main" id="{13A287B2-2A0F-9946-AA53-CBCCDD8C8807}"/>
              </a:ext>
            </a:extLst>
          </p:cNvPr>
          <p:cNvSpPr txBox="1"/>
          <p:nvPr/>
        </p:nvSpPr>
        <p:spPr>
          <a:xfrm>
            <a:off x="3886200" y="-228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87521722"/>
      </p:ext>
    </p:extLst>
  </p:cSld>
  <p:clrMapOvr>
    <a:masterClrMapping/>
  </p:clrMapOvr>
  <mc:AlternateContent xmlns:mc="http://schemas.openxmlformats.org/markup-compatibility/2006" xmlns:p14="http://schemas.microsoft.com/office/powerpoint/2010/main">
    <mc:Choice Requires="p14">
      <p:transition spd="slow" p14:dur="2000" advTm="25282"/>
    </mc:Choice>
    <mc:Fallback xmlns="">
      <p:transition spd="slow" advTm="25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2BE6-F28C-284F-8D42-237249955FE6}"/>
              </a:ext>
            </a:extLst>
          </p:cNvPr>
          <p:cNvSpPr>
            <a:spLocks noGrp="1"/>
          </p:cNvSpPr>
          <p:nvPr>
            <p:ph type="title"/>
          </p:nvPr>
        </p:nvSpPr>
        <p:spPr/>
        <p:txBody>
          <a:bodyPr/>
          <a:lstStyle/>
          <a:p>
            <a:r>
              <a:rPr lang="en-US" dirty="0"/>
              <a:t>Which system call is blocking?</a:t>
            </a:r>
          </a:p>
        </p:txBody>
      </p:sp>
      <p:sp>
        <p:nvSpPr>
          <p:cNvPr id="3" name="Content Placeholder 2">
            <a:extLst>
              <a:ext uri="{FF2B5EF4-FFF2-40B4-BE49-F238E27FC236}">
                <a16:creationId xmlns:a16="http://schemas.microsoft.com/office/drawing/2014/main" id="{B55FAABE-CFF2-824E-BDD2-3A75D0D1E39E}"/>
              </a:ext>
            </a:extLst>
          </p:cNvPr>
          <p:cNvSpPr>
            <a:spLocks noGrp="1"/>
          </p:cNvSpPr>
          <p:nvPr>
            <p:ph idx="1"/>
          </p:nvPr>
        </p:nvSpPr>
        <p:spPr/>
        <p:txBody>
          <a:bodyPr/>
          <a:lstStyle/>
          <a:p>
            <a:r>
              <a:rPr lang="en-US" dirty="0"/>
              <a:t>Socket, bind, listen are local, do not block</a:t>
            </a:r>
          </a:p>
          <a:p>
            <a:r>
              <a:rPr lang="en-US" dirty="0"/>
              <a:t>Connect, accept go through the network</a:t>
            </a:r>
          </a:p>
          <a:p>
            <a:pPr lvl="1"/>
            <a:r>
              <a:rPr lang="en-US" dirty="0"/>
              <a:t>Connect: block until establish the connection</a:t>
            </a:r>
          </a:p>
          <a:p>
            <a:pPr lvl="1"/>
            <a:r>
              <a:rPr lang="en-US" dirty="0"/>
              <a:t>Accept: block if there’s not connection</a:t>
            </a:r>
          </a:p>
        </p:txBody>
      </p:sp>
      <p:sp>
        <p:nvSpPr>
          <p:cNvPr id="4" name="Slide Number Placeholder 3">
            <a:extLst>
              <a:ext uri="{FF2B5EF4-FFF2-40B4-BE49-F238E27FC236}">
                <a16:creationId xmlns:a16="http://schemas.microsoft.com/office/drawing/2014/main" id="{A569B843-5650-7A4F-A443-FA0809C130EA}"/>
              </a:ext>
            </a:extLst>
          </p:cNvPr>
          <p:cNvSpPr>
            <a:spLocks noGrp="1"/>
          </p:cNvSpPr>
          <p:nvPr>
            <p:ph type="sldNum" sz="quarter" idx="12"/>
          </p:nvPr>
        </p:nvSpPr>
        <p:spPr/>
        <p:txBody>
          <a:bodyPr/>
          <a:lstStyle/>
          <a:p>
            <a:fld id="{7904A8AC-C669-244C-953E-6C477326AD58}" type="slidenum">
              <a:rPr lang="en-US" smtClean="0"/>
              <a:pPr/>
              <a:t>10</a:t>
            </a:fld>
            <a:endParaRPr lang="en-US"/>
          </a:p>
        </p:txBody>
      </p:sp>
    </p:spTree>
    <p:extLst>
      <p:ext uri="{BB962C8B-B14F-4D97-AF65-F5344CB8AC3E}">
        <p14:creationId xmlns:p14="http://schemas.microsoft.com/office/powerpoint/2010/main" val="285466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26DB-89E5-DE4F-9B79-48FD00E7A4B1}"/>
              </a:ext>
            </a:extLst>
          </p:cNvPr>
          <p:cNvSpPr>
            <a:spLocks noGrp="1"/>
          </p:cNvSpPr>
          <p:nvPr>
            <p:ph type="title"/>
          </p:nvPr>
        </p:nvSpPr>
        <p:spPr/>
        <p:txBody>
          <a:bodyPr/>
          <a:lstStyle/>
          <a:p>
            <a:r>
              <a:rPr lang="en-US" dirty="0"/>
              <a:t>Google Telnet and </a:t>
            </a:r>
            <a:r>
              <a:rPr lang="en-US" dirty="0" err="1"/>
              <a:t>Strace</a:t>
            </a:r>
            <a:endParaRPr lang="en-US" dirty="0"/>
          </a:p>
        </p:txBody>
      </p:sp>
      <p:sp>
        <p:nvSpPr>
          <p:cNvPr id="3" name="Content Placeholder 2">
            <a:extLst>
              <a:ext uri="{FF2B5EF4-FFF2-40B4-BE49-F238E27FC236}">
                <a16:creationId xmlns:a16="http://schemas.microsoft.com/office/drawing/2014/main" id="{2273AA5B-DE26-9045-A55B-81F3386073C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99FD89-14F5-B14E-BE36-1A70D9D5F454}"/>
              </a:ext>
            </a:extLst>
          </p:cNvPr>
          <p:cNvSpPr>
            <a:spLocks noGrp="1"/>
          </p:cNvSpPr>
          <p:nvPr>
            <p:ph type="sldNum" sz="quarter" idx="12"/>
          </p:nvPr>
        </p:nvSpPr>
        <p:spPr/>
        <p:txBody>
          <a:bodyPr/>
          <a:lstStyle/>
          <a:p>
            <a:fld id="{7904A8AC-C669-244C-953E-6C477326AD58}" type="slidenum">
              <a:rPr lang="en-US" smtClean="0"/>
              <a:pPr/>
              <a:t>11</a:t>
            </a:fld>
            <a:endParaRPr lang="en-US"/>
          </a:p>
        </p:txBody>
      </p:sp>
    </p:spTree>
    <p:extLst>
      <p:ext uri="{BB962C8B-B14F-4D97-AF65-F5344CB8AC3E}">
        <p14:creationId xmlns:p14="http://schemas.microsoft.com/office/powerpoint/2010/main" val="182457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AE5D-5399-4D4B-8F08-DF5AB7389E69}"/>
              </a:ext>
            </a:extLst>
          </p:cNvPr>
          <p:cNvSpPr>
            <a:spLocks noGrp="1"/>
          </p:cNvSpPr>
          <p:nvPr>
            <p:ph type="title"/>
          </p:nvPr>
        </p:nvSpPr>
        <p:spPr/>
        <p:txBody>
          <a:bodyPr/>
          <a:lstStyle/>
          <a:p>
            <a:r>
              <a:rPr lang="en-US" dirty="0"/>
              <a:t>Is Socket still the right abstraction today?</a:t>
            </a:r>
          </a:p>
        </p:txBody>
      </p:sp>
      <p:sp>
        <p:nvSpPr>
          <p:cNvPr id="3" name="Content Placeholder 2">
            <a:extLst>
              <a:ext uri="{FF2B5EF4-FFF2-40B4-BE49-F238E27FC236}">
                <a16:creationId xmlns:a16="http://schemas.microsoft.com/office/drawing/2014/main" id="{0F36F0D1-B2F3-6343-BB9A-B9712D2497E3}"/>
              </a:ext>
            </a:extLst>
          </p:cNvPr>
          <p:cNvSpPr>
            <a:spLocks noGrp="1"/>
          </p:cNvSpPr>
          <p:nvPr>
            <p:ph idx="1"/>
          </p:nvPr>
        </p:nvSpPr>
        <p:spPr/>
        <p:txBody>
          <a:bodyPr/>
          <a:lstStyle/>
          <a:p>
            <a:r>
              <a:rPr lang="en-US" dirty="0"/>
              <a:t>Socket is on a connection between two hosts/processes</a:t>
            </a:r>
          </a:p>
          <a:p>
            <a:pPr lvl="1"/>
            <a:r>
              <a:rPr lang="en-US" dirty="0"/>
              <a:t>Was invented in early 80s</a:t>
            </a:r>
          </a:p>
          <a:p>
            <a:pPr lvl="1"/>
            <a:endParaRPr lang="en-US" dirty="0"/>
          </a:p>
          <a:p>
            <a:r>
              <a:rPr lang="en-US" dirty="0"/>
              <a:t>Today, is socket still the right abstraction?</a:t>
            </a:r>
          </a:p>
          <a:p>
            <a:pPr lvl="1"/>
            <a:r>
              <a:rPr lang="en-US" dirty="0"/>
              <a:t>Google running on multiple servers </a:t>
            </a:r>
          </a:p>
          <a:p>
            <a:pPr lvl="1"/>
            <a:r>
              <a:rPr lang="en-US" dirty="0"/>
              <a:t>Content duplicated at different places</a:t>
            </a:r>
          </a:p>
          <a:p>
            <a:pPr lvl="1"/>
            <a:endParaRPr lang="en-US" dirty="0"/>
          </a:p>
          <a:p>
            <a:r>
              <a:rPr lang="en-US" dirty="0"/>
              <a:t>What’s the next right abstraction?</a:t>
            </a:r>
          </a:p>
        </p:txBody>
      </p:sp>
      <p:sp>
        <p:nvSpPr>
          <p:cNvPr id="4" name="Slide Number Placeholder 3">
            <a:extLst>
              <a:ext uri="{FF2B5EF4-FFF2-40B4-BE49-F238E27FC236}">
                <a16:creationId xmlns:a16="http://schemas.microsoft.com/office/drawing/2014/main" id="{D85819EE-015F-934D-8CF0-1A7C56329C90}"/>
              </a:ext>
            </a:extLst>
          </p:cNvPr>
          <p:cNvSpPr>
            <a:spLocks noGrp="1"/>
          </p:cNvSpPr>
          <p:nvPr>
            <p:ph type="sldNum" sz="quarter" idx="12"/>
          </p:nvPr>
        </p:nvSpPr>
        <p:spPr/>
        <p:txBody>
          <a:bodyPr/>
          <a:lstStyle/>
          <a:p>
            <a:fld id="{7904A8AC-C669-244C-953E-6C477326AD58}" type="slidenum">
              <a:rPr lang="en-US" smtClean="0"/>
              <a:pPr/>
              <a:t>12</a:t>
            </a:fld>
            <a:endParaRPr lang="en-US"/>
          </a:p>
        </p:txBody>
      </p:sp>
    </p:spTree>
    <p:extLst>
      <p:ext uri="{BB962C8B-B14F-4D97-AF65-F5344CB8AC3E}">
        <p14:creationId xmlns:p14="http://schemas.microsoft.com/office/powerpoint/2010/main" val="24828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BD2F-5B6A-C446-9C00-B173075613D0}"/>
              </a:ext>
            </a:extLst>
          </p:cNvPr>
          <p:cNvSpPr>
            <a:spLocks noGrp="1"/>
          </p:cNvSpPr>
          <p:nvPr>
            <p:ph type="title"/>
          </p:nvPr>
        </p:nvSpPr>
        <p:spPr>
          <a:xfrm>
            <a:off x="716479" y="-72353"/>
            <a:ext cx="10972800" cy="1143000"/>
          </a:xfrm>
        </p:spPr>
        <p:txBody>
          <a:bodyPr/>
          <a:lstStyle/>
          <a:p>
            <a:r>
              <a:rPr lang="en-US" dirty="0"/>
              <a:t>Connect in TCP</a:t>
            </a:r>
          </a:p>
        </p:txBody>
      </p:sp>
      <p:sp>
        <p:nvSpPr>
          <p:cNvPr id="3" name="Content Placeholder 2">
            <a:extLst>
              <a:ext uri="{FF2B5EF4-FFF2-40B4-BE49-F238E27FC236}">
                <a16:creationId xmlns:a16="http://schemas.microsoft.com/office/drawing/2014/main" id="{94DF2030-9E47-0542-AC26-7932EE2D33BB}"/>
              </a:ext>
            </a:extLst>
          </p:cNvPr>
          <p:cNvSpPr>
            <a:spLocks noGrp="1"/>
          </p:cNvSpPr>
          <p:nvPr>
            <p:ph idx="1"/>
          </p:nvPr>
        </p:nvSpPr>
        <p:spPr>
          <a:xfrm>
            <a:off x="251970" y="985258"/>
            <a:ext cx="12177010" cy="4525963"/>
          </a:xfrm>
        </p:spPr>
        <p:txBody>
          <a:bodyPr/>
          <a:lstStyle/>
          <a:p>
            <a:r>
              <a:rPr lang="en-US" dirty="0"/>
              <a:t>Connection is established through sending packets</a:t>
            </a:r>
          </a:p>
          <a:p>
            <a:r>
              <a:rPr lang="en-US" dirty="0"/>
              <a:t>Three-way handshake to establish connection</a:t>
            </a:r>
          </a:p>
          <a:p>
            <a:pPr lvl="1"/>
            <a:r>
              <a:rPr lang="en-US" dirty="0"/>
              <a:t>Client sends a SYN (open; “synchronize sequence numbers”) to server</a:t>
            </a:r>
          </a:p>
          <a:p>
            <a:pPr lvl="1"/>
            <a:r>
              <a:rPr lang="en-US" dirty="0"/>
              <a:t>Server returns a SYN acknowledgment (SYN ACK)</a:t>
            </a:r>
          </a:p>
          <a:p>
            <a:pPr lvl="1"/>
            <a:r>
              <a:rPr lang="en-US" dirty="0"/>
              <a:t>Client sends an ACK to acknowledge the SYN ACK</a:t>
            </a:r>
          </a:p>
          <a:p>
            <a:r>
              <a:rPr lang="en-US" dirty="0"/>
              <a:t>Why three way?</a:t>
            </a:r>
          </a:p>
          <a:p>
            <a:endParaRPr lang="en-US" dirty="0"/>
          </a:p>
        </p:txBody>
      </p:sp>
      <p:sp>
        <p:nvSpPr>
          <p:cNvPr id="4" name="Slide Number Placeholder 3">
            <a:extLst>
              <a:ext uri="{FF2B5EF4-FFF2-40B4-BE49-F238E27FC236}">
                <a16:creationId xmlns:a16="http://schemas.microsoft.com/office/drawing/2014/main" id="{EC85AE4F-E907-3A4A-8EDF-10077B0E2C58}"/>
              </a:ext>
            </a:extLst>
          </p:cNvPr>
          <p:cNvSpPr>
            <a:spLocks noGrp="1"/>
          </p:cNvSpPr>
          <p:nvPr>
            <p:ph type="sldNum" sz="quarter" idx="12"/>
          </p:nvPr>
        </p:nvSpPr>
        <p:spPr/>
        <p:txBody>
          <a:bodyPr/>
          <a:lstStyle/>
          <a:p>
            <a:fld id="{7904A8AC-C669-244C-953E-6C477326AD58}" type="slidenum">
              <a:rPr lang="en-US" smtClean="0"/>
              <a:pPr/>
              <a:t>13</a:t>
            </a:fld>
            <a:endParaRPr lang="en-US"/>
          </a:p>
        </p:txBody>
      </p:sp>
      <p:sp>
        <p:nvSpPr>
          <p:cNvPr id="39" name="Rectangle 3">
            <a:extLst>
              <a:ext uri="{FF2B5EF4-FFF2-40B4-BE49-F238E27FC236}">
                <a16:creationId xmlns:a16="http://schemas.microsoft.com/office/drawing/2014/main" id="{7550A0D0-CE08-7D41-BB10-71F7874A61BA}"/>
              </a:ext>
            </a:extLst>
          </p:cNvPr>
          <p:cNvSpPr txBox="1">
            <a:spLocks noChangeArrowheads="1"/>
          </p:cNvSpPr>
          <p:nvPr/>
        </p:nvSpPr>
        <p:spPr bwMode="auto">
          <a:xfrm>
            <a:off x="1985963" y="4773613"/>
            <a:ext cx="8458200" cy="1941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sz="2000" dirty="0">
              <a:latin typeface="Arial" charset="0"/>
              <a:ea typeface="Arial" charset="0"/>
              <a:cs typeface="Arial" charset="0"/>
            </a:endParaRPr>
          </a:p>
        </p:txBody>
      </p:sp>
      <p:sp>
        <p:nvSpPr>
          <p:cNvPr id="8" name="Line 3">
            <a:extLst>
              <a:ext uri="{FF2B5EF4-FFF2-40B4-BE49-F238E27FC236}">
                <a16:creationId xmlns:a16="http://schemas.microsoft.com/office/drawing/2014/main" id="{B7D64370-8927-5045-AFD2-4A1E59BBBDDE}"/>
              </a:ext>
            </a:extLst>
          </p:cNvPr>
          <p:cNvSpPr>
            <a:spLocks noChangeShapeType="1"/>
          </p:cNvSpPr>
          <p:nvPr/>
        </p:nvSpPr>
        <p:spPr bwMode="auto">
          <a:xfrm>
            <a:off x="6303964" y="3825877"/>
            <a:ext cx="1587" cy="26670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9" name="Text Box 4">
            <a:extLst>
              <a:ext uri="{FF2B5EF4-FFF2-40B4-BE49-F238E27FC236}">
                <a16:creationId xmlns:a16="http://schemas.microsoft.com/office/drawing/2014/main" id="{5DA95FCE-C759-6C41-9DB1-C2A523162D5E}"/>
              </a:ext>
            </a:extLst>
          </p:cNvPr>
          <p:cNvSpPr txBox="1">
            <a:spLocks noChangeArrowheads="1"/>
          </p:cNvSpPr>
          <p:nvPr/>
        </p:nvSpPr>
        <p:spPr bwMode="auto">
          <a:xfrm>
            <a:off x="4508096" y="4739722"/>
            <a:ext cx="823924"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Client</a:t>
            </a:r>
          </a:p>
        </p:txBody>
      </p:sp>
      <p:sp>
        <p:nvSpPr>
          <p:cNvPr id="11" name="Line 6">
            <a:extLst>
              <a:ext uri="{FF2B5EF4-FFF2-40B4-BE49-F238E27FC236}">
                <a16:creationId xmlns:a16="http://schemas.microsoft.com/office/drawing/2014/main" id="{D8B58975-31A1-5543-85E8-ACDD3DED3F73}"/>
              </a:ext>
            </a:extLst>
          </p:cNvPr>
          <p:cNvSpPr>
            <a:spLocks noChangeShapeType="1"/>
          </p:cNvSpPr>
          <p:nvPr/>
        </p:nvSpPr>
        <p:spPr bwMode="auto">
          <a:xfrm>
            <a:off x="11176000" y="3825877"/>
            <a:ext cx="1588" cy="26670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grpSp>
        <p:nvGrpSpPr>
          <p:cNvPr id="12" name="Group 7">
            <a:extLst>
              <a:ext uri="{FF2B5EF4-FFF2-40B4-BE49-F238E27FC236}">
                <a16:creationId xmlns:a16="http://schemas.microsoft.com/office/drawing/2014/main" id="{AC49CFCA-58E9-EC4F-A4C8-37B2E311027E}"/>
              </a:ext>
            </a:extLst>
          </p:cNvPr>
          <p:cNvGrpSpPr>
            <a:grpSpLocks/>
          </p:cNvGrpSpPr>
          <p:nvPr/>
        </p:nvGrpSpPr>
        <p:grpSpPr bwMode="auto">
          <a:xfrm>
            <a:off x="6299200" y="4078292"/>
            <a:ext cx="4876800" cy="738188"/>
            <a:chOff x="1248" y="2175"/>
            <a:chExt cx="3072" cy="465"/>
          </a:xfrm>
        </p:grpSpPr>
        <p:sp>
          <p:nvSpPr>
            <p:cNvPr id="13" name="Line 8">
              <a:extLst>
                <a:ext uri="{FF2B5EF4-FFF2-40B4-BE49-F238E27FC236}">
                  <a16:creationId xmlns:a16="http://schemas.microsoft.com/office/drawing/2014/main" id="{BF685933-D1E5-3C44-85F5-12152A3F76AF}"/>
                </a:ext>
              </a:extLst>
            </p:cNvPr>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14" name="Text Box 9">
              <a:extLst>
                <a:ext uri="{FF2B5EF4-FFF2-40B4-BE49-F238E27FC236}">
                  <a16:creationId xmlns:a16="http://schemas.microsoft.com/office/drawing/2014/main" id="{8CD20B0B-5997-C242-9B73-33D2623BA376}"/>
                </a:ext>
              </a:extLst>
            </p:cNvPr>
            <p:cNvSpPr txBox="1">
              <a:spLocks noChangeArrowheads="1"/>
            </p:cNvSpPr>
            <p:nvPr/>
          </p:nvSpPr>
          <p:spPr bwMode="auto">
            <a:xfrm rot="429064">
              <a:off x="2095" y="2175"/>
              <a:ext cx="9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SYN [Hello?]</a:t>
              </a:r>
            </a:p>
          </p:txBody>
        </p:sp>
      </p:grpSp>
      <p:grpSp>
        <p:nvGrpSpPr>
          <p:cNvPr id="15" name="Group 10">
            <a:extLst>
              <a:ext uri="{FF2B5EF4-FFF2-40B4-BE49-F238E27FC236}">
                <a16:creationId xmlns:a16="http://schemas.microsoft.com/office/drawing/2014/main" id="{8C4FDA27-5E58-8F46-BD4A-B8EE1BBB0800}"/>
              </a:ext>
            </a:extLst>
          </p:cNvPr>
          <p:cNvGrpSpPr>
            <a:grpSpLocks/>
          </p:cNvGrpSpPr>
          <p:nvPr/>
        </p:nvGrpSpPr>
        <p:grpSpPr bwMode="auto">
          <a:xfrm>
            <a:off x="6300788" y="4945069"/>
            <a:ext cx="4875212" cy="633413"/>
            <a:chOff x="1248" y="2721"/>
            <a:chExt cx="3072" cy="399"/>
          </a:xfrm>
        </p:grpSpPr>
        <p:sp>
          <p:nvSpPr>
            <p:cNvPr id="16" name="Line 11">
              <a:extLst>
                <a:ext uri="{FF2B5EF4-FFF2-40B4-BE49-F238E27FC236}">
                  <a16:creationId xmlns:a16="http://schemas.microsoft.com/office/drawing/2014/main" id="{DF105D9A-7831-2043-AFF4-E730168DCB77}"/>
                </a:ext>
              </a:extLst>
            </p:cNvPr>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17" name="Text Box 12">
              <a:extLst>
                <a:ext uri="{FF2B5EF4-FFF2-40B4-BE49-F238E27FC236}">
                  <a16:creationId xmlns:a16="http://schemas.microsoft.com/office/drawing/2014/main" id="{91CC183C-01D0-AD45-ADF5-AF0A70052AA0}"/>
                </a:ext>
              </a:extLst>
            </p:cNvPr>
            <p:cNvSpPr txBox="1">
              <a:spLocks noChangeArrowheads="1"/>
            </p:cNvSpPr>
            <p:nvPr/>
          </p:nvSpPr>
          <p:spPr bwMode="auto">
            <a:xfrm rot="21224390">
              <a:off x="1611" y="2721"/>
              <a:ext cx="22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SYN + ACK [Hi, I got your hello]</a:t>
              </a:r>
            </a:p>
          </p:txBody>
        </p:sp>
      </p:grpSp>
      <p:grpSp>
        <p:nvGrpSpPr>
          <p:cNvPr id="18" name="Group 13">
            <a:extLst>
              <a:ext uri="{FF2B5EF4-FFF2-40B4-BE49-F238E27FC236}">
                <a16:creationId xmlns:a16="http://schemas.microsoft.com/office/drawing/2014/main" id="{FF3FB2C9-50E5-4D46-8157-25F187FF42ED}"/>
              </a:ext>
            </a:extLst>
          </p:cNvPr>
          <p:cNvGrpSpPr>
            <a:grpSpLocks/>
          </p:cNvGrpSpPr>
          <p:nvPr/>
        </p:nvGrpSpPr>
        <p:grpSpPr bwMode="auto">
          <a:xfrm>
            <a:off x="6299200" y="5862644"/>
            <a:ext cx="4876800" cy="630238"/>
            <a:chOff x="1248" y="3299"/>
            <a:chExt cx="3072" cy="397"/>
          </a:xfrm>
        </p:grpSpPr>
        <p:sp>
          <p:nvSpPr>
            <p:cNvPr id="19" name="Line 14">
              <a:extLst>
                <a:ext uri="{FF2B5EF4-FFF2-40B4-BE49-F238E27FC236}">
                  <a16:creationId xmlns:a16="http://schemas.microsoft.com/office/drawing/2014/main" id="{AA831BAF-8C0B-0B4D-8AAB-69C31D229F50}"/>
                </a:ext>
              </a:extLst>
            </p:cNvPr>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pPr algn="r"/>
              <a:endParaRPr lang="en-US">
                <a:solidFill>
                  <a:srgbClr val="000000"/>
                </a:solidFill>
                <a:latin typeface="Courier New" charset="0"/>
                <a:ea typeface="ＭＳ Ｐゴシック" charset="0"/>
              </a:endParaRPr>
            </a:p>
          </p:txBody>
        </p:sp>
        <p:sp>
          <p:nvSpPr>
            <p:cNvPr id="20" name="Text Box 15">
              <a:extLst>
                <a:ext uri="{FF2B5EF4-FFF2-40B4-BE49-F238E27FC236}">
                  <a16:creationId xmlns:a16="http://schemas.microsoft.com/office/drawing/2014/main" id="{C9A7213B-6D37-B045-A929-62E0A5B9EAF3}"/>
                </a:ext>
              </a:extLst>
            </p:cNvPr>
            <p:cNvSpPr txBox="1">
              <a:spLocks noChangeArrowheads="1"/>
            </p:cNvSpPr>
            <p:nvPr/>
          </p:nvSpPr>
          <p:spPr bwMode="auto">
            <a:xfrm rot="429064">
              <a:off x="1672" y="3299"/>
              <a:ext cx="247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ACK (I got your response to hello)</a:t>
              </a:r>
            </a:p>
          </p:txBody>
        </p:sp>
      </p:grpSp>
      <p:sp>
        <p:nvSpPr>
          <p:cNvPr id="22" name="Text Box 18">
            <a:extLst>
              <a:ext uri="{FF2B5EF4-FFF2-40B4-BE49-F238E27FC236}">
                <a16:creationId xmlns:a16="http://schemas.microsoft.com/office/drawing/2014/main" id="{25988450-7139-7944-BB26-49788CD4C505}"/>
              </a:ext>
            </a:extLst>
          </p:cNvPr>
          <p:cNvSpPr txBox="1">
            <a:spLocks noChangeArrowheads="1"/>
          </p:cNvSpPr>
          <p:nvPr/>
        </p:nvSpPr>
        <p:spPr bwMode="auto">
          <a:xfrm>
            <a:off x="4924425" y="3886202"/>
            <a:ext cx="1416050"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a:solidFill>
                  <a:srgbClr val="000000"/>
                </a:solidFill>
                <a:latin typeface="Courier" charset="0"/>
              </a:rPr>
              <a:t>connect()</a:t>
            </a:r>
          </a:p>
        </p:txBody>
      </p:sp>
      <p:sp>
        <p:nvSpPr>
          <p:cNvPr id="23" name="Text Box 19">
            <a:extLst>
              <a:ext uri="{FF2B5EF4-FFF2-40B4-BE49-F238E27FC236}">
                <a16:creationId xmlns:a16="http://schemas.microsoft.com/office/drawing/2014/main" id="{98B65B27-6AD1-8344-A532-4674B03968A4}"/>
              </a:ext>
            </a:extLst>
          </p:cNvPr>
          <p:cNvSpPr txBox="1">
            <a:spLocks noChangeArrowheads="1"/>
          </p:cNvSpPr>
          <p:nvPr/>
        </p:nvSpPr>
        <p:spPr bwMode="auto">
          <a:xfrm>
            <a:off x="11252200" y="3679827"/>
            <a:ext cx="1277938"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Courier" charset="0"/>
              </a:rPr>
              <a:t>listen()</a:t>
            </a:r>
          </a:p>
        </p:txBody>
      </p:sp>
      <p:sp>
        <p:nvSpPr>
          <p:cNvPr id="24" name="Text Box 4">
            <a:extLst>
              <a:ext uri="{FF2B5EF4-FFF2-40B4-BE49-F238E27FC236}">
                <a16:creationId xmlns:a16="http://schemas.microsoft.com/office/drawing/2014/main" id="{146C211D-6C3E-8644-B2A1-1CCC25E97374}"/>
              </a:ext>
            </a:extLst>
          </p:cNvPr>
          <p:cNvSpPr txBox="1">
            <a:spLocks noChangeArrowheads="1"/>
          </p:cNvSpPr>
          <p:nvPr/>
        </p:nvSpPr>
        <p:spPr bwMode="auto">
          <a:xfrm>
            <a:off x="11382066" y="4975998"/>
            <a:ext cx="87522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800" dirty="0">
                <a:solidFill>
                  <a:srgbClr val="000000"/>
                </a:solidFill>
                <a:latin typeface="Arial" charset="0"/>
              </a:rPr>
              <a:t>server</a:t>
            </a:r>
          </a:p>
        </p:txBody>
      </p:sp>
    </p:spTree>
    <p:extLst>
      <p:ext uri="{BB962C8B-B14F-4D97-AF65-F5344CB8AC3E}">
        <p14:creationId xmlns:p14="http://schemas.microsoft.com/office/powerpoint/2010/main" val="121016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C6D65E24-6A36-5544-AC9B-8131235A8B49}"/>
              </a:ext>
            </a:extLst>
          </p:cNvPr>
          <p:cNvPicPr>
            <a:picLocks noChangeAspect="1"/>
          </p:cNvPicPr>
          <p:nvPr/>
        </p:nvPicPr>
        <p:blipFill>
          <a:blip r:embed="rId2"/>
          <a:stretch>
            <a:fillRect/>
          </a:stretch>
        </p:blipFill>
        <p:spPr>
          <a:xfrm>
            <a:off x="-130627" y="4621907"/>
            <a:ext cx="12192000" cy="1752217"/>
          </a:xfrm>
          <a:prstGeom prst="rect">
            <a:avLst/>
          </a:prstGeom>
        </p:spPr>
      </p:pic>
      <p:sp>
        <p:nvSpPr>
          <p:cNvPr id="2" name="Title 1">
            <a:extLst>
              <a:ext uri="{FF2B5EF4-FFF2-40B4-BE49-F238E27FC236}">
                <a16:creationId xmlns:a16="http://schemas.microsoft.com/office/drawing/2014/main" id="{D5FDF56B-DB7E-4C43-85FC-BDDC169595CB}"/>
              </a:ext>
            </a:extLst>
          </p:cNvPr>
          <p:cNvSpPr>
            <a:spLocks noGrp="1"/>
          </p:cNvSpPr>
          <p:nvPr>
            <p:ph type="title"/>
          </p:nvPr>
        </p:nvSpPr>
        <p:spPr/>
        <p:txBody>
          <a:bodyPr/>
          <a:lstStyle/>
          <a:p>
            <a:r>
              <a:rPr lang="en-US" dirty="0"/>
              <a:t>Breakouts</a:t>
            </a:r>
          </a:p>
        </p:txBody>
      </p:sp>
      <p:sp>
        <p:nvSpPr>
          <p:cNvPr id="3" name="Content Placeholder 2">
            <a:extLst>
              <a:ext uri="{FF2B5EF4-FFF2-40B4-BE49-F238E27FC236}">
                <a16:creationId xmlns:a16="http://schemas.microsoft.com/office/drawing/2014/main" id="{CFE6D958-D656-C742-A53B-955797FEBEB3}"/>
              </a:ext>
            </a:extLst>
          </p:cNvPr>
          <p:cNvSpPr>
            <a:spLocks noGrp="1"/>
          </p:cNvSpPr>
          <p:nvPr>
            <p:ph idx="1"/>
          </p:nvPr>
        </p:nvSpPr>
        <p:spPr>
          <a:xfrm>
            <a:off x="609600" y="1600202"/>
            <a:ext cx="10972800" cy="2801819"/>
          </a:xfrm>
        </p:spPr>
        <p:txBody>
          <a:bodyPr/>
          <a:lstStyle/>
          <a:p>
            <a:r>
              <a:rPr lang="en-US" dirty="0" err="1"/>
              <a:t>sudo</a:t>
            </a:r>
            <a:r>
              <a:rPr lang="en-US" dirty="0"/>
              <a:t> </a:t>
            </a:r>
            <a:r>
              <a:rPr lang="en-US" dirty="0" err="1"/>
              <a:t>tcpdump</a:t>
            </a:r>
            <a:r>
              <a:rPr lang="en-US" dirty="0"/>
              <a:t> -</a:t>
            </a:r>
            <a:r>
              <a:rPr lang="en-US" dirty="0" err="1"/>
              <a:t>vvX</a:t>
            </a:r>
            <a:r>
              <a:rPr lang="en-US" dirty="0"/>
              <a:t> -</a:t>
            </a:r>
            <a:r>
              <a:rPr lang="en-US" dirty="0" err="1"/>
              <a:t>i</a:t>
            </a:r>
            <a:r>
              <a:rPr lang="en-US" dirty="0"/>
              <a:t> lo</a:t>
            </a:r>
          </a:p>
          <a:p>
            <a:r>
              <a:rPr lang="en-US" dirty="0"/>
              <a:t>Open another window, run docker with the same directory</a:t>
            </a:r>
          </a:p>
          <a:p>
            <a:pPr lvl="1"/>
            <a:r>
              <a:rPr lang="en-US" dirty="0"/>
              <a:t>./server &amp;</a:t>
            </a:r>
          </a:p>
          <a:p>
            <a:pPr lvl="1"/>
            <a:r>
              <a:rPr lang="en-US" dirty="0"/>
              <a:t>./client</a:t>
            </a:r>
          </a:p>
          <a:p>
            <a:r>
              <a:rPr lang="en-US" dirty="0"/>
              <a:t>See what you can learn about this </a:t>
            </a:r>
            <a:r>
              <a:rPr lang="en-US" dirty="0" err="1"/>
              <a:t>tcp</a:t>
            </a:r>
            <a:r>
              <a:rPr lang="en-US" dirty="0"/>
              <a:t> connection</a:t>
            </a:r>
          </a:p>
          <a:p>
            <a:pPr lvl="1"/>
            <a:endParaRPr lang="en-US" altLang="zh-CN" dirty="0"/>
          </a:p>
          <a:p>
            <a:pPr lvl="1"/>
            <a:endParaRPr lang="en-US" dirty="0"/>
          </a:p>
        </p:txBody>
      </p:sp>
      <p:sp>
        <p:nvSpPr>
          <p:cNvPr id="4" name="Slide Number Placeholder 3">
            <a:extLst>
              <a:ext uri="{FF2B5EF4-FFF2-40B4-BE49-F238E27FC236}">
                <a16:creationId xmlns:a16="http://schemas.microsoft.com/office/drawing/2014/main" id="{B60AABC8-CDCC-7041-ACCF-9258D2504730}"/>
              </a:ext>
            </a:extLst>
          </p:cNvPr>
          <p:cNvSpPr>
            <a:spLocks noGrp="1"/>
          </p:cNvSpPr>
          <p:nvPr>
            <p:ph type="sldNum" sz="quarter" idx="12"/>
          </p:nvPr>
        </p:nvSpPr>
        <p:spPr/>
        <p:txBody>
          <a:bodyPr/>
          <a:lstStyle/>
          <a:p>
            <a:fld id="{7904A8AC-C669-244C-953E-6C477326AD58}" type="slidenum">
              <a:rPr lang="en-US" smtClean="0"/>
              <a:pPr/>
              <a:t>14</a:t>
            </a:fld>
            <a:endParaRPr lang="en-US"/>
          </a:p>
        </p:txBody>
      </p:sp>
      <p:sp>
        <p:nvSpPr>
          <p:cNvPr id="6" name="Rectangle 5">
            <a:extLst>
              <a:ext uri="{FF2B5EF4-FFF2-40B4-BE49-F238E27FC236}">
                <a16:creationId xmlns:a16="http://schemas.microsoft.com/office/drawing/2014/main" id="{6C4A5249-0F8B-DA46-8305-9D2376CB3036}"/>
              </a:ext>
            </a:extLst>
          </p:cNvPr>
          <p:cNvSpPr/>
          <p:nvPr/>
        </p:nvSpPr>
        <p:spPr>
          <a:xfrm>
            <a:off x="408884" y="4851918"/>
            <a:ext cx="3906416" cy="368558"/>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7717F7A-4798-714C-B0DE-78DA1AB95279}"/>
              </a:ext>
            </a:extLst>
          </p:cNvPr>
          <p:cNvSpPr/>
          <p:nvPr/>
        </p:nvSpPr>
        <p:spPr>
          <a:xfrm>
            <a:off x="4516016" y="4851918"/>
            <a:ext cx="1138335" cy="368558"/>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4101915-4593-1344-A273-4518D11D2981}"/>
              </a:ext>
            </a:extLst>
          </p:cNvPr>
          <p:cNvSpPr/>
          <p:nvPr/>
        </p:nvSpPr>
        <p:spPr>
          <a:xfrm>
            <a:off x="10003247" y="4889240"/>
            <a:ext cx="1779869" cy="331236"/>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9AA984AB-3D01-004A-A946-B5FAA6A0769B}"/>
              </a:ext>
            </a:extLst>
          </p:cNvPr>
          <p:cNvSpPr/>
          <p:nvPr/>
        </p:nvSpPr>
        <p:spPr>
          <a:xfrm>
            <a:off x="6904653" y="5313736"/>
            <a:ext cx="2220686" cy="1042616"/>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1972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828800" y="76200"/>
            <a:ext cx="8763000" cy="1173162"/>
          </a:xfrm>
        </p:spPr>
        <p:txBody>
          <a:bodyPr/>
          <a:lstStyle/>
          <a:p>
            <a:r>
              <a:rPr lang="en-US" b="0" dirty="0">
                <a:solidFill>
                  <a:srgbClr val="0432FF"/>
                </a:solidFill>
                <a:latin typeface="Helvetica" charset="0"/>
                <a:ea typeface="ＭＳ Ｐゴシック" charset="0"/>
                <a:cs typeface="ＭＳ Ｐゴシック" charset="0"/>
              </a:rPr>
              <a:t>TCP Stream of bytes</a:t>
            </a:r>
          </a:p>
        </p:txBody>
      </p:sp>
      <p:grpSp>
        <p:nvGrpSpPr>
          <p:cNvPr id="65540" name="Group 3"/>
          <p:cNvGrpSpPr>
            <a:grpSpLocks/>
          </p:cNvGrpSpPr>
          <p:nvPr/>
        </p:nvGrpSpPr>
        <p:grpSpPr bwMode="auto">
          <a:xfrm>
            <a:off x="2971800" y="2128838"/>
            <a:ext cx="5029200" cy="609600"/>
            <a:chOff x="912" y="1104"/>
            <a:chExt cx="3648" cy="384"/>
          </a:xfrm>
        </p:grpSpPr>
        <p:sp>
          <p:nvSpPr>
            <p:cNvPr id="65647" name="Line 4"/>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8" name="Line 5"/>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9" name="Line 6"/>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50" name="Line 7"/>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5541" name="Line 8"/>
          <p:cNvSpPr>
            <a:spLocks noChangeShapeType="1"/>
          </p:cNvSpPr>
          <p:nvPr/>
        </p:nvSpPr>
        <p:spPr bwMode="auto">
          <a:xfrm>
            <a:off x="29718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2" name="Line 9"/>
          <p:cNvSpPr>
            <a:spLocks noChangeShapeType="1"/>
          </p:cNvSpPr>
          <p:nvPr/>
        </p:nvSpPr>
        <p:spPr bwMode="auto">
          <a:xfrm>
            <a:off x="31242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3" name="Line 10"/>
          <p:cNvSpPr>
            <a:spLocks noChangeShapeType="1"/>
          </p:cNvSpPr>
          <p:nvPr/>
        </p:nvSpPr>
        <p:spPr bwMode="auto">
          <a:xfrm>
            <a:off x="32766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4" name="Line 11"/>
          <p:cNvSpPr>
            <a:spLocks noChangeShapeType="1"/>
          </p:cNvSpPr>
          <p:nvPr/>
        </p:nvSpPr>
        <p:spPr bwMode="auto">
          <a:xfrm>
            <a:off x="34290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5" name="Line 12"/>
          <p:cNvSpPr>
            <a:spLocks noChangeShapeType="1"/>
          </p:cNvSpPr>
          <p:nvPr/>
        </p:nvSpPr>
        <p:spPr bwMode="auto">
          <a:xfrm>
            <a:off x="35814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6" name="Line 13"/>
          <p:cNvSpPr>
            <a:spLocks noChangeShapeType="1"/>
          </p:cNvSpPr>
          <p:nvPr/>
        </p:nvSpPr>
        <p:spPr bwMode="auto">
          <a:xfrm>
            <a:off x="37338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7" name="Line 14"/>
          <p:cNvSpPr>
            <a:spLocks noChangeShapeType="1"/>
          </p:cNvSpPr>
          <p:nvPr/>
        </p:nvSpPr>
        <p:spPr bwMode="auto">
          <a:xfrm>
            <a:off x="38862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8" name="Line 15"/>
          <p:cNvSpPr>
            <a:spLocks noChangeShapeType="1"/>
          </p:cNvSpPr>
          <p:nvPr/>
        </p:nvSpPr>
        <p:spPr bwMode="auto">
          <a:xfrm>
            <a:off x="40386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49" name="Line 16"/>
          <p:cNvSpPr>
            <a:spLocks noChangeShapeType="1"/>
          </p:cNvSpPr>
          <p:nvPr/>
        </p:nvSpPr>
        <p:spPr bwMode="auto">
          <a:xfrm>
            <a:off x="41910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0" name="Line 17"/>
          <p:cNvSpPr>
            <a:spLocks noChangeShapeType="1"/>
          </p:cNvSpPr>
          <p:nvPr/>
        </p:nvSpPr>
        <p:spPr bwMode="auto">
          <a:xfrm>
            <a:off x="43434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1" name="Line 18"/>
          <p:cNvSpPr>
            <a:spLocks noChangeShapeType="1"/>
          </p:cNvSpPr>
          <p:nvPr/>
        </p:nvSpPr>
        <p:spPr bwMode="auto">
          <a:xfrm>
            <a:off x="44958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2" name="Line 19"/>
          <p:cNvSpPr>
            <a:spLocks noChangeShapeType="1"/>
          </p:cNvSpPr>
          <p:nvPr/>
        </p:nvSpPr>
        <p:spPr bwMode="auto">
          <a:xfrm>
            <a:off x="46482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3" name="Line 20"/>
          <p:cNvSpPr>
            <a:spLocks noChangeShapeType="1"/>
          </p:cNvSpPr>
          <p:nvPr/>
        </p:nvSpPr>
        <p:spPr bwMode="auto">
          <a:xfrm>
            <a:off x="48006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4" name="Line 21"/>
          <p:cNvSpPr>
            <a:spLocks noChangeShapeType="1"/>
          </p:cNvSpPr>
          <p:nvPr/>
        </p:nvSpPr>
        <p:spPr bwMode="auto">
          <a:xfrm>
            <a:off x="49530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5" name="Line 22"/>
          <p:cNvSpPr>
            <a:spLocks noChangeShapeType="1"/>
          </p:cNvSpPr>
          <p:nvPr/>
        </p:nvSpPr>
        <p:spPr bwMode="auto">
          <a:xfrm>
            <a:off x="51054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6" name="Line 23"/>
          <p:cNvSpPr>
            <a:spLocks noChangeShapeType="1"/>
          </p:cNvSpPr>
          <p:nvPr/>
        </p:nvSpPr>
        <p:spPr bwMode="auto">
          <a:xfrm>
            <a:off x="52578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7" name="Line 24"/>
          <p:cNvSpPr>
            <a:spLocks noChangeShapeType="1"/>
          </p:cNvSpPr>
          <p:nvPr/>
        </p:nvSpPr>
        <p:spPr bwMode="auto">
          <a:xfrm>
            <a:off x="54102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8" name="Line 25"/>
          <p:cNvSpPr>
            <a:spLocks noChangeShapeType="1"/>
          </p:cNvSpPr>
          <p:nvPr/>
        </p:nvSpPr>
        <p:spPr bwMode="auto">
          <a:xfrm>
            <a:off x="55626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59" name="Line 26"/>
          <p:cNvSpPr>
            <a:spLocks noChangeShapeType="1"/>
          </p:cNvSpPr>
          <p:nvPr/>
        </p:nvSpPr>
        <p:spPr bwMode="auto">
          <a:xfrm>
            <a:off x="57150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0" name="Line 27"/>
          <p:cNvSpPr>
            <a:spLocks noChangeShapeType="1"/>
          </p:cNvSpPr>
          <p:nvPr/>
        </p:nvSpPr>
        <p:spPr bwMode="auto">
          <a:xfrm>
            <a:off x="58674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1" name="Line 28"/>
          <p:cNvSpPr>
            <a:spLocks noChangeShapeType="1"/>
          </p:cNvSpPr>
          <p:nvPr/>
        </p:nvSpPr>
        <p:spPr bwMode="auto">
          <a:xfrm>
            <a:off x="60198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2" name="Line 29"/>
          <p:cNvSpPr>
            <a:spLocks noChangeShapeType="1"/>
          </p:cNvSpPr>
          <p:nvPr/>
        </p:nvSpPr>
        <p:spPr bwMode="auto">
          <a:xfrm>
            <a:off x="61722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3" name="Line 30"/>
          <p:cNvSpPr>
            <a:spLocks noChangeShapeType="1"/>
          </p:cNvSpPr>
          <p:nvPr/>
        </p:nvSpPr>
        <p:spPr bwMode="auto">
          <a:xfrm>
            <a:off x="63246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4" name="Line 31"/>
          <p:cNvSpPr>
            <a:spLocks noChangeShapeType="1"/>
          </p:cNvSpPr>
          <p:nvPr/>
        </p:nvSpPr>
        <p:spPr bwMode="auto">
          <a:xfrm>
            <a:off x="64770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5" name="Line 32"/>
          <p:cNvSpPr>
            <a:spLocks noChangeShapeType="1"/>
          </p:cNvSpPr>
          <p:nvPr/>
        </p:nvSpPr>
        <p:spPr bwMode="auto">
          <a:xfrm>
            <a:off x="66294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6" name="Line 33"/>
          <p:cNvSpPr>
            <a:spLocks noChangeShapeType="1"/>
          </p:cNvSpPr>
          <p:nvPr/>
        </p:nvSpPr>
        <p:spPr bwMode="auto">
          <a:xfrm>
            <a:off x="67818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7" name="Line 34"/>
          <p:cNvSpPr>
            <a:spLocks noChangeShapeType="1"/>
          </p:cNvSpPr>
          <p:nvPr/>
        </p:nvSpPr>
        <p:spPr bwMode="auto">
          <a:xfrm>
            <a:off x="69342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8" name="Line 35"/>
          <p:cNvSpPr>
            <a:spLocks noChangeShapeType="1"/>
          </p:cNvSpPr>
          <p:nvPr/>
        </p:nvSpPr>
        <p:spPr bwMode="auto">
          <a:xfrm>
            <a:off x="70866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69" name="Line 36"/>
          <p:cNvSpPr>
            <a:spLocks noChangeShapeType="1"/>
          </p:cNvSpPr>
          <p:nvPr/>
        </p:nvSpPr>
        <p:spPr bwMode="auto">
          <a:xfrm>
            <a:off x="72390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0" name="Line 37"/>
          <p:cNvSpPr>
            <a:spLocks noChangeShapeType="1"/>
          </p:cNvSpPr>
          <p:nvPr/>
        </p:nvSpPr>
        <p:spPr bwMode="auto">
          <a:xfrm>
            <a:off x="73914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1" name="Line 38"/>
          <p:cNvSpPr>
            <a:spLocks noChangeShapeType="1"/>
          </p:cNvSpPr>
          <p:nvPr/>
        </p:nvSpPr>
        <p:spPr bwMode="auto">
          <a:xfrm>
            <a:off x="7543800" y="2128838"/>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2" name="Line 39"/>
          <p:cNvSpPr>
            <a:spLocks noChangeShapeType="1"/>
          </p:cNvSpPr>
          <p:nvPr/>
        </p:nvSpPr>
        <p:spPr bwMode="auto">
          <a:xfrm>
            <a:off x="7696200" y="2128838"/>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3" name="Line 40"/>
          <p:cNvSpPr>
            <a:spLocks noChangeShapeType="1"/>
          </p:cNvSpPr>
          <p:nvPr/>
        </p:nvSpPr>
        <p:spPr bwMode="auto">
          <a:xfrm>
            <a:off x="7848600" y="2128838"/>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74" name="Text Box 41"/>
          <p:cNvSpPr txBox="1">
            <a:spLocks noChangeArrowheads="1"/>
          </p:cNvSpPr>
          <p:nvPr/>
        </p:nvSpPr>
        <p:spPr bwMode="auto">
          <a:xfrm rot="5390887">
            <a:off x="2749441" y="2280058"/>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0</a:t>
            </a:r>
          </a:p>
        </p:txBody>
      </p:sp>
      <p:sp>
        <p:nvSpPr>
          <p:cNvPr id="65575" name="Text Box 42"/>
          <p:cNvSpPr txBox="1">
            <a:spLocks noChangeArrowheads="1"/>
          </p:cNvSpPr>
          <p:nvPr/>
        </p:nvSpPr>
        <p:spPr bwMode="auto">
          <a:xfrm rot="5390887">
            <a:off x="2901841" y="2280058"/>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1</a:t>
            </a:r>
          </a:p>
        </p:txBody>
      </p:sp>
      <p:sp>
        <p:nvSpPr>
          <p:cNvPr id="65576" name="Text Box 43"/>
          <p:cNvSpPr txBox="1">
            <a:spLocks noChangeArrowheads="1"/>
          </p:cNvSpPr>
          <p:nvPr/>
        </p:nvSpPr>
        <p:spPr bwMode="auto">
          <a:xfrm rot="5390887">
            <a:off x="3055829" y="2281646"/>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2</a:t>
            </a:r>
          </a:p>
        </p:txBody>
      </p:sp>
      <p:sp>
        <p:nvSpPr>
          <p:cNvPr id="65577" name="Text Box 44"/>
          <p:cNvSpPr txBox="1">
            <a:spLocks noChangeArrowheads="1"/>
          </p:cNvSpPr>
          <p:nvPr/>
        </p:nvSpPr>
        <p:spPr bwMode="auto">
          <a:xfrm rot="5390887">
            <a:off x="3208229" y="2281646"/>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3</a:t>
            </a:r>
          </a:p>
        </p:txBody>
      </p:sp>
      <p:sp>
        <p:nvSpPr>
          <p:cNvPr id="65578" name="Line 45"/>
          <p:cNvSpPr>
            <a:spLocks noChangeShapeType="1"/>
          </p:cNvSpPr>
          <p:nvPr/>
        </p:nvSpPr>
        <p:spPr bwMode="auto">
          <a:xfrm>
            <a:off x="3657600" y="2586038"/>
            <a:ext cx="304800" cy="4762"/>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nvGrpSpPr>
          <p:cNvPr id="65579" name="Group 46"/>
          <p:cNvGrpSpPr>
            <a:grpSpLocks/>
          </p:cNvGrpSpPr>
          <p:nvPr/>
        </p:nvGrpSpPr>
        <p:grpSpPr bwMode="auto">
          <a:xfrm>
            <a:off x="4267200" y="5334000"/>
            <a:ext cx="5029200" cy="609600"/>
            <a:chOff x="912" y="1104"/>
            <a:chExt cx="3648" cy="384"/>
          </a:xfrm>
        </p:grpSpPr>
        <p:sp>
          <p:nvSpPr>
            <p:cNvPr id="65643" name="Line 47"/>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4" name="Line 48"/>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5" name="Line 49"/>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46" name="Line 50"/>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5580" name="Line 51"/>
          <p:cNvSpPr>
            <a:spLocks noChangeShapeType="1"/>
          </p:cNvSpPr>
          <p:nvPr/>
        </p:nvSpPr>
        <p:spPr bwMode="auto">
          <a:xfrm>
            <a:off x="42672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1" name="Line 52"/>
          <p:cNvSpPr>
            <a:spLocks noChangeShapeType="1"/>
          </p:cNvSpPr>
          <p:nvPr/>
        </p:nvSpPr>
        <p:spPr bwMode="auto">
          <a:xfrm>
            <a:off x="44196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2" name="Line 53"/>
          <p:cNvSpPr>
            <a:spLocks noChangeShapeType="1"/>
          </p:cNvSpPr>
          <p:nvPr/>
        </p:nvSpPr>
        <p:spPr bwMode="auto">
          <a:xfrm>
            <a:off x="45720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3" name="Line 54"/>
          <p:cNvSpPr>
            <a:spLocks noChangeShapeType="1"/>
          </p:cNvSpPr>
          <p:nvPr/>
        </p:nvSpPr>
        <p:spPr bwMode="auto">
          <a:xfrm>
            <a:off x="47244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4" name="Line 55"/>
          <p:cNvSpPr>
            <a:spLocks noChangeShapeType="1"/>
          </p:cNvSpPr>
          <p:nvPr/>
        </p:nvSpPr>
        <p:spPr bwMode="auto">
          <a:xfrm>
            <a:off x="48768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5" name="Line 56"/>
          <p:cNvSpPr>
            <a:spLocks noChangeShapeType="1"/>
          </p:cNvSpPr>
          <p:nvPr/>
        </p:nvSpPr>
        <p:spPr bwMode="auto">
          <a:xfrm>
            <a:off x="50292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6" name="Line 57"/>
          <p:cNvSpPr>
            <a:spLocks noChangeShapeType="1"/>
          </p:cNvSpPr>
          <p:nvPr/>
        </p:nvSpPr>
        <p:spPr bwMode="auto">
          <a:xfrm>
            <a:off x="51816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7" name="Line 58"/>
          <p:cNvSpPr>
            <a:spLocks noChangeShapeType="1"/>
          </p:cNvSpPr>
          <p:nvPr/>
        </p:nvSpPr>
        <p:spPr bwMode="auto">
          <a:xfrm>
            <a:off x="53340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8" name="Line 59"/>
          <p:cNvSpPr>
            <a:spLocks noChangeShapeType="1"/>
          </p:cNvSpPr>
          <p:nvPr/>
        </p:nvSpPr>
        <p:spPr bwMode="auto">
          <a:xfrm>
            <a:off x="54864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89" name="Line 60"/>
          <p:cNvSpPr>
            <a:spLocks noChangeShapeType="1"/>
          </p:cNvSpPr>
          <p:nvPr/>
        </p:nvSpPr>
        <p:spPr bwMode="auto">
          <a:xfrm>
            <a:off x="56388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0" name="Line 61"/>
          <p:cNvSpPr>
            <a:spLocks noChangeShapeType="1"/>
          </p:cNvSpPr>
          <p:nvPr/>
        </p:nvSpPr>
        <p:spPr bwMode="auto">
          <a:xfrm>
            <a:off x="57912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1" name="Line 62"/>
          <p:cNvSpPr>
            <a:spLocks noChangeShapeType="1"/>
          </p:cNvSpPr>
          <p:nvPr/>
        </p:nvSpPr>
        <p:spPr bwMode="auto">
          <a:xfrm>
            <a:off x="59436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2" name="Line 63"/>
          <p:cNvSpPr>
            <a:spLocks noChangeShapeType="1"/>
          </p:cNvSpPr>
          <p:nvPr/>
        </p:nvSpPr>
        <p:spPr bwMode="auto">
          <a:xfrm>
            <a:off x="60960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3" name="Line 64"/>
          <p:cNvSpPr>
            <a:spLocks noChangeShapeType="1"/>
          </p:cNvSpPr>
          <p:nvPr/>
        </p:nvSpPr>
        <p:spPr bwMode="auto">
          <a:xfrm>
            <a:off x="62484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4" name="Line 65"/>
          <p:cNvSpPr>
            <a:spLocks noChangeShapeType="1"/>
          </p:cNvSpPr>
          <p:nvPr/>
        </p:nvSpPr>
        <p:spPr bwMode="auto">
          <a:xfrm>
            <a:off x="64008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5" name="Line 66"/>
          <p:cNvSpPr>
            <a:spLocks noChangeShapeType="1"/>
          </p:cNvSpPr>
          <p:nvPr/>
        </p:nvSpPr>
        <p:spPr bwMode="auto">
          <a:xfrm>
            <a:off x="65532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6" name="Line 67"/>
          <p:cNvSpPr>
            <a:spLocks noChangeShapeType="1"/>
          </p:cNvSpPr>
          <p:nvPr/>
        </p:nvSpPr>
        <p:spPr bwMode="auto">
          <a:xfrm>
            <a:off x="67056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7" name="Line 68"/>
          <p:cNvSpPr>
            <a:spLocks noChangeShapeType="1"/>
          </p:cNvSpPr>
          <p:nvPr/>
        </p:nvSpPr>
        <p:spPr bwMode="auto">
          <a:xfrm>
            <a:off x="68580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8" name="Line 69"/>
          <p:cNvSpPr>
            <a:spLocks noChangeShapeType="1"/>
          </p:cNvSpPr>
          <p:nvPr/>
        </p:nvSpPr>
        <p:spPr bwMode="auto">
          <a:xfrm>
            <a:off x="70104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599" name="Line 70"/>
          <p:cNvSpPr>
            <a:spLocks noChangeShapeType="1"/>
          </p:cNvSpPr>
          <p:nvPr/>
        </p:nvSpPr>
        <p:spPr bwMode="auto">
          <a:xfrm>
            <a:off x="71628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0" name="Line 71"/>
          <p:cNvSpPr>
            <a:spLocks noChangeShapeType="1"/>
          </p:cNvSpPr>
          <p:nvPr/>
        </p:nvSpPr>
        <p:spPr bwMode="auto">
          <a:xfrm>
            <a:off x="73152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1" name="Line 72"/>
          <p:cNvSpPr>
            <a:spLocks noChangeShapeType="1"/>
          </p:cNvSpPr>
          <p:nvPr/>
        </p:nvSpPr>
        <p:spPr bwMode="auto">
          <a:xfrm>
            <a:off x="74676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2" name="Line 73"/>
          <p:cNvSpPr>
            <a:spLocks noChangeShapeType="1"/>
          </p:cNvSpPr>
          <p:nvPr/>
        </p:nvSpPr>
        <p:spPr bwMode="auto">
          <a:xfrm>
            <a:off x="76200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3" name="Line 74"/>
          <p:cNvSpPr>
            <a:spLocks noChangeShapeType="1"/>
          </p:cNvSpPr>
          <p:nvPr/>
        </p:nvSpPr>
        <p:spPr bwMode="auto">
          <a:xfrm>
            <a:off x="77724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4" name="Line 75"/>
          <p:cNvSpPr>
            <a:spLocks noChangeShapeType="1"/>
          </p:cNvSpPr>
          <p:nvPr/>
        </p:nvSpPr>
        <p:spPr bwMode="auto">
          <a:xfrm>
            <a:off x="79248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5" name="Line 76"/>
          <p:cNvSpPr>
            <a:spLocks noChangeShapeType="1"/>
          </p:cNvSpPr>
          <p:nvPr/>
        </p:nvSpPr>
        <p:spPr bwMode="auto">
          <a:xfrm>
            <a:off x="80772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6" name="Line 77"/>
          <p:cNvSpPr>
            <a:spLocks noChangeShapeType="1"/>
          </p:cNvSpPr>
          <p:nvPr/>
        </p:nvSpPr>
        <p:spPr bwMode="auto">
          <a:xfrm>
            <a:off x="82296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7" name="Line 78"/>
          <p:cNvSpPr>
            <a:spLocks noChangeShapeType="1"/>
          </p:cNvSpPr>
          <p:nvPr/>
        </p:nvSpPr>
        <p:spPr bwMode="auto">
          <a:xfrm>
            <a:off x="83820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8" name="Line 79"/>
          <p:cNvSpPr>
            <a:spLocks noChangeShapeType="1"/>
          </p:cNvSpPr>
          <p:nvPr/>
        </p:nvSpPr>
        <p:spPr bwMode="auto">
          <a:xfrm>
            <a:off x="85344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09" name="Line 80"/>
          <p:cNvSpPr>
            <a:spLocks noChangeShapeType="1"/>
          </p:cNvSpPr>
          <p:nvPr/>
        </p:nvSpPr>
        <p:spPr bwMode="auto">
          <a:xfrm>
            <a:off x="86868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0" name="Line 81"/>
          <p:cNvSpPr>
            <a:spLocks noChangeShapeType="1"/>
          </p:cNvSpPr>
          <p:nvPr/>
        </p:nvSpPr>
        <p:spPr bwMode="auto">
          <a:xfrm>
            <a:off x="8839200" y="53340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1" name="Line 82"/>
          <p:cNvSpPr>
            <a:spLocks noChangeShapeType="1"/>
          </p:cNvSpPr>
          <p:nvPr/>
        </p:nvSpPr>
        <p:spPr bwMode="auto">
          <a:xfrm>
            <a:off x="8991600" y="5334000"/>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2" name="Line 83"/>
          <p:cNvSpPr>
            <a:spLocks noChangeShapeType="1"/>
          </p:cNvSpPr>
          <p:nvPr/>
        </p:nvSpPr>
        <p:spPr bwMode="auto">
          <a:xfrm>
            <a:off x="9144000" y="5334000"/>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3" name="Text Box 84"/>
          <p:cNvSpPr txBox="1">
            <a:spLocks noChangeArrowheads="1"/>
          </p:cNvSpPr>
          <p:nvPr/>
        </p:nvSpPr>
        <p:spPr bwMode="auto">
          <a:xfrm rot="5390887">
            <a:off x="4046428" y="5486809"/>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0</a:t>
            </a:r>
          </a:p>
        </p:txBody>
      </p:sp>
      <p:sp>
        <p:nvSpPr>
          <p:cNvPr id="65614" name="Text Box 85"/>
          <p:cNvSpPr txBox="1">
            <a:spLocks noChangeArrowheads="1"/>
          </p:cNvSpPr>
          <p:nvPr/>
        </p:nvSpPr>
        <p:spPr bwMode="auto">
          <a:xfrm rot="5390887">
            <a:off x="4198828" y="5486809"/>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1</a:t>
            </a:r>
          </a:p>
        </p:txBody>
      </p:sp>
      <p:sp>
        <p:nvSpPr>
          <p:cNvPr id="65615" name="Text Box 86"/>
          <p:cNvSpPr txBox="1">
            <a:spLocks noChangeArrowheads="1"/>
          </p:cNvSpPr>
          <p:nvPr/>
        </p:nvSpPr>
        <p:spPr bwMode="auto">
          <a:xfrm rot="5390887">
            <a:off x="4351228" y="5486809"/>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2</a:t>
            </a:r>
          </a:p>
        </p:txBody>
      </p:sp>
      <p:sp>
        <p:nvSpPr>
          <p:cNvPr id="65616" name="Text Box 87"/>
          <p:cNvSpPr txBox="1">
            <a:spLocks noChangeArrowheads="1"/>
          </p:cNvSpPr>
          <p:nvPr/>
        </p:nvSpPr>
        <p:spPr bwMode="auto">
          <a:xfrm rot="5390887">
            <a:off x="4503628" y="5486809"/>
            <a:ext cx="62093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3</a:t>
            </a:r>
          </a:p>
        </p:txBody>
      </p:sp>
      <p:sp>
        <p:nvSpPr>
          <p:cNvPr id="65617" name="Line 88"/>
          <p:cNvSpPr>
            <a:spLocks noChangeShapeType="1"/>
          </p:cNvSpPr>
          <p:nvPr/>
        </p:nvSpPr>
        <p:spPr bwMode="auto">
          <a:xfrm>
            <a:off x="4953000" y="5486400"/>
            <a:ext cx="457200"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8" name="Line 89"/>
          <p:cNvSpPr>
            <a:spLocks noChangeShapeType="1"/>
          </p:cNvSpPr>
          <p:nvPr/>
        </p:nvSpPr>
        <p:spPr bwMode="auto">
          <a:xfrm>
            <a:off x="4953000" y="5791200"/>
            <a:ext cx="457200"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19" name="Text Box 90"/>
          <p:cNvSpPr txBox="1">
            <a:spLocks noChangeArrowheads="1"/>
          </p:cNvSpPr>
          <p:nvPr/>
        </p:nvSpPr>
        <p:spPr bwMode="auto">
          <a:xfrm>
            <a:off x="1828800" y="1600201"/>
            <a:ext cx="109517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a:ea typeface="ＭＳ Ｐゴシック" charset="0"/>
                <a:cs typeface="Arial" charset="0"/>
              </a:rPr>
              <a:t>Host A</a:t>
            </a:r>
          </a:p>
        </p:txBody>
      </p:sp>
      <p:sp>
        <p:nvSpPr>
          <p:cNvPr id="65620" name="Text Box 91"/>
          <p:cNvSpPr txBox="1">
            <a:spLocks noChangeArrowheads="1"/>
          </p:cNvSpPr>
          <p:nvPr/>
        </p:nvSpPr>
        <p:spPr bwMode="auto">
          <a:xfrm>
            <a:off x="1828800" y="4805364"/>
            <a:ext cx="110829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a:ea typeface="ＭＳ Ｐゴシック" charset="0"/>
                <a:cs typeface="Arial" charset="0"/>
              </a:rPr>
              <a:t>Host B</a:t>
            </a:r>
          </a:p>
        </p:txBody>
      </p:sp>
      <p:sp>
        <p:nvSpPr>
          <p:cNvPr id="65621" name="Rectangle 92"/>
          <p:cNvSpPr>
            <a:spLocks noChangeArrowheads="1"/>
          </p:cNvSpPr>
          <p:nvPr/>
        </p:nvSpPr>
        <p:spPr bwMode="auto">
          <a:xfrm>
            <a:off x="2971800" y="3200400"/>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2" name="Text Box 93"/>
          <p:cNvSpPr txBox="1">
            <a:spLocks noChangeArrowheads="1"/>
          </p:cNvSpPr>
          <p:nvPr/>
        </p:nvSpPr>
        <p:spPr bwMode="auto">
          <a:xfrm rot="5390887">
            <a:off x="3773449" y="2345145"/>
            <a:ext cx="7065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80</a:t>
            </a:r>
          </a:p>
        </p:txBody>
      </p:sp>
      <p:sp>
        <p:nvSpPr>
          <p:cNvPr id="65623" name="Line 94"/>
          <p:cNvSpPr>
            <a:spLocks noChangeShapeType="1"/>
          </p:cNvSpPr>
          <p:nvPr/>
        </p:nvSpPr>
        <p:spPr bwMode="auto">
          <a:xfrm>
            <a:off x="3657600" y="2357438"/>
            <a:ext cx="304800" cy="4762"/>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4" name="Rectangle 95"/>
          <p:cNvSpPr>
            <a:spLocks noChangeArrowheads="1"/>
          </p:cNvSpPr>
          <p:nvPr/>
        </p:nvSpPr>
        <p:spPr bwMode="auto">
          <a:xfrm>
            <a:off x="4267200" y="4495800"/>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5" name="Line 96"/>
          <p:cNvSpPr>
            <a:spLocks noChangeShapeType="1"/>
          </p:cNvSpPr>
          <p:nvPr/>
        </p:nvSpPr>
        <p:spPr bwMode="auto">
          <a:xfrm>
            <a:off x="2971800" y="3581400"/>
            <a:ext cx="12954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6" name="Line 97"/>
          <p:cNvSpPr>
            <a:spLocks noChangeShapeType="1"/>
          </p:cNvSpPr>
          <p:nvPr/>
        </p:nvSpPr>
        <p:spPr bwMode="auto">
          <a:xfrm>
            <a:off x="4191000" y="3581400"/>
            <a:ext cx="12954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7" name="Line 98"/>
          <p:cNvSpPr>
            <a:spLocks noChangeShapeType="1"/>
          </p:cNvSpPr>
          <p:nvPr/>
        </p:nvSpPr>
        <p:spPr bwMode="auto">
          <a:xfrm>
            <a:off x="3048000" y="27432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8" name="Line 99"/>
          <p:cNvSpPr>
            <a:spLocks noChangeShapeType="1"/>
          </p:cNvSpPr>
          <p:nvPr/>
        </p:nvSpPr>
        <p:spPr bwMode="auto">
          <a:xfrm>
            <a:off x="3200400" y="27432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29" name="Line 100"/>
          <p:cNvSpPr>
            <a:spLocks noChangeShapeType="1"/>
          </p:cNvSpPr>
          <p:nvPr/>
        </p:nvSpPr>
        <p:spPr bwMode="auto">
          <a:xfrm>
            <a:off x="3352800" y="27432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0" name="Line 101"/>
          <p:cNvSpPr>
            <a:spLocks noChangeShapeType="1"/>
          </p:cNvSpPr>
          <p:nvPr/>
        </p:nvSpPr>
        <p:spPr bwMode="auto">
          <a:xfrm>
            <a:off x="3505200" y="27432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1" name="Line 102"/>
          <p:cNvSpPr>
            <a:spLocks noChangeShapeType="1"/>
          </p:cNvSpPr>
          <p:nvPr/>
        </p:nvSpPr>
        <p:spPr bwMode="auto">
          <a:xfrm>
            <a:off x="4114800" y="27432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2" name="Line 103"/>
          <p:cNvSpPr>
            <a:spLocks noChangeShapeType="1"/>
          </p:cNvSpPr>
          <p:nvPr/>
        </p:nvSpPr>
        <p:spPr bwMode="auto">
          <a:xfrm>
            <a:off x="3657600" y="2967038"/>
            <a:ext cx="304800" cy="4762"/>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3" name="Line 104"/>
          <p:cNvSpPr>
            <a:spLocks noChangeShapeType="1"/>
          </p:cNvSpPr>
          <p:nvPr/>
        </p:nvSpPr>
        <p:spPr bwMode="auto">
          <a:xfrm>
            <a:off x="4343400" y="48768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4" name="Line 105"/>
          <p:cNvSpPr>
            <a:spLocks noChangeShapeType="1"/>
          </p:cNvSpPr>
          <p:nvPr/>
        </p:nvSpPr>
        <p:spPr bwMode="auto">
          <a:xfrm>
            <a:off x="4495800" y="48768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5" name="Line 106"/>
          <p:cNvSpPr>
            <a:spLocks noChangeShapeType="1"/>
          </p:cNvSpPr>
          <p:nvPr/>
        </p:nvSpPr>
        <p:spPr bwMode="auto">
          <a:xfrm>
            <a:off x="4648200" y="48768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6" name="Line 107"/>
          <p:cNvSpPr>
            <a:spLocks noChangeShapeType="1"/>
          </p:cNvSpPr>
          <p:nvPr/>
        </p:nvSpPr>
        <p:spPr bwMode="auto">
          <a:xfrm>
            <a:off x="4800600" y="48768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7" name="Line 108"/>
          <p:cNvSpPr>
            <a:spLocks noChangeShapeType="1"/>
          </p:cNvSpPr>
          <p:nvPr/>
        </p:nvSpPr>
        <p:spPr bwMode="auto">
          <a:xfrm>
            <a:off x="5410200" y="48768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8" name="Line 109"/>
          <p:cNvSpPr>
            <a:spLocks noChangeShapeType="1"/>
          </p:cNvSpPr>
          <p:nvPr/>
        </p:nvSpPr>
        <p:spPr bwMode="auto">
          <a:xfrm>
            <a:off x="4953000" y="5100638"/>
            <a:ext cx="304800" cy="4762"/>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5639" name="Text Box 110"/>
          <p:cNvSpPr txBox="1">
            <a:spLocks noChangeArrowheads="1"/>
          </p:cNvSpPr>
          <p:nvPr/>
        </p:nvSpPr>
        <p:spPr bwMode="auto">
          <a:xfrm>
            <a:off x="3022601" y="3203575"/>
            <a:ext cx="119388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99"/>
                </a:solidFill>
                <a:effectLst/>
                <a:uLnTx/>
                <a:uFillTx/>
                <a:latin typeface="Arial"/>
                <a:ea typeface="ＭＳ Ｐゴシック" charset="0"/>
                <a:cs typeface="Arial" charset="0"/>
              </a:rPr>
              <a:t>TCP Data</a:t>
            </a:r>
          </a:p>
        </p:txBody>
      </p:sp>
      <p:sp>
        <p:nvSpPr>
          <p:cNvPr id="65640" name="Text Box 111"/>
          <p:cNvSpPr txBox="1">
            <a:spLocks noChangeArrowheads="1"/>
          </p:cNvSpPr>
          <p:nvPr/>
        </p:nvSpPr>
        <p:spPr bwMode="auto">
          <a:xfrm>
            <a:off x="4241801" y="4513263"/>
            <a:ext cx="119388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TCP Data</a:t>
            </a:r>
          </a:p>
        </p:txBody>
      </p:sp>
      <p:sp>
        <p:nvSpPr>
          <p:cNvPr id="65641" name="Text Box 112"/>
          <p:cNvSpPr txBox="1">
            <a:spLocks noChangeArrowheads="1"/>
          </p:cNvSpPr>
          <p:nvPr/>
        </p:nvSpPr>
        <p:spPr bwMode="auto">
          <a:xfrm rot="5390887">
            <a:off x="5070435" y="5547134"/>
            <a:ext cx="70651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ＭＳ Ｐゴシック" charset="0"/>
                <a:cs typeface="Arial" charset="0"/>
              </a:rPr>
              <a:t>Byte 80</a:t>
            </a:r>
          </a:p>
        </p:txBody>
      </p:sp>
    </p:spTree>
    <p:extLst>
      <p:ext uri="{BB962C8B-B14F-4D97-AF65-F5344CB8AC3E}">
        <p14:creationId xmlns:p14="http://schemas.microsoft.com/office/powerpoint/2010/main" val="426245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5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5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5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5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5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5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5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5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5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5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5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5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5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5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5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5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5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5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5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5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5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5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5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5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5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57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5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55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55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5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55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5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5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5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5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5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55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55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559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59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559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559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559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59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59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559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55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56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56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560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560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560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560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60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560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560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560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561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561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561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561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561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561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561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561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561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561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562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562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562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562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6562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62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562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6562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6562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562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563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563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6563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6563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563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6563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6563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6563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6563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6563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6564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65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P spid="65543" grpId="0" animBg="1"/>
      <p:bldP spid="65544" grpId="0" animBg="1"/>
      <p:bldP spid="65545" grpId="0" animBg="1"/>
      <p:bldP spid="65546" grpId="0" animBg="1"/>
      <p:bldP spid="65547" grpId="0" animBg="1"/>
      <p:bldP spid="65548" grpId="0" animBg="1"/>
      <p:bldP spid="65549" grpId="0" animBg="1"/>
      <p:bldP spid="65550" grpId="0" animBg="1"/>
      <p:bldP spid="65551" grpId="0" animBg="1"/>
      <p:bldP spid="65552" grpId="0" animBg="1"/>
      <p:bldP spid="65553" grpId="0" animBg="1"/>
      <p:bldP spid="65554" grpId="0" animBg="1"/>
      <p:bldP spid="65555" grpId="0" animBg="1"/>
      <p:bldP spid="65556" grpId="0" animBg="1"/>
      <p:bldP spid="65557" grpId="0" animBg="1"/>
      <p:bldP spid="65558" grpId="0" animBg="1"/>
      <p:bldP spid="65559" grpId="0" animBg="1"/>
      <p:bldP spid="65560" grpId="0" animBg="1"/>
      <p:bldP spid="65561" grpId="0" animBg="1"/>
      <p:bldP spid="65562" grpId="0" animBg="1"/>
      <p:bldP spid="65563" grpId="0" animBg="1"/>
      <p:bldP spid="65564" grpId="0" animBg="1"/>
      <p:bldP spid="65565" grpId="0" animBg="1"/>
      <p:bldP spid="65566" grpId="0" animBg="1"/>
      <p:bldP spid="65567" grpId="0" animBg="1"/>
      <p:bldP spid="65568" grpId="0" animBg="1"/>
      <p:bldP spid="65569" grpId="0" animBg="1"/>
      <p:bldP spid="65570" grpId="0" animBg="1"/>
      <p:bldP spid="65571" grpId="0" animBg="1"/>
      <p:bldP spid="65572" grpId="0" animBg="1"/>
      <p:bldP spid="65573" grpId="0" animBg="1"/>
      <p:bldP spid="65574" grpId="0"/>
      <p:bldP spid="65575" grpId="0"/>
      <p:bldP spid="65576" grpId="0"/>
      <p:bldP spid="65577" grpId="0"/>
      <p:bldP spid="65578" grpId="0" animBg="1"/>
      <p:bldP spid="65580" grpId="0" animBg="1"/>
      <p:bldP spid="65581" grpId="0" animBg="1"/>
      <p:bldP spid="65582" grpId="0" animBg="1"/>
      <p:bldP spid="65583" grpId="0" animBg="1"/>
      <p:bldP spid="65584" grpId="0" animBg="1"/>
      <p:bldP spid="65585" grpId="0" animBg="1"/>
      <p:bldP spid="65586" grpId="0" animBg="1"/>
      <p:bldP spid="65587" grpId="0" animBg="1"/>
      <p:bldP spid="65588" grpId="0" animBg="1"/>
      <p:bldP spid="65589" grpId="0" animBg="1"/>
      <p:bldP spid="65590" grpId="0" animBg="1"/>
      <p:bldP spid="65591" grpId="0" animBg="1"/>
      <p:bldP spid="65592" grpId="0" animBg="1"/>
      <p:bldP spid="65593" grpId="0" animBg="1"/>
      <p:bldP spid="65594" grpId="0" animBg="1"/>
      <p:bldP spid="65595" grpId="0" animBg="1"/>
      <p:bldP spid="65596" grpId="0" animBg="1"/>
      <p:bldP spid="65597" grpId="0" animBg="1"/>
      <p:bldP spid="65598" grpId="0" animBg="1"/>
      <p:bldP spid="65599" grpId="0" animBg="1"/>
      <p:bldP spid="65600" grpId="0" animBg="1"/>
      <p:bldP spid="65601" grpId="0" animBg="1"/>
      <p:bldP spid="65602" grpId="0" animBg="1"/>
      <p:bldP spid="65603" grpId="0" animBg="1"/>
      <p:bldP spid="65604" grpId="0" animBg="1"/>
      <p:bldP spid="65605" grpId="0" animBg="1"/>
      <p:bldP spid="65606" grpId="0" animBg="1"/>
      <p:bldP spid="65607" grpId="0" animBg="1"/>
      <p:bldP spid="65608" grpId="0" animBg="1"/>
      <p:bldP spid="65609" grpId="0" animBg="1"/>
      <p:bldP spid="65610" grpId="0" animBg="1"/>
      <p:bldP spid="65611" grpId="0" animBg="1"/>
      <p:bldP spid="65612" grpId="0" animBg="1"/>
      <p:bldP spid="65613" grpId="0"/>
      <p:bldP spid="65614" grpId="0"/>
      <p:bldP spid="65615" grpId="0"/>
      <p:bldP spid="65616" grpId="0"/>
      <p:bldP spid="65617" grpId="0" animBg="1"/>
      <p:bldP spid="65618" grpId="0" animBg="1"/>
      <p:bldP spid="65619" grpId="0"/>
      <p:bldP spid="65620" grpId="0"/>
      <p:bldP spid="65621" grpId="0" animBg="1"/>
      <p:bldP spid="65622" grpId="0"/>
      <p:bldP spid="65623" grpId="0" animBg="1"/>
      <p:bldP spid="65624" grpId="0" animBg="1"/>
      <p:bldP spid="65625" grpId="0" animBg="1"/>
      <p:bldP spid="65626" grpId="0" animBg="1"/>
      <p:bldP spid="65627" grpId="0" animBg="1"/>
      <p:bldP spid="65628" grpId="0" animBg="1"/>
      <p:bldP spid="65629" grpId="0" animBg="1"/>
      <p:bldP spid="65630" grpId="0" animBg="1"/>
      <p:bldP spid="65631" grpId="0" animBg="1"/>
      <p:bldP spid="65632" grpId="0" animBg="1"/>
      <p:bldP spid="65633" grpId="0" animBg="1"/>
      <p:bldP spid="65634" grpId="0" animBg="1"/>
      <p:bldP spid="65635" grpId="0" animBg="1"/>
      <p:bldP spid="65636" grpId="0" animBg="1"/>
      <p:bldP spid="65637" grpId="0" animBg="1"/>
      <p:bldP spid="65638" grpId="0" animBg="1"/>
      <p:bldP spid="65639" grpId="0"/>
      <p:bldP spid="65640" grpId="0"/>
      <p:bldP spid="656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ChangeArrowheads="1"/>
          </p:cNvSpPr>
          <p:nvPr/>
        </p:nvSpPr>
        <p:spPr bwMode="auto">
          <a:xfrm>
            <a:off x="4141788" y="2384425"/>
            <a:ext cx="1219200" cy="609600"/>
          </a:xfrm>
          <a:prstGeom prst="rect">
            <a:avLst/>
          </a:prstGeom>
          <a:solidFill>
            <a:srgbClr val="CCFFFF"/>
          </a:solidFill>
          <a:ln w="38100">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36" name="Rectangle 3"/>
          <p:cNvSpPr>
            <a:spLocks noGrp="1" noChangeArrowheads="1"/>
          </p:cNvSpPr>
          <p:nvPr>
            <p:ph type="title"/>
          </p:nvPr>
        </p:nvSpPr>
        <p:spPr/>
        <p:txBody>
          <a:bodyPr/>
          <a:lstStyle/>
          <a:p>
            <a:r>
              <a:rPr lang="en-US" b="0" dirty="0">
                <a:solidFill>
                  <a:srgbClr val="0432FF"/>
                </a:solidFill>
                <a:latin typeface="Helvetica" charset="0"/>
                <a:ea typeface="ＭＳ Ｐゴシック" charset="0"/>
                <a:cs typeface="ＭＳ Ｐゴシック" charset="0"/>
              </a:rPr>
              <a:t>Sequence Numbers</a:t>
            </a:r>
          </a:p>
        </p:txBody>
      </p:sp>
      <p:grpSp>
        <p:nvGrpSpPr>
          <p:cNvPr id="69637" name="Group 4"/>
          <p:cNvGrpSpPr>
            <a:grpSpLocks/>
          </p:cNvGrpSpPr>
          <p:nvPr/>
        </p:nvGrpSpPr>
        <p:grpSpPr bwMode="auto">
          <a:xfrm>
            <a:off x="3227388" y="2379663"/>
            <a:ext cx="5029200" cy="609600"/>
            <a:chOff x="912" y="1104"/>
            <a:chExt cx="3648" cy="384"/>
          </a:xfrm>
        </p:grpSpPr>
        <p:sp>
          <p:nvSpPr>
            <p:cNvPr id="69739" name="Line 5"/>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40" name="Line 6"/>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41" name="Line 7"/>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42" name="Line 8"/>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9638" name="Line 9"/>
          <p:cNvSpPr>
            <a:spLocks noChangeShapeType="1"/>
          </p:cNvSpPr>
          <p:nvPr/>
        </p:nvSpPr>
        <p:spPr bwMode="auto">
          <a:xfrm>
            <a:off x="32273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39" name="Line 10"/>
          <p:cNvSpPr>
            <a:spLocks noChangeShapeType="1"/>
          </p:cNvSpPr>
          <p:nvPr/>
        </p:nvSpPr>
        <p:spPr bwMode="auto">
          <a:xfrm>
            <a:off x="33797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0" name="Line 11"/>
          <p:cNvSpPr>
            <a:spLocks noChangeShapeType="1"/>
          </p:cNvSpPr>
          <p:nvPr/>
        </p:nvSpPr>
        <p:spPr bwMode="auto">
          <a:xfrm>
            <a:off x="35321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1" name="Line 12"/>
          <p:cNvSpPr>
            <a:spLocks noChangeShapeType="1"/>
          </p:cNvSpPr>
          <p:nvPr/>
        </p:nvSpPr>
        <p:spPr bwMode="auto">
          <a:xfrm>
            <a:off x="36845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2" name="Line 13"/>
          <p:cNvSpPr>
            <a:spLocks noChangeShapeType="1"/>
          </p:cNvSpPr>
          <p:nvPr/>
        </p:nvSpPr>
        <p:spPr bwMode="auto">
          <a:xfrm>
            <a:off x="38369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3" name="Line 14"/>
          <p:cNvSpPr>
            <a:spLocks noChangeShapeType="1"/>
          </p:cNvSpPr>
          <p:nvPr/>
        </p:nvSpPr>
        <p:spPr bwMode="auto">
          <a:xfrm>
            <a:off x="39893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4" name="Line 15"/>
          <p:cNvSpPr>
            <a:spLocks noChangeShapeType="1"/>
          </p:cNvSpPr>
          <p:nvPr/>
        </p:nvSpPr>
        <p:spPr bwMode="auto">
          <a:xfrm>
            <a:off x="41417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5" name="Line 16"/>
          <p:cNvSpPr>
            <a:spLocks noChangeShapeType="1"/>
          </p:cNvSpPr>
          <p:nvPr/>
        </p:nvSpPr>
        <p:spPr bwMode="auto">
          <a:xfrm>
            <a:off x="42941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6" name="Line 17"/>
          <p:cNvSpPr>
            <a:spLocks noChangeShapeType="1"/>
          </p:cNvSpPr>
          <p:nvPr/>
        </p:nvSpPr>
        <p:spPr bwMode="auto">
          <a:xfrm>
            <a:off x="44465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7" name="Line 18"/>
          <p:cNvSpPr>
            <a:spLocks noChangeShapeType="1"/>
          </p:cNvSpPr>
          <p:nvPr/>
        </p:nvSpPr>
        <p:spPr bwMode="auto">
          <a:xfrm>
            <a:off x="45989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8" name="Line 19"/>
          <p:cNvSpPr>
            <a:spLocks noChangeShapeType="1"/>
          </p:cNvSpPr>
          <p:nvPr/>
        </p:nvSpPr>
        <p:spPr bwMode="auto">
          <a:xfrm>
            <a:off x="47513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49" name="Line 20"/>
          <p:cNvSpPr>
            <a:spLocks noChangeShapeType="1"/>
          </p:cNvSpPr>
          <p:nvPr/>
        </p:nvSpPr>
        <p:spPr bwMode="auto">
          <a:xfrm>
            <a:off x="49037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0" name="Line 21"/>
          <p:cNvSpPr>
            <a:spLocks noChangeShapeType="1"/>
          </p:cNvSpPr>
          <p:nvPr/>
        </p:nvSpPr>
        <p:spPr bwMode="auto">
          <a:xfrm>
            <a:off x="50561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1" name="Line 22"/>
          <p:cNvSpPr>
            <a:spLocks noChangeShapeType="1"/>
          </p:cNvSpPr>
          <p:nvPr/>
        </p:nvSpPr>
        <p:spPr bwMode="auto">
          <a:xfrm>
            <a:off x="52085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2" name="Line 23"/>
          <p:cNvSpPr>
            <a:spLocks noChangeShapeType="1"/>
          </p:cNvSpPr>
          <p:nvPr/>
        </p:nvSpPr>
        <p:spPr bwMode="auto">
          <a:xfrm>
            <a:off x="53609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3" name="Line 24"/>
          <p:cNvSpPr>
            <a:spLocks noChangeShapeType="1"/>
          </p:cNvSpPr>
          <p:nvPr/>
        </p:nvSpPr>
        <p:spPr bwMode="auto">
          <a:xfrm>
            <a:off x="55133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4" name="Line 25"/>
          <p:cNvSpPr>
            <a:spLocks noChangeShapeType="1"/>
          </p:cNvSpPr>
          <p:nvPr/>
        </p:nvSpPr>
        <p:spPr bwMode="auto">
          <a:xfrm>
            <a:off x="56657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5" name="Line 26"/>
          <p:cNvSpPr>
            <a:spLocks noChangeShapeType="1"/>
          </p:cNvSpPr>
          <p:nvPr/>
        </p:nvSpPr>
        <p:spPr bwMode="auto">
          <a:xfrm>
            <a:off x="58181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6" name="Line 27"/>
          <p:cNvSpPr>
            <a:spLocks noChangeShapeType="1"/>
          </p:cNvSpPr>
          <p:nvPr/>
        </p:nvSpPr>
        <p:spPr bwMode="auto">
          <a:xfrm>
            <a:off x="59705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7" name="Line 28"/>
          <p:cNvSpPr>
            <a:spLocks noChangeShapeType="1"/>
          </p:cNvSpPr>
          <p:nvPr/>
        </p:nvSpPr>
        <p:spPr bwMode="auto">
          <a:xfrm>
            <a:off x="61229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8" name="Line 29"/>
          <p:cNvSpPr>
            <a:spLocks noChangeShapeType="1"/>
          </p:cNvSpPr>
          <p:nvPr/>
        </p:nvSpPr>
        <p:spPr bwMode="auto">
          <a:xfrm>
            <a:off x="62753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59" name="Line 30"/>
          <p:cNvSpPr>
            <a:spLocks noChangeShapeType="1"/>
          </p:cNvSpPr>
          <p:nvPr/>
        </p:nvSpPr>
        <p:spPr bwMode="auto">
          <a:xfrm>
            <a:off x="64277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0" name="Line 31"/>
          <p:cNvSpPr>
            <a:spLocks noChangeShapeType="1"/>
          </p:cNvSpPr>
          <p:nvPr/>
        </p:nvSpPr>
        <p:spPr bwMode="auto">
          <a:xfrm>
            <a:off x="65801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1" name="Line 32"/>
          <p:cNvSpPr>
            <a:spLocks noChangeShapeType="1"/>
          </p:cNvSpPr>
          <p:nvPr/>
        </p:nvSpPr>
        <p:spPr bwMode="auto">
          <a:xfrm>
            <a:off x="67325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2" name="Line 33"/>
          <p:cNvSpPr>
            <a:spLocks noChangeShapeType="1"/>
          </p:cNvSpPr>
          <p:nvPr/>
        </p:nvSpPr>
        <p:spPr bwMode="auto">
          <a:xfrm>
            <a:off x="68849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3" name="Line 34"/>
          <p:cNvSpPr>
            <a:spLocks noChangeShapeType="1"/>
          </p:cNvSpPr>
          <p:nvPr/>
        </p:nvSpPr>
        <p:spPr bwMode="auto">
          <a:xfrm>
            <a:off x="70373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4" name="Line 35"/>
          <p:cNvSpPr>
            <a:spLocks noChangeShapeType="1"/>
          </p:cNvSpPr>
          <p:nvPr/>
        </p:nvSpPr>
        <p:spPr bwMode="auto">
          <a:xfrm>
            <a:off x="71897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5" name="Line 36"/>
          <p:cNvSpPr>
            <a:spLocks noChangeShapeType="1"/>
          </p:cNvSpPr>
          <p:nvPr/>
        </p:nvSpPr>
        <p:spPr bwMode="auto">
          <a:xfrm>
            <a:off x="73421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6" name="Line 37"/>
          <p:cNvSpPr>
            <a:spLocks noChangeShapeType="1"/>
          </p:cNvSpPr>
          <p:nvPr/>
        </p:nvSpPr>
        <p:spPr bwMode="auto">
          <a:xfrm>
            <a:off x="74945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7" name="Line 38"/>
          <p:cNvSpPr>
            <a:spLocks noChangeShapeType="1"/>
          </p:cNvSpPr>
          <p:nvPr/>
        </p:nvSpPr>
        <p:spPr bwMode="auto">
          <a:xfrm>
            <a:off x="76469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8" name="Line 39"/>
          <p:cNvSpPr>
            <a:spLocks noChangeShapeType="1"/>
          </p:cNvSpPr>
          <p:nvPr/>
        </p:nvSpPr>
        <p:spPr bwMode="auto">
          <a:xfrm>
            <a:off x="7799388" y="2379663"/>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69" name="Line 40"/>
          <p:cNvSpPr>
            <a:spLocks noChangeShapeType="1"/>
          </p:cNvSpPr>
          <p:nvPr/>
        </p:nvSpPr>
        <p:spPr bwMode="auto">
          <a:xfrm>
            <a:off x="7951788" y="2379663"/>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0" name="Line 41"/>
          <p:cNvSpPr>
            <a:spLocks noChangeShapeType="1"/>
          </p:cNvSpPr>
          <p:nvPr/>
        </p:nvSpPr>
        <p:spPr bwMode="auto">
          <a:xfrm>
            <a:off x="8104188" y="2379663"/>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nvGrpSpPr>
          <p:cNvPr id="69671" name="Group 42"/>
          <p:cNvGrpSpPr>
            <a:grpSpLocks/>
          </p:cNvGrpSpPr>
          <p:nvPr/>
        </p:nvGrpSpPr>
        <p:grpSpPr bwMode="auto">
          <a:xfrm>
            <a:off x="4522788" y="5584825"/>
            <a:ext cx="5029200" cy="609600"/>
            <a:chOff x="912" y="1104"/>
            <a:chExt cx="3648" cy="384"/>
          </a:xfrm>
        </p:grpSpPr>
        <p:sp>
          <p:nvSpPr>
            <p:cNvPr id="69735" name="Line 43"/>
            <p:cNvSpPr>
              <a:spLocks noChangeShapeType="1"/>
            </p:cNvSpPr>
            <p:nvPr/>
          </p:nvSpPr>
          <p:spPr bwMode="auto">
            <a:xfrm>
              <a:off x="912" y="1104"/>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36" name="Line 44"/>
            <p:cNvSpPr>
              <a:spLocks noChangeShapeType="1"/>
            </p:cNvSpPr>
            <p:nvPr/>
          </p:nvSpPr>
          <p:spPr bwMode="auto">
            <a:xfrm>
              <a:off x="912" y="1488"/>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37" name="Line 45"/>
            <p:cNvSpPr>
              <a:spLocks noChangeShapeType="1"/>
            </p:cNvSpPr>
            <p:nvPr/>
          </p:nvSpPr>
          <p:spPr bwMode="auto">
            <a:xfrm flipH="1">
              <a:off x="4224" y="1104"/>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38" name="Line 46"/>
            <p:cNvSpPr>
              <a:spLocks noChangeShapeType="1"/>
            </p:cNvSpPr>
            <p:nvPr/>
          </p:nvSpPr>
          <p:spPr bwMode="auto">
            <a:xfrm flipH="1">
              <a:off x="4224" y="1488"/>
              <a:ext cx="336"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grpSp>
      <p:sp>
        <p:nvSpPr>
          <p:cNvPr id="69672" name="Line 47"/>
          <p:cNvSpPr>
            <a:spLocks noChangeShapeType="1"/>
          </p:cNvSpPr>
          <p:nvPr/>
        </p:nvSpPr>
        <p:spPr bwMode="auto">
          <a:xfrm>
            <a:off x="45227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3" name="Line 48"/>
          <p:cNvSpPr>
            <a:spLocks noChangeShapeType="1"/>
          </p:cNvSpPr>
          <p:nvPr/>
        </p:nvSpPr>
        <p:spPr bwMode="auto">
          <a:xfrm>
            <a:off x="46751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4" name="Line 49"/>
          <p:cNvSpPr>
            <a:spLocks noChangeShapeType="1"/>
          </p:cNvSpPr>
          <p:nvPr/>
        </p:nvSpPr>
        <p:spPr bwMode="auto">
          <a:xfrm>
            <a:off x="48275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5" name="Line 50"/>
          <p:cNvSpPr>
            <a:spLocks noChangeShapeType="1"/>
          </p:cNvSpPr>
          <p:nvPr/>
        </p:nvSpPr>
        <p:spPr bwMode="auto">
          <a:xfrm>
            <a:off x="49799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6" name="Line 51"/>
          <p:cNvSpPr>
            <a:spLocks noChangeShapeType="1"/>
          </p:cNvSpPr>
          <p:nvPr/>
        </p:nvSpPr>
        <p:spPr bwMode="auto">
          <a:xfrm>
            <a:off x="51323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7" name="Line 52"/>
          <p:cNvSpPr>
            <a:spLocks noChangeShapeType="1"/>
          </p:cNvSpPr>
          <p:nvPr/>
        </p:nvSpPr>
        <p:spPr bwMode="auto">
          <a:xfrm>
            <a:off x="52847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8" name="Line 53"/>
          <p:cNvSpPr>
            <a:spLocks noChangeShapeType="1"/>
          </p:cNvSpPr>
          <p:nvPr/>
        </p:nvSpPr>
        <p:spPr bwMode="auto">
          <a:xfrm>
            <a:off x="54371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79" name="Line 54"/>
          <p:cNvSpPr>
            <a:spLocks noChangeShapeType="1"/>
          </p:cNvSpPr>
          <p:nvPr/>
        </p:nvSpPr>
        <p:spPr bwMode="auto">
          <a:xfrm>
            <a:off x="55895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0" name="Line 55"/>
          <p:cNvSpPr>
            <a:spLocks noChangeShapeType="1"/>
          </p:cNvSpPr>
          <p:nvPr/>
        </p:nvSpPr>
        <p:spPr bwMode="auto">
          <a:xfrm>
            <a:off x="57419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1" name="Line 56"/>
          <p:cNvSpPr>
            <a:spLocks noChangeShapeType="1"/>
          </p:cNvSpPr>
          <p:nvPr/>
        </p:nvSpPr>
        <p:spPr bwMode="auto">
          <a:xfrm>
            <a:off x="58943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2" name="Line 57"/>
          <p:cNvSpPr>
            <a:spLocks noChangeShapeType="1"/>
          </p:cNvSpPr>
          <p:nvPr/>
        </p:nvSpPr>
        <p:spPr bwMode="auto">
          <a:xfrm>
            <a:off x="60467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3" name="Line 58"/>
          <p:cNvSpPr>
            <a:spLocks noChangeShapeType="1"/>
          </p:cNvSpPr>
          <p:nvPr/>
        </p:nvSpPr>
        <p:spPr bwMode="auto">
          <a:xfrm>
            <a:off x="61991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4" name="Line 59"/>
          <p:cNvSpPr>
            <a:spLocks noChangeShapeType="1"/>
          </p:cNvSpPr>
          <p:nvPr/>
        </p:nvSpPr>
        <p:spPr bwMode="auto">
          <a:xfrm>
            <a:off x="63515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5" name="Line 60"/>
          <p:cNvSpPr>
            <a:spLocks noChangeShapeType="1"/>
          </p:cNvSpPr>
          <p:nvPr/>
        </p:nvSpPr>
        <p:spPr bwMode="auto">
          <a:xfrm>
            <a:off x="65039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6" name="Line 61"/>
          <p:cNvSpPr>
            <a:spLocks noChangeShapeType="1"/>
          </p:cNvSpPr>
          <p:nvPr/>
        </p:nvSpPr>
        <p:spPr bwMode="auto">
          <a:xfrm>
            <a:off x="66563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7" name="Line 62"/>
          <p:cNvSpPr>
            <a:spLocks noChangeShapeType="1"/>
          </p:cNvSpPr>
          <p:nvPr/>
        </p:nvSpPr>
        <p:spPr bwMode="auto">
          <a:xfrm>
            <a:off x="68087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8" name="Line 63"/>
          <p:cNvSpPr>
            <a:spLocks noChangeShapeType="1"/>
          </p:cNvSpPr>
          <p:nvPr/>
        </p:nvSpPr>
        <p:spPr bwMode="auto">
          <a:xfrm>
            <a:off x="69611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89" name="Line 64"/>
          <p:cNvSpPr>
            <a:spLocks noChangeShapeType="1"/>
          </p:cNvSpPr>
          <p:nvPr/>
        </p:nvSpPr>
        <p:spPr bwMode="auto">
          <a:xfrm>
            <a:off x="71135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0" name="Line 65"/>
          <p:cNvSpPr>
            <a:spLocks noChangeShapeType="1"/>
          </p:cNvSpPr>
          <p:nvPr/>
        </p:nvSpPr>
        <p:spPr bwMode="auto">
          <a:xfrm>
            <a:off x="72659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1" name="Line 66"/>
          <p:cNvSpPr>
            <a:spLocks noChangeShapeType="1"/>
          </p:cNvSpPr>
          <p:nvPr/>
        </p:nvSpPr>
        <p:spPr bwMode="auto">
          <a:xfrm>
            <a:off x="74183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2" name="Line 67"/>
          <p:cNvSpPr>
            <a:spLocks noChangeShapeType="1"/>
          </p:cNvSpPr>
          <p:nvPr/>
        </p:nvSpPr>
        <p:spPr bwMode="auto">
          <a:xfrm>
            <a:off x="75707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3" name="Line 68"/>
          <p:cNvSpPr>
            <a:spLocks noChangeShapeType="1"/>
          </p:cNvSpPr>
          <p:nvPr/>
        </p:nvSpPr>
        <p:spPr bwMode="auto">
          <a:xfrm>
            <a:off x="77231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4" name="Line 69"/>
          <p:cNvSpPr>
            <a:spLocks noChangeShapeType="1"/>
          </p:cNvSpPr>
          <p:nvPr/>
        </p:nvSpPr>
        <p:spPr bwMode="auto">
          <a:xfrm>
            <a:off x="78755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5" name="Line 70"/>
          <p:cNvSpPr>
            <a:spLocks noChangeShapeType="1"/>
          </p:cNvSpPr>
          <p:nvPr/>
        </p:nvSpPr>
        <p:spPr bwMode="auto">
          <a:xfrm>
            <a:off x="80279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6" name="Line 71"/>
          <p:cNvSpPr>
            <a:spLocks noChangeShapeType="1"/>
          </p:cNvSpPr>
          <p:nvPr/>
        </p:nvSpPr>
        <p:spPr bwMode="auto">
          <a:xfrm>
            <a:off x="81803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7" name="Line 72"/>
          <p:cNvSpPr>
            <a:spLocks noChangeShapeType="1"/>
          </p:cNvSpPr>
          <p:nvPr/>
        </p:nvSpPr>
        <p:spPr bwMode="auto">
          <a:xfrm>
            <a:off x="83327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8" name="Line 73"/>
          <p:cNvSpPr>
            <a:spLocks noChangeShapeType="1"/>
          </p:cNvSpPr>
          <p:nvPr/>
        </p:nvSpPr>
        <p:spPr bwMode="auto">
          <a:xfrm>
            <a:off x="84851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699" name="Line 74"/>
          <p:cNvSpPr>
            <a:spLocks noChangeShapeType="1"/>
          </p:cNvSpPr>
          <p:nvPr/>
        </p:nvSpPr>
        <p:spPr bwMode="auto">
          <a:xfrm>
            <a:off x="86375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0" name="Line 75"/>
          <p:cNvSpPr>
            <a:spLocks noChangeShapeType="1"/>
          </p:cNvSpPr>
          <p:nvPr/>
        </p:nvSpPr>
        <p:spPr bwMode="auto">
          <a:xfrm>
            <a:off x="87899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1" name="Line 76"/>
          <p:cNvSpPr>
            <a:spLocks noChangeShapeType="1"/>
          </p:cNvSpPr>
          <p:nvPr/>
        </p:nvSpPr>
        <p:spPr bwMode="auto">
          <a:xfrm>
            <a:off x="89423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2" name="Line 77"/>
          <p:cNvSpPr>
            <a:spLocks noChangeShapeType="1"/>
          </p:cNvSpPr>
          <p:nvPr/>
        </p:nvSpPr>
        <p:spPr bwMode="auto">
          <a:xfrm>
            <a:off x="9094788" y="5584825"/>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3" name="Line 78"/>
          <p:cNvSpPr>
            <a:spLocks noChangeShapeType="1"/>
          </p:cNvSpPr>
          <p:nvPr/>
        </p:nvSpPr>
        <p:spPr bwMode="auto">
          <a:xfrm>
            <a:off x="9247188" y="5584825"/>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4" name="Line 79"/>
          <p:cNvSpPr>
            <a:spLocks noChangeShapeType="1"/>
          </p:cNvSpPr>
          <p:nvPr/>
        </p:nvSpPr>
        <p:spPr bwMode="auto">
          <a:xfrm>
            <a:off x="9399588" y="5584825"/>
            <a:ext cx="0" cy="60960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6" name="Text Box 81"/>
          <p:cNvSpPr txBox="1">
            <a:spLocks noChangeArrowheads="1"/>
          </p:cNvSpPr>
          <p:nvPr/>
        </p:nvSpPr>
        <p:spPr bwMode="auto">
          <a:xfrm>
            <a:off x="3158904" y="5638801"/>
            <a:ext cx="110829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ＭＳ Ｐゴシック" charset="0"/>
                <a:cs typeface="Arial" charset="0"/>
              </a:rPr>
              <a:t>Host B</a:t>
            </a:r>
          </a:p>
        </p:txBody>
      </p:sp>
      <p:sp>
        <p:nvSpPr>
          <p:cNvPr id="69707" name="Rectangle 82"/>
          <p:cNvSpPr>
            <a:spLocks noChangeArrowheads="1"/>
          </p:cNvSpPr>
          <p:nvPr/>
        </p:nvSpPr>
        <p:spPr bwMode="auto">
          <a:xfrm>
            <a:off x="4137025" y="3451225"/>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8" name="Rectangle 83"/>
          <p:cNvSpPr>
            <a:spLocks noChangeArrowheads="1"/>
          </p:cNvSpPr>
          <p:nvPr/>
        </p:nvSpPr>
        <p:spPr bwMode="auto">
          <a:xfrm>
            <a:off x="5437188" y="4746625"/>
            <a:ext cx="12192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09" name="Line 84"/>
          <p:cNvSpPr>
            <a:spLocks noChangeShapeType="1"/>
          </p:cNvSpPr>
          <p:nvPr/>
        </p:nvSpPr>
        <p:spPr bwMode="auto">
          <a:xfrm>
            <a:off x="4141788" y="3832225"/>
            <a:ext cx="12954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0" name="Line 85"/>
          <p:cNvSpPr>
            <a:spLocks noChangeShapeType="1"/>
          </p:cNvSpPr>
          <p:nvPr/>
        </p:nvSpPr>
        <p:spPr bwMode="auto">
          <a:xfrm>
            <a:off x="5360988" y="3832225"/>
            <a:ext cx="12954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1" name="Line 86"/>
          <p:cNvSpPr>
            <a:spLocks noChangeShapeType="1"/>
          </p:cNvSpPr>
          <p:nvPr/>
        </p:nvSpPr>
        <p:spPr bwMode="auto">
          <a:xfrm>
            <a:off x="4213225" y="29940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2" name="Line 87"/>
          <p:cNvSpPr>
            <a:spLocks noChangeShapeType="1"/>
          </p:cNvSpPr>
          <p:nvPr/>
        </p:nvSpPr>
        <p:spPr bwMode="auto">
          <a:xfrm>
            <a:off x="4365625" y="29940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3" name="Line 88"/>
          <p:cNvSpPr>
            <a:spLocks noChangeShapeType="1"/>
          </p:cNvSpPr>
          <p:nvPr/>
        </p:nvSpPr>
        <p:spPr bwMode="auto">
          <a:xfrm>
            <a:off x="4518025" y="29940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4" name="Line 89"/>
          <p:cNvSpPr>
            <a:spLocks noChangeShapeType="1"/>
          </p:cNvSpPr>
          <p:nvPr/>
        </p:nvSpPr>
        <p:spPr bwMode="auto">
          <a:xfrm>
            <a:off x="4670425" y="29940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5" name="Line 90"/>
          <p:cNvSpPr>
            <a:spLocks noChangeShapeType="1"/>
          </p:cNvSpPr>
          <p:nvPr/>
        </p:nvSpPr>
        <p:spPr bwMode="auto">
          <a:xfrm>
            <a:off x="5280025" y="29940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6" name="Line 91"/>
          <p:cNvSpPr>
            <a:spLocks noChangeShapeType="1"/>
          </p:cNvSpPr>
          <p:nvPr/>
        </p:nvSpPr>
        <p:spPr bwMode="auto">
          <a:xfrm>
            <a:off x="4822825" y="3217863"/>
            <a:ext cx="304800" cy="4762"/>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7" name="Line 92"/>
          <p:cNvSpPr>
            <a:spLocks noChangeShapeType="1"/>
          </p:cNvSpPr>
          <p:nvPr/>
        </p:nvSpPr>
        <p:spPr bwMode="auto">
          <a:xfrm>
            <a:off x="5513388" y="51276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8" name="Line 93"/>
          <p:cNvSpPr>
            <a:spLocks noChangeShapeType="1"/>
          </p:cNvSpPr>
          <p:nvPr/>
        </p:nvSpPr>
        <p:spPr bwMode="auto">
          <a:xfrm>
            <a:off x="5665788" y="51276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19" name="Line 94"/>
          <p:cNvSpPr>
            <a:spLocks noChangeShapeType="1"/>
          </p:cNvSpPr>
          <p:nvPr/>
        </p:nvSpPr>
        <p:spPr bwMode="auto">
          <a:xfrm>
            <a:off x="5818188" y="51276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0" name="Line 95"/>
          <p:cNvSpPr>
            <a:spLocks noChangeShapeType="1"/>
          </p:cNvSpPr>
          <p:nvPr/>
        </p:nvSpPr>
        <p:spPr bwMode="auto">
          <a:xfrm>
            <a:off x="5970588" y="51276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1" name="Line 96"/>
          <p:cNvSpPr>
            <a:spLocks noChangeShapeType="1"/>
          </p:cNvSpPr>
          <p:nvPr/>
        </p:nvSpPr>
        <p:spPr bwMode="auto">
          <a:xfrm>
            <a:off x="6580188" y="5127625"/>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2" name="Line 97"/>
          <p:cNvSpPr>
            <a:spLocks noChangeShapeType="1"/>
          </p:cNvSpPr>
          <p:nvPr/>
        </p:nvSpPr>
        <p:spPr bwMode="auto">
          <a:xfrm>
            <a:off x="6122988" y="5351463"/>
            <a:ext cx="304800" cy="4762"/>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3" name="Text Box 98"/>
          <p:cNvSpPr txBox="1">
            <a:spLocks noChangeArrowheads="1"/>
          </p:cNvSpPr>
          <p:nvPr/>
        </p:nvSpPr>
        <p:spPr bwMode="auto">
          <a:xfrm>
            <a:off x="4187826" y="3454400"/>
            <a:ext cx="119388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TCP Data</a:t>
            </a:r>
          </a:p>
        </p:txBody>
      </p:sp>
      <p:sp>
        <p:nvSpPr>
          <p:cNvPr id="69724" name="Text Box 99"/>
          <p:cNvSpPr txBox="1">
            <a:spLocks noChangeArrowheads="1"/>
          </p:cNvSpPr>
          <p:nvPr/>
        </p:nvSpPr>
        <p:spPr bwMode="auto">
          <a:xfrm>
            <a:off x="5411789" y="4764088"/>
            <a:ext cx="119388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TCP Data</a:t>
            </a:r>
          </a:p>
        </p:txBody>
      </p:sp>
      <p:sp>
        <p:nvSpPr>
          <p:cNvPr id="69725" name="Rectangle 100"/>
          <p:cNvSpPr>
            <a:spLocks noChangeArrowheads="1"/>
          </p:cNvSpPr>
          <p:nvPr/>
        </p:nvSpPr>
        <p:spPr bwMode="auto">
          <a:xfrm>
            <a:off x="5360988" y="3451225"/>
            <a:ext cx="5334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6" name="Text Box 101"/>
          <p:cNvSpPr txBox="1">
            <a:spLocks noChangeArrowheads="1"/>
          </p:cNvSpPr>
          <p:nvPr/>
        </p:nvSpPr>
        <p:spPr bwMode="auto">
          <a:xfrm>
            <a:off x="5437188" y="3424239"/>
            <a:ext cx="53296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TCP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HDR</a:t>
            </a:r>
          </a:p>
        </p:txBody>
      </p:sp>
      <p:sp>
        <p:nvSpPr>
          <p:cNvPr id="69727" name="Rectangle 102"/>
          <p:cNvSpPr>
            <a:spLocks noChangeArrowheads="1"/>
          </p:cNvSpPr>
          <p:nvPr/>
        </p:nvSpPr>
        <p:spPr bwMode="auto">
          <a:xfrm>
            <a:off x="6656388" y="4746625"/>
            <a:ext cx="533400" cy="381000"/>
          </a:xfrm>
          <a:prstGeom prst="rect">
            <a:avLst/>
          </a:prstGeom>
          <a:solidFill>
            <a:schemeClr val="bg1"/>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69728" name="Text Box 103"/>
          <p:cNvSpPr txBox="1">
            <a:spLocks noChangeArrowheads="1"/>
          </p:cNvSpPr>
          <p:nvPr/>
        </p:nvSpPr>
        <p:spPr bwMode="auto">
          <a:xfrm>
            <a:off x="6683375" y="4746626"/>
            <a:ext cx="53296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TCP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99"/>
                </a:solidFill>
                <a:effectLst/>
                <a:uLnTx/>
                <a:uFillTx/>
                <a:latin typeface="Arial"/>
                <a:ea typeface="ＭＳ Ｐゴシック" charset="0"/>
                <a:cs typeface="Arial" charset="0"/>
              </a:rPr>
              <a:t>HDR</a:t>
            </a:r>
          </a:p>
        </p:txBody>
      </p:sp>
      <p:sp>
        <p:nvSpPr>
          <p:cNvPr id="69732" name="Rectangle 107"/>
          <p:cNvSpPr>
            <a:spLocks noChangeArrowheads="1"/>
          </p:cNvSpPr>
          <p:nvPr/>
        </p:nvSpPr>
        <p:spPr bwMode="auto">
          <a:xfrm>
            <a:off x="5437188" y="5584825"/>
            <a:ext cx="1219200" cy="6096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951404" name="AutoShape 108"/>
          <p:cNvSpPr>
            <a:spLocks noChangeArrowheads="1"/>
          </p:cNvSpPr>
          <p:nvPr/>
        </p:nvSpPr>
        <p:spPr bwMode="auto">
          <a:xfrm>
            <a:off x="7265988" y="3756025"/>
            <a:ext cx="3325812" cy="914400"/>
          </a:xfrm>
          <a:prstGeom prst="wedgeRectCallout">
            <a:avLst>
              <a:gd name="adj1" fmla="val -66104"/>
              <a:gd name="adj2" fmla="val 149045"/>
            </a:avLst>
          </a:prstGeom>
          <a:solidFill>
            <a:srgbClr val="CCFFFF"/>
          </a:solidFill>
          <a:ln w="9525">
            <a:solidFill>
              <a:schemeClr val="tx1"/>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ACK sequence number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 next expected byte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 </a:t>
            </a:r>
            <a:r>
              <a:rPr kumimoji="0" lang="en-US" sz="1800" b="0" i="0" u="none" strike="noStrike" kern="1200" cap="none" spc="0" normalizeH="0" baseline="0" noProof="0" dirty="0" err="1">
                <a:ln>
                  <a:noFill/>
                </a:ln>
                <a:solidFill>
                  <a:srgbClr val="000000"/>
                </a:solidFill>
                <a:effectLst/>
                <a:uLnTx/>
                <a:uFillTx/>
                <a:latin typeface="Arial"/>
                <a:ea typeface="ＭＳ Ｐゴシック" charset="0"/>
                <a:cs typeface="+mn-cs"/>
              </a:rPr>
              <a:t>seqno</a:t>
            </a: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mn-cs"/>
              </a:rPr>
              <a:t> + length(data)</a:t>
            </a:r>
          </a:p>
        </p:txBody>
      </p:sp>
      <p:sp>
        <p:nvSpPr>
          <p:cNvPr id="951405" name="Rectangle 109"/>
          <p:cNvSpPr>
            <a:spLocks noChangeArrowheads="1"/>
          </p:cNvSpPr>
          <p:nvPr/>
        </p:nvSpPr>
        <p:spPr bwMode="auto">
          <a:xfrm>
            <a:off x="6656388" y="5584825"/>
            <a:ext cx="152400" cy="609600"/>
          </a:xfrm>
          <a:prstGeom prst="rect">
            <a:avLst/>
          </a:prstGeom>
          <a:solidFill>
            <a:srgbClr val="CCFFFF"/>
          </a:solidFill>
          <a:ln w="9525">
            <a:solidFill>
              <a:schemeClr val="tx1"/>
            </a:solidFill>
            <a:miter lim="800000"/>
            <a:headEnd/>
            <a:tailEnd/>
          </a:ln>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Arial"/>
              <a:ea typeface="ＭＳ Ｐゴシック" charset="0"/>
              <a:cs typeface="+mn-cs"/>
            </a:endParaRPr>
          </a:p>
        </p:txBody>
      </p:sp>
      <p:sp>
        <p:nvSpPr>
          <p:cNvPr id="111" name="Text Box 80"/>
          <p:cNvSpPr txBox="1">
            <a:spLocks noChangeArrowheads="1"/>
          </p:cNvSpPr>
          <p:nvPr/>
        </p:nvSpPr>
        <p:spPr bwMode="auto">
          <a:xfrm>
            <a:off x="1787525" y="2362201"/>
            <a:ext cx="109517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ＭＳ Ｐゴシック" charset="0"/>
                <a:cs typeface="Arial" charset="0"/>
              </a:rPr>
              <a:t>Host A</a:t>
            </a:r>
          </a:p>
        </p:txBody>
      </p:sp>
      <p:sp>
        <p:nvSpPr>
          <p:cNvPr id="112" name="Text Box 104"/>
          <p:cNvSpPr txBox="1">
            <a:spLocks noChangeArrowheads="1"/>
          </p:cNvSpPr>
          <p:nvPr/>
        </p:nvSpPr>
        <p:spPr bwMode="auto">
          <a:xfrm>
            <a:off x="2286001" y="1524000"/>
            <a:ext cx="3225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Arial"/>
                <a:ea typeface="ＭＳ Ｐゴシック" charset="0"/>
                <a:cs typeface="Arial" charset="0"/>
              </a:rPr>
              <a:t>ISN (initial sequence number)</a:t>
            </a:r>
          </a:p>
        </p:txBody>
      </p:sp>
      <p:sp>
        <p:nvSpPr>
          <p:cNvPr id="113" name="AutoShape 106"/>
          <p:cNvSpPr>
            <a:spLocks noChangeArrowheads="1"/>
          </p:cNvSpPr>
          <p:nvPr/>
        </p:nvSpPr>
        <p:spPr bwMode="auto">
          <a:xfrm>
            <a:off x="1600200" y="3352800"/>
            <a:ext cx="2362200" cy="914400"/>
          </a:xfrm>
          <a:prstGeom prst="wedgeRectCallout">
            <a:avLst>
              <a:gd name="adj1" fmla="val 61239"/>
              <a:gd name="adj2" fmla="val -89071"/>
            </a:avLst>
          </a:prstGeom>
          <a:solidFill>
            <a:srgbClr val="CCFFFF"/>
          </a:solidFill>
          <a:ln w="9525">
            <a:solidFill>
              <a:schemeClr val="tx1"/>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t>Sequence number  </a:t>
            </a:r>
            <a:b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br>
            <a: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t>= 1</a:t>
            </a:r>
            <a:r>
              <a:rPr kumimoji="0" lang="en-US" sz="1800" b="0" i="0" u="none" strike="noStrike" kern="1200" cap="none" spc="0" normalizeH="0" baseline="30000" noProof="0" dirty="0">
                <a:ln>
                  <a:noFill/>
                </a:ln>
                <a:solidFill>
                  <a:srgbClr val="FF0000"/>
                </a:solidFill>
                <a:effectLst/>
                <a:uLnTx/>
                <a:uFillTx/>
                <a:latin typeface="Arial"/>
                <a:ea typeface="ＭＳ Ｐゴシック" charset="0"/>
                <a:cs typeface="Courier"/>
              </a:rPr>
              <a:t>st</a:t>
            </a:r>
            <a:r>
              <a:rPr kumimoji="0" lang="en-US" sz="1800" b="0" i="0" u="none" strike="noStrike" kern="1200" cap="none" spc="0" normalizeH="0" baseline="0" noProof="0" dirty="0">
                <a:ln>
                  <a:noFill/>
                </a:ln>
                <a:solidFill>
                  <a:srgbClr val="FF0000"/>
                </a:solidFill>
                <a:effectLst/>
                <a:uLnTx/>
                <a:uFillTx/>
                <a:latin typeface="Arial"/>
                <a:ea typeface="ＭＳ Ｐゴシック" charset="0"/>
                <a:cs typeface="Courier"/>
              </a:rPr>
              <a:t> byte in segment = ISN + k</a:t>
            </a:r>
          </a:p>
        </p:txBody>
      </p:sp>
      <p:cxnSp>
        <p:nvCxnSpPr>
          <p:cNvPr id="114" name="Straight Arrow Connector 113"/>
          <p:cNvCxnSpPr/>
          <p:nvPr/>
        </p:nvCxnSpPr>
        <p:spPr bwMode="auto">
          <a:xfrm>
            <a:off x="3200400" y="2209800"/>
            <a:ext cx="914400" cy="0"/>
          </a:xfrm>
          <a:prstGeom prst="straightConnector1">
            <a:avLst/>
          </a:prstGeom>
          <a:noFill/>
          <a:ln w="3175" cap="flat" cmpd="sng" algn="ctr">
            <a:solidFill>
              <a:srgbClr val="FF0000"/>
            </a:solidFill>
            <a:prstDash val="solid"/>
            <a:round/>
            <a:headEnd type="arrow"/>
            <a:tailEnd type="arrow"/>
          </a:ln>
          <a:effectLst/>
        </p:spPr>
      </p:cxnSp>
      <p:sp>
        <p:nvSpPr>
          <p:cNvPr id="115" name="Line 105"/>
          <p:cNvSpPr>
            <a:spLocks noChangeShapeType="1"/>
          </p:cNvSpPr>
          <p:nvPr/>
        </p:nvSpPr>
        <p:spPr bwMode="auto">
          <a:xfrm>
            <a:off x="3200400" y="1905001"/>
            <a:ext cx="26988" cy="4794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000000"/>
              </a:solidFill>
              <a:effectLst/>
              <a:uLnTx/>
              <a:uFillTx/>
              <a:latin typeface="Courier New" charset="0"/>
              <a:ea typeface="ＭＳ Ｐゴシック" charset="0"/>
              <a:cs typeface="+mn-cs"/>
            </a:endParaRPr>
          </a:p>
        </p:txBody>
      </p:sp>
      <p:sp>
        <p:nvSpPr>
          <p:cNvPr id="117" name="TextBox 116"/>
          <p:cNvSpPr txBox="1"/>
          <p:nvPr/>
        </p:nvSpPr>
        <p:spPr>
          <a:xfrm>
            <a:off x="3503688" y="1828800"/>
            <a:ext cx="338579" cy="400110"/>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ourier New" charset="0"/>
                <a:ea typeface="ＭＳ Ｐゴシック" charset="0"/>
                <a:cs typeface="+mn-cs"/>
              </a:rPr>
              <a:t>k</a:t>
            </a:r>
          </a:p>
        </p:txBody>
      </p:sp>
    </p:spTree>
    <p:extLst>
      <p:ext uri="{BB962C8B-B14F-4D97-AF65-F5344CB8AC3E}">
        <p14:creationId xmlns:p14="http://schemas.microsoft.com/office/powerpoint/2010/main" val="1694458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1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1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404" grpId="0" animBg="1"/>
      <p:bldP spid="95140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A96F-1BE1-5443-B0CD-939B537FD384}"/>
              </a:ext>
            </a:extLst>
          </p:cNvPr>
          <p:cNvSpPr>
            <a:spLocks noGrp="1"/>
          </p:cNvSpPr>
          <p:nvPr>
            <p:ph type="title"/>
          </p:nvPr>
        </p:nvSpPr>
        <p:spPr/>
        <p:txBody>
          <a:bodyPr/>
          <a:lstStyle/>
          <a:p>
            <a:r>
              <a:rPr lang="en-US" dirty="0"/>
              <a:t>TCP: Reliability</a:t>
            </a:r>
          </a:p>
        </p:txBody>
      </p:sp>
      <p:sp>
        <p:nvSpPr>
          <p:cNvPr id="3" name="Content Placeholder 2">
            <a:extLst>
              <a:ext uri="{FF2B5EF4-FFF2-40B4-BE49-F238E27FC236}">
                <a16:creationId xmlns:a16="http://schemas.microsoft.com/office/drawing/2014/main" id="{C9DE6064-CD12-1E42-9895-FD084C180503}"/>
              </a:ext>
            </a:extLst>
          </p:cNvPr>
          <p:cNvSpPr>
            <a:spLocks noGrp="1"/>
          </p:cNvSpPr>
          <p:nvPr>
            <p:ph idx="1"/>
          </p:nvPr>
        </p:nvSpPr>
        <p:spPr/>
        <p:txBody>
          <a:bodyPr/>
          <a:lstStyle/>
          <a:p>
            <a:r>
              <a:rPr lang="en-US" dirty="0"/>
              <a:t>When to retransmit a packet?</a:t>
            </a:r>
          </a:p>
          <a:p>
            <a:pPr lvl="1"/>
            <a:r>
              <a:rPr lang="en-US" dirty="0"/>
              <a:t>When we received duplicated ACKs</a:t>
            </a:r>
          </a:p>
          <a:p>
            <a:pPr lvl="1"/>
            <a:r>
              <a:rPr lang="en-US" dirty="0"/>
              <a:t>When we do not receive any ACKs for a long time (what time)</a:t>
            </a:r>
          </a:p>
          <a:p>
            <a:pPr marL="971550" lvl="1" indent="-457200"/>
            <a:endParaRPr lang="en-US" dirty="0"/>
          </a:p>
          <a:p>
            <a:pPr marL="514350" lvl="1" indent="0">
              <a:buNone/>
            </a:pPr>
            <a:r>
              <a:rPr lang="en-US" dirty="0"/>
              <a:t>Example dup ACK</a:t>
            </a:r>
          </a:p>
          <a:p>
            <a:pPr marL="971550" lvl="1" indent="-457200"/>
            <a:r>
              <a:rPr lang="en-US" dirty="0"/>
              <a:t>Send packets with seq no</a:t>
            </a:r>
          </a:p>
          <a:p>
            <a:pPr marL="1371600" lvl="2" indent="-457200"/>
            <a:r>
              <a:rPr lang="en-US" dirty="0"/>
              <a:t>10, 20, 30,… 90, 100</a:t>
            </a:r>
          </a:p>
          <a:p>
            <a:pPr marL="1371600" lvl="2" indent="-457200"/>
            <a:r>
              <a:rPr lang="en-US" dirty="0"/>
              <a:t>Say 50 is lost</a:t>
            </a:r>
          </a:p>
          <a:p>
            <a:pPr marL="1371600" lvl="2" indent="-457200"/>
            <a:r>
              <a:rPr lang="en-US" dirty="0"/>
              <a:t>ACK: 10, 20, 30, 40, 50, 50, 50….</a:t>
            </a:r>
          </a:p>
        </p:txBody>
      </p:sp>
      <p:sp>
        <p:nvSpPr>
          <p:cNvPr id="4" name="Slide Number Placeholder 3">
            <a:extLst>
              <a:ext uri="{FF2B5EF4-FFF2-40B4-BE49-F238E27FC236}">
                <a16:creationId xmlns:a16="http://schemas.microsoft.com/office/drawing/2014/main" id="{2AFF66D0-2AD2-7D4A-9966-3068715F5E3E}"/>
              </a:ext>
            </a:extLst>
          </p:cNvPr>
          <p:cNvSpPr>
            <a:spLocks noGrp="1"/>
          </p:cNvSpPr>
          <p:nvPr>
            <p:ph type="sldNum" sz="quarter" idx="12"/>
          </p:nvPr>
        </p:nvSpPr>
        <p:spPr/>
        <p:txBody>
          <a:bodyPr/>
          <a:lstStyle/>
          <a:p>
            <a:fld id="{7904A8AC-C669-244C-953E-6C477326AD58}" type="slidenum">
              <a:rPr lang="en-US" smtClean="0"/>
              <a:pPr/>
              <a:t>17</a:t>
            </a:fld>
            <a:endParaRPr lang="en-US"/>
          </a:p>
        </p:txBody>
      </p:sp>
    </p:spTree>
    <p:extLst>
      <p:ext uri="{BB962C8B-B14F-4D97-AF65-F5344CB8AC3E}">
        <p14:creationId xmlns:p14="http://schemas.microsoft.com/office/powerpoint/2010/main" val="32495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A96F-1BE1-5443-B0CD-939B537FD384}"/>
              </a:ext>
            </a:extLst>
          </p:cNvPr>
          <p:cNvSpPr>
            <a:spLocks noGrp="1"/>
          </p:cNvSpPr>
          <p:nvPr>
            <p:ph type="title"/>
          </p:nvPr>
        </p:nvSpPr>
        <p:spPr/>
        <p:txBody>
          <a:bodyPr/>
          <a:lstStyle/>
          <a:p>
            <a:r>
              <a:rPr lang="en-US" dirty="0"/>
              <a:t>TCP: Reliability</a:t>
            </a:r>
          </a:p>
        </p:txBody>
      </p:sp>
      <p:sp>
        <p:nvSpPr>
          <p:cNvPr id="3" name="Content Placeholder 2">
            <a:extLst>
              <a:ext uri="{FF2B5EF4-FFF2-40B4-BE49-F238E27FC236}">
                <a16:creationId xmlns:a16="http://schemas.microsoft.com/office/drawing/2014/main" id="{C9DE6064-CD12-1E42-9895-FD084C180503}"/>
              </a:ext>
            </a:extLst>
          </p:cNvPr>
          <p:cNvSpPr>
            <a:spLocks noGrp="1"/>
          </p:cNvSpPr>
          <p:nvPr>
            <p:ph idx="1"/>
          </p:nvPr>
        </p:nvSpPr>
        <p:spPr/>
        <p:txBody>
          <a:bodyPr/>
          <a:lstStyle/>
          <a:p>
            <a:r>
              <a:rPr lang="en-US" dirty="0"/>
              <a:t>When to retransmit a packet?</a:t>
            </a:r>
          </a:p>
          <a:p>
            <a:pPr lvl="1"/>
            <a:r>
              <a:rPr lang="en-US" dirty="0"/>
              <a:t>When we received duplicated ACKs?</a:t>
            </a:r>
          </a:p>
          <a:p>
            <a:pPr lvl="1"/>
            <a:r>
              <a:rPr lang="en-US" dirty="0"/>
              <a:t>When we do not receive any ACKs during a long time (what time)</a:t>
            </a:r>
          </a:p>
          <a:p>
            <a:pPr marL="571500" indent="-457200"/>
            <a:r>
              <a:rPr lang="en-US" dirty="0"/>
              <a:t>RTO: Retransmission timeout (one example algorithm)</a:t>
            </a:r>
          </a:p>
          <a:p>
            <a:pPr marL="971550" lvl="1" indent="-457200"/>
            <a:r>
              <a:rPr lang="en-US" dirty="0"/>
              <a:t>RTO = 2 * round-trip time</a:t>
            </a:r>
          </a:p>
          <a:p>
            <a:pPr marL="971550" lvl="1" indent="-457200"/>
            <a:r>
              <a:rPr lang="en-US" dirty="0"/>
              <a:t>Exponential </a:t>
            </a:r>
            <a:r>
              <a:rPr lang="en-US" dirty="0" err="1"/>
              <a:t>backoff</a:t>
            </a:r>
            <a:r>
              <a:rPr lang="en-US" dirty="0"/>
              <a:t>: Every time RTO expires, RTO = RTO * 2</a:t>
            </a:r>
          </a:p>
          <a:p>
            <a:pPr marL="971550" lvl="1" indent="-457200"/>
            <a:r>
              <a:rPr lang="en-US" dirty="0"/>
              <a:t>If any successful new transmission, RTO = 2 * round-trip time</a:t>
            </a:r>
          </a:p>
          <a:p>
            <a:pPr marL="971550" lvl="1" indent="-457200"/>
            <a:endParaRPr lang="en-US" dirty="0"/>
          </a:p>
        </p:txBody>
      </p:sp>
      <p:sp>
        <p:nvSpPr>
          <p:cNvPr id="4" name="Slide Number Placeholder 3">
            <a:extLst>
              <a:ext uri="{FF2B5EF4-FFF2-40B4-BE49-F238E27FC236}">
                <a16:creationId xmlns:a16="http://schemas.microsoft.com/office/drawing/2014/main" id="{2AFF66D0-2AD2-7D4A-9966-3068715F5E3E}"/>
              </a:ext>
            </a:extLst>
          </p:cNvPr>
          <p:cNvSpPr>
            <a:spLocks noGrp="1"/>
          </p:cNvSpPr>
          <p:nvPr>
            <p:ph type="sldNum" sz="quarter" idx="12"/>
          </p:nvPr>
        </p:nvSpPr>
        <p:spPr/>
        <p:txBody>
          <a:bodyPr/>
          <a:lstStyle/>
          <a:p>
            <a:fld id="{7904A8AC-C669-244C-953E-6C477326AD58}" type="slidenum">
              <a:rPr lang="en-US" smtClean="0"/>
              <a:pPr/>
              <a:t>18</a:t>
            </a:fld>
            <a:endParaRPr lang="en-US"/>
          </a:p>
        </p:txBody>
      </p:sp>
    </p:spTree>
    <p:extLst>
      <p:ext uri="{BB962C8B-B14F-4D97-AF65-F5344CB8AC3E}">
        <p14:creationId xmlns:p14="http://schemas.microsoft.com/office/powerpoint/2010/main" val="385481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3373-3C7D-D14D-9E98-6CCF2F7E83F9}"/>
              </a:ext>
            </a:extLst>
          </p:cNvPr>
          <p:cNvSpPr>
            <a:spLocks noGrp="1"/>
          </p:cNvSpPr>
          <p:nvPr>
            <p:ph type="title"/>
          </p:nvPr>
        </p:nvSpPr>
        <p:spPr>
          <a:xfrm>
            <a:off x="-2358453" y="227015"/>
            <a:ext cx="10972800" cy="1143000"/>
          </a:xfrm>
        </p:spPr>
        <p:txBody>
          <a:bodyPr/>
          <a:lstStyle/>
          <a:p>
            <a:r>
              <a:rPr lang="en-US" dirty="0"/>
              <a:t>Send data and get ACKs</a:t>
            </a:r>
          </a:p>
        </p:txBody>
      </p:sp>
      <p:sp>
        <p:nvSpPr>
          <p:cNvPr id="3" name="Content Placeholder 2">
            <a:extLst>
              <a:ext uri="{FF2B5EF4-FFF2-40B4-BE49-F238E27FC236}">
                <a16:creationId xmlns:a16="http://schemas.microsoft.com/office/drawing/2014/main" id="{58AF1874-AD82-014A-B5A1-63451A30CAE2}"/>
              </a:ext>
            </a:extLst>
          </p:cNvPr>
          <p:cNvSpPr>
            <a:spLocks noGrp="1"/>
          </p:cNvSpPr>
          <p:nvPr>
            <p:ph idx="1"/>
          </p:nvPr>
        </p:nvSpPr>
        <p:spPr>
          <a:xfrm>
            <a:off x="609600" y="1600202"/>
            <a:ext cx="6207449" cy="4525963"/>
          </a:xfrm>
        </p:spPr>
        <p:txBody>
          <a:bodyPr/>
          <a:lstStyle/>
          <a:p>
            <a:r>
              <a:rPr lang="en-US" dirty="0"/>
              <a:t>Why do we need ACK (ok)?</a:t>
            </a:r>
          </a:p>
          <a:p>
            <a:pPr lvl="1"/>
            <a:r>
              <a:rPr lang="en-US" dirty="0"/>
              <a:t>Packets may get delayed of lost because of busy server or network</a:t>
            </a:r>
          </a:p>
        </p:txBody>
      </p:sp>
      <p:sp>
        <p:nvSpPr>
          <p:cNvPr id="4" name="Slide Number Placeholder 3">
            <a:extLst>
              <a:ext uri="{FF2B5EF4-FFF2-40B4-BE49-F238E27FC236}">
                <a16:creationId xmlns:a16="http://schemas.microsoft.com/office/drawing/2014/main" id="{00ECEAB5-3051-3443-BADB-B4FAD1AA4AA0}"/>
              </a:ext>
            </a:extLst>
          </p:cNvPr>
          <p:cNvSpPr>
            <a:spLocks noGrp="1"/>
          </p:cNvSpPr>
          <p:nvPr>
            <p:ph type="sldNum" sz="quarter" idx="12"/>
          </p:nvPr>
        </p:nvSpPr>
        <p:spPr/>
        <p:txBody>
          <a:bodyPr/>
          <a:lstStyle/>
          <a:p>
            <a:fld id="{7904A8AC-C669-244C-953E-6C477326AD58}" type="slidenum">
              <a:rPr lang="en-US" smtClean="0"/>
              <a:pPr/>
              <a:t>19</a:t>
            </a:fld>
            <a:endParaRPr lang="en-US"/>
          </a:p>
        </p:txBody>
      </p:sp>
      <p:pic>
        <p:nvPicPr>
          <p:cNvPr id="12290" name="Picture 2">
            <a:extLst>
              <a:ext uri="{FF2B5EF4-FFF2-40B4-BE49-F238E27FC236}">
                <a16:creationId xmlns:a16="http://schemas.microsoft.com/office/drawing/2014/main" id="{99773D29-B707-D849-8E24-6B3B6FE69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049" y="136523"/>
            <a:ext cx="4765351" cy="1422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12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AC8F-D16D-9343-90BF-60DB9CEBFC98}"/>
              </a:ext>
            </a:extLst>
          </p:cNvPr>
          <p:cNvSpPr>
            <a:spLocks noGrp="1"/>
          </p:cNvSpPr>
          <p:nvPr>
            <p:ph type="title"/>
          </p:nvPr>
        </p:nvSpPr>
        <p:spPr/>
        <p:txBody>
          <a:bodyPr/>
          <a:lstStyle/>
          <a:p>
            <a:r>
              <a:rPr lang="en-US" dirty="0"/>
              <a:t>Clients and Servers</a:t>
            </a:r>
          </a:p>
        </p:txBody>
      </p:sp>
      <p:sp>
        <p:nvSpPr>
          <p:cNvPr id="3" name="Content Placeholder 2">
            <a:extLst>
              <a:ext uri="{FF2B5EF4-FFF2-40B4-BE49-F238E27FC236}">
                <a16:creationId xmlns:a16="http://schemas.microsoft.com/office/drawing/2014/main" id="{6D4AFFB2-C1CD-BB40-A259-080FD78DC450}"/>
              </a:ext>
            </a:extLst>
          </p:cNvPr>
          <p:cNvSpPr>
            <a:spLocks noGrp="1"/>
          </p:cNvSpPr>
          <p:nvPr>
            <p:ph idx="1"/>
          </p:nvPr>
        </p:nvSpPr>
        <p:spPr>
          <a:xfrm>
            <a:off x="742285" y="1579173"/>
            <a:ext cx="4816424" cy="4525963"/>
          </a:xfrm>
        </p:spPr>
        <p:txBody>
          <a:bodyPr/>
          <a:lstStyle/>
          <a:p>
            <a:r>
              <a:rPr lang="en-US" dirty="0"/>
              <a:t>Clients</a:t>
            </a:r>
          </a:p>
          <a:p>
            <a:pPr lvl="1"/>
            <a:r>
              <a:rPr lang="en-US" dirty="0"/>
              <a:t>Request services</a:t>
            </a:r>
          </a:p>
          <a:p>
            <a:pPr lvl="1"/>
            <a:r>
              <a:rPr lang="en-US" dirty="0"/>
              <a:t>Sometimes on</a:t>
            </a:r>
          </a:p>
          <a:p>
            <a:pPr lvl="1"/>
            <a:r>
              <a:rPr lang="en-US" dirty="0"/>
              <a:t>Initiates communication</a:t>
            </a:r>
          </a:p>
          <a:p>
            <a:pPr lvl="1"/>
            <a:endParaRPr lang="en-US" dirty="0"/>
          </a:p>
        </p:txBody>
      </p:sp>
      <p:sp>
        <p:nvSpPr>
          <p:cNvPr id="4" name="Slide Number Placeholder 3">
            <a:extLst>
              <a:ext uri="{FF2B5EF4-FFF2-40B4-BE49-F238E27FC236}">
                <a16:creationId xmlns:a16="http://schemas.microsoft.com/office/drawing/2014/main" id="{107D1D4A-D979-B74B-9050-FF49F17A438B}"/>
              </a:ext>
            </a:extLst>
          </p:cNvPr>
          <p:cNvSpPr>
            <a:spLocks noGrp="1"/>
          </p:cNvSpPr>
          <p:nvPr>
            <p:ph type="sldNum" sz="quarter" idx="12"/>
          </p:nvPr>
        </p:nvSpPr>
        <p:spPr/>
        <p:txBody>
          <a:bodyPr/>
          <a:lstStyle/>
          <a:p>
            <a:fld id="{7904A8AC-C669-244C-953E-6C477326AD58}" type="slidenum">
              <a:rPr lang="en-US" smtClean="0"/>
              <a:pPr/>
              <a:t>2</a:t>
            </a:fld>
            <a:endParaRPr lang="en-US"/>
          </a:p>
        </p:txBody>
      </p:sp>
      <p:pic>
        <p:nvPicPr>
          <p:cNvPr id="5" name="Picture 5" descr="j0292020">
            <a:extLst>
              <a:ext uri="{FF2B5EF4-FFF2-40B4-BE49-F238E27FC236}">
                <a16:creationId xmlns:a16="http://schemas.microsoft.com/office/drawing/2014/main" id="{CB21E227-6355-E546-A682-53362803E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77" y="4879975"/>
            <a:ext cx="160020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285750">
            <a:extLst>
              <a:ext uri="{FF2B5EF4-FFF2-40B4-BE49-F238E27FC236}">
                <a16:creationId xmlns:a16="http://schemas.microsoft.com/office/drawing/2014/main" id="{78439B06-DEDD-1744-9854-DEA8033C5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977" y="5140325"/>
            <a:ext cx="2138363"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a:extLst>
              <a:ext uri="{FF2B5EF4-FFF2-40B4-BE49-F238E27FC236}">
                <a16:creationId xmlns:a16="http://schemas.microsoft.com/office/drawing/2014/main" id="{03490B42-F006-454B-B7DA-77B9C4BB671D}"/>
              </a:ext>
            </a:extLst>
          </p:cNvPr>
          <p:cNvSpPr>
            <a:spLocks/>
          </p:cNvSpPr>
          <p:nvPr/>
        </p:nvSpPr>
        <p:spPr bwMode="auto">
          <a:xfrm>
            <a:off x="3970390" y="4899025"/>
            <a:ext cx="3059112" cy="728662"/>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Freeform 8">
            <a:extLst>
              <a:ext uri="{FF2B5EF4-FFF2-40B4-BE49-F238E27FC236}">
                <a16:creationId xmlns:a16="http://schemas.microsoft.com/office/drawing/2014/main" id="{9ADEB203-DD08-7245-8C57-C9909A3AC525}"/>
              </a:ext>
            </a:extLst>
          </p:cNvPr>
          <p:cNvSpPr>
            <a:spLocks/>
          </p:cNvSpPr>
          <p:nvPr/>
        </p:nvSpPr>
        <p:spPr bwMode="auto">
          <a:xfrm flipH="1" flipV="1">
            <a:off x="3970390" y="5764212"/>
            <a:ext cx="3059112" cy="728663"/>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Content Placeholder 2">
            <a:extLst>
              <a:ext uri="{FF2B5EF4-FFF2-40B4-BE49-F238E27FC236}">
                <a16:creationId xmlns:a16="http://schemas.microsoft.com/office/drawing/2014/main" id="{5F40EAA3-BEA2-6940-934F-EAB91F88B602}"/>
              </a:ext>
            </a:extLst>
          </p:cNvPr>
          <p:cNvSpPr txBox="1">
            <a:spLocks/>
          </p:cNvSpPr>
          <p:nvPr/>
        </p:nvSpPr>
        <p:spPr bwMode="auto">
          <a:xfrm>
            <a:off x="6633291" y="1554163"/>
            <a:ext cx="481642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Servers</a:t>
            </a:r>
          </a:p>
          <a:p>
            <a:pPr lvl="1"/>
            <a:r>
              <a:rPr lang="en-US" dirty="0"/>
              <a:t>Host services</a:t>
            </a:r>
          </a:p>
          <a:p>
            <a:pPr lvl="1"/>
            <a:r>
              <a:rPr lang="en-US" dirty="0"/>
              <a:t>Always on</a:t>
            </a:r>
          </a:p>
          <a:p>
            <a:pPr lvl="1"/>
            <a:r>
              <a:rPr lang="en-US" dirty="0"/>
              <a:t>Waits to be connected</a:t>
            </a:r>
          </a:p>
          <a:p>
            <a:pPr lvl="1"/>
            <a:endParaRPr lang="en-US" dirty="0"/>
          </a:p>
        </p:txBody>
      </p:sp>
      <p:sp>
        <p:nvSpPr>
          <p:cNvPr id="11" name="TextBox 10">
            <a:extLst>
              <a:ext uri="{FF2B5EF4-FFF2-40B4-BE49-F238E27FC236}">
                <a16:creationId xmlns:a16="http://schemas.microsoft.com/office/drawing/2014/main" id="{ED06B4A8-6314-9B4A-A766-AF0B8C3E9135}"/>
              </a:ext>
            </a:extLst>
          </p:cNvPr>
          <p:cNvSpPr txBox="1"/>
          <p:nvPr/>
        </p:nvSpPr>
        <p:spPr>
          <a:xfrm>
            <a:off x="742285" y="3837482"/>
            <a:ext cx="8162055" cy="1384995"/>
          </a:xfrm>
          <a:prstGeom prst="rect">
            <a:avLst/>
          </a:prstGeom>
          <a:noFill/>
        </p:spPr>
        <p:txBody>
          <a:bodyPr wrap="square" rtlCol="0">
            <a:spAutoFit/>
          </a:bodyPr>
          <a:lstStyle/>
          <a:p>
            <a:r>
              <a:rPr lang="en-US" sz="2800" dirty="0"/>
              <a:t>Clients and servers are roles. One computer can be both clients and servers. E.g., proxy</a:t>
            </a:r>
          </a:p>
          <a:p>
            <a:endParaRPr lang="en-US" sz="2800" dirty="0"/>
          </a:p>
        </p:txBody>
      </p:sp>
    </p:spTree>
    <p:extLst>
      <p:ext uri="{BB962C8B-B14F-4D97-AF65-F5344CB8AC3E}">
        <p14:creationId xmlns:p14="http://schemas.microsoft.com/office/powerpoint/2010/main" val="110344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2036763" y="228601"/>
            <a:ext cx="8610600" cy="1173163"/>
          </a:xfrm>
        </p:spPr>
        <p:txBody>
          <a:bodyPr/>
          <a:lstStyle/>
          <a:p>
            <a:r>
              <a:rPr lang="en-US" dirty="0">
                <a:latin typeface="Calibri" charset="0"/>
                <a:ea typeface="ＭＳ Ｐゴシック" charset="0"/>
                <a:cs typeface="Calibri" charset="0"/>
              </a:rPr>
              <a:t>Packet Headers</a:t>
            </a:r>
          </a:p>
        </p:txBody>
      </p:sp>
      <p:grpSp>
        <p:nvGrpSpPr>
          <p:cNvPr id="27650" name="Group 3"/>
          <p:cNvGrpSpPr>
            <a:grpSpLocks/>
          </p:cNvGrpSpPr>
          <p:nvPr/>
        </p:nvGrpSpPr>
        <p:grpSpPr bwMode="auto">
          <a:xfrm>
            <a:off x="3129500" y="2253370"/>
            <a:ext cx="5791200" cy="3124200"/>
            <a:chOff x="1008" y="1536"/>
            <a:chExt cx="3648" cy="1968"/>
          </a:xfrm>
        </p:grpSpPr>
        <p:sp>
          <p:nvSpPr>
            <p:cNvPr id="27690" name="Line 4"/>
            <p:cNvSpPr>
              <a:spLocks noChangeShapeType="1"/>
            </p:cNvSpPr>
            <p:nvPr/>
          </p:nvSpPr>
          <p:spPr bwMode="auto">
            <a:xfrm>
              <a:off x="1008" y="1536"/>
              <a:ext cx="0" cy="1584"/>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691" name="Line 5"/>
            <p:cNvSpPr>
              <a:spLocks noChangeShapeType="1"/>
            </p:cNvSpPr>
            <p:nvPr/>
          </p:nvSpPr>
          <p:spPr bwMode="auto">
            <a:xfrm flipV="1">
              <a:off x="4656" y="1536"/>
              <a:ext cx="0" cy="1584"/>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7692" name="Group 6"/>
            <p:cNvGrpSpPr>
              <a:grpSpLocks/>
            </p:cNvGrpSpPr>
            <p:nvPr/>
          </p:nvGrpSpPr>
          <p:grpSpPr bwMode="auto">
            <a:xfrm>
              <a:off x="1008" y="3264"/>
              <a:ext cx="3648" cy="240"/>
              <a:chOff x="1008" y="3264"/>
              <a:chExt cx="3648" cy="240"/>
            </a:xfrm>
          </p:grpSpPr>
          <p:sp>
            <p:nvSpPr>
              <p:cNvPr id="27693" name="Line 7"/>
              <p:cNvSpPr>
                <a:spLocks noChangeShapeType="1"/>
              </p:cNvSpPr>
              <p:nvPr/>
            </p:nvSpPr>
            <p:spPr bwMode="auto">
              <a:xfrm>
                <a:off x="1008" y="3504"/>
                <a:ext cx="3648" cy="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694" name="Line 8"/>
              <p:cNvSpPr>
                <a:spLocks noChangeShapeType="1"/>
              </p:cNvSpPr>
              <p:nvPr/>
            </p:nvSpPr>
            <p:spPr bwMode="auto">
              <a:xfrm>
                <a:off x="1008" y="3264"/>
                <a:ext cx="0" cy="24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7695" name="Line 9"/>
              <p:cNvSpPr>
                <a:spLocks noChangeShapeType="1"/>
              </p:cNvSpPr>
              <p:nvPr/>
            </p:nvSpPr>
            <p:spPr bwMode="auto">
              <a:xfrm>
                <a:off x="4656" y="3264"/>
                <a:ext cx="0" cy="240"/>
              </a:xfrm>
              <a:prstGeom prst="line">
                <a:avLst/>
              </a:prstGeom>
              <a:noFill/>
              <a:ln w="9525">
                <a:solidFill>
                  <a:srgbClr val="FF0000"/>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4" name="Group 10"/>
          <p:cNvGrpSpPr>
            <a:grpSpLocks/>
          </p:cNvGrpSpPr>
          <p:nvPr/>
        </p:nvGrpSpPr>
        <p:grpSpPr bwMode="auto">
          <a:xfrm>
            <a:off x="2438400" y="3429000"/>
            <a:ext cx="7162800" cy="838200"/>
            <a:chOff x="576" y="2160"/>
            <a:chExt cx="4512" cy="528"/>
          </a:xfrm>
        </p:grpSpPr>
        <p:sp>
          <p:nvSpPr>
            <p:cNvPr id="27683" name="Rectangle 11"/>
            <p:cNvSpPr>
              <a:spLocks noChangeArrowheads="1"/>
            </p:cNvSpPr>
            <p:nvPr/>
          </p:nvSpPr>
          <p:spPr bwMode="auto">
            <a:xfrm rot="10800000">
              <a:off x="1727" y="2352"/>
              <a:ext cx="384" cy="19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84" name="Rectangle 12"/>
            <p:cNvSpPr>
              <a:spLocks noChangeArrowheads="1"/>
            </p:cNvSpPr>
            <p:nvPr/>
          </p:nvSpPr>
          <p:spPr bwMode="auto">
            <a:xfrm rot="10800000">
              <a:off x="1631" y="2352"/>
              <a:ext cx="144" cy="19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85" name="Rectangle 13"/>
            <p:cNvSpPr>
              <a:spLocks noChangeArrowheads="1"/>
            </p:cNvSpPr>
            <p:nvPr/>
          </p:nvSpPr>
          <p:spPr bwMode="auto">
            <a:xfrm>
              <a:off x="576" y="2160"/>
              <a:ext cx="912" cy="528"/>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86" name="Rectangle 14"/>
            <p:cNvSpPr>
              <a:spLocks noChangeArrowheads="1"/>
            </p:cNvSpPr>
            <p:nvPr/>
          </p:nvSpPr>
          <p:spPr bwMode="auto">
            <a:xfrm>
              <a:off x="4176" y="2160"/>
              <a:ext cx="912" cy="528"/>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87" name="Rectangle 15"/>
            <p:cNvSpPr>
              <a:spLocks noChangeArrowheads="1"/>
            </p:cNvSpPr>
            <p:nvPr/>
          </p:nvSpPr>
          <p:spPr bwMode="auto">
            <a:xfrm rot="10800000">
              <a:off x="3695" y="2352"/>
              <a:ext cx="384" cy="19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88" name="Rectangle 16"/>
            <p:cNvSpPr>
              <a:spLocks noChangeArrowheads="1"/>
            </p:cNvSpPr>
            <p:nvPr/>
          </p:nvSpPr>
          <p:spPr bwMode="auto">
            <a:xfrm rot="10800000">
              <a:off x="3599" y="2352"/>
              <a:ext cx="144" cy="19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89" name="Text Box 17"/>
            <p:cNvSpPr txBox="1">
              <a:spLocks noChangeArrowheads="1"/>
            </p:cNvSpPr>
            <p:nvPr/>
          </p:nvSpPr>
          <p:spPr bwMode="auto">
            <a:xfrm>
              <a:off x="2352" y="2304"/>
              <a:ext cx="1013"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rgbClr val="000000"/>
                  </a:solidFill>
                  <a:latin typeface="Arial" charset="0"/>
                </a:rPr>
                <a:t>TCP header</a:t>
              </a:r>
            </a:p>
          </p:txBody>
        </p:sp>
      </p:grpSp>
      <p:grpSp>
        <p:nvGrpSpPr>
          <p:cNvPr id="5" name="Group 18"/>
          <p:cNvGrpSpPr>
            <a:grpSpLocks/>
          </p:cNvGrpSpPr>
          <p:nvPr/>
        </p:nvGrpSpPr>
        <p:grpSpPr bwMode="auto">
          <a:xfrm>
            <a:off x="2438400" y="4267200"/>
            <a:ext cx="7162800" cy="476250"/>
            <a:chOff x="576" y="2688"/>
            <a:chExt cx="4512" cy="300"/>
          </a:xfrm>
        </p:grpSpPr>
        <p:sp>
          <p:nvSpPr>
            <p:cNvPr id="27674" name="Rectangle 19"/>
            <p:cNvSpPr>
              <a:spLocks noChangeArrowheads="1"/>
            </p:cNvSpPr>
            <p:nvPr/>
          </p:nvSpPr>
          <p:spPr bwMode="auto">
            <a:xfrm rot="10800000">
              <a:off x="1824" y="2736"/>
              <a:ext cx="384" cy="19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75" name="Rectangle 20"/>
            <p:cNvSpPr>
              <a:spLocks noChangeArrowheads="1"/>
            </p:cNvSpPr>
            <p:nvPr/>
          </p:nvSpPr>
          <p:spPr bwMode="auto">
            <a:xfrm rot="10800000">
              <a:off x="1680" y="2736"/>
              <a:ext cx="192" cy="19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76" name="Rectangle 21"/>
            <p:cNvSpPr>
              <a:spLocks noChangeArrowheads="1"/>
            </p:cNvSpPr>
            <p:nvPr/>
          </p:nvSpPr>
          <p:spPr bwMode="auto">
            <a:xfrm rot="10800000">
              <a:off x="1632" y="2736"/>
              <a:ext cx="96"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77" name="Rectangle 22"/>
            <p:cNvSpPr>
              <a:spLocks noChangeArrowheads="1"/>
            </p:cNvSpPr>
            <p:nvPr/>
          </p:nvSpPr>
          <p:spPr bwMode="auto">
            <a:xfrm>
              <a:off x="576" y="2688"/>
              <a:ext cx="912"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78" name="Rectangle 23"/>
            <p:cNvSpPr>
              <a:spLocks noChangeArrowheads="1"/>
            </p:cNvSpPr>
            <p:nvPr/>
          </p:nvSpPr>
          <p:spPr bwMode="auto">
            <a:xfrm>
              <a:off x="4176" y="2688"/>
              <a:ext cx="912"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79" name="Rectangle 24"/>
            <p:cNvSpPr>
              <a:spLocks noChangeArrowheads="1"/>
            </p:cNvSpPr>
            <p:nvPr/>
          </p:nvSpPr>
          <p:spPr bwMode="auto">
            <a:xfrm rot="10800000">
              <a:off x="3695" y="2736"/>
              <a:ext cx="384" cy="19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80" name="Rectangle 25"/>
            <p:cNvSpPr>
              <a:spLocks noChangeArrowheads="1"/>
            </p:cNvSpPr>
            <p:nvPr/>
          </p:nvSpPr>
          <p:spPr bwMode="auto">
            <a:xfrm rot="10800000">
              <a:off x="3551" y="2736"/>
              <a:ext cx="192" cy="19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81" name="Rectangle 26"/>
            <p:cNvSpPr>
              <a:spLocks noChangeArrowheads="1"/>
            </p:cNvSpPr>
            <p:nvPr/>
          </p:nvSpPr>
          <p:spPr bwMode="auto">
            <a:xfrm rot="10800000">
              <a:off x="3503" y="2736"/>
              <a:ext cx="96"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82" name="Text Box 27"/>
            <p:cNvSpPr txBox="1">
              <a:spLocks noChangeArrowheads="1"/>
            </p:cNvSpPr>
            <p:nvPr/>
          </p:nvSpPr>
          <p:spPr bwMode="auto">
            <a:xfrm>
              <a:off x="2289" y="2736"/>
              <a:ext cx="1021"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a:solidFill>
                    <a:srgbClr val="000000"/>
                  </a:solidFill>
                  <a:latin typeface="Arial" charset="0"/>
                </a:rPr>
                <a:t>    IP header</a:t>
              </a:r>
            </a:p>
          </p:txBody>
        </p:sp>
      </p:grpSp>
      <p:grpSp>
        <p:nvGrpSpPr>
          <p:cNvPr id="7" name="Group 40"/>
          <p:cNvGrpSpPr>
            <a:grpSpLocks/>
          </p:cNvGrpSpPr>
          <p:nvPr/>
        </p:nvGrpSpPr>
        <p:grpSpPr bwMode="auto">
          <a:xfrm>
            <a:off x="2438400" y="2057400"/>
            <a:ext cx="7162800" cy="1371600"/>
            <a:chOff x="576" y="1296"/>
            <a:chExt cx="4512" cy="864"/>
          </a:xfrm>
        </p:grpSpPr>
        <p:sp>
          <p:nvSpPr>
            <p:cNvPr id="27656" name="Rectangle 41"/>
            <p:cNvSpPr>
              <a:spLocks noChangeArrowheads="1"/>
            </p:cNvSpPr>
            <p:nvPr/>
          </p:nvSpPr>
          <p:spPr bwMode="auto">
            <a:xfrm>
              <a:off x="1632" y="1872"/>
              <a:ext cx="384" cy="19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57" name="Rectangle 42"/>
            <p:cNvSpPr>
              <a:spLocks noChangeArrowheads="1"/>
            </p:cNvSpPr>
            <p:nvPr/>
          </p:nvSpPr>
          <p:spPr bwMode="auto">
            <a:xfrm>
              <a:off x="576" y="1728"/>
              <a:ext cx="912" cy="43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58" name="Rectangle 43"/>
            <p:cNvSpPr>
              <a:spLocks noChangeArrowheads="1"/>
            </p:cNvSpPr>
            <p:nvPr/>
          </p:nvSpPr>
          <p:spPr bwMode="auto">
            <a:xfrm>
              <a:off x="4176" y="1728"/>
              <a:ext cx="912" cy="43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59" name="Rectangle 44"/>
            <p:cNvSpPr>
              <a:spLocks noChangeArrowheads="1"/>
            </p:cNvSpPr>
            <p:nvPr/>
          </p:nvSpPr>
          <p:spPr bwMode="auto">
            <a:xfrm>
              <a:off x="3648" y="1872"/>
              <a:ext cx="384" cy="192"/>
            </a:xfrm>
            <a:prstGeom prst="rect">
              <a:avLst/>
            </a:prstGeom>
            <a:solidFill>
              <a:srgbClr val="00CC66"/>
            </a:solidFill>
            <a:ln w="9525">
              <a:solidFill>
                <a:schemeClr val="tx1"/>
              </a:solidFill>
              <a:miter lim="800000"/>
              <a:headEnd/>
              <a:tailEnd/>
            </a:ln>
          </p:spPr>
          <p:txBody>
            <a:bodyPr wrap="none" anchor="ctr"/>
            <a:lstStyle/>
            <a:p>
              <a:endParaRPr lang="en-US"/>
            </a:p>
          </p:txBody>
        </p:sp>
        <p:sp>
          <p:nvSpPr>
            <p:cNvPr id="27660" name="Text Box 45"/>
            <p:cNvSpPr txBox="1">
              <a:spLocks noChangeArrowheads="1"/>
            </p:cNvSpPr>
            <p:nvPr/>
          </p:nvSpPr>
          <p:spPr bwMode="auto">
            <a:xfrm>
              <a:off x="2176" y="1676"/>
              <a:ext cx="1463"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rgbClr val="000000"/>
                  </a:solidFill>
                  <a:latin typeface="Arial" charset="0"/>
                </a:rPr>
                <a:t>HTTP </a:t>
              </a:r>
            </a:p>
            <a:p>
              <a:pPr algn="l"/>
              <a:r>
                <a:rPr lang="en-US" dirty="0">
                  <a:solidFill>
                    <a:srgbClr val="000000"/>
                  </a:solidFill>
                  <a:latin typeface="Arial" charset="0"/>
                </a:rPr>
                <a:t>request/response</a:t>
              </a:r>
            </a:p>
          </p:txBody>
        </p:sp>
        <p:sp>
          <p:nvSpPr>
            <p:cNvPr id="27661" name="Text Box 46"/>
            <p:cNvSpPr txBox="1">
              <a:spLocks noChangeArrowheads="1"/>
            </p:cNvSpPr>
            <p:nvPr/>
          </p:nvSpPr>
          <p:spPr bwMode="auto">
            <a:xfrm>
              <a:off x="672" y="1296"/>
              <a:ext cx="61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dirty="0">
                  <a:solidFill>
                    <a:srgbClr val="FF0000"/>
                  </a:solidFill>
                  <a:latin typeface="Arial" charset="0"/>
                </a:rPr>
                <a:t>Client</a:t>
              </a:r>
            </a:p>
          </p:txBody>
        </p:sp>
        <p:sp>
          <p:nvSpPr>
            <p:cNvPr id="27662" name="Text Box 47"/>
            <p:cNvSpPr txBox="1">
              <a:spLocks noChangeArrowheads="1"/>
            </p:cNvSpPr>
            <p:nvPr/>
          </p:nvSpPr>
          <p:spPr bwMode="auto">
            <a:xfrm>
              <a:off x="4337" y="1296"/>
              <a:ext cx="68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dirty="0">
                  <a:solidFill>
                    <a:srgbClr val="FF0000"/>
                  </a:solidFill>
                  <a:latin typeface="Arial" charset="0"/>
                </a:rPr>
                <a:t>Server</a:t>
              </a:r>
            </a:p>
          </p:txBody>
        </p:sp>
      </p:grpSp>
      <p:pic>
        <p:nvPicPr>
          <p:cNvPr id="27655" name="Picture 48" descr="MCj0304081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5164" y="6064250"/>
            <a:ext cx="1112837"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8329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1213-0B64-8E42-9B20-3E56BBE0EF57}"/>
              </a:ext>
            </a:extLst>
          </p:cNvPr>
          <p:cNvSpPr>
            <a:spLocks noGrp="1"/>
          </p:cNvSpPr>
          <p:nvPr>
            <p:ph type="title"/>
          </p:nvPr>
        </p:nvSpPr>
        <p:spPr/>
        <p:txBody>
          <a:bodyPr/>
          <a:lstStyle/>
          <a:p>
            <a:r>
              <a:rPr lang="en-US" dirty="0"/>
              <a:t>Breakout: Representing a TCP packet</a:t>
            </a:r>
          </a:p>
        </p:txBody>
      </p:sp>
      <p:sp>
        <p:nvSpPr>
          <p:cNvPr id="3" name="Slide Number Placeholder 2">
            <a:extLst>
              <a:ext uri="{FF2B5EF4-FFF2-40B4-BE49-F238E27FC236}">
                <a16:creationId xmlns:a16="http://schemas.microsoft.com/office/drawing/2014/main" id="{00D9E2CD-F129-FF49-8A9D-1C767643CB42}"/>
              </a:ext>
            </a:extLst>
          </p:cNvPr>
          <p:cNvSpPr>
            <a:spLocks noGrp="1"/>
          </p:cNvSpPr>
          <p:nvPr>
            <p:ph type="sldNum" sz="quarter" idx="12"/>
          </p:nvPr>
        </p:nvSpPr>
        <p:spPr/>
        <p:txBody>
          <a:bodyPr/>
          <a:lstStyle/>
          <a:p>
            <a:fld id="{7904A8AC-C669-244C-953E-6C477326AD58}" type="slidenum">
              <a:rPr lang="en-US" smtClean="0"/>
              <a:t>21</a:t>
            </a:fld>
            <a:endParaRPr lang="en-US"/>
          </a:p>
        </p:txBody>
      </p:sp>
      <p:sp>
        <p:nvSpPr>
          <p:cNvPr id="4" name="Content Placeholder 2">
            <a:extLst>
              <a:ext uri="{FF2B5EF4-FFF2-40B4-BE49-F238E27FC236}">
                <a16:creationId xmlns:a16="http://schemas.microsoft.com/office/drawing/2014/main" id="{BBFB7B51-528D-824D-9C4A-67DD10E42AF7}"/>
              </a:ext>
            </a:extLst>
          </p:cNvPr>
          <p:cNvSpPr txBox="1">
            <a:spLocks/>
          </p:cNvSpPr>
          <p:nvPr/>
        </p:nvSpPr>
        <p:spPr>
          <a:xfrm>
            <a:off x="609600" y="1600202"/>
            <a:ext cx="10972800" cy="4525963"/>
          </a:xfrm>
          <a:prstGeom prst="rect">
            <a:avLst/>
          </a:prstGeom>
        </p:spPr>
        <p:txBody>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a:t>
            </a:r>
          </a:p>
          <a:p>
            <a:pPr lvl="1"/>
            <a:r>
              <a:rPr lang="en-US" dirty="0"/>
              <a:t>32 bit source address, 32 bit destination address</a:t>
            </a:r>
          </a:p>
          <a:p>
            <a:pPr lvl="1"/>
            <a:r>
              <a:rPr lang="en-US" dirty="0"/>
              <a:t>16 bit source port, 16 bit destination port</a:t>
            </a:r>
          </a:p>
          <a:p>
            <a:pPr lvl="1"/>
            <a:endParaRPr lang="en-US" dirty="0"/>
          </a:p>
          <a:p>
            <a:r>
              <a:rPr lang="en-US" dirty="0"/>
              <a:t>What other information would you include? What’s the layout that ensure alignment (to 32 bits)?</a:t>
            </a:r>
          </a:p>
        </p:txBody>
      </p:sp>
    </p:spTree>
    <p:extLst>
      <p:ext uri="{BB962C8B-B14F-4D97-AF65-F5344CB8AC3E}">
        <p14:creationId xmlns:p14="http://schemas.microsoft.com/office/powerpoint/2010/main" val="3134967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4184-07D7-CA4C-99B6-05918BC054D4}"/>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D6B5D084-5C92-CF48-92A6-A34478CA8E0E}"/>
              </a:ext>
            </a:extLst>
          </p:cNvPr>
          <p:cNvSpPr>
            <a:spLocks noGrp="1"/>
          </p:cNvSpPr>
          <p:nvPr>
            <p:ph type="sldNum" sz="quarter" idx="12"/>
          </p:nvPr>
        </p:nvSpPr>
        <p:spPr/>
        <p:txBody>
          <a:bodyPr/>
          <a:lstStyle/>
          <a:p>
            <a:fld id="{7904A8AC-C669-244C-953E-6C477326AD58}" type="slidenum">
              <a:rPr lang="en-US" smtClean="0"/>
              <a:t>22</a:t>
            </a:fld>
            <a:endParaRPr lang="en-US"/>
          </a:p>
        </p:txBody>
      </p:sp>
      <p:pic>
        <p:nvPicPr>
          <p:cNvPr id="5" name="Picture 4" descr="A picture containing table&#10;&#10;Description automatically generated">
            <a:extLst>
              <a:ext uri="{FF2B5EF4-FFF2-40B4-BE49-F238E27FC236}">
                <a16:creationId xmlns:a16="http://schemas.microsoft.com/office/drawing/2014/main" id="{16D7BA95-0FEF-F744-AB66-E029EBCAE33E}"/>
              </a:ext>
            </a:extLst>
          </p:cNvPr>
          <p:cNvPicPr>
            <a:picLocks noChangeAspect="1"/>
          </p:cNvPicPr>
          <p:nvPr/>
        </p:nvPicPr>
        <p:blipFill>
          <a:blip r:embed="rId2"/>
          <a:stretch>
            <a:fillRect/>
          </a:stretch>
        </p:blipFill>
        <p:spPr>
          <a:xfrm>
            <a:off x="1172407" y="136523"/>
            <a:ext cx="9326684" cy="6594129"/>
          </a:xfrm>
          <a:prstGeom prst="rect">
            <a:avLst/>
          </a:prstGeom>
        </p:spPr>
      </p:pic>
    </p:spTree>
    <p:extLst>
      <p:ext uri="{BB962C8B-B14F-4D97-AF65-F5344CB8AC3E}">
        <p14:creationId xmlns:p14="http://schemas.microsoft.com/office/powerpoint/2010/main" val="3711577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520" y="1451101"/>
            <a:ext cx="10804960" cy="1470025"/>
          </a:xfrm>
        </p:spPr>
        <p:txBody>
          <a:bodyPr/>
          <a:lstStyle/>
          <a:p>
            <a:r>
              <a:rPr lang="en-US" altLang="zh-CN" dirty="0"/>
              <a:t>Networking 3:</a:t>
            </a:r>
            <a:endParaRPr lang="en-US" dirty="0"/>
          </a:p>
        </p:txBody>
      </p:sp>
      <p:sp>
        <p:nvSpPr>
          <p:cNvPr id="3" name="Title 1">
            <a:extLst>
              <a:ext uri="{FF2B5EF4-FFF2-40B4-BE49-F238E27FC236}">
                <a16:creationId xmlns:a16="http://schemas.microsoft.com/office/drawing/2014/main" id="{3DDE4F28-CFCD-2D43-A5EC-7C789EC52BE2}"/>
              </a:ext>
            </a:extLst>
          </p:cNvPr>
          <p:cNvSpPr txBox="1">
            <a:spLocks/>
          </p:cNvSpPr>
          <p:nvPr/>
        </p:nvSpPr>
        <p:spPr bwMode="auto">
          <a:xfrm>
            <a:off x="693520" y="3936875"/>
            <a:ext cx="1080496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hlink"/>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zh-CN" sz="3200" dirty="0">
                <a:solidFill>
                  <a:schemeClr val="tx1"/>
                </a:solidFill>
              </a:rPr>
              <a:t>Minlan Yu</a:t>
            </a:r>
          </a:p>
          <a:p>
            <a:r>
              <a:rPr lang="en-US" sz="3200" dirty="0">
                <a:solidFill>
                  <a:schemeClr val="tx1"/>
                </a:solidFill>
              </a:rPr>
              <a:t>Harvard University</a:t>
            </a:r>
            <a:endParaRPr lang="en-US" dirty="0">
              <a:solidFill>
                <a:schemeClr val="tx1"/>
              </a:solidFill>
            </a:endParaRPr>
          </a:p>
        </p:txBody>
      </p:sp>
      <p:sp>
        <p:nvSpPr>
          <p:cNvPr id="4" name="TextBox 3">
            <a:extLst>
              <a:ext uri="{FF2B5EF4-FFF2-40B4-BE49-F238E27FC236}">
                <a16:creationId xmlns:a16="http://schemas.microsoft.com/office/drawing/2014/main" id="{13A287B2-2A0F-9946-AA53-CBCCDD8C8807}"/>
              </a:ext>
            </a:extLst>
          </p:cNvPr>
          <p:cNvSpPr txBox="1"/>
          <p:nvPr/>
        </p:nvSpPr>
        <p:spPr>
          <a:xfrm>
            <a:off x="3886200" y="-228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08362599"/>
      </p:ext>
    </p:extLst>
  </p:cSld>
  <p:clrMapOvr>
    <a:masterClrMapping/>
  </p:clrMapOvr>
  <mc:AlternateContent xmlns:mc="http://schemas.openxmlformats.org/markup-compatibility/2006" xmlns:p14="http://schemas.microsoft.com/office/powerpoint/2010/main">
    <mc:Choice Requires="p14">
      <p:transition spd="slow" p14:dur="2000" advTm="25282"/>
    </mc:Choice>
    <mc:Fallback xmlns="">
      <p:transition spd="slow" advTm="2528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7C21-B444-CA47-BBE1-851CD0513E03}"/>
              </a:ext>
            </a:extLst>
          </p:cNvPr>
          <p:cNvSpPr>
            <a:spLocks noGrp="1"/>
          </p:cNvSpPr>
          <p:nvPr>
            <p:ph type="title"/>
          </p:nvPr>
        </p:nvSpPr>
        <p:spPr/>
        <p:txBody>
          <a:bodyPr/>
          <a:lstStyle/>
          <a:p>
            <a:r>
              <a:rPr lang="en-US" dirty="0"/>
              <a:t>What is a database? </a:t>
            </a:r>
          </a:p>
        </p:txBody>
      </p:sp>
      <p:sp>
        <p:nvSpPr>
          <p:cNvPr id="3" name="Content Placeholder 2">
            <a:extLst>
              <a:ext uri="{FF2B5EF4-FFF2-40B4-BE49-F238E27FC236}">
                <a16:creationId xmlns:a16="http://schemas.microsoft.com/office/drawing/2014/main" id="{C3113377-4EBC-B944-ACB4-561E28EE6B19}"/>
              </a:ext>
            </a:extLst>
          </p:cNvPr>
          <p:cNvSpPr>
            <a:spLocks noGrp="1"/>
          </p:cNvSpPr>
          <p:nvPr>
            <p:ph idx="1"/>
          </p:nvPr>
        </p:nvSpPr>
        <p:spPr/>
        <p:txBody>
          <a:bodyPr/>
          <a:lstStyle/>
          <a:p>
            <a:r>
              <a:rPr lang="en-US" dirty="0"/>
              <a:t>A database is a program that stores data</a:t>
            </a:r>
          </a:p>
          <a:p>
            <a:pPr lvl="1"/>
            <a:r>
              <a:rPr lang="en-US" dirty="0"/>
              <a:t>E.g., store data for search queries, your FB posts, your school records and scores</a:t>
            </a:r>
          </a:p>
          <a:p>
            <a:r>
              <a:rPr lang="en-US" dirty="0"/>
              <a:t>Key-value stores</a:t>
            </a:r>
          </a:p>
          <a:p>
            <a:pPr lvl="1"/>
            <a:r>
              <a:rPr lang="en-US" dirty="0"/>
              <a:t>Key: keyword; Value: web pages</a:t>
            </a:r>
          </a:p>
          <a:p>
            <a:pPr lvl="1"/>
            <a:r>
              <a:rPr lang="en-US" dirty="0"/>
              <a:t>Key: FB account name; Value: #friends</a:t>
            </a:r>
          </a:p>
          <a:p>
            <a:pPr lvl="1"/>
            <a:r>
              <a:rPr lang="en-US" dirty="0"/>
              <a:t>Key: student ID; value: score</a:t>
            </a:r>
          </a:p>
          <a:p>
            <a:pPr lvl="1"/>
            <a:r>
              <a:rPr lang="en-US" dirty="0"/>
              <a:t>FB maintains a distributed key-value store with trillions of items, billions of requests/second</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622643A7-592C-A443-9B57-301B01146AD0}"/>
              </a:ext>
            </a:extLst>
          </p:cNvPr>
          <p:cNvSpPr>
            <a:spLocks noGrp="1"/>
          </p:cNvSpPr>
          <p:nvPr>
            <p:ph type="sldNum" sz="quarter" idx="12"/>
          </p:nvPr>
        </p:nvSpPr>
        <p:spPr/>
        <p:txBody>
          <a:bodyPr/>
          <a:lstStyle/>
          <a:p>
            <a:fld id="{7904A8AC-C669-244C-953E-6C477326AD58}" type="slidenum">
              <a:rPr lang="en-US" smtClean="0"/>
              <a:pPr/>
              <a:t>24</a:t>
            </a:fld>
            <a:endParaRPr lang="en-US"/>
          </a:p>
        </p:txBody>
      </p:sp>
    </p:spTree>
    <p:extLst>
      <p:ext uri="{BB962C8B-B14F-4D97-AF65-F5344CB8AC3E}">
        <p14:creationId xmlns:p14="http://schemas.microsoft.com/office/powerpoint/2010/main" val="95393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2578-68FE-574B-91E6-3949F8F06B1E}"/>
              </a:ext>
            </a:extLst>
          </p:cNvPr>
          <p:cNvSpPr>
            <a:spLocks noGrp="1"/>
          </p:cNvSpPr>
          <p:nvPr>
            <p:ph type="title"/>
          </p:nvPr>
        </p:nvSpPr>
        <p:spPr/>
        <p:txBody>
          <a:bodyPr/>
          <a:lstStyle/>
          <a:p>
            <a:r>
              <a:rPr lang="en-US" dirty="0"/>
              <a:t>Review code: </a:t>
            </a:r>
            <a:r>
              <a:rPr lang="en-US" dirty="0" err="1"/>
              <a:t>weensydb</a:t>
            </a:r>
            <a:endParaRPr lang="en-US" dirty="0"/>
          </a:p>
        </p:txBody>
      </p:sp>
      <p:sp>
        <p:nvSpPr>
          <p:cNvPr id="3" name="Content Placeholder 2">
            <a:extLst>
              <a:ext uri="{FF2B5EF4-FFF2-40B4-BE49-F238E27FC236}">
                <a16:creationId xmlns:a16="http://schemas.microsoft.com/office/drawing/2014/main" id="{DF5ED755-5C76-E04A-980B-3FA8F25CC556}"/>
              </a:ext>
            </a:extLst>
          </p:cNvPr>
          <p:cNvSpPr>
            <a:spLocks noGrp="1"/>
          </p:cNvSpPr>
          <p:nvPr>
            <p:ph idx="1"/>
          </p:nvPr>
        </p:nvSpPr>
        <p:spPr/>
        <p:txBody>
          <a:bodyPr/>
          <a:lstStyle/>
          <a:p>
            <a:r>
              <a:rPr lang="en-US" dirty="0"/>
              <a:t>Key-values</a:t>
            </a:r>
          </a:p>
          <a:p>
            <a:r>
              <a:rPr lang="en-US" dirty="0"/>
              <a:t>Network connections</a:t>
            </a:r>
          </a:p>
          <a:p>
            <a:r>
              <a:rPr lang="en-US" dirty="0"/>
              <a:t>Run client-server</a:t>
            </a:r>
          </a:p>
          <a:p>
            <a:endParaRPr lang="en-US" dirty="0"/>
          </a:p>
          <a:p>
            <a:r>
              <a:rPr lang="en-US"/>
              <a:t>Problems</a:t>
            </a:r>
            <a:endParaRPr lang="en-US" dirty="0"/>
          </a:p>
          <a:p>
            <a:endParaRPr lang="en-US" dirty="0"/>
          </a:p>
        </p:txBody>
      </p:sp>
      <p:sp>
        <p:nvSpPr>
          <p:cNvPr id="4" name="Slide Number Placeholder 3">
            <a:extLst>
              <a:ext uri="{FF2B5EF4-FFF2-40B4-BE49-F238E27FC236}">
                <a16:creationId xmlns:a16="http://schemas.microsoft.com/office/drawing/2014/main" id="{9D7CD2E8-A141-2F48-B492-FE1B009D1285}"/>
              </a:ext>
            </a:extLst>
          </p:cNvPr>
          <p:cNvSpPr>
            <a:spLocks noGrp="1"/>
          </p:cNvSpPr>
          <p:nvPr>
            <p:ph type="sldNum" sz="quarter" idx="12"/>
          </p:nvPr>
        </p:nvSpPr>
        <p:spPr/>
        <p:txBody>
          <a:bodyPr/>
          <a:lstStyle/>
          <a:p>
            <a:fld id="{7904A8AC-C669-244C-953E-6C477326AD58}" type="slidenum">
              <a:rPr lang="en-US" smtClean="0"/>
              <a:pPr/>
              <a:t>25</a:t>
            </a:fld>
            <a:endParaRPr lang="en-US"/>
          </a:p>
        </p:txBody>
      </p:sp>
    </p:spTree>
    <p:extLst>
      <p:ext uri="{BB962C8B-B14F-4D97-AF65-F5344CB8AC3E}">
        <p14:creationId xmlns:p14="http://schemas.microsoft.com/office/powerpoint/2010/main" val="88111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2347-74B2-5044-8CBC-529E74404286}"/>
              </a:ext>
            </a:extLst>
          </p:cNvPr>
          <p:cNvSpPr>
            <a:spLocks noGrp="1"/>
          </p:cNvSpPr>
          <p:nvPr>
            <p:ph type="title"/>
          </p:nvPr>
        </p:nvSpPr>
        <p:spPr/>
        <p:txBody>
          <a:bodyPr/>
          <a:lstStyle/>
          <a:p>
            <a:r>
              <a:rPr lang="en-US" dirty="0"/>
              <a:t>Parallelism</a:t>
            </a:r>
          </a:p>
        </p:txBody>
      </p:sp>
      <p:sp>
        <p:nvSpPr>
          <p:cNvPr id="3" name="Content Placeholder 2">
            <a:extLst>
              <a:ext uri="{FF2B5EF4-FFF2-40B4-BE49-F238E27FC236}">
                <a16:creationId xmlns:a16="http://schemas.microsoft.com/office/drawing/2014/main" id="{22C92227-B305-8D41-B3FF-AC4C9B2B489C}"/>
              </a:ext>
            </a:extLst>
          </p:cNvPr>
          <p:cNvSpPr>
            <a:spLocks noGrp="1"/>
          </p:cNvSpPr>
          <p:nvPr>
            <p:ph idx="1"/>
          </p:nvPr>
        </p:nvSpPr>
        <p:spPr/>
        <p:txBody>
          <a:bodyPr/>
          <a:lstStyle/>
          <a:p>
            <a:r>
              <a:rPr lang="en-US" dirty="0"/>
              <a:t>Parallel hardware</a:t>
            </a:r>
          </a:p>
          <a:p>
            <a:pPr lvl="1"/>
            <a:r>
              <a:rPr lang="en-US" dirty="0"/>
              <a:t>Multicore: Multiple separate processors on single chip</a:t>
            </a:r>
          </a:p>
          <a:p>
            <a:pPr lvl="1"/>
            <a:r>
              <a:rPr lang="en-US" dirty="0"/>
              <a:t>These processors share primary memory</a:t>
            </a:r>
          </a:p>
          <a:p>
            <a:pPr lvl="1"/>
            <a:r>
              <a:rPr lang="en-US" dirty="0"/>
              <a:t>Each processor has its own set of registers, logical computations</a:t>
            </a:r>
          </a:p>
        </p:txBody>
      </p:sp>
      <p:sp>
        <p:nvSpPr>
          <p:cNvPr id="4" name="Slide Number Placeholder 3">
            <a:extLst>
              <a:ext uri="{FF2B5EF4-FFF2-40B4-BE49-F238E27FC236}">
                <a16:creationId xmlns:a16="http://schemas.microsoft.com/office/drawing/2014/main" id="{F149F565-F8A7-8A49-8BA4-8F2242C9FE03}"/>
              </a:ext>
            </a:extLst>
          </p:cNvPr>
          <p:cNvSpPr>
            <a:spLocks noGrp="1"/>
          </p:cNvSpPr>
          <p:nvPr>
            <p:ph type="sldNum" sz="quarter" idx="12"/>
          </p:nvPr>
        </p:nvSpPr>
        <p:spPr/>
        <p:txBody>
          <a:bodyPr/>
          <a:lstStyle/>
          <a:p>
            <a:fld id="{7904A8AC-C669-244C-953E-6C477326AD58}" type="slidenum">
              <a:rPr lang="en-US" smtClean="0"/>
              <a:pPr/>
              <a:t>26</a:t>
            </a:fld>
            <a:endParaRPr lang="en-US"/>
          </a:p>
        </p:txBody>
      </p:sp>
      <p:grpSp>
        <p:nvGrpSpPr>
          <p:cNvPr id="5" name="Group 4">
            <a:extLst>
              <a:ext uri="{FF2B5EF4-FFF2-40B4-BE49-F238E27FC236}">
                <a16:creationId xmlns:a16="http://schemas.microsoft.com/office/drawing/2014/main" id="{999F32EB-B409-1C47-97B4-3C58328A3770}"/>
              </a:ext>
            </a:extLst>
          </p:cNvPr>
          <p:cNvGrpSpPr/>
          <p:nvPr/>
        </p:nvGrpSpPr>
        <p:grpSpPr>
          <a:xfrm>
            <a:off x="3678936" y="3848102"/>
            <a:ext cx="5334000" cy="2914711"/>
            <a:chOff x="1066800" y="1003444"/>
            <a:chExt cx="6172200" cy="3444658"/>
          </a:xfrm>
        </p:grpSpPr>
        <p:sp>
          <p:nvSpPr>
            <p:cNvPr id="6" name="Rectangle 425">
              <a:extLst>
                <a:ext uri="{FF2B5EF4-FFF2-40B4-BE49-F238E27FC236}">
                  <a16:creationId xmlns:a16="http://schemas.microsoft.com/office/drawing/2014/main" id="{5876D8C1-336A-EB44-A3D2-FFC101D533A4}"/>
                </a:ext>
              </a:extLst>
            </p:cNvPr>
            <p:cNvSpPr>
              <a:spLocks noChangeArrowheads="1"/>
            </p:cNvSpPr>
            <p:nvPr/>
          </p:nvSpPr>
          <p:spPr bwMode="auto">
            <a:xfrm>
              <a:off x="1066800" y="1219201"/>
              <a:ext cx="6172200" cy="2177039"/>
            </a:xfrm>
            <a:prstGeom prst="rect">
              <a:avLst/>
            </a:prstGeom>
            <a:solidFill>
              <a:srgbClr val="F6F5BD"/>
            </a:solidFill>
            <a:ln w="12700">
              <a:solidFill>
                <a:schemeClr val="tx1"/>
              </a:solidFill>
              <a:prstDash val="dash"/>
              <a:miter lim="800000"/>
              <a:headEnd/>
              <a:tailEnd/>
            </a:ln>
            <a:effectLst/>
          </p:spPr>
          <p:txBody>
            <a:bodyPr wrap="none" anchor="ctr"/>
            <a:lstStyle/>
            <a:p>
              <a:endParaRPr lang="en-US" sz="2400">
                <a:latin typeface="+mn-lt"/>
              </a:endParaRPr>
            </a:p>
          </p:txBody>
        </p:sp>
        <p:sp>
          <p:nvSpPr>
            <p:cNvPr id="7" name="Rectangle 404">
              <a:extLst>
                <a:ext uri="{FF2B5EF4-FFF2-40B4-BE49-F238E27FC236}">
                  <a16:creationId xmlns:a16="http://schemas.microsoft.com/office/drawing/2014/main" id="{E400A77E-DBB7-E749-85FC-F1EA7081772B}"/>
                </a:ext>
              </a:extLst>
            </p:cNvPr>
            <p:cNvSpPr>
              <a:spLocks noChangeArrowheads="1"/>
            </p:cNvSpPr>
            <p:nvPr/>
          </p:nvSpPr>
          <p:spPr bwMode="auto">
            <a:xfrm>
              <a:off x="1219200" y="1524000"/>
              <a:ext cx="1266550" cy="1539517"/>
            </a:xfrm>
            <a:prstGeom prst="rect">
              <a:avLst/>
            </a:prstGeom>
            <a:solidFill>
              <a:srgbClr val="F1C7C7"/>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400">
                <a:latin typeface="+mn-lt"/>
              </a:endParaRPr>
            </a:p>
          </p:txBody>
        </p:sp>
        <p:sp>
          <p:nvSpPr>
            <p:cNvPr id="8" name="Rectangle 413">
              <a:extLst>
                <a:ext uri="{FF2B5EF4-FFF2-40B4-BE49-F238E27FC236}">
                  <a16:creationId xmlns:a16="http://schemas.microsoft.com/office/drawing/2014/main" id="{057D9557-CEA6-2C4A-AACD-3F3313AA3B9F}"/>
                </a:ext>
              </a:extLst>
            </p:cNvPr>
            <p:cNvSpPr>
              <a:spLocks noChangeArrowheads="1"/>
            </p:cNvSpPr>
            <p:nvPr/>
          </p:nvSpPr>
          <p:spPr bwMode="auto">
            <a:xfrm>
              <a:off x="4953001" y="1524000"/>
              <a:ext cx="1748600" cy="1539517"/>
            </a:xfrm>
            <a:prstGeom prst="rect">
              <a:avLst/>
            </a:prstGeom>
            <a:solidFill>
              <a:srgbClr val="F1C7C7"/>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400">
                <a:latin typeface="+mn-lt"/>
              </a:endParaRPr>
            </a:p>
          </p:txBody>
        </p:sp>
        <p:sp>
          <p:nvSpPr>
            <p:cNvPr id="9" name="Rectangle 396">
              <a:extLst>
                <a:ext uri="{FF2B5EF4-FFF2-40B4-BE49-F238E27FC236}">
                  <a16:creationId xmlns:a16="http://schemas.microsoft.com/office/drawing/2014/main" id="{3602DF1B-B385-8749-BBAE-85B6FF79C34A}"/>
                </a:ext>
              </a:extLst>
            </p:cNvPr>
            <p:cNvSpPr>
              <a:spLocks noChangeArrowheads="1"/>
            </p:cNvSpPr>
            <p:nvPr/>
          </p:nvSpPr>
          <p:spPr bwMode="auto">
            <a:xfrm>
              <a:off x="1384300" y="1676400"/>
              <a:ext cx="977900" cy="304800"/>
            </a:xfrm>
            <a:prstGeom prst="rect">
              <a:avLst/>
            </a:prstGeom>
            <a:solidFill>
              <a:schemeClr val="bg1"/>
            </a:solidFill>
            <a:ln w="12700">
              <a:solidFill>
                <a:schemeClr val="tx1"/>
              </a:solidFill>
              <a:miter lim="800000"/>
              <a:headEnd/>
              <a:tailEnd/>
            </a:ln>
            <a:effectLst/>
          </p:spPr>
          <p:txBody>
            <a:bodyPr wrap="none" anchor="ctr"/>
            <a:lstStyle/>
            <a:p>
              <a:r>
                <a:rPr lang="en-US" sz="2400">
                  <a:latin typeface="+mn-lt"/>
                </a:rPr>
                <a:t>Regs</a:t>
              </a:r>
            </a:p>
          </p:txBody>
        </p:sp>
        <p:sp>
          <p:nvSpPr>
            <p:cNvPr id="10" name="Rectangle 397">
              <a:extLst>
                <a:ext uri="{FF2B5EF4-FFF2-40B4-BE49-F238E27FC236}">
                  <a16:creationId xmlns:a16="http://schemas.microsoft.com/office/drawing/2014/main" id="{8D0393A8-6C9A-3946-8D34-1A932A21EE35}"/>
                </a:ext>
              </a:extLst>
            </p:cNvPr>
            <p:cNvSpPr>
              <a:spLocks noChangeArrowheads="1"/>
            </p:cNvSpPr>
            <p:nvPr/>
          </p:nvSpPr>
          <p:spPr bwMode="auto">
            <a:xfrm>
              <a:off x="1427163" y="2324100"/>
              <a:ext cx="1134786" cy="571500"/>
            </a:xfrm>
            <a:prstGeom prst="rect">
              <a:avLst/>
            </a:prstGeom>
            <a:solidFill>
              <a:schemeClr val="bg1"/>
            </a:solidFill>
            <a:ln w="12700">
              <a:solidFill>
                <a:schemeClr val="tx1"/>
              </a:solidFill>
              <a:miter lim="800000"/>
              <a:headEnd/>
              <a:tailEnd/>
            </a:ln>
            <a:effectLst/>
          </p:spPr>
          <p:txBody>
            <a:bodyPr wrap="none" anchor="ctr"/>
            <a:lstStyle/>
            <a:p>
              <a:r>
                <a:rPr lang="en-US" sz="2400" dirty="0">
                  <a:latin typeface="+mn-lt"/>
                </a:rPr>
                <a:t>cache</a:t>
              </a:r>
            </a:p>
          </p:txBody>
        </p:sp>
        <p:sp>
          <p:nvSpPr>
            <p:cNvPr id="13" name="Line 401">
              <a:extLst>
                <a:ext uri="{FF2B5EF4-FFF2-40B4-BE49-F238E27FC236}">
                  <a16:creationId xmlns:a16="http://schemas.microsoft.com/office/drawing/2014/main" id="{2FE2C0A3-C3CC-AC48-8A83-2A3A90AD53CD}"/>
                </a:ext>
              </a:extLst>
            </p:cNvPr>
            <p:cNvSpPr>
              <a:spLocks noChangeShapeType="1"/>
            </p:cNvSpPr>
            <p:nvPr/>
          </p:nvSpPr>
          <p:spPr bwMode="auto">
            <a:xfrm>
              <a:off x="1905000" y="1981200"/>
              <a:ext cx="0" cy="342900"/>
            </a:xfrm>
            <a:prstGeom prst="line">
              <a:avLst/>
            </a:prstGeom>
            <a:noFill/>
            <a:ln w="12700">
              <a:solidFill>
                <a:schemeClr val="tx1"/>
              </a:solidFill>
              <a:round/>
              <a:headEnd/>
              <a:tailEnd/>
            </a:ln>
            <a:effectLst/>
          </p:spPr>
          <p:txBody>
            <a:bodyPr wrap="none" anchor="ctr"/>
            <a:lstStyle/>
            <a:p>
              <a:endParaRPr lang="en-US" sz="2400">
                <a:latin typeface="+mn-lt"/>
              </a:endParaRPr>
            </a:p>
          </p:txBody>
        </p:sp>
        <p:sp>
          <p:nvSpPr>
            <p:cNvPr id="16" name="Text Box 405">
              <a:extLst>
                <a:ext uri="{FF2B5EF4-FFF2-40B4-BE49-F238E27FC236}">
                  <a16:creationId xmlns:a16="http://schemas.microsoft.com/office/drawing/2014/main" id="{8D44BE6E-DA64-F94B-8CDF-CBA0400EA93D}"/>
                </a:ext>
              </a:extLst>
            </p:cNvPr>
            <p:cNvSpPr txBox="1">
              <a:spLocks noChangeArrowheads="1"/>
            </p:cNvSpPr>
            <p:nvPr/>
          </p:nvSpPr>
          <p:spPr bwMode="auto">
            <a:xfrm>
              <a:off x="1214609" y="1022918"/>
              <a:ext cx="1147592" cy="545604"/>
            </a:xfrm>
            <a:prstGeom prst="rect">
              <a:avLst/>
            </a:prstGeom>
            <a:noFill/>
            <a:ln w="12700">
              <a:noFill/>
              <a:miter lim="800000"/>
              <a:headEnd/>
              <a:tailEnd/>
            </a:ln>
            <a:effectLst/>
          </p:spPr>
          <p:txBody>
            <a:bodyPr wrap="none">
              <a:spAutoFit/>
            </a:bodyPr>
            <a:lstStyle/>
            <a:p>
              <a:r>
                <a:rPr lang="en-US" sz="2400" dirty="0">
                  <a:latin typeface="+mn-lt"/>
                </a:rPr>
                <a:t>Core 0</a:t>
              </a:r>
            </a:p>
          </p:txBody>
        </p:sp>
        <p:sp>
          <p:nvSpPr>
            <p:cNvPr id="17" name="Rectangle 406">
              <a:extLst>
                <a:ext uri="{FF2B5EF4-FFF2-40B4-BE49-F238E27FC236}">
                  <a16:creationId xmlns:a16="http://schemas.microsoft.com/office/drawing/2014/main" id="{3ECA235A-09DD-0F48-B9E9-FCBC8FA61C81}"/>
                </a:ext>
              </a:extLst>
            </p:cNvPr>
            <p:cNvSpPr>
              <a:spLocks noChangeArrowheads="1"/>
            </p:cNvSpPr>
            <p:nvPr/>
          </p:nvSpPr>
          <p:spPr bwMode="auto">
            <a:xfrm>
              <a:off x="5118100" y="1676400"/>
              <a:ext cx="977900" cy="304800"/>
            </a:xfrm>
            <a:prstGeom prst="rect">
              <a:avLst/>
            </a:prstGeom>
            <a:solidFill>
              <a:schemeClr val="bg1"/>
            </a:solidFill>
            <a:ln w="12700">
              <a:solidFill>
                <a:schemeClr val="tx1"/>
              </a:solidFill>
              <a:miter lim="800000"/>
              <a:headEnd/>
              <a:tailEnd/>
            </a:ln>
            <a:effectLst/>
          </p:spPr>
          <p:txBody>
            <a:bodyPr wrap="none" anchor="ctr"/>
            <a:lstStyle/>
            <a:p>
              <a:r>
                <a:rPr lang="en-US" sz="2400">
                  <a:latin typeface="+mn-lt"/>
                </a:rPr>
                <a:t>Regs</a:t>
              </a:r>
            </a:p>
          </p:txBody>
        </p:sp>
        <p:sp>
          <p:nvSpPr>
            <p:cNvPr id="18" name="Rectangle 407">
              <a:extLst>
                <a:ext uri="{FF2B5EF4-FFF2-40B4-BE49-F238E27FC236}">
                  <a16:creationId xmlns:a16="http://schemas.microsoft.com/office/drawing/2014/main" id="{655612E7-E4F5-1244-9C22-4CDC1EE8C32B}"/>
                </a:ext>
              </a:extLst>
            </p:cNvPr>
            <p:cNvSpPr>
              <a:spLocks noChangeArrowheads="1"/>
            </p:cNvSpPr>
            <p:nvPr/>
          </p:nvSpPr>
          <p:spPr bwMode="auto">
            <a:xfrm>
              <a:off x="5160964" y="2394382"/>
              <a:ext cx="1160210" cy="501217"/>
            </a:xfrm>
            <a:prstGeom prst="rect">
              <a:avLst/>
            </a:prstGeom>
            <a:solidFill>
              <a:schemeClr val="bg1"/>
            </a:solidFill>
            <a:ln w="12700">
              <a:solidFill>
                <a:schemeClr val="tx1"/>
              </a:solidFill>
              <a:miter lim="800000"/>
              <a:headEnd/>
              <a:tailEnd/>
            </a:ln>
            <a:effectLst/>
          </p:spPr>
          <p:txBody>
            <a:bodyPr wrap="none" anchor="ctr"/>
            <a:lstStyle/>
            <a:p>
              <a:r>
                <a:rPr lang="en-US" sz="2400" dirty="0">
                  <a:latin typeface="+mn-lt"/>
                </a:rPr>
                <a:t>cache</a:t>
              </a:r>
            </a:p>
          </p:txBody>
        </p:sp>
        <p:sp>
          <p:nvSpPr>
            <p:cNvPr id="21" name="Line 410">
              <a:extLst>
                <a:ext uri="{FF2B5EF4-FFF2-40B4-BE49-F238E27FC236}">
                  <a16:creationId xmlns:a16="http://schemas.microsoft.com/office/drawing/2014/main" id="{B3765700-7D77-7040-BAB6-521CF9EFDD51}"/>
                </a:ext>
              </a:extLst>
            </p:cNvPr>
            <p:cNvSpPr>
              <a:spLocks noChangeShapeType="1"/>
            </p:cNvSpPr>
            <p:nvPr/>
          </p:nvSpPr>
          <p:spPr bwMode="auto">
            <a:xfrm>
              <a:off x="5638800" y="1981200"/>
              <a:ext cx="0" cy="342900"/>
            </a:xfrm>
            <a:prstGeom prst="line">
              <a:avLst/>
            </a:prstGeom>
            <a:noFill/>
            <a:ln w="12700">
              <a:solidFill>
                <a:schemeClr val="tx1"/>
              </a:solidFill>
              <a:round/>
              <a:headEnd/>
              <a:tailEnd/>
            </a:ln>
            <a:effectLst/>
          </p:spPr>
          <p:txBody>
            <a:bodyPr wrap="none" anchor="ctr"/>
            <a:lstStyle/>
            <a:p>
              <a:endParaRPr lang="en-US" sz="2400">
                <a:latin typeface="+mn-lt"/>
              </a:endParaRPr>
            </a:p>
          </p:txBody>
        </p:sp>
        <p:sp>
          <p:nvSpPr>
            <p:cNvPr id="24" name="Text Box 414">
              <a:extLst>
                <a:ext uri="{FF2B5EF4-FFF2-40B4-BE49-F238E27FC236}">
                  <a16:creationId xmlns:a16="http://schemas.microsoft.com/office/drawing/2014/main" id="{F321BF4C-CA0A-0A42-97EE-18CC0500D5C8}"/>
                </a:ext>
              </a:extLst>
            </p:cNvPr>
            <p:cNvSpPr txBox="1">
              <a:spLocks noChangeArrowheads="1"/>
            </p:cNvSpPr>
            <p:nvPr/>
          </p:nvSpPr>
          <p:spPr bwMode="auto">
            <a:xfrm>
              <a:off x="4876802" y="1003444"/>
              <a:ext cx="1444377" cy="545604"/>
            </a:xfrm>
            <a:prstGeom prst="rect">
              <a:avLst/>
            </a:prstGeom>
            <a:noFill/>
            <a:ln w="12700">
              <a:noFill/>
              <a:miter lim="800000"/>
              <a:headEnd/>
              <a:tailEnd/>
            </a:ln>
            <a:effectLst/>
          </p:spPr>
          <p:txBody>
            <a:bodyPr wrap="none">
              <a:spAutoFit/>
            </a:bodyPr>
            <a:lstStyle/>
            <a:p>
              <a:r>
                <a:rPr lang="en-US" sz="2400" dirty="0">
                  <a:latin typeface="+mn-lt"/>
                </a:rPr>
                <a:t>Core n-1</a:t>
              </a:r>
            </a:p>
          </p:txBody>
        </p:sp>
        <p:sp>
          <p:nvSpPr>
            <p:cNvPr id="25" name="Text Box 415">
              <a:extLst>
                <a:ext uri="{FF2B5EF4-FFF2-40B4-BE49-F238E27FC236}">
                  <a16:creationId xmlns:a16="http://schemas.microsoft.com/office/drawing/2014/main" id="{C70F3480-632F-C747-8C05-768EC554299B}"/>
                </a:ext>
              </a:extLst>
            </p:cNvPr>
            <p:cNvSpPr txBox="1">
              <a:spLocks noChangeArrowheads="1"/>
            </p:cNvSpPr>
            <p:nvPr/>
          </p:nvSpPr>
          <p:spPr bwMode="auto">
            <a:xfrm>
              <a:off x="3906838" y="2454274"/>
              <a:ext cx="460388" cy="545604"/>
            </a:xfrm>
            <a:prstGeom prst="rect">
              <a:avLst/>
            </a:prstGeom>
            <a:noFill/>
            <a:ln w="12700">
              <a:noFill/>
              <a:miter lim="800000"/>
              <a:headEnd/>
              <a:tailEnd/>
            </a:ln>
            <a:effectLst/>
          </p:spPr>
          <p:txBody>
            <a:bodyPr wrap="none">
              <a:spAutoFit/>
            </a:bodyPr>
            <a:lstStyle/>
            <a:p>
              <a:r>
                <a:rPr lang="en-US" sz="2400" dirty="0">
                  <a:latin typeface="+mn-lt"/>
                </a:rPr>
                <a:t>…</a:t>
              </a:r>
            </a:p>
          </p:txBody>
        </p:sp>
        <p:sp>
          <p:nvSpPr>
            <p:cNvPr id="29" name="Rectangle 420">
              <a:extLst>
                <a:ext uri="{FF2B5EF4-FFF2-40B4-BE49-F238E27FC236}">
                  <a16:creationId xmlns:a16="http://schemas.microsoft.com/office/drawing/2014/main" id="{429B528B-2322-1C4A-8514-C7FA4E29B01C}"/>
                </a:ext>
              </a:extLst>
            </p:cNvPr>
            <p:cNvSpPr>
              <a:spLocks noChangeArrowheads="1"/>
            </p:cNvSpPr>
            <p:nvPr/>
          </p:nvSpPr>
          <p:spPr bwMode="auto">
            <a:xfrm>
              <a:off x="1066800" y="3876602"/>
              <a:ext cx="6172200" cy="571500"/>
            </a:xfrm>
            <a:prstGeom prst="rect">
              <a:avLst/>
            </a:prstGeom>
            <a:solidFill>
              <a:srgbClr val="D5F1CF"/>
            </a:solidFill>
            <a:ln w="12700">
              <a:solidFill>
                <a:schemeClr val="tx1"/>
              </a:solidFill>
              <a:miter lim="800000"/>
              <a:headEnd/>
              <a:tailEnd/>
            </a:ln>
            <a:effectLst/>
          </p:spPr>
          <p:txBody>
            <a:bodyPr anchor="ctr"/>
            <a:lstStyle/>
            <a:p>
              <a:r>
                <a:rPr lang="en-US" sz="2400">
                  <a:latin typeface="+mn-lt"/>
                </a:rPr>
                <a:t>Main memory</a:t>
              </a:r>
            </a:p>
          </p:txBody>
        </p:sp>
        <p:sp>
          <p:nvSpPr>
            <p:cNvPr id="30" name="Line 421">
              <a:extLst>
                <a:ext uri="{FF2B5EF4-FFF2-40B4-BE49-F238E27FC236}">
                  <a16:creationId xmlns:a16="http://schemas.microsoft.com/office/drawing/2014/main" id="{C5B8D260-C1E8-D04A-B652-2E688D208DDF}"/>
                </a:ext>
              </a:extLst>
            </p:cNvPr>
            <p:cNvSpPr>
              <a:spLocks noChangeShapeType="1"/>
            </p:cNvSpPr>
            <p:nvPr/>
          </p:nvSpPr>
          <p:spPr bwMode="auto">
            <a:xfrm>
              <a:off x="4210050" y="3190802"/>
              <a:ext cx="0" cy="685800"/>
            </a:xfrm>
            <a:prstGeom prst="line">
              <a:avLst/>
            </a:prstGeom>
            <a:noFill/>
            <a:ln w="12700">
              <a:solidFill>
                <a:schemeClr val="tx1"/>
              </a:solidFill>
              <a:round/>
              <a:headEnd/>
              <a:tailEnd/>
            </a:ln>
            <a:effectLst/>
          </p:spPr>
          <p:txBody>
            <a:bodyPr wrap="none" anchor="ctr"/>
            <a:lstStyle/>
            <a:p>
              <a:endParaRPr lang="en-US" sz="2400">
                <a:latin typeface="+mn-lt"/>
              </a:endParaRPr>
            </a:p>
          </p:txBody>
        </p:sp>
      </p:grpSp>
    </p:spTree>
    <p:extLst>
      <p:ext uri="{BB962C8B-B14F-4D97-AF65-F5344CB8AC3E}">
        <p14:creationId xmlns:p14="http://schemas.microsoft.com/office/powerpoint/2010/main" val="168831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B781-F9F4-6148-8769-ED5C37F5D549}"/>
              </a:ext>
            </a:extLst>
          </p:cNvPr>
          <p:cNvSpPr>
            <a:spLocks noGrp="1"/>
          </p:cNvSpPr>
          <p:nvPr>
            <p:ph type="title"/>
          </p:nvPr>
        </p:nvSpPr>
        <p:spPr/>
        <p:txBody>
          <a:bodyPr/>
          <a:lstStyle/>
          <a:p>
            <a:r>
              <a:rPr lang="en-US" dirty="0"/>
              <a:t>Two ways to use multiple processors</a:t>
            </a:r>
          </a:p>
        </p:txBody>
      </p:sp>
      <p:sp>
        <p:nvSpPr>
          <p:cNvPr id="3" name="Content Placeholder 2">
            <a:extLst>
              <a:ext uri="{FF2B5EF4-FFF2-40B4-BE49-F238E27FC236}">
                <a16:creationId xmlns:a16="http://schemas.microsoft.com/office/drawing/2014/main" id="{9CA49909-644B-3A48-AFD0-7B9D3BDE997B}"/>
              </a:ext>
            </a:extLst>
          </p:cNvPr>
          <p:cNvSpPr>
            <a:spLocks noGrp="1"/>
          </p:cNvSpPr>
          <p:nvPr>
            <p:ph idx="1"/>
          </p:nvPr>
        </p:nvSpPr>
        <p:spPr/>
        <p:txBody>
          <a:bodyPr/>
          <a:lstStyle/>
          <a:p>
            <a:r>
              <a:rPr lang="en-US" dirty="0"/>
              <a:t>Run different programs/processes on different processors</a:t>
            </a:r>
          </a:p>
          <a:p>
            <a:pPr lvl="1"/>
            <a:r>
              <a:rPr lang="en-US" dirty="0"/>
              <a:t>One process on each processor</a:t>
            </a:r>
          </a:p>
          <a:p>
            <a:r>
              <a:rPr lang="en-US" dirty="0"/>
              <a:t>Run one process (e.g., </a:t>
            </a:r>
            <a:r>
              <a:rPr lang="en-US" dirty="0" err="1"/>
              <a:t>weensydb</a:t>
            </a:r>
            <a:r>
              <a:rPr lang="en-US" dirty="0"/>
              <a:t>) on multiple processors</a:t>
            </a:r>
          </a:p>
          <a:p>
            <a:pPr lvl="1"/>
            <a:r>
              <a:rPr lang="en-US" dirty="0"/>
              <a:t>The thread abstraction</a:t>
            </a:r>
          </a:p>
        </p:txBody>
      </p:sp>
      <p:sp>
        <p:nvSpPr>
          <p:cNvPr id="4" name="Slide Number Placeholder 3">
            <a:extLst>
              <a:ext uri="{FF2B5EF4-FFF2-40B4-BE49-F238E27FC236}">
                <a16:creationId xmlns:a16="http://schemas.microsoft.com/office/drawing/2014/main" id="{C3B57944-254E-6442-986B-DC7FAD59A18F}"/>
              </a:ext>
            </a:extLst>
          </p:cNvPr>
          <p:cNvSpPr>
            <a:spLocks noGrp="1"/>
          </p:cNvSpPr>
          <p:nvPr>
            <p:ph type="sldNum" sz="quarter" idx="12"/>
          </p:nvPr>
        </p:nvSpPr>
        <p:spPr/>
        <p:txBody>
          <a:bodyPr/>
          <a:lstStyle/>
          <a:p>
            <a:fld id="{7904A8AC-C669-244C-953E-6C477326AD58}" type="slidenum">
              <a:rPr lang="en-US" smtClean="0"/>
              <a:pPr/>
              <a:t>27</a:t>
            </a:fld>
            <a:endParaRPr lang="en-US"/>
          </a:p>
        </p:txBody>
      </p:sp>
    </p:spTree>
    <p:extLst>
      <p:ext uri="{BB962C8B-B14F-4D97-AF65-F5344CB8AC3E}">
        <p14:creationId xmlns:p14="http://schemas.microsoft.com/office/powerpoint/2010/main" val="761337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E956-DB72-C54C-BDAB-BA9A094ADFA6}"/>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2B18C7C7-2E8F-FB46-8BD3-239FB65995CD}"/>
              </a:ext>
            </a:extLst>
          </p:cNvPr>
          <p:cNvSpPr>
            <a:spLocks noGrp="1"/>
          </p:cNvSpPr>
          <p:nvPr>
            <p:ph idx="1"/>
          </p:nvPr>
        </p:nvSpPr>
        <p:spPr/>
        <p:txBody>
          <a:bodyPr/>
          <a:lstStyle/>
          <a:p>
            <a:r>
              <a:rPr lang="en-US" dirty="0"/>
              <a:t>User-level abstraction of multiple execution processes in one process</a:t>
            </a:r>
          </a:p>
          <a:p>
            <a:r>
              <a:rPr lang="en-US" dirty="0"/>
              <a:t>One process can have multiple threads</a:t>
            </a:r>
          </a:p>
          <a:p>
            <a:r>
              <a:rPr lang="en-US" dirty="0"/>
              <a:t>Question: What resources do one process have, how to threads share or duplicate them?</a:t>
            </a:r>
          </a:p>
          <a:p>
            <a:pPr lvl="1"/>
            <a:endParaRPr lang="en-US" dirty="0"/>
          </a:p>
        </p:txBody>
      </p:sp>
      <p:sp>
        <p:nvSpPr>
          <p:cNvPr id="4" name="Slide Number Placeholder 3">
            <a:extLst>
              <a:ext uri="{FF2B5EF4-FFF2-40B4-BE49-F238E27FC236}">
                <a16:creationId xmlns:a16="http://schemas.microsoft.com/office/drawing/2014/main" id="{C1622889-AFAB-E742-853C-5236ABF55DAD}"/>
              </a:ext>
            </a:extLst>
          </p:cNvPr>
          <p:cNvSpPr>
            <a:spLocks noGrp="1"/>
          </p:cNvSpPr>
          <p:nvPr>
            <p:ph type="sldNum" sz="quarter" idx="12"/>
          </p:nvPr>
        </p:nvSpPr>
        <p:spPr/>
        <p:txBody>
          <a:bodyPr/>
          <a:lstStyle/>
          <a:p>
            <a:fld id="{7904A8AC-C669-244C-953E-6C477326AD58}" type="slidenum">
              <a:rPr lang="en-US" smtClean="0"/>
              <a:pPr/>
              <a:t>28</a:t>
            </a:fld>
            <a:endParaRPr lang="en-US"/>
          </a:p>
        </p:txBody>
      </p:sp>
    </p:spTree>
    <p:extLst>
      <p:ext uri="{BB962C8B-B14F-4D97-AF65-F5344CB8AC3E}">
        <p14:creationId xmlns:p14="http://schemas.microsoft.com/office/powerpoint/2010/main" val="3486112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5BB7-0D27-C146-AB40-410E55A2A7E2}"/>
              </a:ext>
            </a:extLst>
          </p:cNvPr>
          <p:cNvSpPr>
            <a:spLocks noGrp="1"/>
          </p:cNvSpPr>
          <p:nvPr>
            <p:ph type="title"/>
          </p:nvPr>
        </p:nvSpPr>
        <p:spPr/>
        <p:txBody>
          <a:bodyPr/>
          <a:lstStyle/>
          <a:p>
            <a:r>
              <a:rPr lang="en-US" dirty="0"/>
              <a:t>Process vs Threads</a:t>
            </a:r>
          </a:p>
        </p:txBody>
      </p:sp>
      <p:sp>
        <p:nvSpPr>
          <p:cNvPr id="3" name="Content Placeholder 2">
            <a:extLst>
              <a:ext uri="{FF2B5EF4-FFF2-40B4-BE49-F238E27FC236}">
                <a16:creationId xmlns:a16="http://schemas.microsoft.com/office/drawing/2014/main" id="{F28627DE-0971-5D41-81EB-0F2607BCAD53}"/>
              </a:ext>
            </a:extLst>
          </p:cNvPr>
          <p:cNvSpPr>
            <a:spLocks noGrp="1"/>
          </p:cNvSpPr>
          <p:nvPr>
            <p:ph idx="1"/>
          </p:nvPr>
        </p:nvSpPr>
        <p:spPr/>
        <p:txBody>
          <a:bodyPr/>
          <a:lstStyle/>
          <a:p>
            <a:r>
              <a:rPr lang="en-US" dirty="0"/>
              <a:t>Process: individual view of hardware resources</a:t>
            </a:r>
          </a:p>
          <a:p>
            <a:pPr lvl="1"/>
            <a:r>
              <a:rPr lang="en-US" dirty="0"/>
              <a:t>Separate memory, separate address space, separate file abstraction</a:t>
            </a:r>
          </a:p>
          <a:p>
            <a:pPr lvl="1"/>
            <a:r>
              <a:rPr lang="en-US" dirty="0"/>
              <a:t>Separate sets of registers, stacks, logical computation</a:t>
            </a:r>
          </a:p>
          <a:p>
            <a:pPr marL="457200" lvl="1" indent="0">
              <a:buNone/>
            </a:pPr>
            <a:endParaRPr lang="en-US" dirty="0"/>
          </a:p>
          <a:p>
            <a:r>
              <a:rPr lang="en-US" dirty="0"/>
              <a:t>Threads</a:t>
            </a:r>
          </a:p>
          <a:p>
            <a:pPr lvl="1"/>
            <a:r>
              <a:rPr lang="en-US" dirty="0"/>
              <a:t>Shared memory and file descriptor table	</a:t>
            </a:r>
          </a:p>
          <a:p>
            <a:pPr lvl="1"/>
            <a:r>
              <a:rPr lang="en-US" dirty="0"/>
              <a:t>Separate sets of registers, stacks, logical computation</a:t>
            </a:r>
          </a:p>
        </p:txBody>
      </p:sp>
      <p:sp>
        <p:nvSpPr>
          <p:cNvPr id="4" name="Slide Number Placeholder 3">
            <a:extLst>
              <a:ext uri="{FF2B5EF4-FFF2-40B4-BE49-F238E27FC236}">
                <a16:creationId xmlns:a16="http://schemas.microsoft.com/office/drawing/2014/main" id="{A81BC705-3D94-3D46-B4BD-3C42DA381692}"/>
              </a:ext>
            </a:extLst>
          </p:cNvPr>
          <p:cNvSpPr>
            <a:spLocks noGrp="1"/>
          </p:cNvSpPr>
          <p:nvPr>
            <p:ph type="sldNum" sz="quarter" idx="12"/>
          </p:nvPr>
        </p:nvSpPr>
        <p:spPr/>
        <p:txBody>
          <a:bodyPr/>
          <a:lstStyle/>
          <a:p>
            <a:fld id="{7904A8AC-C669-244C-953E-6C477326AD58}" type="slidenum">
              <a:rPr lang="en-US" smtClean="0"/>
              <a:pPr/>
              <a:t>29</a:t>
            </a:fld>
            <a:endParaRPr lang="en-US"/>
          </a:p>
        </p:txBody>
      </p:sp>
    </p:spTree>
    <p:extLst>
      <p:ext uri="{BB962C8B-B14F-4D97-AF65-F5344CB8AC3E}">
        <p14:creationId xmlns:p14="http://schemas.microsoft.com/office/powerpoint/2010/main" val="216607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CD46-553B-5148-91A8-459BACC35710}"/>
              </a:ext>
            </a:extLst>
          </p:cNvPr>
          <p:cNvSpPr>
            <a:spLocks noGrp="1"/>
          </p:cNvSpPr>
          <p:nvPr>
            <p:ph type="title"/>
          </p:nvPr>
        </p:nvSpPr>
        <p:spPr>
          <a:xfrm>
            <a:off x="0" y="274638"/>
            <a:ext cx="12192000" cy="1143000"/>
          </a:xfrm>
        </p:spPr>
        <p:txBody>
          <a:bodyPr/>
          <a:lstStyle/>
          <a:p>
            <a:r>
              <a:rPr lang="en-US" dirty="0"/>
              <a:t>How to implement client-server communications?</a:t>
            </a:r>
            <a:br>
              <a:rPr lang="en-US" dirty="0"/>
            </a:br>
            <a:r>
              <a:rPr lang="en-US" dirty="0"/>
              <a:t>E.g., Stream sockets (TCP)	</a:t>
            </a:r>
          </a:p>
        </p:txBody>
      </p:sp>
      <p:sp>
        <p:nvSpPr>
          <p:cNvPr id="4" name="Slide Number Placeholder 3">
            <a:extLst>
              <a:ext uri="{FF2B5EF4-FFF2-40B4-BE49-F238E27FC236}">
                <a16:creationId xmlns:a16="http://schemas.microsoft.com/office/drawing/2014/main" id="{9749E726-1B5C-F041-8762-898B9DE5C915}"/>
              </a:ext>
            </a:extLst>
          </p:cNvPr>
          <p:cNvSpPr>
            <a:spLocks noGrp="1"/>
          </p:cNvSpPr>
          <p:nvPr>
            <p:ph type="sldNum" sz="quarter" idx="12"/>
          </p:nvPr>
        </p:nvSpPr>
        <p:spPr/>
        <p:txBody>
          <a:bodyPr/>
          <a:lstStyle/>
          <a:p>
            <a:fld id="{7904A8AC-C669-244C-953E-6C477326AD58}" type="slidenum">
              <a:rPr lang="en-US" smtClean="0"/>
              <a:pPr/>
              <a:t>3</a:t>
            </a:fld>
            <a:endParaRPr lang="en-US"/>
          </a:p>
        </p:txBody>
      </p:sp>
      <p:sp>
        <p:nvSpPr>
          <p:cNvPr id="31" name="Text Box 4">
            <a:extLst>
              <a:ext uri="{FF2B5EF4-FFF2-40B4-BE49-F238E27FC236}">
                <a16:creationId xmlns:a16="http://schemas.microsoft.com/office/drawing/2014/main" id="{6BDC160E-6501-DA49-927C-974196BF8F9F}"/>
              </a:ext>
            </a:extLst>
          </p:cNvPr>
          <p:cNvSpPr txBox="1">
            <a:spLocks noChangeArrowheads="1"/>
          </p:cNvSpPr>
          <p:nvPr/>
        </p:nvSpPr>
        <p:spPr bwMode="auto">
          <a:xfrm>
            <a:off x="2635251" y="1927227"/>
            <a:ext cx="16716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Create a socket</a:t>
            </a:r>
          </a:p>
        </p:txBody>
      </p:sp>
      <p:sp>
        <p:nvSpPr>
          <p:cNvPr id="32" name="Text Box 5">
            <a:extLst>
              <a:ext uri="{FF2B5EF4-FFF2-40B4-BE49-F238E27FC236}">
                <a16:creationId xmlns:a16="http://schemas.microsoft.com/office/drawing/2014/main" id="{88809159-8F42-1845-A1FE-B10CE022970D}"/>
              </a:ext>
            </a:extLst>
          </p:cNvPr>
          <p:cNvSpPr txBox="1">
            <a:spLocks noChangeArrowheads="1"/>
          </p:cNvSpPr>
          <p:nvPr/>
        </p:nvSpPr>
        <p:spPr bwMode="auto">
          <a:xfrm>
            <a:off x="2443163" y="2628079"/>
            <a:ext cx="1917700" cy="3693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Bind the socket </a:t>
            </a:r>
          </a:p>
        </p:txBody>
      </p:sp>
      <p:sp>
        <p:nvSpPr>
          <p:cNvPr id="33" name="Text Box 6">
            <a:extLst>
              <a:ext uri="{FF2B5EF4-FFF2-40B4-BE49-F238E27FC236}">
                <a16:creationId xmlns:a16="http://schemas.microsoft.com/office/drawing/2014/main" id="{F928B01B-061C-7942-B91A-2AFE81A5FC14}"/>
              </a:ext>
            </a:extLst>
          </p:cNvPr>
          <p:cNvSpPr txBox="1">
            <a:spLocks noChangeArrowheads="1"/>
          </p:cNvSpPr>
          <p:nvPr/>
        </p:nvSpPr>
        <p:spPr bwMode="auto">
          <a:xfrm>
            <a:off x="2152651" y="3322639"/>
            <a:ext cx="2693988" cy="6000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 for client</a:t>
            </a:r>
          </a:p>
          <a:p>
            <a:pPr eaLnBrk="1" hangingPunct="1"/>
            <a:r>
              <a:rPr lang="en-US" altLang="en-US" sz="1500">
                <a:latin typeface="Calibri" panose="020F0502020204030204" pitchFamily="34" charset="0"/>
              </a:rPr>
              <a:t>(Wait for incoming connections)</a:t>
            </a:r>
          </a:p>
        </p:txBody>
      </p:sp>
      <p:sp>
        <p:nvSpPr>
          <p:cNvPr id="34" name="Text Box 7">
            <a:extLst>
              <a:ext uri="{FF2B5EF4-FFF2-40B4-BE49-F238E27FC236}">
                <a16:creationId xmlns:a16="http://schemas.microsoft.com/office/drawing/2014/main" id="{DF3E6ABC-249B-6C41-BFAF-A40F33F9CDC2}"/>
              </a:ext>
            </a:extLst>
          </p:cNvPr>
          <p:cNvSpPr txBox="1">
            <a:spLocks noChangeArrowheads="1"/>
          </p:cNvSpPr>
          <p:nvPr/>
        </p:nvSpPr>
        <p:spPr bwMode="auto">
          <a:xfrm>
            <a:off x="2495551" y="4343402"/>
            <a:ext cx="2017713"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 connection</a:t>
            </a:r>
          </a:p>
        </p:txBody>
      </p:sp>
      <p:sp>
        <p:nvSpPr>
          <p:cNvPr id="35" name="Text Box 8">
            <a:extLst>
              <a:ext uri="{FF2B5EF4-FFF2-40B4-BE49-F238E27FC236}">
                <a16:creationId xmlns:a16="http://schemas.microsoft.com/office/drawing/2014/main" id="{BFE76C55-8484-C441-A673-2EF075F82E43}"/>
              </a:ext>
            </a:extLst>
          </p:cNvPr>
          <p:cNvSpPr txBox="1">
            <a:spLocks noChangeArrowheads="1"/>
          </p:cNvSpPr>
          <p:nvPr/>
        </p:nvSpPr>
        <p:spPr bwMode="auto">
          <a:xfrm>
            <a:off x="2495551" y="5121277"/>
            <a:ext cx="1812925"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Request</a:t>
            </a:r>
          </a:p>
        </p:txBody>
      </p:sp>
      <p:sp>
        <p:nvSpPr>
          <p:cNvPr id="36" name="Text Box 9">
            <a:extLst>
              <a:ext uri="{FF2B5EF4-FFF2-40B4-BE49-F238E27FC236}">
                <a16:creationId xmlns:a16="http://schemas.microsoft.com/office/drawing/2014/main" id="{0B6A55E2-F672-2448-A742-22CF36807031}"/>
              </a:ext>
            </a:extLst>
          </p:cNvPr>
          <p:cNvSpPr txBox="1">
            <a:spLocks noChangeArrowheads="1"/>
          </p:cNvSpPr>
          <p:nvPr/>
        </p:nvSpPr>
        <p:spPr bwMode="auto">
          <a:xfrm>
            <a:off x="2635251" y="6196014"/>
            <a:ext cx="1673225"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response</a:t>
            </a:r>
          </a:p>
        </p:txBody>
      </p:sp>
      <p:sp>
        <p:nvSpPr>
          <p:cNvPr id="37" name="Line 11">
            <a:extLst>
              <a:ext uri="{FF2B5EF4-FFF2-40B4-BE49-F238E27FC236}">
                <a16:creationId xmlns:a16="http://schemas.microsoft.com/office/drawing/2014/main" id="{F8F71BCA-207C-2C47-904F-76147201D3AD}"/>
              </a:ext>
            </a:extLst>
          </p:cNvPr>
          <p:cNvSpPr>
            <a:spLocks noChangeShapeType="1"/>
          </p:cNvSpPr>
          <p:nvPr/>
        </p:nvSpPr>
        <p:spPr bwMode="auto">
          <a:xfrm>
            <a:off x="3305176" y="2311402"/>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2">
            <a:extLst>
              <a:ext uri="{FF2B5EF4-FFF2-40B4-BE49-F238E27FC236}">
                <a16:creationId xmlns:a16="http://schemas.microsoft.com/office/drawing/2014/main" id="{F945033A-FC3F-124A-BF28-328E50389A75}"/>
              </a:ext>
            </a:extLst>
          </p:cNvPr>
          <p:cNvSpPr>
            <a:spLocks noChangeShapeType="1"/>
          </p:cNvSpPr>
          <p:nvPr/>
        </p:nvSpPr>
        <p:spPr bwMode="auto">
          <a:xfrm flipH="1">
            <a:off x="3306764" y="3003552"/>
            <a:ext cx="19050" cy="3222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3">
            <a:extLst>
              <a:ext uri="{FF2B5EF4-FFF2-40B4-BE49-F238E27FC236}">
                <a16:creationId xmlns:a16="http://schemas.microsoft.com/office/drawing/2014/main" id="{BCC7BEFF-BCFE-E04D-9642-431901E14C56}"/>
              </a:ext>
            </a:extLst>
          </p:cNvPr>
          <p:cNvSpPr>
            <a:spLocks noChangeShapeType="1"/>
          </p:cNvSpPr>
          <p:nvPr/>
        </p:nvSpPr>
        <p:spPr bwMode="auto">
          <a:xfrm flipH="1">
            <a:off x="3325814" y="3922714"/>
            <a:ext cx="0" cy="4206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4">
            <a:extLst>
              <a:ext uri="{FF2B5EF4-FFF2-40B4-BE49-F238E27FC236}">
                <a16:creationId xmlns:a16="http://schemas.microsoft.com/office/drawing/2014/main" id="{E1DB88D4-3FB0-6E49-A5B5-6CB9EAE76C3C}"/>
              </a:ext>
            </a:extLst>
          </p:cNvPr>
          <p:cNvSpPr>
            <a:spLocks noChangeShapeType="1"/>
          </p:cNvSpPr>
          <p:nvPr/>
        </p:nvSpPr>
        <p:spPr bwMode="auto">
          <a:xfrm>
            <a:off x="3306764" y="4713289"/>
            <a:ext cx="0" cy="4079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5">
            <a:extLst>
              <a:ext uri="{FF2B5EF4-FFF2-40B4-BE49-F238E27FC236}">
                <a16:creationId xmlns:a16="http://schemas.microsoft.com/office/drawing/2014/main" id="{F6155134-247B-7949-8E68-49CE0655ADDB}"/>
              </a:ext>
            </a:extLst>
          </p:cNvPr>
          <p:cNvSpPr>
            <a:spLocks noChangeShapeType="1"/>
          </p:cNvSpPr>
          <p:nvPr/>
        </p:nvSpPr>
        <p:spPr bwMode="auto">
          <a:xfrm>
            <a:off x="3306764" y="5518152"/>
            <a:ext cx="19050" cy="6524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19">
            <a:extLst>
              <a:ext uri="{FF2B5EF4-FFF2-40B4-BE49-F238E27FC236}">
                <a16:creationId xmlns:a16="http://schemas.microsoft.com/office/drawing/2014/main" id="{6919F52A-C490-8C49-A037-56A5A41DF1B9}"/>
              </a:ext>
            </a:extLst>
          </p:cNvPr>
          <p:cNvSpPr txBox="1">
            <a:spLocks noChangeArrowheads="1"/>
          </p:cNvSpPr>
          <p:nvPr/>
        </p:nvSpPr>
        <p:spPr bwMode="auto">
          <a:xfrm>
            <a:off x="7831139" y="2606390"/>
            <a:ext cx="11474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Client</a:t>
            </a:r>
          </a:p>
        </p:txBody>
      </p:sp>
      <p:sp>
        <p:nvSpPr>
          <p:cNvPr id="43" name="Text Box 20">
            <a:extLst>
              <a:ext uri="{FF2B5EF4-FFF2-40B4-BE49-F238E27FC236}">
                <a16:creationId xmlns:a16="http://schemas.microsoft.com/office/drawing/2014/main" id="{E5A0226C-A179-6647-B881-EFBF28D16F5F}"/>
              </a:ext>
            </a:extLst>
          </p:cNvPr>
          <p:cNvSpPr txBox="1">
            <a:spLocks noChangeArrowheads="1"/>
          </p:cNvSpPr>
          <p:nvPr/>
        </p:nvSpPr>
        <p:spPr bwMode="auto">
          <a:xfrm>
            <a:off x="7475539" y="346710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Create a socket</a:t>
            </a:r>
          </a:p>
        </p:txBody>
      </p:sp>
      <p:sp>
        <p:nvSpPr>
          <p:cNvPr id="44" name="Text Box 21">
            <a:extLst>
              <a:ext uri="{FF2B5EF4-FFF2-40B4-BE49-F238E27FC236}">
                <a16:creationId xmlns:a16="http://schemas.microsoft.com/office/drawing/2014/main" id="{7E78BB93-CF93-6A4E-86E8-24D36BBADBA5}"/>
              </a:ext>
            </a:extLst>
          </p:cNvPr>
          <p:cNvSpPr txBox="1">
            <a:spLocks noChangeArrowheads="1"/>
          </p:cNvSpPr>
          <p:nvPr/>
        </p:nvSpPr>
        <p:spPr bwMode="auto">
          <a:xfrm>
            <a:off x="7475539" y="415925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 to server</a:t>
            </a:r>
          </a:p>
        </p:txBody>
      </p:sp>
      <p:sp>
        <p:nvSpPr>
          <p:cNvPr id="45" name="Text Box 22">
            <a:extLst>
              <a:ext uri="{FF2B5EF4-FFF2-40B4-BE49-F238E27FC236}">
                <a16:creationId xmlns:a16="http://schemas.microsoft.com/office/drawing/2014/main" id="{E401930E-1C59-4E4A-9DA5-8A9C3ABDDC70}"/>
              </a:ext>
            </a:extLst>
          </p:cNvPr>
          <p:cNvSpPr txBox="1">
            <a:spLocks noChangeArrowheads="1"/>
          </p:cNvSpPr>
          <p:nvPr/>
        </p:nvSpPr>
        <p:spPr bwMode="auto">
          <a:xfrm>
            <a:off x="7475539" y="4956177"/>
            <a:ext cx="18621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the request</a:t>
            </a:r>
          </a:p>
        </p:txBody>
      </p:sp>
      <p:sp>
        <p:nvSpPr>
          <p:cNvPr id="46" name="Line 23">
            <a:extLst>
              <a:ext uri="{FF2B5EF4-FFF2-40B4-BE49-F238E27FC236}">
                <a16:creationId xmlns:a16="http://schemas.microsoft.com/office/drawing/2014/main" id="{B38761BF-8891-B344-A68C-4BF4B7904322}"/>
              </a:ext>
            </a:extLst>
          </p:cNvPr>
          <p:cNvSpPr>
            <a:spLocks noChangeShapeType="1"/>
          </p:cNvSpPr>
          <p:nvPr/>
        </p:nvSpPr>
        <p:spPr bwMode="auto">
          <a:xfrm>
            <a:off x="8001001" y="3836989"/>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4">
            <a:extLst>
              <a:ext uri="{FF2B5EF4-FFF2-40B4-BE49-F238E27FC236}">
                <a16:creationId xmlns:a16="http://schemas.microsoft.com/office/drawing/2014/main" id="{9A24A9B4-1EA6-5445-B7E3-84FB57D267C9}"/>
              </a:ext>
            </a:extLst>
          </p:cNvPr>
          <p:cNvSpPr>
            <a:spLocks noChangeShapeType="1"/>
          </p:cNvSpPr>
          <p:nvPr/>
        </p:nvSpPr>
        <p:spPr bwMode="auto">
          <a:xfrm flipH="1">
            <a:off x="8001001" y="4527552"/>
            <a:ext cx="0" cy="4238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5">
            <a:extLst>
              <a:ext uri="{FF2B5EF4-FFF2-40B4-BE49-F238E27FC236}">
                <a16:creationId xmlns:a16="http://schemas.microsoft.com/office/drawing/2014/main" id="{C89D4BC2-3B83-AF47-97AC-6AFDAD8C3793}"/>
              </a:ext>
            </a:extLst>
          </p:cNvPr>
          <p:cNvSpPr>
            <a:spLocks noChangeShapeType="1"/>
          </p:cNvSpPr>
          <p:nvPr/>
        </p:nvSpPr>
        <p:spPr bwMode="auto">
          <a:xfrm flipH="1">
            <a:off x="4513264" y="4291014"/>
            <a:ext cx="2962275" cy="236538"/>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26">
            <a:extLst>
              <a:ext uri="{FF2B5EF4-FFF2-40B4-BE49-F238E27FC236}">
                <a16:creationId xmlns:a16="http://schemas.microsoft.com/office/drawing/2014/main" id="{15BD60A6-A0E4-6E41-AB16-5CC0BF1AE04E}"/>
              </a:ext>
            </a:extLst>
          </p:cNvPr>
          <p:cNvSpPr txBox="1">
            <a:spLocks noChangeArrowheads="1"/>
          </p:cNvSpPr>
          <p:nvPr/>
        </p:nvSpPr>
        <p:spPr bwMode="auto">
          <a:xfrm rot="21237376">
            <a:off x="4751389" y="4025902"/>
            <a:ext cx="228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establish connection</a:t>
            </a:r>
          </a:p>
        </p:txBody>
      </p:sp>
      <p:sp>
        <p:nvSpPr>
          <p:cNvPr id="50" name="Line 27">
            <a:extLst>
              <a:ext uri="{FF2B5EF4-FFF2-40B4-BE49-F238E27FC236}">
                <a16:creationId xmlns:a16="http://schemas.microsoft.com/office/drawing/2014/main" id="{0C0FE39A-ECF9-9E44-9280-FE639759F4F8}"/>
              </a:ext>
            </a:extLst>
          </p:cNvPr>
          <p:cNvSpPr>
            <a:spLocks noChangeShapeType="1"/>
          </p:cNvSpPr>
          <p:nvPr/>
        </p:nvSpPr>
        <p:spPr bwMode="auto">
          <a:xfrm flipH="1">
            <a:off x="4308476" y="5121277"/>
            <a:ext cx="3149600" cy="204787"/>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9">
            <a:extLst>
              <a:ext uri="{FF2B5EF4-FFF2-40B4-BE49-F238E27FC236}">
                <a16:creationId xmlns:a16="http://schemas.microsoft.com/office/drawing/2014/main" id="{C2EEC5D2-4883-7148-9D50-5DE94873DAB1}"/>
              </a:ext>
            </a:extLst>
          </p:cNvPr>
          <p:cNvSpPr txBox="1">
            <a:spLocks noChangeArrowheads="1"/>
          </p:cNvSpPr>
          <p:nvPr/>
        </p:nvSpPr>
        <p:spPr bwMode="auto">
          <a:xfrm rot="21358569">
            <a:off x="4857751" y="4802189"/>
            <a:ext cx="1516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(request)</a:t>
            </a:r>
          </a:p>
        </p:txBody>
      </p:sp>
      <p:sp>
        <p:nvSpPr>
          <p:cNvPr id="52" name="Text Box 31">
            <a:extLst>
              <a:ext uri="{FF2B5EF4-FFF2-40B4-BE49-F238E27FC236}">
                <a16:creationId xmlns:a16="http://schemas.microsoft.com/office/drawing/2014/main" id="{BA793F75-1248-C640-9620-3331ED807AB2}"/>
              </a:ext>
            </a:extLst>
          </p:cNvPr>
          <p:cNvSpPr txBox="1">
            <a:spLocks noChangeArrowheads="1"/>
          </p:cNvSpPr>
          <p:nvPr/>
        </p:nvSpPr>
        <p:spPr bwMode="auto">
          <a:xfrm>
            <a:off x="7475539" y="6351589"/>
            <a:ext cx="1862137"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response</a:t>
            </a:r>
          </a:p>
        </p:txBody>
      </p:sp>
      <p:sp>
        <p:nvSpPr>
          <p:cNvPr id="53" name="Line 32">
            <a:extLst>
              <a:ext uri="{FF2B5EF4-FFF2-40B4-BE49-F238E27FC236}">
                <a16:creationId xmlns:a16="http://schemas.microsoft.com/office/drawing/2014/main" id="{F23AEAD8-8E3F-1B48-B9C2-024A382A1C6E}"/>
              </a:ext>
            </a:extLst>
          </p:cNvPr>
          <p:cNvSpPr>
            <a:spLocks noChangeShapeType="1"/>
          </p:cNvSpPr>
          <p:nvPr/>
        </p:nvSpPr>
        <p:spPr bwMode="auto">
          <a:xfrm>
            <a:off x="4308476" y="6351589"/>
            <a:ext cx="3149600" cy="214313"/>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33">
            <a:extLst>
              <a:ext uri="{FF2B5EF4-FFF2-40B4-BE49-F238E27FC236}">
                <a16:creationId xmlns:a16="http://schemas.microsoft.com/office/drawing/2014/main" id="{8B7EAA5F-343E-CB4A-8FDB-D369032B97E9}"/>
              </a:ext>
            </a:extLst>
          </p:cNvPr>
          <p:cNvSpPr txBox="1">
            <a:spLocks noChangeArrowheads="1"/>
          </p:cNvSpPr>
          <p:nvPr/>
        </p:nvSpPr>
        <p:spPr bwMode="auto">
          <a:xfrm rot="247832">
            <a:off x="5172076" y="6111877"/>
            <a:ext cx="1271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(reply)</a:t>
            </a:r>
          </a:p>
        </p:txBody>
      </p:sp>
      <p:sp>
        <p:nvSpPr>
          <p:cNvPr id="55" name="Line 34">
            <a:extLst>
              <a:ext uri="{FF2B5EF4-FFF2-40B4-BE49-F238E27FC236}">
                <a16:creationId xmlns:a16="http://schemas.microsoft.com/office/drawing/2014/main" id="{5FC1CEC5-0EDF-6948-AD6F-BE70EF487A1F}"/>
              </a:ext>
            </a:extLst>
          </p:cNvPr>
          <p:cNvSpPr>
            <a:spLocks noChangeShapeType="1"/>
          </p:cNvSpPr>
          <p:nvPr/>
        </p:nvSpPr>
        <p:spPr bwMode="auto">
          <a:xfrm flipH="1">
            <a:off x="8010526" y="5326064"/>
            <a:ext cx="0" cy="10255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10">
            <a:extLst>
              <a:ext uri="{FF2B5EF4-FFF2-40B4-BE49-F238E27FC236}">
                <a16:creationId xmlns:a16="http://schemas.microsoft.com/office/drawing/2014/main" id="{5CAC0A84-5D36-334D-A820-C165AD597223}"/>
              </a:ext>
            </a:extLst>
          </p:cNvPr>
          <p:cNvSpPr txBox="1">
            <a:spLocks noChangeArrowheads="1"/>
          </p:cNvSpPr>
          <p:nvPr/>
        </p:nvSpPr>
        <p:spPr bwMode="auto">
          <a:xfrm>
            <a:off x="471412" y="1203544"/>
            <a:ext cx="1252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Server</a:t>
            </a:r>
          </a:p>
        </p:txBody>
      </p:sp>
      <p:sp>
        <p:nvSpPr>
          <p:cNvPr id="30" name="Text Box 4">
            <a:extLst>
              <a:ext uri="{FF2B5EF4-FFF2-40B4-BE49-F238E27FC236}">
                <a16:creationId xmlns:a16="http://schemas.microsoft.com/office/drawing/2014/main" id="{962ECC81-453A-0241-87EC-F38FC4197635}"/>
              </a:ext>
            </a:extLst>
          </p:cNvPr>
          <p:cNvSpPr txBox="1">
            <a:spLocks noChangeArrowheads="1"/>
          </p:cNvSpPr>
          <p:nvPr/>
        </p:nvSpPr>
        <p:spPr bwMode="auto">
          <a:xfrm>
            <a:off x="950120" y="192722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socket()</a:t>
            </a:r>
          </a:p>
        </p:txBody>
      </p:sp>
      <p:sp>
        <p:nvSpPr>
          <p:cNvPr id="57" name="Text Box 5">
            <a:extLst>
              <a:ext uri="{FF2B5EF4-FFF2-40B4-BE49-F238E27FC236}">
                <a16:creationId xmlns:a16="http://schemas.microsoft.com/office/drawing/2014/main" id="{9FAB78C0-EDF6-D14A-BDE9-7EC6541B4472}"/>
              </a:ext>
            </a:extLst>
          </p:cNvPr>
          <p:cNvSpPr txBox="1">
            <a:spLocks noChangeArrowheads="1"/>
          </p:cNvSpPr>
          <p:nvPr/>
        </p:nvSpPr>
        <p:spPr bwMode="auto">
          <a:xfrm>
            <a:off x="950120" y="261937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bind()</a:t>
            </a:r>
          </a:p>
        </p:txBody>
      </p:sp>
      <p:sp>
        <p:nvSpPr>
          <p:cNvPr id="58" name="Text Box 6">
            <a:extLst>
              <a:ext uri="{FF2B5EF4-FFF2-40B4-BE49-F238E27FC236}">
                <a16:creationId xmlns:a16="http://schemas.microsoft.com/office/drawing/2014/main" id="{7C50AE06-9660-7541-8A9B-1CDFB8701E2E}"/>
              </a:ext>
            </a:extLst>
          </p:cNvPr>
          <p:cNvSpPr txBox="1">
            <a:spLocks noChangeArrowheads="1"/>
          </p:cNvSpPr>
          <p:nvPr/>
        </p:nvSpPr>
        <p:spPr bwMode="auto">
          <a:xfrm>
            <a:off x="948532" y="3335339"/>
            <a:ext cx="1008063" cy="369887"/>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a:t>
            </a:r>
          </a:p>
        </p:txBody>
      </p:sp>
      <p:sp>
        <p:nvSpPr>
          <p:cNvPr id="59" name="Text Box 7">
            <a:extLst>
              <a:ext uri="{FF2B5EF4-FFF2-40B4-BE49-F238E27FC236}">
                <a16:creationId xmlns:a16="http://schemas.microsoft.com/office/drawing/2014/main" id="{88AB2857-8D90-DE4C-AFBE-155EE4A329EE}"/>
              </a:ext>
            </a:extLst>
          </p:cNvPr>
          <p:cNvSpPr txBox="1">
            <a:spLocks noChangeArrowheads="1"/>
          </p:cNvSpPr>
          <p:nvPr/>
        </p:nvSpPr>
        <p:spPr bwMode="auto">
          <a:xfrm>
            <a:off x="948532" y="4240214"/>
            <a:ext cx="1006475" cy="3714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a:t>
            </a:r>
          </a:p>
        </p:txBody>
      </p:sp>
      <p:sp>
        <p:nvSpPr>
          <p:cNvPr id="60" name="Text Box 8">
            <a:extLst>
              <a:ext uri="{FF2B5EF4-FFF2-40B4-BE49-F238E27FC236}">
                <a16:creationId xmlns:a16="http://schemas.microsoft.com/office/drawing/2014/main" id="{8F7D73A4-E970-5E42-A791-2EA5B33292FC}"/>
              </a:ext>
            </a:extLst>
          </p:cNvPr>
          <p:cNvSpPr txBox="1">
            <a:spLocks noChangeArrowheads="1"/>
          </p:cNvSpPr>
          <p:nvPr/>
        </p:nvSpPr>
        <p:spPr bwMode="auto">
          <a:xfrm>
            <a:off x="615082" y="5110441"/>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1" name="Text Box 9">
            <a:extLst>
              <a:ext uri="{FF2B5EF4-FFF2-40B4-BE49-F238E27FC236}">
                <a16:creationId xmlns:a16="http://schemas.microsoft.com/office/drawing/2014/main" id="{CF279E5A-98CD-2146-907B-1ED0227F0FC5}"/>
              </a:ext>
            </a:extLst>
          </p:cNvPr>
          <p:cNvSpPr txBox="1">
            <a:spLocks noChangeArrowheads="1"/>
          </p:cNvSpPr>
          <p:nvPr/>
        </p:nvSpPr>
        <p:spPr bwMode="auto">
          <a:xfrm>
            <a:off x="390528" y="5978526"/>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
        <p:nvSpPr>
          <p:cNvPr id="62" name="Text Box 20">
            <a:extLst>
              <a:ext uri="{FF2B5EF4-FFF2-40B4-BE49-F238E27FC236}">
                <a16:creationId xmlns:a16="http://schemas.microsoft.com/office/drawing/2014/main" id="{F50FA73F-10F8-B448-8144-FC5A432EF574}"/>
              </a:ext>
            </a:extLst>
          </p:cNvPr>
          <p:cNvSpPr txBox="1">
            <a:spLocks noChangeArrowheads="1"/>
          </p:cNvSpPr>
          <p:nvPr/>
        </p:nvSpPr>
        <p:spPr bwMode="auto">
          <a:xfrm>
            <a:off x="9551931" y="342153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socket()</a:t>
            </a:r>
          </a:p>
        </p:txBody>
      </p:sp>
      <p:sp>
        <p:nvSpPr>
          <p:cNvPr id="63" name="Text Box 21">
            <a:extLst>
              <a:ext uri="{FF2B5EF4-FFF2-40B4-BE49-F238E27FC236}">
                <a16:creationId xmlns:a16="http://schemas.microsoft.com/office/drawing/2014/main" id="{F4417DE9-DF19-694F-86A2-17F6D6A26892}"/>
              </a:ext>
            </a:extLst>
          </p:cNvPr>
          <p:cNvSpPr txBox="1">
            <a:spLocks noChangeArrowheads="1"/>
          </p:cNvSpPr>
          <p:nvPr/>
        </p:nvSpPr>
        <p:spPr bwMode="auto">
          <a:xfrm>
            <a:off x="9551931" y="411368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a:t>
            </a:r>
          </a:p>
        </p:txBody>
      </p:sp>
      <p:sp>
        <p:nvSpPr>
          <p:cNvPr id="68" name="Text Box 8">
            <a:extLst>
              <a:ext uri="{FF2B5EF4-FFF2-40B4-BE49-F238E27FC236}">
                <a16:creationId xmlns:a16="http://schemas.microsoft.com/office/drawing/2014/main" id="{D1A0582C-7F7F-574E-AE69-986B17492FCC}"/>
              </a:ext>
            </a:extLst>
          </p:cNvPr>
          <p:cNvSpPr txBox="1">
            <a:spLocks noChangeArrowheads="1"/>
          </p:cNvSpPr>
          <p:nvPr/>
        </p:nvSpPr>
        <p:spPr bwMode="auto">
          <a:xfrm>
            <a:off x="9592373" y="6312370"/>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9" name="Text Box 9">
            <a:extLst>
              <a:ext uri="{FF2B5EF4-FFF2-40B4-BE49-F238E27FC236}">
                <a16:creationId xmlns:a16="http://schemas.microsoft.com/office/drawing/2014/main" id="{EBB63D1E-AEE8-844B-85FB-7137A85788B1}"/>
              </a:ext>
            </a:extLst>
          </p:cNvPr>
          <p:cNvSpPr txBox="1">
            <a:spLocks noChangeArrowheads="1"/>
          </p:cNvSpPr>
          <p:nvPr/>
        </p:nvSpPr>
        <p:spPr bwMode="auto">
          <a:xfrm>
            <a:off x="9551931" y="4925775"/>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Tree>
    <p:extLst>
      <p:ext uri="{BB962C8B-B14F-4D97-AF65-F5344CB8AC3E}">
        <p14:creationId xmlns:p14="http://schemas.microsoft.com/office/powerpoint/2010/main" val="4015082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F5ED-AC4F-E747-AE4C-D58A901D8B46}"/>
              </a:ext>
            </a:extLst>
          </p:cNvPr>
          <p:cNvSpPr>
            <a:spLocks noGrp="1"/>
          </p:cNvSpPr>
          <p:nvPr>
            <p:ph type="title"/>
          </p:nvPr>
        </p:nvSpPr>
        <p:spPr/>
        <p:txBody>
          <a:bodyPr/>
          <a:lstStyle/>
          <a:p>
            <a:r>
              <a:rPr lang="en-US" dirty="0"/>
              <a:t>Fix </a:t>
            </a:r>
            <a:r>
              <a:rPr lang="en-US" dirty="0" err="1"/>
              <a:t>weensydb</a:t>
            </a:r>
            <a:r>
              <a:rPr lang="en-US" dirty="0"/>
              <a:t> with threads</a:t>
            </a:r>
          </a:p>
        </p:txBody>
      </p:sp>
      <p:sp>
        <p:nvSpPr>
          <p:cNvPr id="3" name="Content Placeholder 2">
            <a:extLst>
              <a:ext uri="{FF2B5EF4-FFF2-40B4-BE49-F238E27FC236}">
                <a16:creationId xmlns:a16="http://schemas.microsoft.com/office/drawing/2014/main" id="{FD07A0F2-5C67-7147-9523-38B19EA8BDC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CAC48FF-DE2C-5C49-87BB-A18DC2A6CC79}"/>
              </a:ext>
            </a:extLst>
          </p:cNvPr>
          <p:cNvSpPr>
            <a:spLocks noGrp="1"/>
          </p:cNvSpPr>
          <p:nvPr>
            <p:ph type="sldNum" sz="quarter" idx="12"/>
          </p:nvPr>
        </p:nvSpPr>
        <p:spPr/>
        <p:txBody>
          <a:bodyPr/>
          <a:lstStyle/>
          <a:p>
            <a:fld id="{7904A8AC-C669-244C-953E-6C477326AD58}" type="slidenum">
              <a:rPr lang="en-US" smtClean="0"/>
              <a:pPr/>
              <a:t>30</a:t>
            </a:fld>
            <a:endParaRPr lang="en-US"/>
          </a:p>
        </p:txBody>
      </p:sp>
    </p:spTree>
    <p:extLst>
      <p:ext uri="{BB962C8B-B14F-4D97-AF65-F5344CB8AC3E}">
        <p14:creationId xmlns:p14="http://schemas.microsoft.com/office/powerpoint/2010/main" val="2214860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2B67-2A7B-BB4D-80B2-D17B90F3CBFE}"/>
              </a:ext>
            </a:extLst>
          </p:cNvPr>
          <p:cNvSpPr>
            <a:spLocks noGrp="1"/>
          </p:cNvSpPr>
          <p:nvPr>
            <p:ph type="title"/>
          </p:nvPr>
        </p:nvSpPr>
        <p:spPr/>
        <p:txBody>
          <a:bodyPr/>
          <a:lstStyle/>
          <a:p>
            <a:r>
              <a:rPr lang="en-US" dirty="0"/>
              <a:t>Introduction of </a:t>
            </a:r>
            <a:r>
              <a:rPr lang="en-US" dirty="0" err="1"/>
              <a:t>incr</a:t>
            </a:r>
            <a:r>
              <a:rPr lang="en-US" dirty="0"/>
              <a:t>-basic and its problems</a:t>
            </a:r>
          </a:p>
        </p:txBody>
      </p:sp>
      <p:sp>
        <p:nvSpPr>
          <p:cNvPr id="3" name="Content Placeholder 2">
            <a:extLst>
              <a:ext uri="{FF2B5EF4-FFF2-40B4-BE49-F238E27FC236}">
                <a16:creationId xmlns:a16="http://schemas.microsoft.com/office/drawing/2014/main" id="{136F5A84-77D7-9446-B032-E78C375E05B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055E0A6-3E57-FD42-B5FB-75E30B48CA5D}"/>
              </a:ext>
            </a:extLst>
          </p:cNvPr>
          <p:cNvSpPr>
            <a:spLocks noGrp="1"/>
          </p:cNvSpPr>
          <p:nvPr>
            <p:ph type="sldNum" sz="quarter" idx="12"/>
          </p:nvPr>
        </p:nvSpPr>
        <p:spPr/>
        <p:txBody>
          <a:bodyPr/>
          <a:lstStyle/>
          <a:p>
            <a:fld id="{7904A8AC-C669-244C-953E-6C477326AD58}" type="slidenum">
              <a:rPr lang="en-US" smtClean="0"/>
              <a:pPr/>
              <a:t>31</a:t>
            </a:fld>
            <a:endParaRPr lang="en-US"/>
          </a:p>
        </p:txBody>
      </p:sp>
    </p:spTree>
    <p:extLst>
      <p:ext uri="{BB962C8B-B14F-4D97-AF65-F5344CB8AC3E}">
        <p14:creationId xmlns:p14="http://schemas.microsoft.com/office/powerpoint/2010/main" val="3913616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520" y="1451101"/>
            <a:ext cx="10804960" cy="1470025"/>
          </a:xfrm>
        </p:spPr>
        <p:txBody>
          <a:bodyPr/>
          <a:lstStyle/>
          <a:p>
            <a:r>
              <a:rPr lang="en-US" altLang="zh-CN" dirty="0"/>
              <a:t>Synchronization</a:t>
            </a:r>
            <a:endParaRPr lang="en-US" dirty="0"/>
          </a:p>
        </p:txBody>
      </p:sp>
      <p:sp>
        <p:nvSpPr>
          <p:cNvPr id="3" name="Title 1">
            <a:extLst>
              <a:ext uri="{FF2B5EF4-FFF2-40B4-BE49-F238E27FC236}">
                <a16:creationId xmlns:a16="http://schemas.microsoft.com/office/drawing/2014/main" id="{3DDE4F28-CFCD-2D43-A5EC-7C789EC52BE2}"/>
              </a:ext>
            </a:extLst>
          </p:cNvPr>
          <p:cNvSpPr txBox="1">
            <a:spLocks/>
          </p:cNvSpPr>
          <p:nvPr/>
        </p:nvSpPr>
        <p:spPr bwMode="auto">
          <a:xfrm>
            <a:off x="693520" y="3936875"/>
            <a:ext cx="1080496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hlink"/>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zh-CN" sz="3200" dirty="0">
                <a:solidFill>
                  <a:schemeClr val="tx1"/>
                </a:solidFill>
              </a:rPr>
              <a:t>Minlan Yu</a:t>
            </a:r>
          </a:p>
          <a:p>
            <a:r>
              <a:rPr lang="en-US" sz="3200" dirty="0">
                <a:solidFill>
                  <a:schemeClr val="tx1"/>
                </a:solidFill>
              </a:rPr>
              <a:t>Harvard University</a:t>
            </a:r>
            <a:endParaRPr lang="en-US" dirty="0">
              <a:solidFill>
                <a:schemeClr val="tx1"/>
              </a:solidFill>
            </a:endParaRPr>
          </a:p>
        </p:txBody>
      </p:sp>
      <p:sp>
        <p:nvSpPr>
          <p:cNvPr id="4" name="TextBox 3">
            <a:extLst>
              <a:ext uri="{FF2B5EF4-FFF2-40B4-BE49-F238E27FC236}">
                <a16:creationId xmlns:a16="http://schemas.microsoft.com/office/drawing/2014/main" id="{13A287B2-2A0F-9946-AA53-CBCCDD8C8807}"/>
              </a:ext>
            </a:extLst>
          </p:cNvPr>
          <p:cNvSpPr txBox="1"/>
          <p:nvPr/>
        </p:nvSpPr>
        <p:spPr>
          <a:xfrm>
            <a:off x="3886200" y="-228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90117184"/>
      </p:ext>
    </p:extLst>
  </p:cSld>
  <p:clrMapOvr>
    <a:masterClrMapping/>
  </p:clrMapOvr>
  <mc:AlternateContent xmlns:mc="http://schemas.openxmlformats.org/markup-compatibility/2006" xmlns:p14="http://schemas.microsoft.com/office/powerpoint/2010/main">
    <mc:Choice Requires="p14">
      <p:transition spd="slow" p14:dur="2000" advTm="25282"/>
    </mc:Choice>
    <mc:Fallback xmlns="">
      <p:transition spd="slow" advTm="2528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8E5F-B984-5A43-9745-8C0358447DEB}"/>
              </a:ext>
            </a:extLst>
          </p:cNvPr>
          <p:cNvSpPr>
            <a:spLocks noGrp="1"/>
          </p:cNvSpPr>
          <p:nvPr>
            <p:ph type="title"/>
          </p:nvPr>
        </p:nvSpPr>
        <p:spPr/>
        <p:txBody>
          <a:bodyPr/>
          <a:lstStyle/>
          <a:p>
            <a:r>
              <a:rPr lang="en-US" dirty="0"/>
              <a:t>Multiple Processors (Hardware features)</a:t>
            </a:r>
            <a:br>
              <a:rPr lang="en-US" dirty="0"/>
            </a:br>
            <a:r>
              <a:rPr lang="en-US" dirty="0"/>
              <a:t>vs Multiple Threads (Abstraction)</a:t>
            </a:r>
          </a:p>
        </p:txBody>
      </p:sp>
      <p:pic>
        <p:nvPicPr>
          <p:cNvPr id="6" name="Content Placeholder 5" descr="Table&#10;&#10;Description automatically generated">
            <a:extLst>
              <a:ext uri="{FF2B5EF4-FFF2-40B4-BE49-F238E27FC236}">
                <a16:creationId xmlns:a16="http://schemas.microsoft.com/office/drawing/2014/main" id="{2C2FE072-2D34-854E-AC1E-AC2D1EDA7208}"/>
              </a:ext>
            </a:extLst>
          </p:cNvPr>
          <p:cNvPicPr>
            <a:picLocks noGrp="1" noChangeAspect="1"/>
          </p:cNvPicPr>
          <p:nvPr>
            <p:ph idx="1"/>
          </p:nvPr>
        </p:nvPicPr>
        <p:blipFill>
          <a:blip r:embed="rId2"/>
          <a:stretch>
            <a:fillRect/>
          </a:stretch>
        </p:blipFill>
        <p:spPr>
          <a:xfrm>
            <a:off x="609600" y="2435039"/>
            <a:ext cx="10972800" cy="1451956"/>
          </a:xfrm>
        </p:spPr>
      </p:pic>
      <p:sp>
        <p:nvSpPr>
          <p:cNvPr id="4" name="Slide Number Placeholder 3">
            <a:extLst>
              <a:ext uri="{FF2B5EF4-FFF2-40B4-BE49-F238E27FC236}">
                <a16:creationId xmlns:a16="http://schemas.microsoft.com/office/drawing/2014/main" id="{B10018F4-3BCC-3544-954B-310AA8F9CA1F}"/>
              </a:ext>
            </a:extLst>
          </p:cNvPr>
          <p:cNvSpPr>
            <a:spLocks noGrp="1"/>
          </p:cNvSpPr>
          <p:nvPr>
            <p:ph type="sldNum" sz="quarter" idx="12"/>
          </p:nvPr>
        </p:nvSpPr>
        <p:spPr/>
        <p:txBody>
          <a:bodyPr/>
          <a:lstStyle/>
          <a:p>
            <a:fld id="{7904A8AC-C669-244C-953E-6C477326AD58}" type="slidenum">
              <a:rPr lang="en-US" smtClean="0"/>
              <a:pPr/>
              <a:t>33</a:t>
            </a:fld>
            <a:endParaRPr lang="en-US"/>
          </a:p>
        </p:txBody>
      </p:sp>
    </p:spTree>
    <p:extLst>
      <p:ext uri="{BB962C8B-B14F-4D97-AF65-F5344CB8AC3E}">
        <p14:creationId xmlns:p14="http://schemas.microsoft.com/office/powerpoint/2010/main" val="324704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A07A-5887-CA4B-845B-C7822FB698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62A9B7-473A-534C-8E9D-A49B5774789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40DAAF-C581-E04F-9D64-8606E6F4360A}"/>
              </a:ext>
            </a:extLst>
          </p:cNvPr>
          <p:cNvSpPr>
            <a:spLocks noGrp="1"/>
          </p:cNvSpPr>
          <p:nvPr>
            <p:ph type="sldNum" sz="quarter" idx="12"/>
          </p:nvPr>
        </p:nvSpPr>
        <p:spPr/>
        <p:txBody>
          <a:bodyPr/>
          <a:lstStyle/>
          <a:p>
            <a:fld id="{7904A8AC-C669-244C-953E-6C477326AD58}" type="slidenum">
              <a:rPr lang="en-US" smtClean="0"/>
              <a:pPr/>
              <a:t>34</a:t>
            </a:fld>
            <a:endParaRPr lang="en-US"/>
          </a:p>
        </p:txBody>
      </p:sp>
    </p:spTree>
    <p:extLst>
      <p:ext uri="{BB962C8B-B14F-4D97-AF65-F5344CB8AC3E}">
        <p14:creationId xmlns:p14="http://schemas.microsoft.com/office/powerpoint/2010/main" val="325350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2BA3-81FC-2E4F-BD54-E5184DE19114}"/>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E4820C5B-90D9-714D-A7FB-761B1748071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CC5354F-FC53-A249-A89A-EFAD073625D5}"/>
              </a:ext>
            </a:extLst>
          </p:cNvPr>
          <p:cNvSpPr>
            <a:spLocks noGrp="1"/>
          </p:cNvSpPr>
          <p:nvPr>
            <p:ph type="sldNum" sz="quarter" idx="12"/>
          </p:nvPr>
        </p:nvSpPr>
        <p:spPr/>
        <p:txBody>
          <a:bodyPr/>
          <a:lstStyle/>
          <a:p>
            <a:fld id="{7904A8AC-C669-244C-953E-6C477326AD58}" type="slidenum">
              <a:rPr lang="en-US" smtClean="0"/>
              <a:pPr/>
              <a:t>35</a:t>
            </a:fld>
            <a:endParaRPr lang="en-US"/>
          </a:p>
        </p:txBody>
      </p:sp>
    </p:spTree>
    <p:extLst>
      <p:ext uri="{BB962C8B-B14F-4D97-AF65-F5344CB8AC3E}">
        <p14:creationId xmlns:p14="http://schemas.microsoft.com/office/powerpoint/2010/main" val="771650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D610-DFFB-F047-9AE0-3ED3107F1AC9}"/>
              </a:ext>
            </a:extLst>
          </p:cNvPr>
          <p:cNvSpPr>
            <a:spLocks noGrp="1"/>
          </p:cNvSpPr>
          <p:nvPr>
            <p:ph type="title"/>
          </p:nvPr>
        </p:nvSpPr>
        <p:spPr/>
        <p:txBody>
          <a:bodyPr/>
          <a:lstStyle/>
          <a:p>
            <a:r>
              <a:rPr lang="en-US" dirty="0"/>
              <a:t>Key challenges for Networking: Robustness</a:t>
            </a:r>
          </a:p>
        </p:txBody>
      </p:sp>
      <p:sp>
        <p:nvSpPr>
          <p:cNvPr id="3" name="Content Placeholder 2">
            <a:extLst>
              <a:ext uri="{FF2B5EF4-FFF2-40B4-BE49-F238E27FC236}">
                <a16:creationId xmlns:a16="http://schemas.microsoft.com/office/drawing/2014/main" id="{442D7BAA-7C7D-7448-AA35-DA726129BD5B}"/>
              </a:ext>
            </a:extLst>
          </p:cNvPr>
          <p:cNvSpPr>
            <a:spLocks noGrp="1"/>
          </p:cNvSpPr>
          <p:nvPr>
            <p:ph idx="1"/>
          </p:nvPr>
        </p:nvSpPr>
        <p:spPr/>
        <p:txBody>
          <a:bodyPr/>
          <a:lstStyle/>
          <a:p>
            <a:r>
              <a:rPr lang="en-US" dirty="0"/>
              <a:t>What are the ways to attack </a:t>
            </a:r>
            <a:r>
              <a:rPr lang="en-US" dirty="0" err="1"/>
              <a:t>weensydb</a:t>
            </a:r>
            <a:r>
              <a:rPr lang="en-US" dirty="0"/>
              <a:t>?</a:t>
            </a:r>
          </a:p>
          <a:p>
            <a:pPr lvl="1"/>
            <a:r>
              <a:rPr lang="en-US" dirty="0"/>
              <a:t>Many connections may overload the network, servers</a:t>
            </a:r>
          </a:p>
          <a:p>
            <a:pPr lvl="1"/>
            <a:r>
              <a:rPr lang="en-US" dirty="0"/>
              <a:t>Traffic from/to </a:t>
            </a:r>
            <a:r>
              <a:rPr lang="en-US" dirty="0" err="1"/>
              <a:t>weensydb</a:t>
            </a:r>
            <a:r>
              <a:rPr lang="en-US" dirty="0"/>
              <a:t> may get eavesdropped, intercepted </a:t>
            </a:r>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4432BF38-B6ED-9447-A5FE-A27D9BFD784C}"/>
              </a:ext>
            </a:extLst>
          </p:cNvPr>
          <p:cNvSpPr>
            <a:spLocks noGrp="1"/>
          </p:cNvSpPr>
          <p:nvPr>
            <p:ph type="sldNum" sz="quarter" idx="12"/>
          </p:nvPr>
        </p:nvSpPr>
        <p:spPr/>
        <p:txBody>
          <a:bodyPr/>
          <a:lstStyle/>
          <a:p>
            <a:fld id="{7904A8AC-C669-244C-953E-6C477326AD58}" type="slidenum">
              <a:rPr lang="en-US" smtClean="0"/>
              <a:pPr/>
              <a:t>36</a:t>
            </a:fld>
            <a:endParaRPr lang="en-US"/>
          </a:p>
        </p:txBody>
      </p:sp>
    </p:spTree>
    <p:extLst>
      <p:ext uri="{BB962C8B-B14F-4D97-AF65-F5344CB8AC3E}">
        <p14:creationId xmlns:p14="http://schemas.microsoft.com/office/powerpoint/2010/main" val="248519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5F9B-789D-7A4A-A93B-07E5791D455A}"/>
              </a:ext>
            </a:extLst>
          </p:cNvPr>
          <p:cNvSpPr>
            <a:spLocks noGrp="1"/>
          </p:cNvSpPr>
          <p:nvPr>
            <p:ph type="title"/>
          </p:nvPr>
        </p:nvSpPr>
        <p:spPr/>
        <p:txBody>
          <a:bodyPr/>
          <a:lstStyle/>
          <a:p>
            <a:r>
              <a:rPr lang="en-US" dirty="0"/>
              <a:t>Sockets between two processes/hosts</a:t>
            </a:r>
          </a:p>
        </p:txBody>
      </p:sp>
      <p:sp>
        <p:nvSpPr>
          <p:cNvPr id="3" name="Content Placeholder 2">
            <a:extLst>
              <a:ext uri="{FF2B5EF4-FFF2-40B4-BE49-F238E27FC236}">
                <a16:creationId xmlns:a16="http://schemas.microsoft.com/office/drawing/2014/main" id="{F3F61332-33B2-684F-8AF6-FA66490AFE35}"/>
              </a:ext>
            </a:extLst>
          </p:cNvPr>
          <p:cNvSpPr>
            <a:spLocks noGrp="1"/>
          </p:cNvSpPr>
          <p:nvPr>
            <p:ph idx="1"/>
          </p:nvPr>
        </p:nvSpPr>
        <p:spPr/>
        <p:txBody>
          <a:bodyPr/>
          <a:lstStyle/>
          <a:p>
            <a:pPr lvl="1"/>
            <a:r>
              <a:rPr lang="en-US" dirty="0"/>
              <a:t>How does two computers actually talk to each other?</a:t>
            </a:r>
          </a:p>
          <a:p>
            <a:pPr lvl="1"/>
            <a:r>
              <a:rPr lang="en-US" dirty="0"/>
              <a:t>When you send a search request to Google?</a:t>
            </a:r>
          </a:p>
          <a:p>
            <a:pPr lvl="1"/>
            <a:r>
              <a:rPr lang="en-US" dirty="0"/>
              <a:t>When you join a zoom call?</a:t>
            </a:r>
          </a:p>
        </p:txBody>
      </p:sp>
      <p:sp>
        <p:nvSpPr>
          <p:cNvPr id="4" name="Slide Number Placeholder 3">
            <a:extLst>
              <a:ext uri="{FF2B5EF4-FFF2-40B4-BE49-F238E27FC236}">
                <a16:creationId xmlns:a16="http://schemas.microsoft.com/office/drawing/2014/main" id="{1071056C-4626-4846-9EF3-4F29EAE7E6AF}"/>
              </a:ext>
            </a:extLst>
          </p:cNvPr>
          <p:cNvSpPr>
            <a:spLocks noGrp="1"/>
          </p:cNvSpPr>
          <p:nvPr>
            <p:ph type="sldNum" sz="quarter" idx="12"/>
          </p:nvPr>
        </p:nvSpPr>
        <p:spPr/>
        <p:txBody>
          <a:bodyPr/>
          <a:lstStyle/>
          <a:p>
            <a:fld id="{7904A8AC-C669-244C-953E-6C477326AD58}" type="slidenum">
              <a:rPr lang="en-US" smtClean="0"/>
              <a:pPr/>
              <a:t>37</a:t>
            </a:fld>
            <a:endParaRPr lang="en-US"/>
          </a:p>
        </p:txBody>
      </p:sp>
      <p:pic>
        <p:nvPicPr>
          <p:cNvPr id="5" name="Picture 5" descr="j0292020">
            <a:extLst>
              <a:ext uri="{FF2B5EF4-FFF2-40B4-BE49-F238E27FC236}">
                <a16:creationId xmlns:a16="http://schemas.microsoft.com/office/drawing/2014/main" id="{0C5E7BF7-A833-9F48-BCD4-8E2F7D2C3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77" y="4879975"/>
            <a:ext cx="160020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285750">
            <a:extLst>
              <a:ext uri="{FF2B5EF4-FFF2-40B4-BE49-F238E27FC236}">
                <a16:creationId xmlns:a16="http://schemas.microsoft.com/office/drawing/2014/main" id="{DAF00855-CE40-FD4D-BF17-BF2DD7620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977" y="5140325"/>
            <a:ext cx="2138363"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a:extLst>
              <a:ext uri="{FF2B5EF4-FFF2-40B4-BE49-F238E27FC236}">
                <a16:creationId xmlns:a16="http://schemas.microsoft.com/office/drawing/2014/main" id="{A4EB0180-6CE6-344A-A3A7-4399C8841A23}"/>
              </a:ext>
            </a:extLst>
          </p:cNvPr>
          <p:cNvSpPr>
            <a:spLocks/>
          </p:cNvSpPr>
          <p:nvPr/>
        </p:nvSpPr>
        <p:spPr bwMode="auto">
          <a:xfrm>
            <a:off x="3970390" y="4899025"/>
            <a:ext cx="3059112" cy="728662"/>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Freeform 8">
            <a:extLst>
              <a:ext uri="{FF2B5EF4-FFF2-40B4-BE49-F238E27FC236}">
                <a16:creationId xmlns:a16="http://schemas.microsoft.com/office/drawing/2014/main" id="{15B857F0-C5A4-4C48-9B0E-ABDF18D1822D}"/>
              </a:ext>
            </a:extLst>
          </p:cNvPr>
          <p:cNvSpPr>
            <a:spLocks/>
          </p:cNvSpPr>
          <p:nvPr/>
        </p:nvSpPr>
        <p:spPr bwMode="auto">
          <a:xfrm flipH="1" flipV="1">
            <a:off x="3970390" y="5764212"/>
            <a:ext cx="3059112" cy="728663"/>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755246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18C-B949-2E4C-A984-7EE1FBBBC991}"/>
              </a:ext>
            </a:extLst>
          </p:cNvPr>
          <p:cNvSpPr>
            <a:spLocks noGrp="1"/>
          </p:cNvSpPr>
          <p:nvPr>
            <p:ph type="title"/>
          </p:nvPr>
        </p:nvSpPr>
        <p:spPr/>
        <p:txBody>
          <a:bodyPr/>
          <a:lstStyle/>
          <a:p>
            <a:r>
              <a:rPr lang="en-US" dirty="0"/>
              <a:t>Previously: Circuit Switching </a:t>
            </a:r>
          </a:p>
        </p:txBody>
      </p:sp>
      <p:sp>
        <p:nvSpPr>
          <p:cNvPr id="3" name="Content Placeholder 2">
            <a:extLst>
              <a:ext uri="{FF2B5EF4-FFF2-40B4-BE49-F238E27FC236}">
                <a16:creationId xmlns:a16="http://schemas.microsoft.com/office/drawing/2014/main" id="{676DED7D-EB72-7346-94BF-E5E245039FB8}"/>
              </a:ext>
            </a:extLst>
          </p:cNvPr>
          <p:cNvSpPr>
            <a:spLocks noGrp="1"/>
          </p:cNvSpPr>
          <p:nvPr>
            <p:ph idx="1"/>
          </p:nvPr>
        </p:nvSpPr>
        <p:spPr/>
        <p:txBody>
          <a:bodyPr/>
          <a:lstStyle/>
          <a:p>
            <a:r>
              <a:rPr lang="en-US" dirty="0"/>
              <a:t>Sources establish connections, send data and take off the connections</a:t>
            </a:r>
          </a:p>
          <a:p>
            <a:r>
              <a:rPr lang="en-US" dirty="0"/>
              <a:t>Pros/cons?</a:t>
            </a:r>
          </a:p>
          <a:p>
            <a:endParaRPr lang="en-US" dirty="0"/>
          </a:p>
        </p:txBody>
      </p:sp>
      <p:sp>
        <p:nvSpPr>
          <p:cNvPr id="4" name="Slide Number Placeholder 3">
            <a:extLst>
              <a:ext uri="{FF2B5EF4-FFF2-40B4-BE49-F238E27FC236}">
                <a16:creationId xmlns:a16="http://schemas.microsoft.com/office/drawing/2014/main" id="{6A989CA7-0270-224B-B97D-141CFEAE48C1}"/>
              </a:ext>
            </a:extLst>
          </p:cNvPr>
          <p:cNvSpPr>
            <a:spLocks noGrp="1"/>
          </p:cNvSpPr>
          <p:nvPr>
            <p:ph type="sldNum" sz="quarter" idx="12"/>
          </p:nvPr>
        </p:nvSpPr>
        <p:spPr/>
        <p:txBody>
          <a:bodyPr/>
          <a:lstStyle/>
          <a:p>
            <a:fld id="{7904A8AC-C669-244C-953E-6C477326AD58}" type="slidenum">
              <a:rPr lang="en-US" smtClean="0"/>
              <a:pPr/>
              <a:t>38</a:t>
            </a:fld>
            <a:endParaRPr lang="en-US"/>
          </a:p>
        </p:txBody>
      </p:sp>
      <p:sp>
        <p:nvSpPr>
          <p:cNvPr id="5" name="Line 7">
            <a:extLst>
              <a:ext uri="{FF2B5EF4-FFF2-40B4-BE49-F238E27FC236}">
                <a16:creationId xmlns:a16="http://schemas.microsoft.com/office/drawing/2014/main" id="{133591FE-6B9B-AC4F-9662-606F73E40D54}"/>
              </a:ext>
            </a:extLst>
          </p:cNvPr>
          <p:cNvSpPr>
            <a:spLocks noChangeShapeType="1"/>
          </p:cNvSpPr>
          <p:nvPr/>
        </p:nvSpPr>
        <p:spPr bwMode="auto">
          <a:xfrm flipH="1" flipV="1">
            <a:off x="3615104" y="5216401"/>
            <a:ext cx="525463"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8">
            <a:extLst>
              <a:ext uri="{FF2B5EF4-FFF2-40B4-BE49-F238E27FC236}">
                <a16:creationId xmlns:a16="http://schemas.microsoft.com/office/drawing/2014/main" id="{E7051626-8802-FA4F-AE90-D0B6A7418190}"/>
              </a:ext>
            </a:extLst>
          </p:cNvPr>
          <p:cNvSpPr>
            <a:spLocks noChangeShapeType="1"/>
          </p:cNvSpPr>
          <p:nvPr/>
        </p:nvSpPr>
        <p:spPr bwMode="auto">
          <a:xfrm>
            <a:off x="1795829" y="4975101"/>
            <a:ext cx="306388" cy="225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9">
            <a:extLst>
              <a:ext uri="{FF2B5EF4-FFF2-40B4-BE49-F238E27FC236}">
                <a16:creationId xmlns:a16="http://schemas.microsoft.com/office/drawing/2014/main" id="{B498F9C9-F610-5B49-BB07-E72A26DCF1FC}"/>
              </a:ext>
            </a:extLst>
          </p:cNvPr>
          <p:cNvSpPr>
            <a:spLocks noChangeShapeType="1"/>
          </p:cNvSpPr>
          <p:nvPr/>
        </p:nvSpPr>
        <p:spPr bwMode="auto">
          <a:xfrm flipH="1">
            <a:off x="1749792" y="5214813"/>
            <a:ext cx="449262" cy="477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0">
            <a:extLst>
              <a:ext uri="{FF2B5EF4-FFF2-40B4-BE49-F238E27FC236}">
                <a16:creationId xmlns:a16="http://schemas.microsoft.com/office/drawing/2014/main" id="{0B4D4EB5-8C49-4D4F-AA0B-85B174122120}"/>
              </a:ext>
            </a:extLst>
          </p:cNvPr>
          <p:cNvSpPr>
            <a:spLocks noChangeShapeType="1"/>
          </p:cNvSpPr>
          <p:nvPr/>
        </p:nvSpPr>
        <p:spPr bwMode="auto">
          <a:xfrm>
            <a:off x="2199054" y="5214813"/>
            <a:ext cx="542925" cy="473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1">
            <a:extLst>
              <a:ext uri="{FF2B5EF4-FFF2-40B4-BE49-F238E27FC236}">
                <a16:creationId xmlns:a16="http://schemas.microsoft.com/office/drawing/2014/main" id="{2197CF4D-8BEC-7B44-87A1-D354E206CC54}"/>
              </a:ext>
            </a:extLst>
          </p:cNvPr>
          <p:cNvSpPr>
            <a:spLocks noChangeShapeType="1"/>
          </p:cNvSpPr>
          <p:nvPr/>
        </p:nvSpPr>
        <p:spPr bwMode="auto">
          <a:xfrm flipH="1">
            <a:off x="2260967" y="5206876"/>
            <a:ext cx="10588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2">
            <a:extLst>
              <a:ext uri="{FF2B5EF4-FFF2-40B4-BE49-F238E27FC236}">
                <a16:creationId xmlns:a16="http://schemas.microsoft.com/office/drawing/2014/main" id="{FC119D89-6189-474D-88E4-82B09D7BEABB}"/>
              </a:ext>
            </a:extLst>
          </p:cNvPr>
          <p:cNvSpPr>
            <a:spLocks noChangeShapeType="1"/>
          </p:cNvSpPr>
          <p:nvPr/>
        </p:nvSpPr>
        <p:spPr bwMode="auto">
          <a:xfrm flipH="1">
            <a:off x="2741979" y="5217988"/>
            <a:ext cx="652463" cy="469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a:extLst>
              <a:ext uri="{FF2B5EF4-FFF2-40B4-BE49-F238E27FC236}">
                <a16:creationId xmlns:a16="http://schemas.microsoft.com/office/drawing/2014/main" id="{71EE5986-29DB-BF44-A798-3426154BFDC4}"/>
              </a:ext>
            </a:extLst>
          </p:cNvPr>
          <p:cNvSpPr>
            <a:spLocks noChangeShapeType="1"/>
          </p:cNvSpPr>
          <p:nvPr/>
        </p:nvSpPr>
        <p:spPr bwMode="auto">
          <a:xfrm flipV="1">
            <a:off x="2157779" y="4752851"/>
            <a:ext cx="825500" cy="40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4">
            <a:extLst>
              <a:ext uri="{FF2B5EF4-FFF2-40B4-BE49-F238E27FC236}">
                <a16:creationId xmlns:a16="http://schemas.microsoft.com/office/drawing/2014/main" id="{3C8286EC-ACE7-0A40-A591-C596765A7CB0}"/>
              </a:ext>
            </a:extLst>
          </p:cNvPr>
          <p:cNvSpPr>
            <a:spLocks noChangeShapeType="1"/>
          </p:cNvSpPr>
          <p:nvPr/>
        </p:nvSpPr>
        <p:spPr bwMode="auto">
          <a:xfrm flipH="1">
            <a:off x="1349742" y="5259263"/>
            <a:ext cx="833437" cy="166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5">
            <a:extLst>
              <a:ext uri="{FF2B5EF4-FFF2-40B4-BE49-F238E27FC236}">
                <a16:creationId xmlns:a16="http://schemas.microsoft.com/office/drawing/2014/main" id="{C6AB1CA3-C1B7-CC40-8FB1-266BE8C9D73B}"/>
              </a:ext>
            </a:extLst>
          </p:cNvPr>
          <p:cNvSpPr>
            <a:spLocks noChangeShapeType="1"/>
          </p:cNvSpPr>
          <p:nvPr/>
        </p:nvSpPr>
        <p:spPr bwMode="auto">
          <a:xfrm>
            <a:off x="2983279" y="4752851"/>
            <a:ext cx="360363" cy="450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6">
            <a:extLst>
              <a:ext uri="{FF2B5EF4-FFF2-40B4-BE49-F238E27FC236}">
                <a16:creationId xmlns:a16="http://schemas.microsoft.com/office/drawing/2014/main" id="{63D9E4C8-90F6-9841-AD91-1984AC475F99}"/>
              </a:ext>
            </a:extLst>
          </p:cNvPr>
          <p:cNvSpPr>
            <a:spLocks noChangeArrowheads="1"/>
          </p:cNvSpPr>
          <p:nvPr/>
        </p:nvSpPr>
        <p:spPr bwMode="auto">
          <a:xfrm>
            <a:off x="1883142" y="5159251"/>
            <a:ext cx="425450" cy="222250"/>
          </a:xfrm>
          <a:prstGeom prst="rect">
            <a:avLst/>
          </a:prstGeom>
          <a:solidFill>
            <a:srgbClr val="618FF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sp>
        <p:nvSpPr>
          <p:cNvPr id="15" name="Oval 17">
            <a:extLst>
              <a:ext uri="{FF2B5EF4-FFF2-40B4-BE49-F238E27FC236}">
                <a16:creationId xmlns:a16="http://schemas.microsoft.com/office/drawing/2014/main" id="{0F231125-7702-8241-B52B-796D943532C2}"/>
              </a:ext>
            </a:extLst>
          </p:cNvPr>
          <p:cNvSpPr>
            <a:spLocks noChangeArrowheads="1"/>
          </p:cNvSpPr>
          <p:nvPr/>
        </p:nvSpPr>
        <p:spPr bwMode="auto">
          <a:xfrm>
            <a:off x="3462704" y="5597401"/>
            <a:ext cx="474663" cy="295275"/>
          </a:xfrm>
          <a:prstGeom prst="ellipse">
            <a:avLst/>
          </a:prstGeom>
          <a:solidFill>
            <a:srgbClr val="0000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sp>
        <p:nvSpPr>
          <p:cNvPr id="16" name="Rectangle 18">
            <a:extLst>
              <a:ext uri="{FF2B5EF4-FFF2-40B4-BE49-F238E27FC236}">
                <a16:creationId xmlns:a16="http://schemas.microsoft.com/office/drawing/2014/main" id="{7A58CFE9-9114-F14A-8679-5556981A1AF3}"/>
              </a:ext>
            </a:extLst>
          </p:cNvPr>
          <p:cNvSpPr>
            <a:spLocks noChangeArrowheads="1"/>
          </p:cNvSpPr>
          <p:nvPr/>
        </p:nvSpPr>
        <p:spPr bwMode="auto">
          <a:xfrm>
            <a:off x="2546717" y="5559301"/>
            <a:ext cx="428625" cy="222250"/>
          </a:xfrm>
          <a:prstGeom prst="rect">
            <a:avLst/>
          </a:prstGeom>
          <a:solidFill>
            <a:srgbClr val="618FF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sp>
        <p:nvSpPr>
          <p:cNvPr id="17" name="Rectangle 19">
            <a:extLst>
              <a:ext uri="{FF2B5EF4-FFF2-40B4-BE49-F238E27FC236}">
                <a16:creationId xmlns:a16="http://schemas.microsoft.com/office/drawing/2014/main" id="{9651B26B-24D0-5C4A-B2F6-E0A330A27C20}"/>
              </a:ext>
            </a:extLst>
          </p:cNvPr>
          <p:cNvSpPr>
            <a:spLocks noChangeArrowheads="1"/>
          </p:cNvSpPr>
          <p:nvPr/>
        </p:nvSpPr>
        <p:spPr bwMode="auto">
          <a:xfrm>
            <a:off x="3186479" y="5071938"/>
            <a:ext cx="425450" cy="220663"/>
          </a:xfrm>
          <a:prstGeom prst="rect">
            <a:avLst/>
          </a:prstGeom>
          <a:solidFill>
            <a:srgbClr val="618FF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sp>
        <p:nvSpPr>
          <p:cNvPr id="18" name="Rectangle 20">
            <a:extLst>
              <a:ext uri="{FF2B5EF4-FFF2-40B4-BE49-F238E27FC236}">
                <a16:creationId xmlns:a16="http://schemas.microsoft.com/office/drawing/2014/main" id="{66E5B4E7-CA38-DD45-B18E-EF47974E1598}"/>
              </a:ext>
            </a:extLst>
          </p:cNvPr>
          <p:cNvSpPr>
            <a:spLocks noChangeArrowheads="1"/>
          </p:cNvSpPr>
          <p:nvPr/>
        </p:nvSpPr>
        <p:spPr bwMode="auto">
          <a:xfrm>
            <a:off x="2680067" y="4627438"/>
            <a:ext cx="428625" cy="222250"/>
          </a:xfrm>
          <a:prstGeom prst="rect">
            <a:avLst/>
          </a:prstGeom>
          <a:solidFill>
            <a:srgbClr val="618FF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sp>
        <p:nvSpPr>
          <p:cNvPr id="19" name="Oval 23">
            <a:extLst>
              <a:ext uri="{FF2B5EF4-FFF2-40B4-BE49-F238E27FC236}">
                <a16:creationId xmlns:a16="http://schemas.microsoft.com/office/drawing/2014/main" id="{E2D3FF82-79F6-674B-B7A8-C8347C96CC0C}"/>
              </a:ext>
            </a:extLst>
          </p:cNvPr>
          <p:cNvSpPr>
            <a:spLocks noChangeArrowheads="1"/>
          </p:cNvSpPr>
          <p:nvPr/>
        </p:nvSpPr>
        <p:spPr bwMode="auto">
          <a:xfrm>
            <a:off x="1541829" y="5559301"/>
            <a:ext cx="474663" cy="295275"/>
          </a:xfrm>
          <a:prstGeom prst="ellipse">
            <a:avLst/>
          </a:prstGeom>
          <a:solidFill>
            <a:srgbClr val="0000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sp>
        <p:nvSpPr>
          <p:cNvPr id="20" name="Oval 24">
            <a:extLst>
              <a:ext uri="{FF2B5EF4-FFF2-40B4-BE49-F238E27FC236}">
                <a16:creationId xmlns:a16="http://schemas.microsoft.com/office/drawing/2014/main" id="{4D2AD429-48E2-B14E-80A6-076115B4DC3C}"/>
              </a:ext>
            </a:extLst>
          </p:cNvPr>
          <p:cNvSpPr>
            <a:spLocks noChangeArrowheads="1"/>
          </p:cNvSpPr>
          <p:nvPr/>
        </p:nvSpPr>
        <p:spPr bwMode="auto">
          <a:xfrm>
            <a:off x="1083042" y="5265613"/>
            <a:ext cx="474662" cy="293688"/>
          </a:xfrm>
          <a:prstGeom prst="ellipse">
            <a:avLst/>
          </a:prstGeom>
          <a:solidFill>
            <a:srgbClr val="0000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sp>
        <p:nvSpPr>
          <p:cNvPr id="21" name="Line 26">
            <a:extLst>
              <a:ext uri="{FF2B5EF4-FFF2-40B4-BE49-F238E27FC236}">
                <a16:creationId xmlns:a16="http://schemas.microsoft.com/office/drawing/2014/main" id="{467D1AF4-80FC-C244-9EA4-E396BC2C0F9A}"/>
              </a:ext>
            </a:extLst>
          </p:cNvPr>
          <p:cNvSpPr>
            <a:spLocks noChangeShapeType="1"/>
          </p:cNvSpPr>
          <p:nvPr/>
        </p:nvSpPr>
        <p:spPr bwMode="auto">
          <a:xfrm flipH="1">
            <a:off x="2930892" y="5673601"/>
            <a:ext cx="5318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7">
            <a:extLst>
              <a:ext uri="{FF2B5EF4-FFF2-40B4-BE49-F238E27FC236}">
                <a16:creationId xmlns:a16="http://schemas.microsoft.com/office/drawing/2014/main" id="{5DCD9BA7-AC18-6243-BC59-2045F4FDC4A2}"/>
              </a:ext>
            </a:extLst>
          </p:cNvPr>
          <p:cNvSpPr>
            <a:spLocks noChangeShapeType="1"/>
          </p:cNvSpPr>
          <p:nvPr/>
        </p:nvSpPr>
        <p:spPr bwMode="auto">
          <a:xfrm flipH="1">
            <a:off x="3615104" y="4913188"/>
            <a:ext cx="533400" cy="227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8">
            <a:extLst>
              <a:ext uri="{FF2B5EF4-FFF2-40B4-BE49-F238E27FC236}">
                <a16:creationId xmlns:a16="http://schemas.microsoft.com/office/drawing/2014/main" id="{14CFE79D-CA53-7C45-974D-5DC0BF25F614}"/>
              </a:ext>
            </a:extLst>
          </p:cNvPr>
          <p:cNvSpPr>
            <a:spLocks/>
          </p:cNvSpPr>
          <p:nvPr/>
        </p:nvSpPr>
        <p:spPr bwMode="auto">
          <a:xfrm>
            <a:off x="1730742" y="4856038"/>
            <a:ext cx="2587625" cy="379413"/>
          </a:xfrm>
          <a:custGeom>
            <a:avLst/>
            <a:gdLst>
              <a:gd name="T0" fmla="*/ 0 w 1632"/>
              <a:gd name="T1" fmla="*/ 48 h 240"/>
              <a:gd name="T2" fmla="*/ 288 w 1632"/>
              <a:gd name="T3" fmla="*/ 240 h 240"/>
              <a:gd name="T4" fmla="*/ 672 w 1632"/>
              <a:gd name="T5" fmla="*/ 0 h 240"/>
              <a:gd name="T6" fmla="*/ 864 w 1632"/>
              <a:gd name="T7" fmla="*/ 0 h 240"/>
              <a:gd name="T8" fmla="*/ 1008 w 1632"/>
              <a:gd name="T9" fmla="*/ 144 h 240"/>
              <a:gd name="T10" fmla="*/ 1248 w 1632"/>
              <a:gd name="T11" fmla="*/ 144 h 240"/>
              <a:gd name="T12" fmla="*/ 1632 w 1632"/>
              <a:gd name="T13" fmla="*/ 0 h 240"/>
              <a:gd name="T14" fmla="*/ 0 60000 65536"/>
              <a:gd name="T15" fmla="*/ 0 60000 65536"/>
              <a:gd name="T16" fmla="*/ 0 60000 65536"/>
              <a:gd name="T17" fmla="*/ 0 60000 65536"/>
              <a:gd name="T18" fmla="*/ 0 60000 65536"/>
              <a:gd name="T19" fmla="*/ 0 60000 65536"/>
              <a:gd name="T20" fmla="*/ 0 60000 65536"/>
              <a:gd name="T21" fmla="*/ 0 w 1632"/>
              <a:gd name="T22" fmla="*/ 0 h 240"/>
              <a:gd name="T23" fmla="*/ 1632 w 1632"/>
              <a:gd name="T24" fmla="*/ 240 h 2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2" h="240">
                <a:moveTo>
                  <a:pt x="0" y="48"/>
                </a:moveTo>
                <a:lnTo>
                  <a:pt x="288" y="240"/>
                </a:lnTo>
                <a:lnTo>
                  <a:pt x="672" y="0"/>
                </a:lnTo>
                <a:lnTo>
                  <a:pt x="864" y="0"/>
                </a:lnTo>
                <a:lnTo>
                  <a:pt x="1008" y="144"/>
                </a:lnTo>
                <a:lnTo>
                  <a:pt x="1248" y="144"/>
                </a:lnTo>
                <a:lnTo>
                  <a:pt x="1632" y="0"/>
                </a:lnTo>
              </a:path>
            </a:pathLst>
          </a:custGeom>
          <a:noFill/>
          <a:ln w="508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pic>
        <p:nvPicPr>
          <p:cNvPr id="24" name="Picture 29" descr="j0332268">
            <a:extLst>
              <a:ext uri="{FF2B5EF4-FFF2-40B4-BE49-F238E27FC236}">
                <a16:creationId xmlns:a16="http://schemas.microsoft.com/office/drawing/2014/main" id="{4C0DA6AE-1E18-7945-AD3B-5C509E6CE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67" y="4221038"/>
            <a:ext cx="7858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3" descr="PHONEH73">
            <a:extLst>
              <a:ext uri="{FF2B5EF4-FFF2-40B4-BE49-F238E27FC236}">
                <a16:creationId xmlns:a16="http://schemas.microsoft.com/office/drawing/2014/main" id="{33DB4469-FC2F-0C40-A938-0214BE215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667" y="4106738"/>
            <a:ext cx="1182687"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2">
            <a:extLst>
              <a:ext uri="{FF2B5EF4-FFF2-40B4-BE49-F238E27FC236}">
                <a16:creationId xmlns:a16="http://schemas.microsoft.com/office/drawing/2014/main" id="{3E323052-ED3E-3048-BAC2-4ADF43FB475A}"/>
              </a:ext>
            </a:extLst>
          </p:cNvPr>
          <p:cNvSpPr>
            <a:spLocks noChangeArrowheads="1"/>
          </p:cNvSpPr>
          <p:nvPr/>
        </p:nvSpPr>
        <p:spPr bwMode="auto">
          <a:xfrm>
            <a:off x="4140567" y="5259263"/>
            <a:ext cx="473075" cy="293688"/>
          </a:xfrm>
          <a:prstGeom prst="ellipse">
            <a:avLst/>
          </a:prstGeom>
          <a:solidFill>
            <a:srgbClr val="0000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a:p>
        </p:txBody>
      </p:sp>
      <p:pic>
        <p:nvPicPr>
          <p:cNvPr id="7170" name="Picture 2" descr="Telephone switchboard - Wikipedia">
            <a:extLst>
              <a:ext uri="{FF2B5EF4-FFF2-40B4-BE49-F238E27FC236}">
                <a16:creationId xmlns:a16="http://schemas.microsoft.com/office/drawing/2014/main" id="{F278C11D-A3B7-4940-A4E3-A285A0E01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4712" y="3337440"/>
            <a:ext cx="4510087" cy="312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59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B331-85BE-C04C-9F23-882D45B9251D}"/>
              </a:ext>
            </a:extLst>
          </p:cNvPr>
          <p:cNvSpPr>
            <a:spLocks noGrp="1"/>
          </p:cNvSpPr>
          <p:nvPr>
            <p:ph type="title"/>
          </p:nvPr>
        </p:nvSpPr>
        <p:spPr/>
        <p:txBody>
          <a:bodyPr/>
          <a:lstStyle/>
          <a:p>
            <a:r>
              <a:rPr lang="en-US" dirty="0"/>
              <a:t>Socket system calls</a:t>
            </a:r>
          </a:p>
        </p:txBody>
      </p:sp>
      <p:sp>
        <p:nvSpPr>
          <p:cNvPr id="3" name="Content Placeholder 2">
            <a:extLst>
              <a:ext uri="{FF2B5EF4-FFF2-40B4-BE49-F238E27FC236}">
                <a16:creationId xmlns:a16="http://schemas.microsoft.com/office/drawing/2014/main" id="{A5D75E85-9869-FF48-8EBC-868FA56C4381}"/>
              </a:ext>
            </a:extLst>
          </p:cNvPr>
          <p:cNvSpPr>
            <a:spLocks noGrp="1"/>
          </p:cNvSpPr>
          <p:nvPr>
            <p:ph idx="1"/>
          </p:nvPr>
        </p:nvSpPr>
        <p:spPr/>
        <p:txBody>
          <a:bodyPr/>
          <a:lstStyle/>
          <a:p>
            <a:r>
              <a:rPr lang="en-US" dirty="0"/>
              <a:t>socket(): Analogous to pipe(), it creates a networking socket and returns a file descriptor to the socket.</a:t>
            </a:r>
          </a:p>
          <a:p>
            <a:r>
              <a:rPr lang="en-US" dirty="0"/>
              <a:t>Server side</a:t>
            </a:r>
          </a:p>
          <a:p>
            <a:pPr lvl="1"/>
            <a:r>
              <a:rPr lang="en-US" dirty="0"/>
              <a:t>bind(</a:t>
            </a:r>
            <a:r>
              <a:rPr lang="en-US" dirty="0" err="1"/>
              <a:t>fd</a:t>
            </a:r>
            <a:r>
              <a:rPr lang="en-US" dirty="0"/>
              <a:t>, ...) -&gt; int: Picks a port and associate it with the socket </a:t>
            </a:r>
            <a:r>
              <a:rPr lang="en-US" dirty="0" err="1"/>
              <a:t>fd</a:t>
            </a:r>
            <a:r>
              <a:rPr lang="en-US" dirty="0"/>
              <a:t>.</a:t>
            </a:r>
          </a:p>
          <a:p>
            <a:pPr lvl="1"/>
            <a:r>
              <a:rPr lang="en-US" dirty="0"/>
              <a:t>listen(</a:t>
            </a:r>
            <a:r>
              <a:rPr lang="en-US" dirty="0" err="1"/>
              <a:t>fd</a:t>
            </a:r>
            <a:r>
              <a:rPr lang="en-US" dirty="0"/>
              <a:t>) -&gt; int: Set the state of socket </a:t>
            </a:r>
            <a:r>
              <a:rPr lang="en-US" dirty="0" err="1"/>
              <a:t>fd</a:t>
            </a:r>
            <a:r>
              <a:rPr lang="en-US" dirty="0"/>
              <a:t> to indicate that it can accept incoming connections.</a:t>
            </a:r>
          </a:p>
          <a:p>
            <a:pPr lvl="1"/>
            <a:r>
              <a:rPr lang="en-US" dirty="0"/>
              <a:t>accept(</a:t>
            </a:r>
            <a:r>
              <a:rPr lang="en-US" dirty="0" err="1"/>
              <a:t>fd</a:t>
            </a:r>
            <a:r>
              <a:rPr lang="en-US" dirty="0"/>
              <a:t>) -&gt; </a:t>
            </a:r>
            <a:r>
              <a:rPr lang="en-US" dirty="0" err="1"/>
              <a:t>cfd</a:t>
            </a:r>
            <a:r>
              <a:rPr lang="en-US" dirty="0"/>
              <a:t>: Wait for a client connection, and returns a new socket file descriptor </a:t>
            </a:r>
            <a:r>
              <a:rPr lang="en-US" dirty="0" err="1"/>
              <a:t>cfd</a:t>
            </a:r>
            <a:r>
              <a:rPr lang="en-US" dirty="0"/>
              <a:t> after establishing a new incoming connection from the client. </a:t>
            </a:r>
            <a:r>
              <a:rPr lang="en-US" dirty="0" err="1"/>
              <a:t>cfd</a:t>
            </a:r>
            <a:r>
              <a:rPr lang="en-US" dirty="0"/>
              <a:t> correspond to the active connection with the client.</a:t>
            </a:r>
          </a:p>
          <a:p>
            <a:pPr lvl="1"/>
            <a:endParaRPr lang="en-US" dirty="0"/>
          </a:p>
          <a:p>
            <a:endParaRPr lang="en-US" dirty="0"/>
          </a:p>
        </p:txBody>
      </p:sp>
      <p:sp>
        <p:nvSpPr>
          <p:cNvPr id="4" name="Slide Number Placeholder 3">
            <a:extLst>
              <a:ext uri="{FF2B5EF4-FFF2-40B4-BE49-F238E27FC236}">
                <a16:creationId xmlns:a16="http://schemas.microsoft.com/office/drawing/2014/main" id="{1AA972B7-F0CB-C249-8F5F-5A69E3E0221C}"/>
              </a:ext>
            </a:extLst>
          </p:cNvPr>
          <p:cNvSpPr>
            <a:spLocks noGrp="1"/>
          </p:cNvSpPr>
          <p:nvPr>
            <p:ph type="sldNum" sz="quarter" idx="12"/>
          </p:nvPr>
        </p:nvSpPr>
        <p:spPr/>
        <p:txBody>
          <a:bodyPr/>
          <a:lstStyle/>
          <a:p>
            <a:fld id="{7904A8AC-C669-244C-953E-6C477326AD58}" type="slidenum">
              <a:rPr lang="en-US" smtClean="0"/>
              <a:pPr/>
              <a:t>39</a:t>
            </a:fld>
            <a:endParaRPr lang="en-US"/>
          </a:p>
        </p:txBody>
      </p:sp>
    </p:spTree>
    <p:extLst>
      <p:ext uri="{BB962C8B-B14F-4D97-AF65-F5344CB8AC3E}">
        <p14:creationId xmlns:p14="http://schemas.microsoft.com/office/powerpoint/2010/main" val="132765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B014-14C5-EE48-AE08-047CC091FFAE}"/>
              </a:ext>
            </a:extLst>
          </p:cNvPr>
          <p:cNvSpPr>
            <a:spLocks noGrp="1"/>
          </p:cNvSpPr>
          <p:nvPr>
            <p:ph type="title"/>
          </p:nvPr>
        </p:nvSpPr>
        <p:spPr/>
        <p:txBody>
          <a:bodyPr/>
          <a:lstStyle/>
          <a:p>
            <a:r>
              <a:rPr lang="en-US" dirty="0"/>
              <a:t>Review code socket</a:t>
            </a:r>
          </a:p>
        </p:txBody>
      </p:sp>
      <p:sp>
        <p:nvSpPr>
          <p:cNvPr id="3" name="Content Placeholder 2">
            <a:extLst>
              <a:ext uri="{FF2B5EF4-FFF2-40B4-BE49-F238E27FC236}">
                <a16:creationId xmlns:a16="http://schemas.microsoft.com/office/drawing/2014/main" id="{EFB938F9-AA40-CE42-A153-F72233A1C4BD}"/>
              </a:ext>
            </a:extLst>
          </p:cNvPr>
          <p:cNvSpPr>
            <a:spLocks noGrp="1"/>
          </p:cNvSpPr>
          <p:nvPr>
            <p:ph idx="1"/>
          </p:nvPr>
        </p:nvSpPr>
        <p:spPr/>
        <p:txBody>
          <a:bodyPr/>
          <a:lstStyle/>
          <a:p>
            <a:r>
              <a:rPr lang="en-US" dirty="0"/>
              <a:t>A simple client-server code</a:t>
            </a:r>
          </a:p>
          <a:p>
            <a:endParaRPr lang="en-US" dirty="0"/>
          </a:p>
        </p:txBody>
      </p:sp>
      <p:sp>
        <p:nvSpPr>
          <p:cNvPr id="4" name="Slide Number Placeholder 3">
            <a:extLst>
              <a:ext uri="{FF2B5EF4-FFF2-40B4-BE49-F238E27FC236}">
                <a16:creationId xmlns:a16="http://schemas.microsoft.com/office/drawing/2014/main" id="{2D278E8D-B5C7-8845-99B2-1AD7EFCF76FB}"/>
              </a:ext>
            </a:extLst>
          </p:cNvPr>
          <p:cNvSpPr>
            <a:spLocks noGrp="1"/>
          </p:cNvSpPr>
          <p:nvPr>
            <p:ph type="sldNum" sz="quarter" idx="12"/>
          </p:nvPr>
        </p:nvSpPr>
        <p:spPr/>
        <p:txBody>
          <a:bodyPr/>
          <a:lstStyle/>
          <a:p>
            <a:fld id="{7904A8AC-C669-244C-953E-6C477326AD58}" type="slidenum">
              <a:rPr lang="en-US" smtClean="0"/>
              <a:pPr/>
              <a:t>4</a:t>
            </a:fld>
            <a:endParaRPr lang="en-US"/>
          </a:p>
        </p:txBody>
      </p:sp>
    </p:spTree>
    <p:extLst>
      <p:ext uri="{BB962C8B-B14F-4D97-AF65-F5344CB8AC3E}">
        <p14:creationId xmlns:p14="http://schemas.microsoft.com/office/powerpoint/2010/main" val="3041797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0074-0836-414B-AE4A-18B3A8527266}"/>
              </a:ext>
            </a:extLst>
          </p:cNvPr>
          <p:cNvSpPr>
            <a:spLocks noGrp="1"/>
          </p:cNvSpPr>
          <p:nvPr>
            <p:ph type="title"/>
          </p:nvPr>
        </p:nvSpPr>
        <p:spPr/>
        <p:txBody>
          <a:bodyPr/>
          <a:lstStyle/>
          <a:p>
            <a:r>
              <a:rPr lang="en-US" dirty="0"/>
              <a:t>Socket system calls</a:t>
            </a:r>
          </a:p>
        </p:txBody>
      </p:sp>
      <p:sp>
        <p:nvSpPr>
          <p:cNvPr id="3" name="Content Placeholder 2">
            <a:extLst>
              <a:ext uri="{FF2B5EF4-FFF2-40B4-BE49-F238E27FC236}">
                <a16:creationId xmlns:a16="http://schemas.microsoft.com/office/drawing/2014/main" id="{70BF4C36-7CC8-FE46-967F-2AD0B8521432}"/>
              </a:ext>
            </a:extLst>
          </p:cNvPr>
          <p:cNvSpPr>
            <a:spLocks noGrp="1"/>
          </p:cNvSpPr>
          <p:nvPr>
            <p:ph idx="1"/>
          </p:nvPr>
        </p:nvSpPr>
        <p:spPr/>
        <p:txBody>
          <a:bodyPr/>
          <a:lstStyle/>
          <a:p>
            <a:r>
              <a:rPr lang="en-US" dirty="0"/>
              <a:t>Client side</a:t>
            </a:r>
          </a:p>
          <a:p>
            <a:pPr lvl="1"/>
            <a:r>
              <a:rPr lang="en-US" dirty="0"/>
              <a:t>connect(</a:t>
            </a:r>
            <a:r>
              <a:rPr lang="en-US" dirty="0" err="1"/>
              <a:t>fd</a:t>
            </a:r>
            <a:r>
              <a:rPr lang="en-US" dirty="0"/>
              <a:t>, …) -&gt; int: Establish a </a:t>
            </a:r>
            <a:r>
              <a:rPr lang="en-US" dirty="0" err="1"/>
              <a:t>connection.fd</a:t>
            </a:r>
            <a:r>
              <a:rPr lang="en-US" dirty="0"/>
              <a:t>: socket file descriptor returned by socket()</a:t>
            </a:r>
          </a:p>
          <a:p>
            <a:pPr lvl="1"/>
            <a:r>
              <a:rPr lang="en-US" dirty="0"/>
              <a:t>Returns 0 on success and a negative value on failure.</a:t>
            </a:r>
          </a:p>
          <a:p>
            <a:pPr lvl="1"/>
            <a:endParaRPr lang="en-US" dirty="0"/>
          </a:p>
        </p:txBody>
      </p:sp>
      <p:sp>
        <p:nvSpPr>
          <p:cNvPr id="4" name="Slide Number Placeholder 3">
            <a:extLst>
              <a:ext uri="{FF2B5EF4-FFF2-40B4-BE49-F238E27FC236}">
                <a16:creationId xmlns:a16="http://schemas.microsoft.com/office/drawing/2014/main" id="{5BDA29BF-9668-6641-9F62-C8F724144BF3}"/>
              </a:ext>
            </a:extLst>
          </p:cNvPr>
          <p:cNvSpPr>
            <a:spLocks noGrp="1"/>
          </p:cNvSpPr>
          <p:nvPr>
            <p:ph type="sldNum" sz="quarter" idx="12"/>
          </p:nvPr>
        </p:nvSpPr>
        <p:spPr/>
        <p:txBody>
          <a:bodyPr/>
          <a:lstStyle/>
          <a:p>
            <a:fld id="{7904A8AC-C669-244C-953E-6C477326AD58}" type="slidenum">
              <a:rPr lang="en-US" smtClean="0"/>
              <a:pPr/>
              <a:t>40</a:t>
            </a:fld>
            <a:endParaRPr lang="en-US"/>
          </a:p>
        </p:txBody>
      </p:sp>
    </p:spTree>
    <p:extLst>
      <p:ext uri="{BB962C8B-B14F-4D97-AF65-F5344CB8AC3E}">
        <p14:creationId xmlns:p14="http://schemas.microsoft.com/office/powerpoint/2010/main" val="2919382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CD46-553B-5148-91A8-459BACC35710}"/>
              </a:ext>
            </a:extLst>
          </p:cNvPr>
          <p:cNvSpPr>
            <a:spLocks noGrp="1"/>
          </p:cNvSpPr>
          <p:nvPr>
            <p:ph type="title"/>
          </p:nvPr>
        </p:nvSpPr>
        <p:spPr>
          <a:xfrm>
            <a:off x="0" y="274638"/>
            <a:ext cx="12192000" cy="1143000"/>
          </a:xfrm>
        </p:spPr>
        <p:txBody>
          <a:bodyPr/>
          <a:lstStyle/>
          <a:p>
            <a:r>
              <a:rPr lang="en-US" dirty="0"/>
              <a:t>How to implement client-server communications?</a:t>
            </a:r>
            <a:br>
              <a:rPr lang="en-US" dirty="0"/>
            </a:br>
            <a:r>
              <a:rPr lang="en-US" dirty="0"/>
              <a:t>E.g., Stream sockets (TCP)	</a:t>
            </a:r>
          </a:p>
        </p:txBody>
      </p:sp>
      <p:sp>
        <p:nvSpPr>
          <p:cNvPr id="4" name="Slide Number Placeholder 3">
            <a:extLst>
              <a:ext uri="{FF2B5EF4-FFF2-40B4-BE49-F238E27FC236}">
                <a16:creationId xmlns:a16="http://schemas.microsoft.com/office/drawing/2014/main" id="{9749E726-1B5C-F041-8762-898B9DE5C915}"/>
              </a:ext>
            </a:extLst>
          </p:cNvPr>
          <p:cNvSpPr>
            <a:spLocks noGrp="1"/>
          </p:cNvSpPr>
          <p:nvPr>
            <p:ph type="sldNum" sz="quarter" idx="12"/>
          </p:nvPr>
        </p:nvSpPr>
        <p:spPr/>
        <p:txBody>
          <a:bodyPr/>
          <a:lstStyle/>
          <a:p>
            <a:fld id="{7904A8AC-C669-244C-953E-6C477326AD58}" type="slidenum">
              <a:rPr lang="en-US" smtClean="0"/>
              <a:pPr/>
              <a:t>41</a:t>
            </a:fld>
            <a:endParaRPr lang="en-US"/>
          </a:p>
        </p:txBody>
      </p:sp>
      <p:sp>
        <p:nvSpPr>
          <p:cNvPr id="31" name="Text Box 4">
            <a:extLst>
              <a:ext uri="{FF2B5EF4-FFF2-40B4-BE49-F238E27FC236}">
                <a16:creationId xmlns:a16="http://schemas.microsoft.com/office/drawing/2014/main" id="{6BDC160E-6501-DA49-927C-974196BF8F9F}"/>
              </a:ext>
            </a:extLst>
          </p:cNvPr>
          <p:cNvSpPr txBox="1">
            <a:spLocks noChangeArrowheads="1"/>
          </p:cNvSpPr>
          <p:nvPr/>
        </p:nvSpPr>
        <p:spPr bwMode="auto">
          <a:xfrm>
            <a:off x="2635251" y="1927227"/>
            <a:ext cx="16716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Create a socket</a:t>
            </a:r>
          </a:p>
        </p:txBody>
      </p:sp>
      <p:sp>
        <p:nvSpPr>
          <p:cNvPr id="32" name="Text Box 5">
            <a:extLst>
              <a:ext uri="{FF2B5EF4-FFF2-40B4-BE49-F238E27FC236}">
                <a16:creationId xmlns:a16="http://schemas.microsoft.com/office/drawing/2014/main" id="{88809159-8F42-1845-A1FE-B10CE022970D}"/>
              </a:ext>
            </a:extLst>
          </p:cNvPr>
          <p:cNvSpPr txBox="1">
            <a:spLocks noChangeArrowheads="1"/>
          </p:cNvSpPr>
          <p:nvPr/>
        </p:nvSpPr>
        <p:spPr bwMode="auto">
          <a:xfrm>
            <a:off x="2443163" y="2628079"/>
            <a:ext cx="1917700" cy="3693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Bind the socket </a:t>
            </a:r>
          </a:p>
        </p:txBody>
      </p:sp>
      <p:sp>
        <p:nvSpPr>
          <p:cNvPr id="33" name="Text Box 6">
            <a:extLst>
              <a:ext uri="{FF2B5EF4-FFF2-40B4-BE49-F238E27FC236}">
                <a16:creationId xmlns:a16="http://schemas.microsoft.com/office/drawing/2014/main" id="{F928B01B-061C-7942-B91A-2AFE81A5FC14}"/>
              </a:ext>
            </a:extLst>
          </p:cNvPr>
          <p:cNvSpPr txBox="1">
            <a:spLocks noChangeArrowheads="1"/>
          </p:cNvSpPr>
          <p:nvPr/>
        </p:nvSpPr>
        <p:spPr bwMode="auto">
          <a:xfrm>
            <a:off x="2152651" y="3322639"/>
            <a:ext cx="2693988" cy="6000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 for client</a:t>
            </a:r>
          </a:p>
          <a:p>
            <a:pPr eaLnBrk="1" hangingPunct="1"/>
            <a:r>
              <a:rPr lang="en-US" altLang="en-US" sz="1500">
                <a:latin typeface="Calibri" panose="020F0502020204030204" pitchFamily="34" charset="0"/>
              </a:rPr>
              <a:t>(Wait for incoming connections)</a:t>
            </a:r>
          </a:p>
        </p:txBody>
      </p:sp>
      <p:sp>
        <p:nvSpPr>
          <p:cNvPr id="34" name="Text Box 7">
            <a:extLst>
              <a:ext uri="{FF2B5EF4-FFF2-40B4-BE49-F238E27FC236}">
                <a16:creationId xmlns:a16="http://schemas.microsoft.com/office/drawing/2014/main" id="{DF3E6ABC-249B-6C41-BFAF-A40F33F9CDC2}"/>
              </a:ext>
            </a:extLst>
          </p:cNvPr>
          <p:cNvSpPr txBox="1">
            <a:spLocks noChangeArrowheads="1"/>
          </p:cNvSpPr>
          <p:nvPr/>
        </p:nvSpPr>
        <p:spPr bwMode="auto">
          <a:xfrm>
            <a:off x="2495551" y="4343402"/>
            <a:ext cx="2017713"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 connection</a:t>
            </a:r>
          </a:p>
        </p:txBody>
      </p:sp>
      <p:sp>
        <p:nvSpPr>
          <p:cNvPr id="35" name="Text Box 8">
            <a:extLst>
              <a:ext uri="{FF2B5EF4-FFF2-40B4-BE49-F238E27FC236}">
                <a16:creationId xmlns:a16="http://schemas.microsoft.com/office/drawing/2014/main" id="{BFE76C55-8484-C441-A673-2EF075F82E43}"/>
              </a:ext>
            </a:extLst>
          </p:cNvPr>
          <p:cNvSpPr txBox="1">
            <a:spLocks noChangeArrowheads="1"/>
          </p:cNvSpPr>
          <p:nvPr/>
        </p:nvSpPr>
        <p:spPr bwMode="auto">
          <a:xfrm>
            <a:off x="2495551" y="5121277"/>
            <a:ext cx="1812925"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Request</a:t>
            </a:r>
          </a:p>
        </p:txBody>
      </p:sp>
      <p:sp>
        <p:nvSpPr>
          <p:cNvPr id="36" name="Text Box 9">
            <a:extLst>
              <a:ext uri="{FF2B5EF4-FFF2-40B4-BE49-F238E27FC236}">
                <a16:creationId xmlns:a16="http://schemas.microsoft.com/office/drawing/2014/main" id="{0B6A55E2-F672-2448-A742-22CF36807031}"/>
              </a:ext>
            </a:extLst>
          </p:cNvPr>
          <p:cNvSpPr txBox="1">
            <a:spLocks noChangeArrowheads="1"/>
          </p:cNvSpPr>
          <p:nvPr/>
        </p:nvSpPr>
        <p:spPr bwMode="auto">
          <a:xfrm>
            <a:off x="2635251" y="6196014"/>
            <a:ext cx="1673225"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response</a:t>
            </a:r>
          </a:p>
        </p:txBody>
      </p:sp>
      <p:sp>
        <p:nvSpPr>
          <p:cNvPr id="37" name="Line 11">
            <a:extLst>
              <a:ext uri="{FF2B5EF4-FFF2-40B4-BE49-F238E27FC236}">
                <a16:creationId xmlns:a16="http://schemas.microsoft.com/office/drawing/2014/main" id="{F8F71BCA-207C-2C47-904F-76147201D3AD}"/>
              </a:ext>
            </a:extLst>
          </p:cNvPr>
          <p:cNvSpPr>
            <a:spLocks noChangeShapeType="1"/>
          </p:cNvSpPr>
          <p:nvPr/>
        </p:nvSpPr>
        <p:spPr bwMode="auto">
          <a:xfrm>
            <a:off x="3305176" y="2311402"/>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2">
            <a:extLst>
              <a:ext uri="{FF2B5EF4-FFF2-40B4-BE49-F238E27FC236}">
                <a16:creationId xmlns:a16="http://schemas.microsoft.com/office/drawing/2014/main" id="{F945033A-FC3F-124A-BF28-328E50389A75}"/>
              </a:ext>
            </a:extLst>
          </p:cNvPr>
          <p:cNvSpPr>
            <a:spLocks noChangeShapeType="1"/>
          </p:cNvSpPr>
          <p:nvPr/>
        </p:nvSpPr>
        <p:spPr bwMode="auto">
          <a:xfrm flipH="1">
            <a:off x="3306764" y="3003552"/>
            <a:ext cx="19050" cy="3222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3">
            <a:extLst>
              <a:ext uri="{FF2B5EF4-FFF2-40B4-BE49-F238E27FC236}">
                <a16:creationId xmlns:a16="http://schemas.microsoft.com/office/drawing/2014/main" id="{BCC7BEFF-BCFE-E04D-9642-431901E14C56}"/>
              </a:ext>
            </a:extLst>
          </p:cNvPr>
          <p:cNvSpPr>
            <a:spLocks noChangeShapeType="1"/>
          </p:cNvSpPr>
          <p:nvPr/>
        </p:nvSpPr>
        <p:spPr bwMode="auto">
          <a:xfrm flipH="1">
            <a:off x="3325814" y="3922714"/>
            <a:ext cx="0" cy="4206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4">
            <a:extLst>
              <a:ext uri="{FF2B5EF4-FFF2-40B4-BE49-F238E27FC236}">
                <a16:creationId xmlns:a16="http://schemas.microsoft.com/office/drawing/2014/main" id="{E1DB88D4-3FB0-6E49-A5B5-6CB9EAE76C3C}"/>
              </a:ext>
            </a:extLst>
          </p:cNvPr>
          <p:cNvSpPr>
            <a:spLocks noChangeShapeType="1"/>
          </p:cNvSpPr>
          <p:nvPr/>
        </p:nvSpPr>
        <p:spPr bwMode="auto">
          <a:xfrm>
            <a:off x="3306764" y="4713289"/>
            <a:ext cx="0" cy="4079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5">
            <a:extLst>
              <a:ext uri="{FF2B5EF4-FFF2-40B4-BE49-F238E27FC236}">
                <a16:creationId xmlns:a16="http://schemas.microsoft.com/office/drawing/2014/main" id="{F6155134-247B-7949-8E68-49CE0655ADDB}"/>
              </a:ext>
            </a:extLst>
          </p:cNvPr>
          <p:cNvSpPr>
            <a:spLocks noChangeShapeType="1"/>
          </p:cNvSpPr>
          <p:nvPr/>
        </p:nvSpPr>
        <p:spPr bwMode="auto">
          <a:xfrm>
            <a:off x="3306764" y="5518152"/>
            <a:ext cx="19050" cy="6524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19">
            <a:extLst>
              <a:ext uri="{FF2B5EF4-FFF2-40B4-BE49-F238E27FC236}">
                <a16:creationId xmlns:a16="http://schemas.microsoft.com/office/drawing/2014/main" id="{6919F52A-C490-8C49-A037-56A5A41DF1B9}"/>
              </a:ext>
            </a:extLst>
          </p:cNvPr>
          <p:cNvSpPr txBox="1">
            <a:spLocks noChangeArrowheads="1"/>
          </p:cNvSpPr>
          <p:nvPr/>
        </p:nvSpPr>
        <p:spPr bwMode="auto">
          <a:xfrm>
            <a:off x="7831139" y="2606390"/>
            <a:ext cx="11474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Client</a:t>
            </a:r>
          </a:p>
        </p:txBody>
      </p:sp>
      <p:sp>
        <p:nvSpPr>
          <p:cNvPr id="43" name="Text Box 20">
            <a:extLst>
              <a:ext uri="{FF2B5EF4-FFF2-40B4-BE49-F238E27FC236}">
                <a16:creationId xmlns:a16="http://schemas.microsoft.com/office/drawing/2014/main" id="{E5A0226C-A179-6647-B881-EFBF28D16F5F}"/>
              </a:ext>
            </a:extLst>
          </p:cNvPr>
          <p:cNvSpPr txBox="1">
            <a:spLocks noChangeArrowheads="1"/>
          </p:cNvSpPr>
          <p:nvPr/>
        </p:nvSpPr>
        <p:spPr bwMode="auto">
          <a:xfrm>
            <a:off x="7475539" y="346710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Create a socket</a:t>
            </a:r>
          </a:p>
        </p:txBody>
      </p:sp>
      <p:sp>
        <p:nvSpPr>
          <p:cNvPr id="44" name="Text Box 21">
            <a:extLst>
              <a:ext uri="{FF2B5EF4-FFF2-40B4-BE49-F238E27FC236}">
                <a16:creationId xmlns:a16="http://schemas.microsoft.com/office/drawing/2014/main" id="{7E78BB93-CF93-6A4E-86E8-24D36BBADBA5}"/>
              </a:ext>
            </a:extLst>
          </p:cNvPr>
          <p:cNvSpPr txBox="1">
            <a:spLocks noChangeArrowheads="1"/>
          </p:cNvSpPr>
          <p:nvPr/>
        </p:nvSpPr>
        <p:spPr bwMode="auto">
          <a:xfrm>
            <a:off x="7475539" y="415925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 to server</a:t>
            </a:r>
          </a:p>
        </p:txBody>
      </p:sp>
      <p:sp>
        <p:nvSpPr>
          <p:cNvPr id="45" name="Text Box 22">
            <a:extLst>
              <a:ext uri="{FF2B5EF4-FFF2-40B4-BE49-F238E27FC236}">
                <a16:creationId xmlns:a16="http://schemas.microsoft.com/office/drawing/2014/main" id="{E401930E-1C59-4E4A-9DA5-8A9C3ABDDC70}"/>
              </a:ext>
            </a:extLst>
          </p:cNvPr>
          <p:cNvSpPr txBox="1">
            <a:spLocks noChangeArrowheads="1"/>
          </p:cNvSpPr>
          <p:nvPr/>
        </p:nvSpPr>
        <p:spPr bwMode="auto">
          <a:xfrm>
            <a:off x="7475539" y="4956177"/>
            <a:ext cx="18621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the request</a:t>
            </a:r>
          </a:p>
        </p:txBody>
      </p:sp>
      <p:sp>
        <p:nvSpPr>
          <p:cNvPr id="46" name="Line 23">
            <a:extLst>
              <a:ext uri="{FF2B5EF4-FFF2-40B4-BE49-F238E27FC236}">
                <a16:creationId xmlns:a16="http://schemas.microsoft.com/office/drawing/2014/main" id="{B38761BF-8891-B344-A68C-4BF4B7904322}"/>
              </a:ext>
            </a:extLst>
          </p:cNvPr>
          <p:cNvSpPr>
            <a:spLocks noChangeShapeType="1"/>
          </p:cNvSpPr>
          <p:nvPr/>
        </p:nvSpPr>
        <p:spPr bwMode="auto">
          <a:xfrm>
            <a:off x="8001001" y="3836989"/>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4">
            <a:extLst>
              <a:ext uri="{FF2B5EF4-FFF2-40B4-BE49-F238E27FC236}">
                <a16:creationId xmlns:a16="http://schemas.microsoft.com/office/drawing/2014/main" id="{9A24A9B4-1EA6-5445-B7E3-84FB57D267C9}"/>
              </a:ext>
            </a:extLst>
          </p:cNvPr>
          <p:cNvSpPr>
            <a:spLocks noChangeShapeType="1"/>
          </p:cNvSpPr>
          <p:nvPr/>
        </p:nvSpPr>
        <p:spPr bwMode="auto">
          <a:xfrm flipH="1">
            <a:off x="8001001" y="4527552"/>
            <a:ext cx="0" cy="4238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5">
            <a:extLst>
              <a:ext uri="{FF2B5EF4-FFF2-40B4-BE49-F238E27FC236}">
                <a16:creationId xmlns:a16="http://schemas.microsoft.com/office/drawing/2014/main" id="{C89D4BC2-3B83-AF47-97AC-6AFDAD8C3793}"/>
              </a:ext>
            </a:extLst>
          </p:cNvPr>
          <p:cNvSpPr>
            <a:spLocks noChangeShapeType="1"/>
          </p:cNvSpPr>
          <p:nvPr/>
        </p:nvSpPr>
        <p:spPr bwMode="auto">
          <a:xfrm flipH="1">
            <a:off x="4513264" y="4291014"/>
            <a:ext cx="2962275" cy="236538"/>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26">
            <a:extLst>
              <a:ext uri="{FF2B5EF4-FFF2-40B4-BE49-F238E27FC236}">
                <a16:creationId xmlns:a16="http://schemas.microsoft.com/office/drawing/2014/main" id="{15BD60A6-A0E4-6E41-AB16-5CC0BF1AE04E}"/>
              </a:ext>
            </a:extLst>
          </p:cNvPr>
          <p:cNvSpPr txBox="1">
            <a:spLocks noChangeArrowheads="1"/>
          </p:cNvSpPr>
          <p:nvPr/>
        </p:nvSpPr>
        <p:spPr bwMode="auto">
          <a:xfrm rot="21237376">
            <a:off x="4751389" y="4025902"/>
            <a:ext cx="228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establish connection</a:t>
            </a:r>
          </a:p>
        </p:txBody>
      </p:sp>
      <p:sp>
        <p:nvSpPr>
          <p:cNvPr id="50" name="Line 27">
            <a:extLst>
              <a:ext uri="{FF2B5EF4-FFF2-40B4-BE49-F238E27FC236}">
                <a16:creationId xmlns:a16="http://schemas.microsoft.com/office/drawing/2014/main" id="{0C0FE39A-ECF9-9E44-9280-FE639759F4F8}"/>
              </a:ext>
            </a:extLst>
          </p:cNvPr>
          <p:cNvSpPr>
            <a:spLocks noChangeShapeType="1"/>
          </p:cNvSpPr>
          <p:nvPr/>
        </p:nvSpPr>
        <p:spPr bwMode="auto">
          <a:xfrm flipH="1">
            <a:off x="4308476" y="5121277"/>
            <a:ext cx="3149600" cy="204787"/>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9">
            <a:extLst>
              <a:ext uri="{FF2B5EF4-FFF2-40B4-BE49-F238E27FC236}">
                <a16:creationId xmlns:a16="http://schemas.microsoft.com/office/drawing/2014/main" id="{C2EEC5D2-4883-7148-9D50-5DE94873DAB1}"/>
              </a:ext>
            </a:extLst>
          </p:cNvPr>
          <p:cNvSpPr txBox="1">
            <a:spLocks noChangeArrowheads="1"/>
          </p:cNvSpPr>
          <p:nvPr/>
        </p:nvSpPr>
        <p:spPr bwMode="auto">
          <a:xfrm rot="21358569">
            <a:off x="4857751" y="4802189"/>
            <a:ext cx="1516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(request)</a:t>
            </a:r>
          </a:p>
        </p:txBody>
      </p:sp>
      <p:sp>
        <p:nvSpPr>
          <p:cNvPr id="52" name="Text Box 31">
            <a:extLst>
              <a:ext uri="{FF2B5EF4-FFF2-40B4-BE49-F238E27FC236}">
                <a16:creationId xmlns:a16="http://schemas.microsoft.com/office/drawing/2014/main" id="{BA793F75-1248-C640-9620-3331ED807AB2}"/>
              </a:ext>
            </a:extLst>
          </p:cNvPr>
          <p:cNvSpPr txBox="1">
            <a:spLocks noChangeArrowheads="1"/>
          </p:cNvSpPr>
          <p:nvPr/>
        </p:nvSpPr>
        <p:spPr bwMode="auto">
          <a:xfrm>
            <a:off x="7475539" y="6351589"/>
            <a:ext cx="1862137"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response</a:t>
            </a:r>
          </a:p>
        </p:txBody>
      </p:sp>
      <p:sp>
        <p:nvSpPr>
          <p:cNvPr id="53" name="Line 32">
            <a:extLst>
              <a:ext uri="{FF2B5EF4-FFF2-40B4-BE49-F238E27FC236}">
                <a16:creationId xmlns:a16="http://schemas.microsoft.com/office/drawing/2014/main" id="{F23AEAD8-8E3F-1B48-B9C2-024A382A1C6E}"/>
              </a:ext>
            </a:extLst>
          </p:cNvPr>
          <p:cNvSpPr>
            <a:spLocks noChangeShapeType="1"/>
          </p:cNvSpPr>
          <p:nvPr/>
        </p:nvSpPr>
        <p:spPr bwMode="auto">
          <a:xfrm>
            <a:off x="4308476" y="6351589"/>
            <a:ext cx="3149600" cy="214313"/>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33">
            <a:extLst>
              <a:ext uri="{FF2B5EF4-FFF2-40B4-BE49-F238E27FC236}">
                <a16:creationId xmlns:a16="http://schemas.microsoft.com/office/drawing/2014/main" id="{8B7EAA5F-343E-CB4A-8FDB-D369032B97E9}"/>
              </a:ext>
            </a:extLst>
          </p:cNvPr>
          <p:cNvSpPr txBox="1">
            <a:spLocks noChangeArrowheads="1"/>
          </p:cNvSpPr>
          <p:nvPr/>
        </p:nvSpPr>
        <p:spPr bwMode="auto">
          <a:xfrm rot="247832">
            <a:off x="5172076" y="6111877"/>
            <a:ext cx="1271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(reply)</a:t>
            </a:r>
          </a:p>
        </p:txBody>
      </p:sp>
      <p:sp>
        <p:nvSpPr>
          <p:cNvPr id="55" name="Line 34">
            <a:extLst>
              <a:ext uri="{FF2B5EF4-FFF2-40B4-BE49-F238E27FC236}">
                <a16:creationId xmlns:a16="http://schemas.microsoft.com/office/drawing/2014/main" id="{5FC1CEC5-0EDF-6948-AD6F-BE70EF487A1F}"/>
              </a:ext>
            </a:extLst>
          </p:cNvPr>
          <p:cNvSpPr>
            <a:spLocks noChangeShapeType="1"/>
          </p:cNvSpPr>
          <p:nvPr/>
        </p:nvSpPr>
        <p:spPr bwMode="auto">
          <a:xfrm flipH="1">
            <a:off x="8010526" y="5326064"/>
            <a:ext cx="0" cy="10255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10">
            <a:extLst>
              <a:ext uri="{FF2B5EF4-FFF2-40B4-BE49-F238E27FC236}">
                <a16:creationId xmlns:a16="http://schemas.microsoft.com/office/drawing/2014/main" id="{5CAC0A84-5D36-334D-A820-C165AD597223}"/>
              </a:ext>
            </a:extLst>
          </p:cNvPr>
          <p:cNvSpPr txBox="1">
            <a:spLocks noChangeArrowheads="1"/>
          </p:cNvSpPr>
          <p:nvPr/>
        </p:nvSpPr>
        <p:spPr bwMode="auto">
          <a:xfrm>
            <a:off x="471412" y="1203544"/>
            <a:ext cx="1252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Server</a:t>
            </a:r>
          </a:p>
        </p:txBody>
      </p:sp>
      <p:sp>
        <p:nvSpPr>
          <p:cNvPr id="30" name="Text Box 4">
            <a:extLst>
              <a:ext uri="{FF2B5EF4-FFF2-40B4-BE49-F238E27FC236}">
                <a16:creationId xmlns:a16="http://schemas.microsoft.com/office/drawing/2014/main" id="{962ECC81-453A-0241-87EC-F38FC4197635}"/>
              </a:ext>
            </a:extLst>
          </p:cNvPr>
          <p:cNvSpPr txBox="1">
            <a:spLocks noChangeArrowheads="1"/>
          </p:cNvSpPr>
          <p:nvPr/>
        </p:nvSpPr>
        <p:spPr bwMode="auto">
          <a:xfrm>
            <a:off x="950120" y="192722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socket()</a:t>
            </a:r>
          </a:p>
        </p:txBody>
      </p:sp>
      <p:sp>
        <p:nvSpPr>
          <p:cNvPr id="57" name="Text Box 5">
            <a:extLst>
              <a:ext uri="{FF2B5EF4-FFF2-40B4-BE49-F238E27FC236}">
                <a16:creationId xmlns:a16="http://schemas.microsoft.com/office/drawing/2014/main" id="{9FAB78C0-EDF6-D14A-BDE9-7EC6541B4472}"/>
              </a:ext>
            </a:extLst>
          </p:cNvPr>
          <p:cNvSpPr txBox="1">
            <a:spLocks noChangeArrowheads="1"/>
          </p:cNvSpPr>
          <p:nvPr/>
        </p:nvSpPr>
        <p:spPr bwMode="auto">
          <a:xfrm>
            <a:off x="950120" y="261937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bind()</a:t>
            </a:r>
          </a:p>
        </p:txBody>
      </p:sp>
      <p:sp>
        <p:nvSpPr>
          <p:cNvPr id="58" name="Text Box 6">
            <a:extLst>
              <a:ext uri="{FF2B5EF4-FFF2-40B4-BE49-F238E27FC236}">
                <a16:creationId xmlns:a16="http://schemas.microsoft.com/office/drawing/2014/main" id="{7C50AE06-9660-7541-8A9B-1CDFB8701E2E}"/>
              </a:ext>
            </a:extLst>
          </p:cNvPr>
          <p:cNvSpPr txBox="1">
            <a:spLocks noChangeArrowheads="1"/>
          </p:cNvSpPr>
          <p:nvPr/>
        </p:nvSpPr>
        <p:spPr bwMode="auto">
          <a:xfrm>
            <a:off x="948532" y="3335339"/>
            <a:ext cx="1008063" cy="369887"/>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a:t>
            </a:r>
          </a:p>
        </p:txBody>
      </p:sp>
      <p:sp>
        <p:nvSpPr>
          <p:cNvPr id="59" name="Text Box 7">
            <a:extLst>
              <a:ext uri="{FF2B5EF4-FFF2-40B4-BE49-F238E27FC236}">
                <a16:creationId xmlns:a16="http://schemas.microsoft.com/office/drawing/2014/main" id="{88AB2857-8D90-DE4C-AFBE-155EE4A329EE}"/>
              </a:ext>
            </a:extLst>
          </p:cNvPr>
          <p:cNvSpPr txBox="1">
            <a:spLocks noChangeArrowheads="1"/>
          </p:cNvSpPr>
          <p:nvPr/>
        </p:nvSpPr>
        <p:spPr bwMode="auto">
          <a:xfrm>
            <a:off x="948532" y="4240214"/>
            <a:ext cx="1006475" cy="3714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a:t>
            </a:r>
          </a:p>
        </p:txBody>
      </p:sp>
      <p:sp>
        <p:nvSpPr>
          <p:cNvPr id="60" name="Text Box 8">
            <a:extLst>
              <a:ext uri="{FF2B5EF4-FFF2-40B4-BE49-F238E27FC236}">
                <a16:creationId xmlns:a16="http://schemas.microsoft.com/office/drawing/2014/main" id="{8F7D73A4-E970-5E42-A791-2EA5B33292FC}"/>
              </a:ext>
            </a:extLst>
          </p:cNvPr>
          <p:cNvSpPr txBox="1">
            <a:spLocks noChangeArrowheads="1"/>
          </p:cNvSpPr>
          <p:nvPr/>
        </p:nvSpPr>
        <p:spPr bwMode="auto">
          <a:xfrm>
            <a:off x="615082" y="5110441"/>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1" name="Text Box 9">
            <a:extLst>
              <a:ext uri="{FF2B5EF4-FFF2-40B4-BE49-F238E27FC236}">
                <a16:creationId xmlns:a16="http://schemas.microsoft.com/office/drawing/2014/main" id="{CF279E5A-98CD-2146-907B-1ED0227F0FC5}"/>
              </a:ext>
            </a:extLst>
          </p:cNvPr>
          <p:cNvSpPr txBox="1">
            <a:spLocks noChangeArrowheads="1"/>
          </p:cNvSpPr>
          <p:nvPr/>
        </p:nvSpPr>
        <p:spPr bwMode="auto">
          <a:xfrm>
            <a:off x="390528" y="5978526"/>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
        <p:nvSpPr>
          <p:cNvPr id="62" name="Text Box 20">
            <a:extLst>
              <a:ext uri="{FF2B5EF4-FFF2-40B4-BE49-F238E27FC236}">
                <a16:creationId xmlns:a16="http://schemas.microsoft.com/office/drawing/2014/main" id="{F50FA73F-10F8-B448-8144-FC5A432EF574}"/>
              </a:ext>
            </a:extLst>
          </p:cNvPr>
          <p:cNvSpPr txBox="1">
            <a:spLocks noChangeArrowheads="1"/>
          </p:cNvSpPr>
          <p:nvPr/>
        </p:nvSpPr>
        <p:spPr bwMode="auto">
          <a:xfrm>
            <a:off x="9551931" y="342153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socket()</a:t>
            </a:r>
          </a:p>
        </p:txBody>
      </p:sp>
      <p:sp>
        <p:nvSpPr>
          <p:cNvPr id="63" name="Text Box 21">
            <a:extLst>
              <a:ext uri="{FF2B5EF4-FFF2-40B4-BE49-F238E27FC236}">
                <a16:creationId xmlns:a16="http://schemas.microsoft.com/office/drawing/2014/main" id="{F4417DE9-DF19-694F-86A2-17F6D6A26892}"/>
              </a:ext>
            </a:extLst>
          </p:cNvPr>
          <p:cNvSpPr txBox="1">
            <a:spLocks noChangeArrowheads="1"/>
          </p:cNvSpPr>
          <p:nvPr/>
        </p:nvSpPr>
        <p:spPr bwMode="auto">
          <a:xfrm>
            <a:off x="9551931" y="411368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a:t>
            </a:r>
          </a:p>
        </p:txBody>
      </p:sp>
      <p:sp>
        <p:nvSpPr>
          <p:cNvPr id="68" name="Text Box 8">
            <a:extLst>
              <a:ext uri="{FF2B5EF4-FFF2-40B4-BE49-F238E27FC236}">
                <a16:creationId xmlns:a16="http://schemas.microsoft.com/office/drawing/2014/main" id="{D1A0582C-7F7F-574E-AE69-986B17492FCC}"/>
              </a:ext>
            </a:extLst>
          </p:cNvPr>
          <p:cNvSpPr txBox="1">
            <a:spLocks noChangeArrowheads="1"/>
          </p:cNvSpPr>
          <p:nvPr/>
        </p:nvSpPr>
        <p:spPr bwMode="auto">
          <a:xfrm>
            <a:off x="9592373" y="6312370"/>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9" name="Text Box 9">
            <a:extLst>
              <a:ext uri="{FF2B5EF4-FFF2-40B4-BE49-F238E27FC236}">
                <a16:creationId xmlns:a16="http://schemas.microsoft.com/office/drawing/2014/main" id="{EBB63D1E-AEE8-844B-85FB-7137A85788B1}"/>
              </a:ext>
            </a:extLst>
          </p:cNvPr>
          <p:cNvSpPr txBox="1">
            <a:spLocks noChangeArrowheads="1"/>
          </p:cNvSpPr>
          <p:nvPr/>
        </p:nvSpPr>
        <p:spPr bwMode="auto">
          <a:xfrm>
            <a:off x="9551931" y="4925775"/>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Tree>
    <p:extLst>
      <p:ext uri="{BB962C8B-B14F-4D97-AF65-F5344CB8AC3E}">
        <p14:creationId xmlns:p14="http://schemas.microsoft.com/office/powerpoint/2010/main" val="2987764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1D56-7998-D14D-BA80-A03DC133C550}"/>
              </a:ext>
            </a:extLst>
          </p:cNvPr>
          <p:cNvSpPr>
            <a:spLocks noGrp="1"/>
          </p:cNvSpPr>
          <p:nvPr>
            <p:ph type="title"/>
          </p:nvPr>
        </p:nvSpPr>
        <p:spPr/>
        <p:txBody>
          <a:bodyPr/>
          <a:lstStyle/>
          <a:p>
            <a:r>
              <a:rPr lang="en-US" dirty="0"/>
              <a:t>Create a socket</a:t>
            </a:r>
          </a:p>
        </p:txBody>
      </p:sp>
      <p:sp>
        <p:nvSpPr>
          <p:cNvPr id="3" name="Content Placeholder 2">
            <a:extLst>
              <a:ext uri="{FF2B5EF4-FFF2-40B4-BE49-F238E27FC236}">
                <a16:creationId xmlns:a16="http://schemas.microsoft.com/office/drawing/2014/main" id="{3CA645FC-8D81-984E-A51E-6C2E4021BFDA}"/>
              </a:ext>
            </a:extLst>
          </p:cNvPr>
          <p:cNvSpPr>
            <a:spLocks noGrp="1"/>
          </p:cNvSpPr>
          <p:nvPr>
            <p:ph idx="1"/>
          </p:nvPr>
        </p:nvSpPr>
        <p:spPr/>
        <p:txBody>
          <a:bodyPr/>
          <a:lstStyle/>
          <a:p>
            <a:r>
              <a:rPr lang="en-US" dirty="0"/>
              <a:t>int socket(int domain, int type, int protocol)</a:t>
            </a:r>
          </a:p>
          <a:p>
            <a:pPr lvl="1"/>
            <a:r>
              <a:rPr lang="en-US" dirty="0"/>
              <a:t>create a networking socket and returns a file descriptor to the socket</a:t>
            </a:r>
          </a:p>
          <a:p>
            <a:pPr lvl="1"/>
            <a:r>
              <a:rPr lang="en-US" dirty="0"/>
              <a:t>Not connected yet</a:t>
            </a:r>
          </a:p>
          <a:p>
            <a:pPr lvl="1"/>
            <a:r>
              <a:rPr lang="en-US" dirty="0"/>
              <a:t>Reserve kernel state for a future network connection</a:t>
            </a:r>
          </a:p>
          <a:p>
            <a:r>
              <a:rPr lang="en-US" dirty="0"/>
              <a:t>Domain: </a:t>
            </a:r>
          </a:p>
          <a:p>
            <a:pPr lvl="1"/>
            <a:r>
              <a:rPr lang="en-US" dirty="0"/>
              <a:t>E.g., </a:t>
            </a:r>
            <a:r>
              <a:rPr lang="en-US" dirty="0">
                <a:ea typeface="ＭＳ Ｐゴシック" charset="0"/>
              </a:rPr>
              <a:t>PF_INET for IPv4</a:t>
            </a:r>
          </a:p>
          <a:p>
            <a:r>
              <a:rPr lang="en-US" dirty="0"/>
              <a:t>Type:</a:t>
            </a:r>
          </a:p>
          <a:p>
            <a:pPr lvl="1">
              <a:lnSpc>
                <a:spcPct val="80000"/>
              </a:lnSpc>
              <a:buFont typeface="Arial" charset="0"/>
              <a:buChar char="–"/>
              <a:defRPr/>
            </a:pPr>
            <a:r>
              <a:rPr lang="en-US" dirty="0">
                <a:ea typeface="ＭＳ Ｐゴシック" charset="0"/>
              </a:rPr>
              <a:t>SOCK_STREAM: reliable byte stream (TCP)</a:t>
            </a:r>
          </a:p>
          <a:p>
            <a:pPr lvl="1">
              <a:lnSpc>
                <a:spcPct val="80000"/>
              </a:lnSpc>
              <a:buFont typeface="Arial" charset="0"/>
              <a:buChar char="–"/>
              <a:defRPr/>
            </a:pPr>
            <a:r>
              <a:rPr lang="en-US" dirty="0">
                <a:ea typeface="ＭＳ Ｐゴシック" charset="0"/>
              </a:rPr>
              <a:t>SOCK_DGRAM: message-oriented service (UDP)</a:t>
            </a:r>
            <a:endParaRPr lang="en-US" dirty="0"/>
          </a:p>
          <a:p>
            <a:endParaRPr lang="en-US" dirty="0"/>
          </a:p>
        </p:txBody>
      </p:sp>
      <p:sp>
        <p:nvSpPr>
          <p:cNvPr id="4" name="Slide Number Placeholder 3">
            <a:extLst>
              <a:ext uri="{FF2B5EF4-FFF2-40B4-BE49-F238E27FC236}">
                <a16:creationId xmlns:a16="http://schemas.microsoft.com/office/drawing/2014/main" id="{D1D123C7-F552-6C47-BCCC-E37366D1D44E}"/>
              </a:ext>
            </a:extLst>
          </p:cNvPr>
          <p:cNvSpPr>
            <a:spLocks noGrp="1"/>
          </p:cNvSpPr>
          <p:nvPr>
            <p:ph type="sldNum" sz="quarter" idx="12"/>
          </p:nvPr>
        </p:nvSpPr>
        <p:spPr/>
        <p:txBody>
          <a:bodyPr/>
          <a:lstStyle/>
          <a:p>
            <a:fld id="{7904A8AC-C669-244C-953E-6C477326AD58}" type="slidenum">
              <a:rPr lang="en-US" smtClean="0"/>
              <a:pPr/>
              <a:t>42</a:t>
            </a:fld>
            <a:endParaRPr lang="en-US"/>
          </a:p>
        </p:txBody>
      </p:sp>
    </p:spTree>
    <p:extLst>
      <p:ext uri="{BB962C8B-B14F-4D97-AF65-F5344CB8AC3E}">
        <p14:creationId xmlns:p14="http://schemas.microsoft.com/office/powerpoint/2010/main" val="4241355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BDD746C1-3DD4-3344-A13B-D3EF05E0ED53}"/>
              </a:ext>
            </a:extLst>
          </p:cNvPr>
          <p:cNvSpPr>
            <a:spLocks noGrp="1"/>
          </p:cNvSpPr>
          <p:nvPr>
            <p:ph type="title"/>
          </p:nvPr>
        </p:nvSpPr>
        <p:spPr/>
        <p:txBody>
          <a:bodyPr/>
          <a:lstStyle/>
          <a:p>
            <a:r>
              <a:rPr lang="en-US" altLang="en-US" dirty="0">
                <a:ea typeface="ＭＳ Ｐゴシック" panose="020B0600070205080204" pitchFamily="34" charset="-128"/>
              </a:rPr>
              <a:t>Socket identification</a:t>
            </a:r>
          </a:p>
        </p:txBody>
      </p:sp>
      <p:sp>
        <p:nvSpPr>
          <p:cNvPr id="4" name="Text Box 4">
            <a:extLst>
              <a:ext uri="{FF2B5EF4-FFF2-40B4-BE49-F238E27FC236}">
                <a16:creationId xmlns:a16="http://schemas.microsoft.com/office/drawing/2014/main" id="{92226945-216F-954D-AF0D-96FCE1C60EE0}"/>
              </a:ext>
            </a:extLst>
          </p:cNvPr>
          <p:cNvSpPr txBox="1">
            <a:spLocks noChangeArrowheads="1"/>
          </p:cNvSpPr>
          <p:nvPr/>
        </p:nvSpPr>
        <p:spPr bwMode="auto">
          <a:xfrm>
            <a:off x="5337175" y="3692526"/>
            <a:ext cx="1455738" cy="523875"/>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a:latin typeface="Helvetica" charset="0"/>
                <a:ea typeface="ＭＳ Ｐゴシック" charset="0"/>
                <a:cs typeface="ＭＳ Ｐゴシック" charset="0"/>
              </a:rPr>
              <a:t>TCP/UDP</a:t>
            </a:r>
          </a:p>
        </p:txBody>
      </p:sp>
      <p:sp>
        <p:nvSpPr>
          <p:cNvPr id="5" name="Text Box 5">
            <a:extLst>
              <a:ext uri="{FF2B5EF4-FFF2-40B4-BE49-F238E27FC236}">
                <a16:creationId xmlns:a16="http://schemas.microsoft.com/office/drawing/2014/main" id="{8F299DDD-2F9A-BF49-B0D4-FC69FF1DCB31}"/>
              </a:ext>
            </a:extLst>
          </p:cNvPr>
          <p:cNvSpPr txBox="1">
            <a:spLocks noChangeArrowheads="1"/>
          </p:cNvSpPr>
          <p:nvPr/>
        </p:nvSpPr>
        <p:spPr bwMode="auto">
          <a:xfrm>
            <a:off x="5337175" y="4532314"/>
            <a:ext cx="1455738" cy="523875"/>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dirty="0">
                <a:latin typeface="Helvetica" charset="0"/>
                <a:ea typeface="ＭＳ Ｐゴシック" charset="0"/>
                <a:cs typeface="ＭＳ Ｐゴシック" charset="0"/>
              </a:rPr>
              <a:t>IP</a:t>
            </a:r>
          </a:p>
        </p:txBody>
      </p:sp>
      <p:sp>
        <p:nvSpPr>
          <p:cNvPr id="6" name="Text Box 6">
            <a:extLst>
              <a:ext uri="{FF2B5EF4-FFF2-40B4-BE49-F238E27FC236}">
                <a16:creationId xmlns:a16="http://schemas.microsoft.com/office/drawing/2014/main" id="{5343D713-A59C-AB49-8992-7DCDD7CA1800}"/>
              </a:ext>
            </a:extLst>
          </p:cNvPr>
          <p:cNvSpPr txBox="1">
            <a:spLocks noChangeArrowheads="1"/>
          </p:cNvSpPr>
          <p:nvPr/>
        </p:nvSpPr>
        <p:spPr bwMode="auto">
          <a:xfrm>
            <a:off x="5027781" y="5651500"/>
            <a:ext cx="2066591" cy="584775"/>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spAutoFit/>
          </a:bodyPr>
          <a:lstStyle/>
          <a:p>
            <a:pPr algn="ctr" eaLnBrk="0" hangingPunct="0">
              <a:defRPr/>
            </a:pPr>
            <a:r>
              <a:rPr lang="en-US" sz="2000" dirty="0">
                <a:latin typeface="Helvetica" charset="0"/>
                <a:ea typeface="ＭＳ Ｐゴシック" charset="0"/>
                <a:cs typeface="ＭＳ Ｐゴシック" charset="0"/>
              </a:rPr>
              <a:t>Network devices</a:t>
            </a:r>
          </a:p>
        </p:txBody>
      </p:sp>
      <p:sp>
        <p:nvSpPr>
          <p:cNvPr id="7" name="Line 7">
            <a:extLst>
              <a:ext uri="{FF2B5EF4-FFF2-40B4-BE49-F238E27FC236}">
                <a16:creationId xmlns:a16="http://schemas.microsoft.com/office/drawing/2014/main" id="{12DCB832-6437-3B4C-9C84-FA4F49F91899}"/>
              </a:ext>
            </a:extLst>
          </p:cNvPr>
          <p:cNvSpPr>
            <a:spLocks noChangeShapeType="1"/>
          </p:cNvSpPr>
          <p:nvPr/>
        </p:nvSpPr>
        <p:spPr bwMode="auto">
          <a:xfrm>
            <a:off x="6042025" y="4216400"/>
            <a:ext cx="1588" cy="31115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8" name="Line 8">
            <a:extLst>
              <a:ext uri="{FF2B5EF4-FFF2-40B4-BE49-F238E27FC236}">
                <a16:creationId xmlns:a16="http://schemas.microsoft.com/office/drawing/2014/main" id="{E0E1ED11-348E-5247-A86A-24D388530C79}"/>
              </a:ext>
            </a:extLst>
          </p:cNvPr>
          <p:cNvSpPr>
            <a:spLocks noChangeShapeType="1"/>
          </p:cNvSpPr>
          <p:nvPr/>
        </p:nvSpPr>
        <p:spPr bwMode="auto">
          <a:xfrm>
            <a:off x="6054725" y="5080000"/>
            <a:ext cx="0" cy="5715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9" name="Line 10">
            <a:extLst>
              <a:ext uri="{FF2B5EF4-FFF2-40B4-BE49-F238E27FC236}">
                <a16:creationId xmlns:a16="http://schemas.microsoft.com/office/drawing/2014/main" id="{58FB36CD-F966-F04C-8EBC-7188B4C93347}"/>
              </a:ext>
            </a:extLst>
          </p:cNvPr>
          <p:cNvSpPr>
            <a:spLocks noChangeShapeType="1"/>
          </p:cNvSpPr>
          <p:nvPr/>
        </p:nvSpPr>
        <p:spPr bwMode="auto">
          <a:xfrm>
            <a:off x="4651376" y="3419475"/>
            <a:ext cx="2881313" cy="15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10" name="Rectangle 11">
            <a:extLst>
              <a:ext uri="{FF2B5EF4-FFF2-40B4-BE49-F238E27FC236}">
                <a16:creationId xmlns:a16="http://schemas.microsoft.com/office/drawing/2014/main" id="{6177B0AF-03A5-AA45-A83B-18C76B63A4A9}"/>
              </a:ext>
            </a:extLst>
          </p:cNvPr>
          <p:cNvSpPr>
            <a:spLocks noChangeArrowheads="1"/>
          </p:cNvSpPr>
          <p:nvPr/>
        </p:nvSpPr>
        <p:spPr bwMode="auto">
          <a:xfrm>
            <a:off x="4302126" y="1525588"/>
            <a:ext cx="3667125" cy="49466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11" name="Oval 12">
            <a:extLst>
              <a:ext uri="{FF2B5EF4-FFF2-40B4-BE49-F238E27FC236}">
                <a16:creationId xmlns:a16="http://schemas.microsoft.com/office/drawing/2014/main" id="{51E23418-685E-5648-924B-272A4ED8A45D}"/>
              </a:ext>
            </a:extLst>
          </p:cNvPr>
          <p:cNvSpPr>
            <a:spLocks noChangeArrowheads="1"/>
          </p:cNvSpPr>
          <p:nvPr/>
        </p:nvSpPr>
        <p:spPr bwMode="auto">
          <a:xfrm>
            <a:off x="5492751" y="2708275"/>
            <a:ext cx="220663" cy="222250"/>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12" name="Line 13">
            <a:extLst>
              <a:ext uri="{FF2B5EF4-FFF2-40B4-BE49-F238E27FC236}">
                <a16:creationId xmlns:a16="http://schemas.microsoft.com/office/drawing/2014/main" id="{6D5C7AA1-1299-5B4F-B5AB-66E9924F4D2A}"/>
              </a:ext>
            </a:extLst>
          </p:cNvPr>
          <p:cNvSpPr>
            <a:spLocks noChangeShapeType="1"/>
          </p:cNvSpPr>
          <p:nvPr/>
        </p:nvSpPr>
        <p:spPr bwMode="auto">
          <a:xfrm>
            <a:off x="5645150" y="2930525"/>
            <a:ext cx="236538" cy="762000"/>
          </a:xfrm>
          <a:prstGeom prst="line">
            <a:avLst/>
          </a:prstGeom>
          <a:noFill/>
          <a:ln w="254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13" name="Oval 14">
            <a:extLst>
              <a:ext uri="{FF2B5EF4-FFF2-40B4-BE49-F238E27FC236}">
                <a16:creationId xmlns:a16="http://schemas.microsoft.com/office/drawing/2014/main" id="{ED2B3799-9151-FF42-960A-DDE4F5C2B492}"/>
              </a:ext>
            </a:extLst>
          </p:cNvPr>
          <p:cNvSpPr>
            <a:spLocks noChangeArrowheads="1"/>
          </p:cNvSpPr>
          <p:nvPr/>
        </p:nvSpPr>
        <p:spPr bwMode="auto">
          <a:xfrm>
            <a:off x="6559551" y="2708275"/>
            <a:ext cx="220663" cy="222250"/>
          </a:xfrm>
          <a:prstGeom prst="ellipse">
            <a:avLst/>
          </a:prstGeom>
          <a:solidFill>
            <a:srgbClr val="FF6600"/>
          </a:solidFill>
          <a:ln w="9525">
            <a:solidFill>
              <a:srgbClr val="FF66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14" name="Line 15">
            <a:extLst>
              <a:ext uri="{FF2B5EF4-FFF2-40B4-BE49-F238E27FC236}">
                <a16:creationId xmlns:a16="http://schemas.microsoft.com/office/drawing/2014/main" id="{6C8C811F-E05B-EC42-B5CE-8C1BE147E732}"/>
              </a:ext>
            </a:extLst>
          </p:cNvPr>
          <p:cNvSpPr>
            <a:spLocks noChangeShapeType="1"/>
          </p:cNvSpPr>
          <p:nvPr/>
        </p:nvSpPr>
        <p:spPr bwMode="auto">
          <a:xfrm flipH="1">
            <a:off x="6129339" y="2889251"/>
            <a:ext cx="471487" cy="803275"/>
          </a:xfrm>
          <a:prstGeom prst="line">
            <a:avLst/>
          </a:prstGeom>
          <a:noFill/>
          <a:ln w="25400">
            <a:solidFill>
              <a:srgbClr val="FF66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15" name="Line 16">
            <a:extLst>
              <a:ext uri="{FF2B5EF4-FFF2-40B4-BE49-F238E27FC236}">
                <a16:creationId xmlns:a16="http://schemas.microsoft.com/office/drawing/2014/main" id="{B86AB507-E5B3-E546-B748-AB878131CF5D}"/>
              </a:ext>
            </a:extLst>
          </p:cNvPr>
          <p:cNvSpPr>
            <a:spLocks noChangeShapeType="1"/>
          </p:cNvSpPr>
          <p:nvPr/>
        </p:nvSpPr>
        <p:spPr bwMode="auto">
          <a:xfrm>
            <a:off x="4530726" y="5368925"/>
            <a:ext cx="3248025" cy="15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nchor="ctr"/>
          <a:lstStyle/>
          <a:p>
            <a:pPr>
              <a:defRPr/>
            </a:pPr>
            <a:endParaRPr lang="en-US">
              <a:latin typeface="Arial" charset="0"/>
              <a:ea typeface="ＭＳ Ｐゴシック" charset="0"/>
              <a:cs typeface="ＭＳ Ｐゴシック" charset="0"/>
            </a:endParaRPr>
          </a:p>
        </p:txBody>
      </p:sp>
      <p:sp>
        <p:nvSpPr>
          <p:cNvPr id="16" name="Text Box 17">
            <a:extLst>
              <a:ext uri="{FF2B5EF4-FFF2-40B4-BE49-F238E27FC236}">
                <a16:creationId xmlns:a16="http://schemas.microsoft.com/office/drawing/2014/main" id="{D9EC0B80-8724-FC41-8981-2892AE1902B6}"/>
              </a:ext>
            </a:extLst>
          </p:cNvPr>
          <p:cNvSpPr txBox="1">
            <a:spLocks noChangeArrowheads="1"/>
          </p:cNvSpPr>
          <p:nvPr/>
        </p:nvSpPr>
        <p:spPr bwMode="auto">
          <a:xfrm>
            <a:off x="5035550" y="1946275"/>
            <a:ext cx="1066800" cy="838200"/>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dirty="0">
                <a:latin typeface="Helvetica" charset="0"/>
                <a:ea typeface="ＭＳ Ｐゴシック" charset="0"/>
                <a:cs typeface="ＭＳ Ｐゴシック" charset="0"/>
              </a:rPr>
              <a:t>Process</a:t>
            </a:r>
          </a:p>
          <a:p>
            <a:pPr algn="ctr" eaLnBrk="0" hangingPunct="0">
              <a:defRPr/>
            </a:pPr>
            <a:r>
              <a:rPr lang="en-US" sz="2000" dirty="0">
                <a:latin typeface="Helvetica" charset="0"/>
                <a:ea typeface="ＭＳ Ｐゴシック" charset="0"/>
                <a:cs typeface="ＭＳ Ｐゴシック" charset="0"/>
              </a:rPr>
              <a:t>A</a:t>
            </a:r>
          </a:p>
        </p:txBody>
      </p:sp>
      <p:sp>
        <p:nvSpPr>
          <p:cNvPr id="17" name="Text Box 18">
            <a:extLst>
              <a:ext uri="{FF2B5EF4-FFF2-40B4-BE49-F238E27FC236}">
                <a16:creationId xmlns:a16="http://schemas.microsoft.com/office/drawing/2014/main" id="{07DB007F-3DE7-7746-ADFD-5651E48A3170}"/>
              </a:ext>
            </a:extLst>
          </p:cNvPr>
          <p:cNvSpPr txBox="1">
            <a:spLocks noChangeArrowheads="1"/>
          </p:cNvSpPr>
          <p:nvPr/>
        </p:nvSpPr>
        <p:spPr bwMode="auto">
          <a:xfrm>
            <a:off x="6102350" y="1946275"/>
            <a:ext cx="1066800" cy="838200"/>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lstStyle/>
          <a:p>
            <a:pPr algn="ctr" eaLnBrk="0" hangingPunct="0">
              <a:defRPr/>
            </a:pPr>
            <a:r>
              <a:rPr lang="en-US" sz="2000" dirty="0">
                <a:latin typeface="Helvetica" charset="0"/>
                <a:ea typeface="ＭＳ Ｐゴシック" charset="0"/>
                <a:cs typeface="ＭＳ Ｐゴシック" charset="0"/>
              </a:rPr>
              <a:t>Process</a:t>
            </a:r>
          </a:p>
          <a:p>
            <a:pPr algn="ctr" eaLnBrk="0" hangingPunct="0">
              <a:defRPr/>
            </a:pPr>
            <a:r>
              <a:rPr lang="en-US" sz="2000" dirty="0">
                <a:latin typeface="Helvetica" charset="0"/>
                <a:ea typeface="ＭＳ Ｐゴシック" charset="0"/>
                <a:cs typeface="ＭＳ Ｐゴシック" charset="0"/>
              </a:rPr>
              <a:t>B</a:t>
            </a:r>
          </a:p>
        </p:txBody>
      </p:sp>
      <p:sp>
        <p:nvSpPr>
          <p:cNvPr id="18" name="Rectangle 19">
            <a:extLst>
              <a:ext uri="{FF2B5EF4-FFF2-40B4-BE49-F238E27FC236}">
                <a16:creationId xmlns:a16="http://schemas.microsoft.com/office/drawing/2014/main" id="{0E6EF70B-2A70-1B44-B69A-4E269B33DA89}"/>
              </a:ext>
            </a:extLst>
          </p:cNvPr>
          <p:cNvSpPr>
            <a:spLocks noChangeArrowheads="1"/>
          </p:cNvSpPr>
          <p:nvPr/>
        </p:nvSpPr>
        <p:spPr bwMode="auto">
          <a:xfrm>
            <a:off x="4746626" y="2813051"/>
            <a:ext cx="753411" cy="348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spAutoFit/>
          </a:bodyPr>
          <a:lstStyle/>
          <a:p>
            <a:pPr eaLnBrk="0" hangingPunct="0">
              <a:defRPr/>
            </a:pPr>
            <a:r>
              <a:rPr lang="en-US" sz="1600" i="1" dirty="0">
                <a:latin typeface="Helvetica" charset="0"/>
                <a:ea typeface="ＭＳ Ｐゴシック" charset="0"/>
                <a:cs typeface="ＭＳ Ｐゴシック" charset="0"/>
              </a:rPr>
              <a:t>port X</a:t>
            </a:r>
          </a:p>
        </p:txBody>
      </p:sp>
      <p:sp>
        <p:nvSpPr>
          <p:cNvPr id="19" name="Rectangle 21">
            <a:extLst>
              <a:ext uri="{FF2B5EF4-FFF2-40B4-BE49-F238E27FC236}">
                <a16:creationId xmlns:a16="http://schemas.microsoft.com/office/drawing/2014/main" id="{1362CF92-5E5A-2642-A94C-C0DDDB35FA2C}"/>
              </a:ext>
            </a:extLst>
          </p:cNvPr>
          <p:cNvSpPr>
            <a:spLocks noChangeArrowheads="1"/>
          </p:cNvSpPr>
          <p:nvPr/>
        </p:nvSpPr>
        <p:spPr bwMode="auto">
          <a:xfrm>
            <a:off x="6780214" y="2813051"/>
            <a:ext cx="749821" cy="348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1600" tIns="50800" rIns="101600" bIns="50800">
            <a:spAutoFit/>
          </a:bodyPr>
          <a:lstStyle/>
          <a:p>
            <a:pPr eaLnBrk="0" hangingPunct="0">
              <a:defRPr/>
            </a:pPr>
            <a:r>
              <a:rPr lang="en-US" sz="1600" i="1" dirty="0">
                <a:latin typeface="Helvetica" charset="0"/>
                <a:ea typeface="ＭＳ Ｐゴシック" charset="0"/>
                <a:cs typeface="ＭＳ Ｐゴシック" charset="0"/>
              </a:rPr>
              <a:t>port Y</a:t>
            </a:r>
          </a:p>
        </p:txBody>
      </p:sp>
      <p:cxnSp>
        <p:nvCxnSpPr>
          <p:cNvPr id="22" name="Straight Connector 21">
            <a:extLst>
              <a:ext uri="{FF2B5EF4-FFF2-40B4-BE49-F238E27FC236}">
                <a16:creationId xmlns:a16="http://schemas.microsoft.com/office/drawing/2014/main" id="{337C75BE-E03D-C349-9588-9CBE38F463BD}"/>
              </a:ext>
            </a:extLst>
          </p:cNvPr>
          <p:cNvCxnSpPr>
            <a:cxnSpLocks noChangeShapeType="1"/>
          </p:cNvCxnSpPr>
          <p:nvPr/>
        </p:nvCxnSpPr>
        <p:spPr bwMode="auto">
          <a:xfrm>
            <a:off x="7559675" y="4738688"/>
            <a:ext cx="833438" cy="0"/>
          </a:xfrm>
          <a:prstGeom prst="line">
            <a:avLst/>
          </a:prstGeom>
          <a:noFill/>
          <a:ln w="25400">
            <a:solidFill>
              <a:schemeClr val="tx1"/>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547" name="Rectangle 23">
            <a:extLst>
              <a:ext uri="{FF2B5EF4-FFF2-40B4-BE49-F238E27FC236}">
                <a16:creationId xmlns:a16="http://schemas.microsoft.com/office/drawing/2014/main" id="{3BA8D64D-3DC0-104B-8927-7B34ECF664D1}"/>
              </a:ext>
            </a:extLst>
          </p:cNvPr>
          <p:cNvSpPr>
            <a:spLocks noChangeArrowheads="1"/>
          </p:cNvSpPr>
          <p:nvPr/>
        </p:nvSpPr>
        <p:spPr bwMode="auto">
          <a:xfrm>
            <a:off x="8393114" y="4535488"/>
            <a:ext cx="1557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Helvetica" pitchFamily="2" charset="0"/>
              </a:rPr>
              <a:t>Host Address</a:t>
            </a:r>
            <a:endParaRPr lang="en-US" altLang="en-US" sz="1800"/>
          </a:p>
        </p:txBody>
      </p:sp>
      <p:cxnSp>
        <p:nvCxnSpPr>
          <p:cNvPr id="26" name="Straight Connector 25">
            <a:extLst>
              <a:ext uri="{FF2B5EF4-FFF2-40B4-BE49-F238E27FC236}">
                <a16:creationId xmlns:a16="http://schemas.microsoft.com/office/drawing/2014/main" id="{BC7A110D-69B1-C14A-821B-32B91D92EDF0}"/>
              </a:ext>
            </a:extLst>
          </p:cNvPr>
          <p:cNvCxnSpPr>
            <a:cxnSpLocks noChangeShapeType="1"/>
          </p:cNvCxnSpPr>
          <p:nvPr/>
        </p:nvCxnSpPr>
        <p:spPr bwMode="auto">
          <a:xfrm>
            <a:off x="7562850" y="3989388"/>
            <a:ext cx="831850" cy="0"/>
          </a:xfrm>
          <a:prstGeom prst="line">
            <a:avLst/>
          </a:prstGeom>
          <a:noFill/>
          <a:ln w="25400">
            <a:solidFill>
              <a:schemeClr val="tx1"/>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549" name="Rectangle 26">
            <a:extLst>
              <a:ext uri="{FF2B5EF4-FFF2-40B4-BE49-F238E27FC236}">
                <a16:creationId xmlns:a16="http://schemas.microsoft.com/office/drawing/2014/main" id="{360C7D16-3C50-BF45-B462-4B2DA1F2F202}"/>
              </a:ext>
            </a:extLst>
          </p:cNvPr>
          <p:cNvSpPr>
            <a:spLocks noChangeArrowheads="1"/>
          </p:cNvSpPr>
          <p:nvPr/>
        </p:nvSpPr>
        <p:spPr bwMode="auto">
          <a:xfrm>
            <a:off x="8394701" y="3786188"/>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Helvetica" pitchFamily="2" charset="0"/>
              </a:rPr>
              <a:t>Protocol</a:t>
            </a:r>
            <a:endParaRPr lang="en-US" altLang="en-US" sz="1800"/>
          </a:p>
        </p:txBody>
      </p:sp>
      <p:cxnSp>
        <p:nvCxnSpPr>
          <p:cNvPr id="28" name="Straight Connector 27">
            <a:extLst>
              <a:ext uri="{FF2B5EF4-FFF2-40B4-BE49-F238E27FC236}">
                <a16:creationId xmlns:a16="http://schemas.microsoft.com/office/drawing/2014/main" id="{722EBA98-123E-E645-96E6-EE328E0FB2D9}"/>
              </a:ext>
            </a:extLst>
          </p:cNvPr>
          <p:cNvCxnSpPr>
            <a:cxnSpLocks noChangeShapeType="1"/>
          </p:cNvCxnSpPr>
          <p:nvPr/>
        </p:nvCxnSpPr>
        <p:spPr bwMode="auto">
          <a:xfrm>
            <a:off x="7548564" y="3019425"/>
            <a:ext cx="833437" cy="0"/>
          </a:xfrm>
          <a:prstGeom prst="line">
            <a:avLst/>
          </a:prstGeom>
          <a:noFill/>
          <a:ln w="25400">
            <a:solidFill>
              <a:schemeClr val="tx1"/>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551" name="Rectangle 28">
            <a:extLst>
              <a:ext uri="{FF2B5EF4-FFF2-40B4-BE49-F238E27FC236}">
                <a16:creationId xmlns:a16="http://schemas.microsoft.com/office/drawing/2014/main" id="{C046D416-DA2D-FE4B-9F86-A88B32D9CA93}"/>
              </a:ext>
            </a:extLst>
          </p:cNvPr>
          <p:cNvSpPr>
            <a:spLocks noChangeArrowheads="1"/>
          </p:cNvSpPr>
          <p:nvPr/>
        </p:nvSpPr>
        <p:spPr bwMode="auto">
          <a:xfrm>
            <a:off x="8382000" y="2816225"/>
            <a:ext cx="149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Helvetica" pitchFamily="2" charset="0"/>
              </a:rPr>
              <a:t>Port Number</a:t>
            </a:r>
            <a:endParaRPr lang="en-US" altLang="en-US" sz="1800"/>
          </a:p>
        </p:txBody>
      </p:sp>
      <p:sp>
        <p:nvSpPr>
          <p:cNvPr id="22552" name="Slide Number Placeholder 3">
            <a:extLst>
              <a:ext uri="{FF2B5EF4-FFF2-40B4-BE49-F238E27FC236}">
                <a16:creationId xmlns:a16="http://schemas.microsoft.com/office/drawing/2014/main" id="{7C406FA6-6CDC-9340-9F1E-53D7A139A4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2E0CD1-5370-B540-B9FE-96B86394D69B}" type="slidenum">
              <a:rPr lang="en-US" altLang="en-US" sz="1200">
                <a:solidFill>
                  <a:srgbClr val="898989"/>
                </a:solidFill>
                <a:latin typeface="Courier New" panose="02070309020205020404" pitchFamily="49" charset="0"/>
              </a:rPr>
              <a:pPr eaLnBrk="1" hangingPunct="1"/>
              <a:t>43</a:t>
            </a:fld>
            <a:endParaRPr lang="en-US" altLang="en-US" sz="1200">
              <a:solidFill>
                <a:srgbClr val="898989"/>
              </a:solidFill>
              <a:latin typeface="Courier New" panose="02070309020205020404" pitchFamily="49" charset="0"/>
            </a:endParaRPr>
          </a:p>
        </p:txBody>
      </p:sp>
    </p:spTree>
    <p:extLst>
      <p:ext uri="{BB962C8B-B14F-4D97-AF65-F5344CB8AC3E}">
        <p14:creationId xmlns:p14="http://schemas.microsoft.com/office/powerpoint/2010/main" val="4108046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E353-1E29-3B4A-9CEF-2FD2F5020EFD}"/>
              </a:ext>
            </a:extLst>
          </p:cNvPr>
          <p:cNvSpPr>
            <a:spLocks noGrp="1"/>
          </p:cNvSpPr>
          <p:nvPr>
            <p:ph type="title"/>
          </p:nvPr>
        </p:nvSpPr>
        <p:spPr/>
        <p:txBody>
          <a:bodyPr/>
          <a:lstStyle/>
          <a:p>
            <a:r>
              <a:rPr lang="en-US" dirty="0"/>
              <a:t>Server side</a:t>
            </a:r>
          </a:p>
        </p:txBody>
      </p:sp>
      <p:sp>
        <p:nvSpPr>
          <p:cNvPr id="3" name="Content Placeholder 2">
            <a:extLst>
              <a:ext uri="{FF2B5EF4-FFF2-40B4-BE49-F238E27FC236}">
                <a16:creationId xmlns:a16="http://schemas.microsoft.com/office/drawing/2014/main" id="{A1E8FC3F-4F68-C34C-8158-D28DB24F0E94}"/>
              </a:ext>
            </a:extLst>
          </p:cNvPr>
          <p:cNvSpPr>
            <a:spLocks noGrp="1"/>
          </p:cNvSpPr>
          <p:nvPr>
            <p:ph idx="1"/>
          </p:nvPr>
        </p:nvSpPr>
        <p:spPr>
          <a:xfrm>
            <a:off x="0" y="1600202"/>
            <a:ext cx="12192000" cy="4525963"/>
          </a:xfrm>
        </p:spPr>
        <p:txBody>
          <a:bodyPr/>
          <a:lstStyle/>
          <a:p>
            <a:r>
              <a:rPr lang="en-US" dirty="0"/>
              <a:t>int bind(int </a:t>
            </a:r>
            <a:r>
              <a:rPr lang="en-US" dirty="0" err="1"/>
              <a:t>sockfd</a:t>
            </a:r>
            <a:r>
              <a:rPr lang="en-US" dirty="0"/>
              <a:t>, struct </a:t>
            </a:r>
            <a:r>
              <a:rPr lang="en-US" dirty="0" err="1"/>
              <a:t>sockaddr</a:t>
            </a:r>
            <a:r>
              <a:rPr lang="en-US" dirty="0"/>
              <a:t> *</a:t>
            </a:r>
            <a:r>
              <a:rPr lang="en-US" dirty="0" err="1"/>
              <a:t>my_addr</a:t>
            </a:r>
            <a:r>
              <a:rPr lang="en-US" dirty="0"/>
              <a:t>, </a:t>
            </a:r>
            <a:r>
              <a:rPr lang="en-US" dirty="0" err="1"/>
              <a:t>socklen_t</a:t>
            </a:r>
            <a:r>
              <a:rPr lang="en-US" dirty="0"/>
              <a:t> </a:t>
            </a:r>
            <a:r>
              <a:rPr lang="en-US" dirty="0" err="1"/>
              <a:t>addrlen</a:t>
            </a:r>
            <a:r>
              <a:rPr lang="en-US" dirty="0"/>
              <a:t>	)</a:t>
            </a:r>
          </a:p>
          <a:p>
            <a:pPr lvl="1"/>
            <a:r>
              <a:rPr lang="en-US" altLang="en-US" dirty="0">
                <a:ea typeface="ＭＳ Ｐゴシック" panose="020B0600070205080204" pitchFamily="34" charset="-128"/>
              </a:rPr>
              <a:t>Bind socket to the local address and port number</a:t>
            </a:r>
          </a:p>
          <a:p>
            <a:r>
              <a:rPr lang="en-US" dirty="0"/>
              <a:t>int listen(int </a:t>
            </a:r>
            <a:r>
              <a:rPr lang="en-US" dirty="0" err="1"/>
              <a:t>sockfd</a:t>
            </a:r>
            <a:r>
              <a:rPr lang="en-US" dirty="0"/>
              <a:t>, int backlog)	</a:t>
            </a:r>
          </a:p>
          <a:p>
            <a:pPr lvl="1"/>
            <a:r>
              <a:rPr lang="en-US" dirty="0"/>
              <a:t>Set the state of socket </a:t>
            </a:r>
            <a:r>
              <a:rPr lang="en-US" dirty="0" err="1"/>
              <a:t>fd</a:t>
            </a:r>
            <a:r>
              <a:rPr lang="en-US" dirty="0"/>
              <a:t> to indicate that it can accept incoming connections.</a:t>
            </a:r>
          </a:p>
          <a:p>
            <a:r>
              <a:rPr lang="en-US" dirty="0"/>
              <a:t>int accept(int </a:t>
            </a:r>
            <a:r>
              <a:rPr lang="en-US" dirty="0" err="1"/>
              <a:t>sockfd</a:t>
            </a:r>
            <a:r>
              <a:rPr lang="en-US" dirty="0"/>
              <a:t>, struct </a:t>
            </a:r>
            <a:r>
              <a:rPr lang="en-US" dirty="0" err="1"/>
              <a:t>sockaddr</a:t>
            </a:r>
            <a:r>
              <a:rPr lang="en-US" dirty="0"/>
              <a:t> *</a:t>
            </a:r>
            <a:r>
              <a:rPr lang="en-US" dirty="0" err="1"/>
              <a:t>addr</a:t>
            </a:r>
            <a:r>
              <a:rPr lang="en-US" dirty="0"/>
              <a:t>, </a:t>
            </a:r>
            <a:r>
              <a:rPr lang="en-US" dirty="0" err="1"/>
              <a:t>socketlen_t</a:t>
            </a:r>
            <a:r>
              <a:rPr lang="en-US" dirty="0"/>
              <a:t> *</a:t>
            </a:r>
            <a:r>
              <a:rPr lang="en-US" dirty="0" err="1"/>
              <a:t>addrlen</a:t>
            </a:r>
            <a:r>
              <a:rPr lang="en-US" dirty="0"/>
              <a:t>)</a:t>
            </a:r>
          </a:p>
          <a:p>
            <a:pPr lvl="1"/>
            <a:r>
              <a:rPr lang="en-US" altLang="en-US" dirty="0">
                <a:ea typeface="ＭＳ Ｐゴシック" panose="020B0600070205080204" pitchFamily="34" charset="-128"/>
              </a:rPr>
              <a:t>Accept a new connection from a client</a:t>
            </a:r>
          </a:p>
          <a:p>
            <a:pPr lvl="1"/>
            <a:r>
              <a:rPr lang="en-US" altLang="en-US" dirty="0">
                <a:ea typeface="ＭＳ Ｐゴシック" panose="020B0600070205080204" pitchFamily="34" charset="-128"/>
              </a:rPr>
              <a:t>Return </a:t>
            </a:r>
            <a:r>
              <a:rPr lang="en-US" dirty="0"/>
              <a:t>a new socket file descriptor corresponding to the active connection with the client.</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93C5B13-8AC7-0241-8C8F-1D31D6BA2812}"/>
              </a:ext>
            </a:extLst>
          </p:cNvPr>
          <p:cNvSpPr>
            <a:spLocks noGrp="1"/>
          </p:cNvSpPr>
          <p:nvPr>
            <p:ph type="sldNum" sz="quarter" idx="12"/>
          </p:nvPr>
        </p:nvSpPr>
        <p:spPr/>
        <p:txBody>
          <a:bodyPr/>
          <a:lstStyle/>
          <a:p>
            <a:fld id="{7904A8AC-C669-244C-953E-6C477326AD58}" type="slidenum">
              <a:rPr lang="en-US" smtClean="0"/>
              <a:pPr/>
              <a:t>44</a:t>
            </a:fld>
            <a:endParaRPr lang="en-US"/>
          </a:p>
        </p:txBody>
      </p:sp>
    </p:spTree>
    <p:extLst>
      <p:ext uri="{BB962C8B-B14F-4D97-AF65-F5344CB8AC3E}">
        <p14:creationId xmlns:p14="http://schemas.microsoft.com/office/powerpoint/2010/main" val="421076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0074-0836-414B-AE4A-18B3A8527266}"/>
              </a:ext>
            </a:extLst>
          </p:cNvPr>
          <p:cNvSpPr>
            <a:spLocks noGrp="1"/>
          </p:cNvSpPr>
          <p:nvPr>
            <p:ph type="title"/>
          </p:nvPr>
        </p:nvSpPr>
        <p:spPr/>
        <p:txBody>
          <a:bodyPr/>
          <a:lstStyle/>
          <a:p>
            <a:r>
              <a:rPr lang="en-US" dirty="0"/>
              <a:t>Client side</a:t>
            </a:r>
          </a:p>
        </p:txBody>
      </p:sp>
      <p:sp>
        <p:nvSpPr>
          <p:cNvPr id="3" name="Content Placeholder 2">
            <a:extLst>
              <a:ext uri="{FF2B5EF4-FFF2-40B4-BE49-F238E27FC236}">
                <a16:creationId xmlns:a16="http://schemas.microsoft.com/office/drawing/2014/main" id="{70BF4C36-7CC8-FE46-967F-2AD0B8521432}"/>
              </a:ext>
            </a:extLst>
          </p:cNvPr>
          <p:cNvSpPr>
            <a:spLocks noGrp="1"/>
          </p:cNvSpPr>
          <p:nvPr>
            <p:ph idx="1"/>
          </p:nvPr>
        </p:nvSpPr>
        <p:spPr/>
        <p:txBody>
          <a:bodyPr/>
          <a:lstStyle/>
          <a:p>
            <a:r>
              <a:rPr lang="en-US" dirty="0"/>
              <a:t>int connect(int </a:t>
            </a:r>
            <a:r>
              <a:rPr lang="en-US" dirty="0" err="1"/>
              <a:t>sockfd</a:t>
            </a:r>
            <a:r>
              <a:rPr lang="en-US" dirty="0"/>
              <a:t>, struct </a:t>
            </a:r>
            <a:r>
              <a:rPr lang="en-US" dirty="0" err="1"/>
              <a:t>sockaddr</a:t>
            </a:r>
            <a:r>
              <a:rPr lang="en-US" dirty="0"/>
              <a:t> *</a:t>
            </a:r>
            <a:r>
              <a:rPr lang="en-US" dirty="0" err="1"/>
              <a:t>server_address</a:t>
            </a:r>
            <a:r>
              <a:rPr lang="en-US" dirty="0"/>
              <a:t>, </a:t>
            </a:r>
            <a:r>
              <a:rPr lang="en-US" dirty="0" err="1"/>
              <a:t>socketlen_t</a:t>
            </a:r>
            <a:r>
              <a:rPr lang="en-US" dirty="0"/>
              <a:t> </a:t>
            </a:r>
            <a:r>
              <a:rPr lang="en-US" dirty="0" err="1"/>
              <a:t>addrlen</a:t>
            </a:r>
            <a:r>
              <a:rPr lang="en-US" dirty="0"/>
              <a:t>	)</a:t>
            </a:r>
          </a:p>
          <a:p>
            <a:pPr lvl="1"/>
            <a:r>
              <a:rPr lang="en-US" dirty="0"/>
              <a:t>Establish a </a:t>
            </a:r>
            <a:r>
              <a:rPr lang="en-US" dirty="0" err="1"/>
              <a:t>connection.fd</a:t>
            </a:r>
            <a:r>
              <a:rPr lang="en-US" dirty="0"/>
              <a:t>: socket file descriptor returned by socket()</a:t>
            </a:r>
          </a:p>
          <a:p>
            <a:pPr lvl="1"/>
            <a:r>
              <a:rPr lang="en-US" dirty="0"/>
              <a:t>Returns 0 on success and a negative value on failure.</a:t>
            </a:r>
          </a:p>
          <a:p>
            <a:pPr lvl="1"/>
            <a:endParaRPr lang="en-US" dirty="0"/>
          </a:p>
          <a:p>
            <a:r>
              <a:rPr lang="en-US" altLang="en-US" dirty="0">
                <a:ea typeface="ＭＳ Ｐゴシック" panose="020B0600070205080204" pitchFamily="34" charset="-128"/>
              </a:rPr>
              <a:t>Server can only accept connections after listen(). Any connection before listen would fail</a:t>
            </a:r>
          </a:p>
          <a:p>
            <a:pPr marL="0" indent="0">
              <a:buNone/>
            </a:pPr>
            <a:endParaRPr lang="en-US" altLang="en-US" dirty="0">
              <a:ea typeface="ＭＳ Ｐゴシック" panose="020B0600070205080204" pitchFamily="34" charset="-128"/>
            </a:endParaRPr>
          </a:p>
          <a:p>
            <a:endParaRPr lang="en-US" dirty="0"/>
          </a:p>
        </p:txBody>
      </p:sp>
      <p:sp>
        <p:nvSpPr>
          <p:cNvPr id="4" name="Slide Number Placeholder 3">
            <a:extLst>
              <a:ext uri="{FF2B5EF4-FFF2-40B4-BE49-F238E27FC236}">
                <a16:creationId xmlns:a16="http://schemas.microsoft.com/office/drawing/2014/main" id="{5BDA29BF-9668-6641-9F62-C8F724144BF3}"/>
              </a:ext>
            </a:extLst>
          </p:cNvPr>
          <p:cNvSpPr>
            <a:spLocks noGrp="1"/>
          </p:cNvSpPr>
          <p:nvPr>
            <p:ph type="sldNum" sz="quarter" idx="12"/>
          </p:nvPr>
        </p:nvSpPr>
        <p:spPr/>
        <p:txBody>
          <a:bodyPr/>
          <a:lstStyle/>
          <a:p>
            <a:fld id="{7904A8AC-C669-244C-953E-6C477326AD58}" type="slidenum">
              <a:rPr lang="en-US" smtClean="0"/>
              <a:pPr/>
              <a:t>45</a:t>
            </a:fld>
            <a:endParaRPr lang="en-US"/>
          </a:p>
        </p:txBody>
      </p:sp>
    </p:spTree>
    <p:extLst>
      <p:ext uri="{BB962C8B-B14F-4D97-AF65-F5344CB8AC3E}">
        <p14:creationId xmlns:p14="http://schemas.microsoft.com/office/powerpoint/2010/main" val="197971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5D9D-10BA-7640-A39F-EAE62F802E65}"/>
              </a:ext>
            </a:extLst>
          </p:cNvPr>
          <p:cNvSpPr>
            <a:spLocks noGrp="1"/>
          </p:cNvSpPr>
          <p:nvPr>
            <p:ph type="title"/>
          </p:nvPr>
        </p:nvSpPr>
        <p:spPr>
          <a:xfrm>
            <a:off x="363416" y="2720183"/>
            <a:ext cx="10972800" cy="1143000"/>
          </a:xfrm>
        </p:spPr>
        <p:txBody>
          <a:bodyPr/>
          <a:lstStyle/>
          <a:p>
            <a:r>
              <a:rPr lang="en-US" dirty="0"/>
              <a:t>What’re the differences </a:t>
            </a:r>
            <a:br>
              <a:rPr lang="en-US" dirty="0"/>
            </a:br>
            <a:r>
              <a:rPr lang="en-US" dirty="0"/>
              <a:t>between Pipes and Sockets?</a:t>
            </a:r>
          </a:p>
        </p:txBody>
      </p:sp>
      <p:sp>
        <p:nvSpPr>
          <p:cNvPr id="4" name="Slide Number Placeholder 3">
            <a:extLst>
              <a:ext uri="{FF2B5EF4-FFF2-40B4-BE49-F238E27FC236}">
                <a16:creationId xmlns:a16="http://schemas.microsoft.com/office/drawing/2014/main" id="{474F6EB4-5CCE-814C-980F-9367F1CED6E1}"/>
              </a:ext>
            </a:extLst>
          </p:cNvPr>
          <p:cNvSpPr>
            <a:spLocks noGrp="1"/>
          </p:cNvSpPr>
          <p:nvPr>
            <p:ph type="sldNum" sz="quarter" idx="12"/>
          </p:nvPr>
        </p:nvSpPr>
        <p:spPr/>
        <p:txBody>
          <a:bodyPr/>
          <a:lstStyle/>
          <a:p>
            <a:fld id="{7904A8AC-C669-244C-953E-6C477326AD58}" type="slidenum">
              <a:rPr lang="en-US" smtClean="0"/>
              <a:pPr/>
              <a:t>5</a:t>
            </a:fld>
            <a:endParaRPr lang="en-US"/>
          </a:p>
        </p:txBody>
      </p:sp>
    </p:spTree>
    <p:extLst>
      <p:ext uri="{BB962C8B-B14F-4D97-AF65-F5344CB8AC3E}">
        <p14:creationId xmlns:p14="http://schemas.microsoft.com/office/powerpoint/2010/main" val="297975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5B38-D2D1-1640-A7A7-A03A1291AA6A}"/>
              </a:ext>
            </a:extLst>
          </p:cNvPr>
          <p:cNvSpPr>
            <a:spLocks noGrp="1"/>
          </p:cNvSpPr>
          <p:nvPr>
            <p:ph type="title"/>
          </p:nvPr>
        </p:nvSpPr>
        <p:spPr/>
        <p:txBody>
          <a:bodyPr/>
          <a:lstStyle/>
          <a:p>
            <a:r>
              <a:rPr lang="en-US" dirty="0"/>
              <a:t>Pipe vs socket: Function</a:t>
            </a:r>
          </a:p>
        </p:txBody>
      </p:sp>
      <p:sp>
        <p:nvSpPr>
          <p:cNvPr id="3" name="Content Placeholder 2">
            <a:extLst>
              <a:ext uri="{FF2B5EF4-FFF2-40B4-BE49-F238E27FC236}">
                <a16:creationId xmlns:a16="http://schemas.microsoft.com/office/drawing/2014/main" id="{9A26A077-5A41-284C-B0D1-1F6E1552D426}"/>
              </a:ext>
            </a:extLst>
          </p:cNvPr>
          <p:cNvSpPr>
            <a:spLocks noGrp="1"/>
          </p:cNvSpPr>
          <p:nvPr>
            <p:ph idx="1"/>
          </p:nvPr>
        </p:nvSpPr>
        <p:spPr/>
        <p:txBody>
          <a:bodyPr/>
          <a:lstStyle/>
          <a:p>
            <a:r>
              <a:rPr lang="en-US" dirty="0"/>
              <a:t>Pipe is unidirectional, socket is bidirectional (two channels)</a:t>
            </a:r>
          </a:p>
          <a:p>
            <a:endParaRPr lang="en-US" dirty="0"/>
          </a:p>
          <a:p>
            <a:r>
              <a:rPr lang="en-US" dirty="0"/>
              <a:t>Pipe is in a computer; socket can be in or across computers</a:t>
            </a:r>
          </a:p>
          <a:p>
            <a:pPr lvl="1"/>
            <a:endParaRPr lang="en-US" dirty="0"/>
          </a:p>
          <a:p>
            <a:endParaRPr lang="en-US" dirty="0"/>
          </a:p>
        </p:txBody>
      </p:sp>
      <p:sp>
        <p:nvSpPr>
          <p:cNvPr id="4" name="Slide Number Placeholder 3">
            <a:extLst>
              <a:ext uri="{FF2B5EF4-FFF2-40B4-BE49-F238E27FC236}">
                <a16:creationId xmlns:a16="http://schemas.microsoft.com/office/drawing/2014/main" id="{036AFA9C-B4A4-D14F-9258-3BACB663A95D}"/>
              </a:ext>
            </a:extLst>
          </p:cNvPr>
          <p:cNvSpPr>
            <a:spLocks noGrp="1"/>
          </p:cNvSpPr>
          <p:nvPr>
            <p:ph type="sldNum" sz="quarter" idx="12"/>
          </p:nvPr>
        </p:nvSpPr>
        <p:spPr/>
        <p:txBody>
          <a:bodyPr/>
          <a:lstStyle/>
          <a:p>
            <a:fld id="{7904A8AC-C669-244C-953E-6C477326AD58}" type="slidenum">
              <a:rPr lang="en-US" smtClean="0"/>
              <a:pPr/>
              <a:t>6</a:t>
            </a:fld>
            <a:endParaRPr lang="en-US"/>
          </a:p>
        </p:txBody>
      </p:sp>
    </p:spTree>
    <p:extLst>
      <p:ext uri="{BB962C8B-B14F-4D97-AF65-F5344CB8AC3E}">
        <p14:creationId xmlns:p14="http://schemas.microsoft.com/office/powerpoint/2010/main" val="379492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5B38-D2D1-1640-A7A7-A03A1291AA6A}"/>
              </a:ext>
            </a:extLst>
          </p:cNvPr>
          <p:cNvSpPr>
            <a:spLocks noGrp="1"/>
          </p:cNvSpPr>
          <p:nvPr>
            <p:ph type="title"/>
          </p:nvPr>
        </p:nvSpPr>
        <p:spPr/>
        <p:txBody>
          <a:bodyPr/>
          <a:lstStyle/>
          <a:p>
            <a:r>
              <a:rPr lang="en-US" dirty="0"/>
              <a:t>Pipe vs socket: Creation</a:t>
            </a:r>
          </a:p>
        </p:txBody>
      </p:sp>
      <p:sp>
        <p:nvSpPr>
          <p:cNvPr id="3" name="Content Placeholder 2">
            <a:extLst>
              <a:ext uri="{FF2B5EF4-FFF2-40B4-BE49-F238E27FC236}">
                <a16:creationId xmlns:a16="http://schemas.microsoft.com/office/drawing/2014/main" id="{9A26A077-5A41-284C-B0D1-1F6E1552D426}"/>
              </a:ext>
            </a:extLst>
          </p:cNvPr>
          <p:cNvSpPr>
            <a:spLocks noGrp="1"/>
          </p:cNvSpPr>
          <p:nvPr>
            <p:ph idx="1"/>
          </p:nvPr>
        </p:nvSpPr>
        <p:spPr/>
        <p:txBody>
          <a:bodyPr/>
          <a:lstStyle/>
          <a:p>
            <a:r>
              <a:rPr lang="en-US" dirty="0"/>
              <a:t>Pipe: Prepared</a:t>
            </a:r>
          </a:p>
          <a:p>
            <a:pPr lvl="1"/>
            <a:r>
              <a:rPr lang="en-US" dirty="0"/>
              <a:t>A parent process sets up pipe (pipe(), fork(), close(), </a:t>
            </a:r>
            <a:r>
              <a:rPr lang="en-US" dirty="0" err="1"/>
              <a:t>etc</a:t>
            </a:r>
            <a:r>
              <a:rPr lang="en-US" dirty="0"/>
              <a:t>)</a:t>
            </a:r>
          </a:p>
          <a:p>
            <a:pPr lvl="1"/>
            <a:r>
              <a:rPr lang="en-US" dirty="0"/>
              <a:t>Before a child process runs a new program (</a:t>
            </a:r>
            <a:r>
              <a:rPr lang="en-US" dirty="0" err="1"/>
              <a:t>execvp</a:t>
            </a:r>
            <a:r>
              <a:rPr lang="en-US" dirty="0"/>
              <a:t>())</a:t>
            </a:r>
          </a:p>
          <a:p>
            <a:r>
              <a:rPr lang="en-US" dirty="0"/>
              <a:t>Socket: Unprepared, no parent process</a:t>
            </a:r>
          </a:p>
          <a:p>
            <a:pPr lvl="1"/>
            <a:r>
              <a:rPr lang="en-US" dirty="0"/>
              <a:t>Client and server create socket independently</a:t>
            </a:r>
          </a:p>
          <a:p>
            <a:pPr lvl="1"/>
            <a:r>
              <a:rPr lang="en-US"/>
              <a:t>Server waits for </a:t>
            </a:r>
            <a:r>
              <a:rPr lang="en-US" dirty="0"/>
              <a:t>connections</a:t>
            </a:r>
          </a:p>
          <a:p>
            <a:pPr lvl="1"/>
            <a:r>
              <a:rPr lang="en-US" dirty="0"/>
              <a:t>Client initiates the connection</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036AFA9C-B4A4-D14F-9258-3BACB663A95D}"/>
              </a:ext>
            </a:extLst>
          </p:cNvPr>
          <p:cNvSpPr>
            <a:spLocks noGrp="1"/>
          </p:cNvSpPr>
          <p:nvPr>
            <p:ph type="sldNum" sz="quarter" idx="12"/>
          </p:nvPr>
        </p:nvSpPr>
        <p:spPr/>
        <p:txBody>
          <a:bodyPr/>
          <a:lstStyle/>
          <a:p>
            <a:fld id="{7904A8AC-C669-244C-953E-6C477326AD58}" type="slidenum">
              <a:rPr lang="en-US" smtClean="0"/>
              <a:pPr/>
              <a:t>7</a:t>
            </a:fld>
            <a:endParaRPr lang="en-US"/>
          </a:p>
        </p:txBody>
      </p:sp>
    </p:spTree>
    <p:extLst>
      <p:ext uri="{BB962C8B-B14F-4D97-AF65-F5344CB8AC3E}">
        <p14:creationId xmlns:p14="http://schemas.microsoft.com/office/powerpoint/2010/main" val="380230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23BD-7166-1C47-AC06-97EE07B3D618}"/>
              </a:ext>
            </a:extLst>
          </p:cNvPr>
          <p:cNvSpPr>
            <a:spLocks noGrp="1"/>
          </p:cNvSpPr>
          <p:nvPr>
            <p:ph type="title"/>
          </p:nvPr>
        </p:nvSpPr>
        <p:spPr/>
        <p:txBody>
          <a:bodyPr/>
          <a:lstStyle/>
          <a:p>
            <a:r>
              <a:rPr lang="en-US" dirty="0"/>
              <a:t>Pipes vs Sockets: Send messages</a:t>
            </a:r>
          </a:p>
        </p:txBody>
      </p:sp>
      <p:sp>
        <p:nvSpPr>
          <p:cNvPr id="3" name="Content Placeholder 2">
            <a:extLst>
              <a:ext uri="{FF2B5EF4-FFF2-40B4-BE49-F238E27FC236}">
                <a16:creationId xmlns:a16="http://schemas.microsoft.com/office/drawing/2014/main" id="{D2F8ADB5-9AF1-0B4D-AB94-B96528C8C2C9}"/>
              </a:ext>
            </a:extLst>
          </p:cNvPr>
          <p:cNvSpPr>
            <a:spLocks noGrp="1"/>
          </p:cNvSpPr>
          <p:nvPr>
            <p:ph idx="1"/>
          </p:nvPr>
        </p:nvSpPr>
        <p:spPr/>
        <p:txBody>
          <a:bodyPr/>
          <a:lstStyle/>
          <a:p>
            <a:r>
              <a:rPr lang="en-US" dirty="0"/>
              <a:t>Buffer</a:t>
            </a:r>
          </a:p>
          <a:p>
            <a:pPr lvl="1"/>
            <a:r>
              <a:rPr lang="en-US" dirty="0"/>
              <a:t>Pipe is a FIFO buffer </a:t>
            </a:r>
          </a:p>
          <a:p>
            <a:pPr lvl="1"/>
            <a:r>
              <a:rPr lang="en-US" dirty="0"/>
              <a:t>Sockets: two channels, each with send and receive buffers</a:t>
            </a:r>
          </a:p>
          <a:p>
            <a:r>
              <a:rPr lang="en-US" dirty="0"/>
              <a:t>Read/write </a:t>
            </a:r>
            <a:r>
              <a:rPr lang="en-US" dirty="0" err="1"/>
              <a:t>bytestreams</a:t>
            </a:r>
            <a:endParaRPr lang="en-US" dirty="0"/>
          </a:p>
          <a:p>
            <a:pPr lvl="1"/>
            <a:r>
              <a:rPr lang="en-US" dirty="0"/>
              <a:t>Pipe: </a:t>
            </a:r>
            <a:r>
              <a:rPr lang="en-US" dirty="0" err="1"/>
              <a:t>bytestreams</a:t>
            </a:r>
            <a:r>
              <a:rPr lang="en-US" dirty="0"/>
              <a:t>; socket: </a:t>
            </a:r>
            <a:r>
              <a:rPr lang="en-US" dirty="0" err="1"/>
              <a:t>bytestreams</a:t>
            </a:r>
            <a:r>
              <a:rPr lang="en-US" dirty="0"/>
              <a:t> (break down into packets in the network)</a:t>
            </a:r>
          </a:p>
          <a:p>
            <a:r>
              <a:rPr lang="en-US" dirty="0"/>
              <a:t>Robustness</a:t>
            </a:r>
          </a:p>
          <a:p>
            <a:pPr lvl="1"/>
            <a:r>
              <a:rPr lang="en-US" dirty="0"/>
              <a:t>Pipe is reliable: bytes will be there</a:t>
            </a:r>
          </a:p>
          <a:p>
            <a:pPr lvl="1"/>
            <a:r>
              <a:rPr lang="en-US" dirty="0"/>
              <a:t>Network is not: packets may get lost, delayed, reordered</a:t>
            </a:r>
          </a:p>
          <a:p>
            <a:pPr lvl="1"/>
            <a:endParaRPr lang="en-US" dirty="0"/>
          </a:p>
        </p:txBody>
      </p:sp>
      <p:sp>
        <p:nvSpPr>
          <p:cNvPr id="4" name="Slide Number Placeholder 3">
            <a:extLst>
              <a:ext uri="{FF2B5EF4-FFF2-40B4-BE49-F238E27FC236}">
                <a16:creationId xmlns:a16="http://schemas.microsoft.com/office/drawing/2014/main" id="{2D23901A-FE2C-844E-BAF2-23C0A772655D}"/>
              </a:ext>
            </a:extLst>
          </p:cNvPr>
          <p:cNvSpPr>
            <a:spLocks noGrp="1"/>
          </p:cNvSpPr>
          <p:nvPr>
            <p:ph type="sldNum" sz="quarter" idx="12"/>
          </p:nvPr>
        </p:nvSpPr>
        <p:spPr/>
        <p:txBody>
          <a:bodyPr/>
          <a:lstStyle/>
          <a:p>
            <a:fld id="{7904A8AC-C669-244C-953E-6C477326AD58}" type="slidenum">
              <a:rPr lang="en-US" smtClean="0"/>
              <a:pPr/>
              <a:t>8</a:t>
            </a:fld>
            <a:endParaRPr lang="en-US"/>
          </a:p>
        </p:txBody>
      </p:sp>
    </p:spTree>
    <p:extLst>
      <p:ext uri="{BB962C8B-B14F-4D97-AF65-F5344CB8AC3E}">
        <p14:creationId xmlns:p14="http://schemas.microsoft.com/office/powerpoint/2010/main" val="252389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CD46-553B-5148-91A8-459BACC35710}"/>
              </a:ext>
            </a:extLst>
          </p:cNvPr>
          <p:cNvSpPr>
            <a:spLocks noGrp="1"/>
          </p:cNvSpPr>
          <p:nvPr>
            <p:ph type="title"/>
          </p:nvPr>
        </p:nvSpPr>
        <p:spPr>
          <a:xfrm>
            <a:off x="0" y="274638"/>
            <a:ext cx="12192000" cy="1143000"/>
          </a:xfrm>
        </p:spPr>
        <p:txBody>
          <a:bodyPr/>
          <a:lstStyle/>
          <a:p>
            <a:r>
              <a:rPr lang="en-US" dirty="0"/>
              <a:t>Which system call is blocking?</a:t>
            </a:r>
          </a:p>
        </p:txBody>
      </p:sp>
      <p:sp>
        <p:nvSpPr>
          <p:cNvPr id="4" name="Slide Number Placeholder 3">
            <a:extLst>
              <a:ext uri="{FF2B5EF4-FFF2-40B4-BE49-F238E27FC236}">
                <a16:creationId xmlns:a16="http://schemas.microsoft.com/office/drawing/2014/main" id="{9749E726-1B5C-F041-8762-898B9DE5C915}"/>
              </a:ext>
            </a:extLst>
          </p:cNvPr>
          <p:cNvSpPr>
            <a:spLocks noGrp="1"/>
          </p:cNvSpPr>
          <p:nvPr>
            <p:ph type="sldNum" sz="quarter" idx="12"/>
          </p:nvPr>
        </p:nvSpPr>
        <p:spPr/>
        <p:txBody>
          <a:bodyPr/>
          <a:lstStyle/>
          <a:p>
            <a:fld id="{7904A8AC-C669-244C-953E-6C477326AD58}" type="slidenum">
              <a:rPr lang="en-US" smtClean="0"/>
              <a:pPr/>
              <a:t>9</a:t>
            </a:fld>
            <a:endParaRPr lang="en-US"/>
          </a:p>
        </p:txBody>
      </p:sp>
      <p:sp>
        <p:nvSpPr>
          <p:cNvPr id="31" name="Text Box 4">
            <a:extLst>
              <a:ext uri="{FF2B5EF4-FFF2-40B4-BE49-F238E27FC236}">
                <a16:creationId xmlns:a16="http://schemas.microsoft.com/office/drawing/2014/main" id="{6BDC160E-6501-DA49-927C-974196BF8F9F}"/>
              </a:ext>
            </a:extLst>
          </p:cNvPr>
          <p:cNvSpPr txBox="1">
            <a:spLocks noChangeArrowheads="1"/>
          </p:cNvSpPr>
          <p:nvPr/>
        </p:nvSpPr>
        <p:spPr bwMode="auto">
          <a:xfrm>
            <a:off x="2635251" y="1927227"/>
            <a:ext cx="16716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Create a socket</a:t>
            </a:r>
          </a:p>
        </p:txBody>
      </p:sp>
      <p:sp>
        <p:nvSpPr>
          <p:cNvPr id="32" name="Text Box 5">
            <a:extLst>
              <a:ext uri="{FF2B5EF4-FFF2-40B4-BE49-F238E27FC236}">
                <a16:creationId xmlns:a16="http://schemas.microsoft.com/office/drawing/2014/main" id="{88809159-8F42-1845-A1FE-B10CE022970D}"/>
              </a:ext>
            </a:extLst>
          </p:cNvPr>
          <p:cNvSpPr txBox="1">
            <a:spLocks noChangeArrowheads="1"/>
          </p:cNvSpPr>
          <p:nvPr/>
        </p:nvSpPr>
        <p:spPr bwMode="auto">
          <a:xfrm>
            <a:off x="2443163" y="2628079"/>
            <a:ext cx="1917700" cy="3693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Bind the socket </a:t>
            </a:r>
          </a:p>
        </p:txBody>
      </p:sp>
      <p:sp>
        <p:nvSpPr>
          <p:cNvPr id="33" name="Text Box 6">
            <a:extLst>
              <a:ext uri="{FF2B5EF4-FFF2-40B4-BE49-F238E27FC236}">
                <a16:creationId xmlns:a16="http://schemas.microsoft.com/office/drawing/2014/main" id="{F928B01B-061C-7942-B91A-2AFE81A5FC14}"/>
              </a:ext>
            </a:extLst>
          </p:cNvPr>
          <p:cNvSpPr txBox="1">
            <a:spLocks noChangeArrowheads="1"/>
          </p:cNvSpPr>
          <p:nvPr/>
        </p:nvSpPr>
        <p:spPr bwMode="auto">
          <a:xfrm>
            <a:off x="2152651" y="3322639"/>
            <a:ext cx="2693988" cy="6000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 for client</a:t>
            </a:r>
          </a:p>
          <a:p>
            <a:pPr eaLnBrk="1" hangingPunct="1"/>
            <a:r>
              <a:rPr lang="en-US" altLang="en-US" sz="1500">
                <a:latin typeface="Calibri" panose="020F0502020204030204" pitchFamily="34" charset="0"/>
              </a:rPr>
              <a:t>(Wait for incoming connections)</a:t>
            </a:r>
          </a:p>
        </p:txBody>
      </p:sp>
      <p:sp>
        <p:nvSpPr>
          <p:cNvPr id="34" name="Text Box 7">
            <a:extLst>
              <a:ext uri="{FF2B5EF4-FFF2-40B4-BE49-F238E27FC236}">
                <a16:creationId xmlns:a16="http://schemas.microsoft.com/office/drawing/2014/main" id="{DF3E6ABC-249B-6C41-BFAF-A40F33F9CDC2}"/>
              </a:ext>
            </a:extLst>
          </p:cNvPr>
          <p:cNvSpPr txBox="1">
            <a:spLocks noChangeArrowheads="1"/>
          </p:cNvSpPr>
          <p:nvPr/>
        </p:nvSpPr>
        <p:spPr bwMode="auto">
          <a:xfrm>
            <a:off x="2495551" y="4343402"/>
            <a:ext cx="2017713"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 connection</a:t>
            </a:r>
          </a:p>
        </p:txBody>
      </p:sp>
      <p:sp>
        <p:nvSpPr>
          <p:cNvPr id="35" name="Text Box 8">
            <a:extLst>
              <a:ext uri="{FF2B5EF4-FFF2-40B4-BE49-F238E27FC236}">
                <a16:creationId xmlns:a16="http://schemas.microsoft.com/office/drawing/2014/main" id="{BFE76C55-8484-C441-A673-2EF075F82E43}"/>
              </a:ext>
            </a:extLst>
          </p:cNvPr>
          <p:cNvSpPr txBox="1">
            <a:spLocks noChangeArrowheads="1"/>
          </p:cNvSpPr>
          <p:nvPr/>
        </p:nvSpPr>
        <p:spPr bwMode="auto">
          <a:xfrm>
            <a:off x="2495551" y="5121277"/>
            <a:ext cx="1812925"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Request</a:t>
            </a:r>
          </a:p>
        </p:txBody>
      </p:sp>
      <p:sp>
        <p:nvSpPr>
          <p:cNvPr id="36" name="Text Box 9">
            <a:extLst>
              <a:ext uri="{FF2B5EF4-FFF2-40B4-BE49-F238E27FC236}">
                <a16:creationId xmlns:a16="http://schemas.microsoft.com/office/drawing/2014/main" id="{0B6A55E2-F672-2448-A742-22CF36807031}"/>
              </a:ext>
            </a:extLst>
          </p:cNvPr>
          <p:cNvSpPr txBox="1">
            <a:spLocks noChangeArrowheads="1"/>
          </p:cNvSpPr>
          <p:nvPr/>
        </p:nvSpPr>
        <p:spPr bwMode="auto">
          <a:xfrm>
            <a:off x="2635251" y="6196014"/>
            <a:ext cx="1673225"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response</a:t>
            </a:r>
          </a:p>
        </p:txBody>
      </p:sp>
      <p:sp>
        <p:nvSpPr>
          <p:cNvPr id="37" name="Line 11">
            <a:extLst>
              <a:ext uri="{FF2B5EF4-FFF2-40B4-BE49-F238E27FC236}">
                <a16:creationId xmlns:a16="http://schemas.microsoft.com/office/drawing/2014/main" id="{F8F71BCA-207C-2C47-904F-76147201D3AD}"/>
              </a:ext>
            </a:extLst>
          </p:cNvPr>
          <p:cNvSpPr>
            <a:spLocks noChangeShapeType="1"/>
          </p:cNvSpPr>
          <p:nvPr/>
        </p:nvSpPr>
        <p:spPr bwMode="auto">
          <a:xfrm>
            <a:off x="3305176" y="2311402"/>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2">
            <a:extLst>
              <a:ext uri="{FF2B5EF4-FFF2-40B4-BE49-F238E27FC236}">
                <a16:creationId xmlns:a16="http://schemas.microsoft.com/office/drawing/2014/main" id="{F945033A-FC3F-124A-BF28-328E50389A75}"/>
              </a:ext>
            </a:extLst>
          </p:cNvPr>
          <p:cNvSpPr>
            <a:spLocks noChangeShapeType="1"/>
          </p:cNvSpPr>
          <p:nvPr/>
        </p:nvSpPr>
        <p:spPr bwMode="auto">
          <a:xfrm flipH="1">
            <a:off x="3306764" y="3003552"/>
            <a:ext cx="19050" cy="3222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3">
            <a:extLst>
              <a:ext uri="{FF2B5EF4-FFF2-40B4-BE49-F238E27FC236}">
                <a16:creationId xmlns:a16="http://schemas.microsoft.com/office/drawing/2014/main" id="{BCC7BEFF-BCFE-E04D-9642-431901E14C56}"/>
              </a:ext>
            </a:extLst>
          </p:cNvPr>
          <p:cNvSpPr>
            <a:spLocks noChangeShapeType="1"/>
          </p:cNvSpPr>
          <p:nvPr/>
        </p:nvSpPr>
        <p:spPr bwMode="auto">
          <a:xfrm flipH="1">
            <a:off x="3325814" y="3922714"/>
            <a:ext cx="0" cy="4206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4">
            <a:extLst>
              <a:ext uri="{FF2B5EF4-FFF2-40B4-BE49-F238E27FC236}">
                <a16:creationId xmlns:a16="http://schemas.microsoft.com/office/drawing/2014/main" id="{E1DB88D4-3FB0-6E49-A5B5-6CB9EAE76C3C}"/>
              </a:ext>
            </a:extLst>
          </p:cNvPr>
          <p:cNvSpPr>
            <a:spLocks noChangeShapeType="1"/>
          </p:cNvSpPr>
          <p:nvPr/>
        </p:nvSpPr>
        <p:spPr bwMode="auto">
          <a:xfrm>
            <a:off x="3306764" y="4713289"/>
            <a:ext cx="0" cy="4079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5">
            <a:extLst>
              <a:ext uri="{FF2B5EF4-FFF2-40B4-BE49-F238E27FC236}">
                <a16:creationId xmlns:a16="http://schemas.microsoft.com/office/drawing/2014/main" id="{F6155134-247B-7949-8E68-49CE0655ADDB}"/>
              </a:ext>
            </a:extLst>
          </p:cNvPr>
          <p:cNvSpPr>
            <a:spLocks noChangeShapeType="1"/>
          </p:cNvSpPr>
          <p:nvPr/>
        </p:nvSpPr>
        <p:spPr bwMode="auto">
          <a:xfrm>
            <a:off x="3306764" y="5518152"/>
            <a:ext cx="19050" cy="6524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19">
            <a:extLst>
              <a:ext uri="{FF2B5EF4-FFF2-40B4-BE49-F238E27FC236}">
                <a16:creationId xmlns:a16="http://schemas.microsoft.com/office/drawing/2014/main" id="{6919F52A-C490-8C49-A037-56A5A41DF1B9}"/>
              </a:ext>
            </a:extLst>
          </p:cNvPr>
          <p:cNvSpPr txBox="1">
            <a:spLocks noChangeArrowheads="1"/>
          </p:cNvSpPr>
          <p:nvPr/>
        </p:nvSpPr>
        <p:spPr bwMode="auto">
          <a:xfrm>
            <a:off x="7831139" y="2606390"/>
            <a:ext cx="11474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Client</a:t>
            </a:r>
          </a:p>
        </p:txBody>
      </p:sp>
      <p:sp>
        <p:nvSpPr>
          <p:cNvPr id="43" name="Text Box 20">
            <a:extLst>
              <a:ext uri="{FF2B5EF4-FFF2-40B4-BE49-F238E27FC236}">
                <a16:creationId xmlns:a16="http://schemas.microsoft.com/office/drawing/2014/main" id="{E5A0226C-A179-6647-B881-EFBF28D16F5F}"/>
              </a:ext>
            </a:extLst>
          </p:cNvPr>
          <p:cNvSpPr txBox="1">
            <a:spLocks noChangeArrowheads="1"/>
          </p:cNvSpPr>
          <p:nvPr/>
        </p:nvSpPr>
        <p:spPr bwMode="auto">
          <a:xfrm>
            <a:off x="7475539" y="346710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Create a socket</a:t>
            </a:r>
          </a:p>
        </p:txBody>
      </p:sp>
      <p:sp>
        <p:nvSpPr>
          <p:cNvPr id="44" name="Text Box 21">
            <a:extLst>
              <a:ext uri="{FF2B5EF4-FFF2-40B4-BE49-F238E27FC236}">
                <a16:creationId xmlns:a16="http://schemas.microsoft.com/office/drawing/2014/main" id="{7E78BB93-CF93-6A4E-86E8-24D36BBADBA5}"/>
              </a:ext>
            </a:extLst>
          </p:cNvPr>
          <p:cNvSpPr txBox="1">
            <a:spLocks noChangeArrowheads="1"/>
          </p:cNvSpPr>
          <p:nvPr/>
        </p:nvSpPr>
        <p:spPr bwMode="auto">
          <a:xfrm>
            <a:off x="7475539" y="4159252"/>
            <a:ext cx="1862137" cy="36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 to server</a:t>
            </a:r>
          </a:p>
        </p:txBody>
      </p:sp>
      <p:sp>
        <p:nvSpPr>
          <p:cNvPr id="45" name="Text Box 22">
            <a:extLst>
              <a:ext uri="{FF2B5EF4-FFF2-40B4-BE49-F238E27FC236}">
                <a16:creationId xmlns:a16="http://schemas.microsoft.com/office/drawing/2014/main" id="{E401930E-1C59-4E4A-9DA5-8A9C3ABDDC70}"/>
              </a:ext>
            </a:extLst>
          </p:cNvPr>
          <p:cNvSpPr txBox="1">
            <a:spLocks noChangeArrowheads="1"/>
          </p:cNvSpPr>
          <p:nvPr/>
        </p:nvSpPr>
        <p:spPr bwMode="auto">
          <a:xfrm>
            <a:off x="7475539" y="4956177"/>
            <a:ext cx="1862137" cy="3698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Send the request</a:t>
            </a:r>
          </a:p>
        </p:txBody>
      </p:sp>
      <p:sp>
        <p:nvSpPr>
          <p:cNvPr id="46" name="Line 23">
            <a:extLst>
              <a:ext uri="{FF2B5EF4-FFF2-40B4-BE49-F238E27FC236}">
                <a16:creationId xmlns:a16="http://schemas.microsoft.com/office/drawing/2014/main" id="{B38761BF-8891-B344-A68C-4BF4B7904322}"/>
              </a:ext>
            </a:extLst>
          </p:cNvPr>
          <p:cNvSpPr>
            <a:spLocks noChangeShapeType="1"/>
          </p:cNvSpPr>
          <p:nvPr/>
        </p:nvSpPr>
        <p:spPr bwMode="auto">
          <a:xfrm>
            <a:off x="8001001" y="3836989"/>
            <a:ext cx="0" cy="30797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4">
            <a:extLst>
              <a:ext uri="{FF2B5EF4-FFF2-40B4-BE49-F238E27FC236}">
                <a16:creationId xmlns:a16="http://schemas.microsoft.com/office/drawing/2014/main" id="{9A24A9B4-1EA6-5445-B7E3-84FB57D267C9}"/>
              </a:ext>
            </a:extLst>
          </p:cNvPr>
          <p:cNvSpPr>
            <a:spLocks noChangeShapeType="1"/>
          </p:cNvSpPr>
          <p:nvPr/>
        </p:nvSpPr>
        <p:spPr bwMode="auto">
          <a:xfrm flipH="1">
            <a:off x="8001001" y="4527552"/>
            <a:ext cx="0" cy="42386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5">
            <a:extLst>
              <a:ext uri="{FF2B5EF4-FFF2-40B4-BE49-F238E27FC236}">
                <a16:creationId xmlns:a16="http://schemas.microsoft.com/office/drawing/2014/main" id="{C89D4BC2-3B83-AF47-97AC-6AFDAD8C3793}"/>
              </a:ext>
            </a:extLst>
          </p:cNvPr>
          <p:cNvSpPr>
            <a:spLocks noChangeShapeType="1"/>
          </p:cNvSpPr>
          <p:nvPr/>
        </p:nvSpPr>
        <p:spPr bwMode="auto">
          <a:xfrm flipH="1">
            <a:off x="4513264" y="4291014"/>
            <a:ext cx="2962275" cy="236538"/>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26">
            <a:extLst>
              <a:ext uri="{FF2B5EF4-FFF2-40B4-BE49-F238E27FC236}">
                <a16:creationId xmlns:a16="http://schemas.microsoft.com/office/drawing/2014/main" id="{15BD60A6-A0E4-6E41-AB16-5CC0BF1AE04E}"/>
              </a:ext>
            </a:extLst>
          </p:cNvPr>
          <p:cNvSpPr txBox="1">
            <a:spLocks noChangeArrowheads="1"/>
          </p:cNvSpPr>
          <p:nvPr/>
        </p:nvSpPr>
        <p:spPr bwMode="auto">
          <a:xfrm rot="21237376">
            <a:off x="4751389" y="4025902"/>
            <a:ext cx="228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establish connection</a:t>
            </a:r>
          </a:p>
        </p:txBody>
      </p:sp>
      <p:sp>
        <p:nvSpPr>
          <p:cNvPr id="50" name="Line 27">
            <a:extLst>
              <a:ext uri="{FF2B5EF4-FFF2-40B4-BE49-F238E27FC236}">
                <a16:creationId xmlns:a16="http://schemas.microsoft.com/office/drawing/2014/main" id="{0C0FE39A-ECF9-9E44-9280-FE639759F4F8}"/>
              </a:ext>
            </a:extLst>
          </p:cNvPr>
          <p:cNvSpPr>
            <a:spLocks noChangeShapeType="1"/>
          </p:cNvSpPr>
          <p:nvPr/>
        </p:nvSpPr>
        <p:spPr bwMode="auto">
          <a:xfrm flipH="1">
            <a:off x="4308476" y="5121277"/>
            <a:ext cx="3149600" cy="204787"/>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29">
            <a:extLst>
              <a:ext uri="{FF2B5EF4-FFF2-40B4-BE49-F238E27FC236}">
                <a16:creationId xmlns:a16="http://schemas.microsoft.com/office/drawing/2014/main" id="{C2EEC5D2-4883-7148-9D50-5DE94873DAB1}"/>
              </a:ext>
            </a:extLst>
          </p:cNvPr>
          <p:cNvSpPr txBox="1">
            <a:spLocks noChangeArrowheads="1"/>
          </p:cNvSpPr>
          <p:nvPr/>
        </p:nvSpPr>
        <p:spPr bwMode="auto">
          <a:xfrm rot="21358569">
            <a:off x="4857751" y="4802189"/>
            <a:ext cx="1516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(request)</a:t>
            </a:r>
          </a:p>
        </p:txBody>
      </p:sp>
      <p:sp>
        <p:nvSpPr>
          <p:cNvPr id="52" name="Text Box 31">
            <a:extLst>
              <a:ext uri="{FF2B5EF4-FFF2-40B4-BE49-F238E27FC236}">
                <a16:creationId xmlns:a16="http://schemas.microsoft.com/office/drawing/2014/main" id="{BA793F75-1248-C640-9620-3331ED807AB2}"/>
              </a:ext>
            </a:extLst>
          </p:cNvPr>
          <p:cNvSpPr txBox="1">
            <a:spLocks noChangeArrowheads="1"/>
          </p:cNvSpPr>
          <p:nvPr/>
        </p:nvSpPr>
        <p:spPr bwMode="auto">
          <a:xfrm>
            <a:off x="7475539" y="6351589"/>
            <a:ext cx="1862137" cy="3698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Receive response</a:t>
            </a:r>
          </a:p>
        </p:txBody>
      </p:sp>
      <p:sp>
        <p:nvSpPr>
          <p:cNvPr id="53" name="Line 32">
            <a:extLst>
              <a:ext uri="{FF2B5EF4-FFF2-40B4-BE49-F238E27FC236}">
                <a16:creationId xmlns:a16="http://schemas.microsoft.com/office/drawing/2014/main" id="{F23AEAD8-8E3F-1B48-B9C2-024A382A1C6E}"/>
              </a:ext>
            </a:extLst>
          </p:cNvPr>
          <p:cNvSpPr>
            <a:spLocks noChangeShapeType="1"/>
          </p:cNvSpPr>
          <p:nvPr/>
        </p:nvSpPr>
        <p:spPr bwMode="auto">
          <a:xfrm>
            <a:off x="4308476" y="6351589"/>
            <a:ext cx="3149600" cy="214313"/>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33">
            <a:extLst>
              <a:ext uri="{FF2B5EF4-FFF2-40B4-BE49-F238E27FC236}">
                <a16:creationId xmlns:a16="http://schemas.microsoft.com/office/drawing/2014/main" id="{8B7EAA5F-343E-CB4A-8FDB-D369032B97E9}"/>
              </a:ext>
            </a:extLst>
          </p:cNvPr>
          <p:cNvSpPr txBox="1">
            <a:spLocks noChangeArrowheads="1"/>
          </p:cNvSpPr>
          <p:nvPr/>
        </p:nvSpPr>
        <p:spPr bwMode="auto">
          <a:xfrm rot="247832">
            <a:off x="5172076" y="6111877"/>
            <a:ext cx="1271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data (reply)</a:t>
            </a:r>
          </a:p>
        </p:txBody>
      </p:sp>
      <p:sp>
        <p:nvSpPr>
          <p:cNvPr id="55" name="Line 34">
            <a:extLst>
              <a:ext uri="{FF2B5EF4-FFF2-40B4-BE49-F238E27FC236}">
                <a16:creationId xmlns:a16="http://schemas.microsoft.com/office/drawing/2014/main" id="{5FC1CEC5-0EDF-6948-AD6F-BE70EF487A1F}"/>
              </a:ext>
            </a:extLst>
          </p:cNvPr>
          <p:cNvSpPr>
            <a:spLocks noChangeShapeType="1"/>
          </p:cNvSpPr>
          <p:nvPr/>
        </p:nvSpPr>
        <p:spPr bwMode="auto">
          <a:xfrm flipH="1">
            <a:off x="8010526" y="5326064"/>
            <a:ext cx="0" cy="10255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10">
            <a:extLst>
              <a:ext uri="{FF2B5EF4-FFF2-40B4-BE49-F238E27FC236}">
                <a16:creationId xmlns:a16="http://schemas.microsoft.com/office/drawing/2014/main" id="{5CAC0A84-5D36-334D-A820-C165AD597223}"/>
              </a:ext>
            </a:extLst>
          </p:cNvPr>
          <p:cNvSpPr txBox="1">
            <a:spLocks noChangeArrowheads="1"/>
          </p:cNvSpPr>
          <p:nvPr/>
        </p:nvSpPr>
        <p:spPr bwMode="auto">
          <a:xfrm>
            <a:off x="471412" y="1203544"/>
            <a:ext cx="1252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u="sng" dirty="0">
                <a:latin typeface="Calibri" panose="020F0502020204030204" pitchFamily="34" charset="0"/>
              </a:rPr>
              <a:t>Server</a:t>
            </a:r>
          </a:p>
        </p:txBody>
      </p:sp>
      <p:sp>
        <p:nvSpPr>
          <p:cNvPr id="30" name="Text Box 4">
            <a:extLst>
              <a:ext uri="{FF2B5EF4-FFF2-40B4-BE49-F238E27FC236}">
                <a16:creationId xmlns:a16="http://schemas.microsoft.com/office/drawing/2014/main" id="{962ECC81-453A-0241-87EC-F38FC4197635}"/>
              </a:ext>
            </a:extLst>
          </p:cNvPr>
          <p:cNvSpPr txBox="1">
            <a:spLocks noChangeArrowheads="1"/>
          </p:cNvSpPr>
          <p:nvPr/>
        </p:nvSpPr>
        <p:spPr bwMode="auto">
          <a:xfrm>
            <a:off x="950120" y="192722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socket()</a:t>
            </a:r>
          </a:p>
        </p:txBody>
      </p:sp>
      <p:sp>
        <p:nvSpPr>
          <p:cNvPr id="57" name="Text Box 5">
            <a:extLst>
              <a:ext uri="{FF2B5EF4-FFF2-40B4-BE49-F238E27FC236}">
                <a16:creationId xmlns:a16="http://schemas.microsoft.com/office/drawing/2014/main" id="{9FAB78C0-EDF6-D14A-BDE9-7EC6541B4472}"/>
              </a:ext>
            </a:extLst>
          </p:cNvPr>
          <p:cNvSpPr txBox="1">
            <a:spLocks noChangeArrowheads="1"/>
          </p:cNvSpPr>
          <p:nvPr/>
        </p:nvSpPr>
        <p:spPr bwMode="auto">
          <a:xfrm>
            <a:off x="950120" y="2619376"/>
            <a:ext cx="1006475"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bind()</a:t>
            </a:r>
          </a:p>
        </p:txBody>
      </p:sp>
      <p:sp>
        <p:nvSpPr>
          <p:cNvPr id="58" name="Text Box 6">
            <a:extLst>
              <a:ext uri="{FF2B5EF4-FFF2-40B4-BE49-F238E27FC236}">
                <a16:creationId xmlns:a16="http://schemas.microsoft.com/office/drawing/2014/main" id="{7C50AE06-9660-7541-8A9B-1CDFB8701E2E}"/>
              </a:ext>
            </a:extLst>
          </p:cNvPr>
          <p:cNvSpPr txBox="1">
            <a:spLocks noChangeArrowheads="1"/>
          </p:cNvSpPr>
          <p:nvPr/>
        </p:nvSpPr>
        <p:spPr bwMode="auto">
          <a:xfrm>
            <a:off x="948532" y="3335339"/>
            <a:ext cx="1008063" cy="369887"/>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listen()</a:t>
            </a:r>
          </a:p>
        </p:txBody>
      </p:sp>
      <p:sp>
        <p:nvSpPr>
          <p:cNvPr id="59" name="Text Box 7">
            <a:extLst>
              <a:ext uri="{FF2B5EF4-FFF2-40B4-BE49-F238E27FC236}">
                <a16:creationId xmlns:a16="http://schemas.microsoft.com/office/drawing/2014/main" id="{88AB2857-8D90-DE4C-AFBE-155EE4A329EE}"/>
              </a:ext>
            </a:extLst>
          </p:cNvPr>
          <p:cNvSpPr txBox="1">
            <a:spLocks noChangeArrowheads="1"/>
          </p:cNvSpPr>
          <p:nvPr/>
        </p:nvSpPr>
        <p:spPr bwMode="auto">
          <a:xfrm>
            <a:off x="948532" y="4240214"/>
            <a:ext cx="1006475" cy="3714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accept()</a:t>
            </a:r>
          </a:p>
        </p:txBody>
      </p:sp>
      <p:sp>
        <p:nvSpPr>
          <p:cNvPr id="60" name="Text Box 8">
            <a:extLst>
              <a:ext uri="{FF2B5EF4-FFF2-40B4-BE49-F238E27FC236}">
                <a16:creationId xmlns:a16="http://schemas.microsoft.com/office/drawing/2014/main" id="{8F7D73A4-E970-5E42-A791-2EA5B33292FC}"/>
              </a:ext>
            </a:extLst>
          </p:cNvPr>
          <p:cNvSpPr txBox="1">
            <a:spLocks noChangeArrowheads="1"/>
          </p:cNvSpPr>
          <p:nvPr/>
        </p:nvSpPr>
        <p:spPr bwMode="auto">
          <a:xfrm>
            <a:off x="615082" y="5110441"/>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1" name="Text Box 9">
            <a:extLst>
              <a:ext uri="{FF2B5EF4-FFF2-40B4-BE49-F238E27FC236}">
                <a16:creationId xmlns:a16="http://schemas.microsoft.com/office/drawing/2014/main" id="{CF279E5A-98CD-2146-907B-1ED0227F0FC5}"/>
              </a:ext>
            </a:extLst>
          </p:cNvPr>
          <p:cNvSpPr txBox="1">
            <a:spLocks noChangeArrowheads="1"/>
          </p:cNvSpPr>
          <p:nvPr/>
        </p:nvSpPr>
        <p:spPr bwMode="auto">
          <a:xfrm>
            <a:off x="390528" y="5978526"/>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
        <p:nvSpPr>
          <p:cNvPr id="62" name="Text Box 20">
            <a:extLst>
              <a:ext uri="{FF2B5EF4-FFF2-40B4-BE49-F238E27FC236}">
                <a16:creationId xmlns:a16="http://schemas.microsoft.com/office/drawing/2014/main" id="{F50FA73F-10F8-B448-8144-FC5A432EF574}"/>
              </a:ext>
            </a:extLst>
          </p:cNvPr>
          <p:cNvSpPr txBox="1">
            <a:spLocks noChangeArrowheads="1"/>
          </p:cNvSpPr>
          <p:nvPr/>
        </p:nvSpPr>
        <p:spPr bwMode="auto">
          <a:xfrm>
            <a:off x="9551931" y="342153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socket()</a:t>
            </a:r>
          </a:p>
        </p:txBody>
      </p:sp>
      <p:sp>
        <p:nvSpPr>
          <p:cNvPr id="63" name="Text Box 21">
            <a:extLst>
              <a:ext uri="{FF2B5EF4-FFF2-40B4-BE49-F238E27FC236}">
                <a16:creationId xmlns:a16="http://schemas.microsoft.com/office/drawing/2014/main" id="{F4417DE9-DF19-694F-86A2-17F6D6A26892}"/>
              </a:ext>
            </a:extLst>
          </p:cNvPr>
          <p:cNvSpPr txBox="1">
            <a:spLocks noChangeArrowheads="1"/>
          </p:cNvSpPr>
          <p:nvPr/>
        </p:nvSpPr>
        <p:spPr bwMode="auto">
          <a:xfrm>
            <a:off x="9551931" y="4113682"/>
            <a:ext cx="1103312" cy="3698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connect()</a:t>
            </a:r>
          </a:p>
        </p:txBody>
      </p:sp>
      <p:sp>
        <p:nvSpPr>
          <p:cNvPr id="68" name="Text Box 8">
            <a:extLst>
              <a:ext uri="{FF2B5EF4-FFF2-40B4-BE49-F238E27FC236}">
                <a16:creationId xmlns:a16="http://schemas.microsoft.com/office/drawing/2014/main" id="{D1A0582C-7F7F-574E-AE69-986B17492FCC}"/>
              </a:ext>
            </a:extLst>
          </p:cNvPr>
          <p:cNvSpPr txBox="1">
            <a:spLocks noChangeArrowheads="1"/>
          </p:cNvSpPr>
          <p:nvPr/>
        </p:nvSpPr>
        <p:spPr bwMode="auto">
          <a:xfrm>
            <a:off x="9592373" y="6312370"/>
            <a:ext cx="1485183"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read()/</a:t>
            </a:r>
            <a:r>
              <a:rPr lang="en-US" altLang="en-US" sz="1800" dirty="0" err="1">
                <a:latin typeface="Calibri" panose="020F0502020204030204" pitchFamily="34" charset="0"/>
              </a:rPr>
              <a:t>recv</a:t>
            </a:r>
            <a:r>
              <a:rPr lang="en-US" altLang="en-US" sz="1800" dirty="0">
                <a:latin typeface="Calibri" panose="020F0502020204030204" pitchFamily="34" charset="0"/>
              </a:rPr>
              <a:t>()</a:t>
            </a:r>
          </a:p>
        </p:txBody>
      </p:sp>
      <p:sp>
        <p:nvSpPr>
          <p:cNvPr id="69" name="Text Box 9">
            <a:extLst>
              <a:ext uri="{FF2B5EF4-FFF2-40B4-BE49-F238E27FC236}">
                <a16:creationId xmlns:a16="http://schemas.microsoft.com/office/drawing/2014/main" id="{EBB63D1E-AEE8-844B-85FB-7137A85788B1}"/>
              </a:ext>
            </a:extLst>
          </p:cNvPr>
          <p:cNvSpPr txBox="1">
            <a:spLocks noChangeArrowheads="1"/>
          </p:cNvSpPr>
          <p:nvPr/>
        </p:nvSpPr>
        <p:spPr bwMode="auto">
          <a:xfrm>
            <a:off x="9551931" y="4925775"/>
            <a:ext cx="1566068"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libri" panose="020F0502020204030204" pitchFamily="34" charset="0"/>
              </a:rPr>
              <a:t>write()/send()</a:t>
            </a:r>
          </a:p>
        </p:txBody>
      </p:sp>
    </p:spTree>
    <p:extLst>
      <p:ext uri="{BB962C8B-B14F-4D97-AF65-F5344CB8AC3E}">
        <p14:creationId xmlns:p14="http://schemas.microsoft.com/office/powerpoint/2010/main" val="230097245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1606877-41A3-D54B-B6AA-EA4E040A3D5F}" vid="{30CD31CD-FFD6-B049-A8FA-6ADD92601B63}"/>
    </a:ext>
  </a:ext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112915</TotalTime>
  <Words>2298</Words>
  <Application>Microsoft Macintosh PowerPoint</Application>
  <PresentationFormat>Widescreen</PresentationFormat>
  <Paragraphs>458</Paragraphs>
  <Slides>45</Slides>
  <Notes>25</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Courier</vt:lpstr>
      <vt:lpstr>Courier New</vt:lpstr>
      <vt:lpstr>Helvetica</vt:lpstr>
      <vt:lpstr>Times New Roman</vt:lpstr>
      <vt:lpstr>Wingdings</vt:lpstr>
      <vt:lpstr>Theme1</vt:lpstr>
      <vt:lpstr>Network</vt:lpstr>
      <vt:lpstr>Networking 2</vt:lpstr>
      <vt:lpstr>Clients and Servers</vt:lpstr>
      <vt:lpstr>How to implement client-server communications? E.g., Stream sockets (TCP) </vt:lpstr>
      <vt:lpstr>Review code socket</vt:lpstr>
      <vt:lpstr>What’re the differences  between Pipes and Sockets?</vt:lpstr>
      <vt:lpstr>Pipe vs socket: Function</vt:lpstr>
      <vt:lpstr>Pipe vs socket: Creation</vt:lpstr>
      <vt:lpstr>Pipes vs Sockets: Send messages</vt:lpstr>
      <vt:lpstr>Which system call is blocking?</vt:lpstr>
      <vt:lpstr>Which system call is blocking?</vt:lpstr>
      <vt:lpstr>Google Telnet and Strace</vt:lpstr>
      <vt:lpstr>Is Socket still the right abstraction today?</vt:lpstr>
      <vt:lpstr>Connect in TCP</vt:lpstr>
      <vt:lpstr>Breakouts</vt:lpstr>
      <vt:lpstr>TCP Stream of bytes</vt:lpstr>
      <vt:lpstr>Sequence Numbers</vt:lpstr>
      <vt:lpstr>TCP: Reliability</vt:lpstr>
      <vt:lpstr>TCP: Reliability</vt:lpstr>
      <vt:lpstr>Send data and get ACKs</vt:lpstr>
      <vt:lpstr>Packet Headers</vt:lpstr>
      <vt:lpstr>Breakout: Representing a TCP packet</vt:lpstr>
      <vt:lpstr>PowerPoint Presentation</vt:lpstr>
      <vt:lpstr>Networking 3:</vt:lpstr>
      <vt:lpstr>What is a database? </vt:lpstr>
      <vt:lpstr>Review code: weensydb</vt:lpstr>
      <vt:lpstr>Parallelism</vt:lpstr>
      <vt:lpstr>Two ways to use multiple processors</vt:lpstr>
      <vt:lpstr>Threads</vt:lpstr>
      <vt:lpstr>Process vs Threads</vt:lpstr>
      <vt:lpstr>Fix weensydb with threads</vt:lpstr>
      <vt:lpstr>Introduction of incr-basic and its problems</vt:lpstr>
      <vt:lpstr>Synchronization</vt:lpstr>
      <vt:lpstr>Multiple Processors (Hardware features) vs Multiple Threads (Abstraction)</vt:lpstr>
      <vt:lpstr>PowerPoint Presentation</vt:lpstr>
      <vt:lpstr>Backup</vt:lpstr>
      <vt:lpstr>Key challenges for Networking: Robustness</vt:lpstr>
      <vt:lpstr>Sockets between two processes/hosts</vt:lpstr>
      <vt:lpstr>Previously: Circuit Switching </vt:lpstr>
      <vt:lpstr>Socket system calls</vt:lpstr>
      <vt:lpstr>Socket system calls</vt:lpstr>
      <vt:lpstr>How to implement client-server communications? E.g., Stream sockets (TCP) </vt:lpstr>
      <vt:lpstr>Create a socket</vt:lpstr>
      <vt:lpstr>Socket identification</vt:lpstr>
      <vt:lpstr>Server side</vt:lpstr>
      <vt:lpstr>Client side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NFP</dc:title>
  <dc:creator>sunchen</dc:creator>
  <cp:lastModifiedBy>Yu, Minlan</cp:lastModifiedBy>
  <cp:revision>7257</cp:revision>
  <cp:lastPrinted>2020-11-18T19:29:22Z</cp:lastPrinted>
  <dcterms:created xsi:type="dcterms:W3CDTF">2016-02-25T23:00:36Z</dcterms:created>
  <dcterms:modified xsi:type="dcterms:W3CDTF">2020-11-18T19:50:05Z</dcterms:modified>
</cp:coreProperties>
</file>