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2" r:id="rId5"/>
    <p:sldId id="271" r:id="rId6"/>
    <p:sldId id="272" r:id="rId7"/>
    <p:sldId id="273" r:id="rId8"/>
    <p:sldId id="274" r:id="rId9"/>
    <p:sldId id="285" r:id="rId10"/>
    <p:sldId id="275" r:id="rId11"/>
    <p:sldId id="276" r:id="rId12"/>
    <p:sldId id="277" r:id="rId13"/>
    <p:sldId id="279" r:id="rId14"/>
    <p:sldId id="280" r:id="rId15"/>
    <p:sldId id="281" r:id="rId16"/>
    <p:sldId id="263" r:id="rId17"/>
    <p:sldId id="282" r:id="rId18"/>
    <p:sldId id="264" r:id="rId19"/>
    <p:sldId id="259" r:id="rId20"/>
    <p:sldId id="265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472C4"/>
    <a:srgbClr val="FF1919"/>
    <a:srgbClr val="0D0D0D"/>
    <a:srgbClr val="7E0000"/>
    <a:srgbClr val="3C1DAF"/>
    <a:srgbClr val="00B0F0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r>
              <a:rPr lang="ko-KR" altLang="en-US" sz="3200" dirty="0"/>
              <a:t>차 </a:t>
            </a:r>
            <a:r>
              <a:rPr lang="en-US" altLang="ko-KR" sz="3200" dirty="0"/>
              <a:t>- 2DGP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FBF0F4-425D-4B10-8DB1-430921082A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7FCDB-4B29-4421-B682-51379D09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9" y="111125"/>
            <a:ext cx="5486589" cy="663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53650-2B9D-452D-A7C0-A8DA312FC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" y="107950"/>
            <a:ext cx="6448750" cy="187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0F4DDE-DD16-4D1D-ABDF-FA69EF935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" y="2089151"/>
            <a:ext cx="6446047" cy="4657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8AE4ED-6969-4726-B6FF-214C5D80EE48}"/>
              </a:ext>
            </a:extLst>
          </p:cNvPr>
          <p:cNvSpPr txBox="1"/>
          <p:nvPr/>
        </p:nvSpPr>
        <p:spPr>
          <a:xfrm>
            <a:off x="1750638" y="845171"/>
            <a:ext cx="3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Contributions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9BBC3-1151-4E56-9617-B850A696C0CD}"/>
              </a:ext>
            </a:extLst>
          </p:cNvPr>
          <p:cNvSpPr/>
          <p:nvPr/>
        </p:nvSpPr>
        <p:spPr>
          <a:xfrm>
            <a:off x="7721406" y="991690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09F4AE-B7B4-4F71-90EC-56DFD0C7D87B}"/>
              </a:ext>
            </a:extLst>
          </p:cNvPr>
          <p:cNvSpPr/>
          <p:nvPr/>
        </p:nvSpPr>
        <p:spPr>
          <a:xfrm>
            <a:off x="7721405" y="3762454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8CC4EF-06BF-40D3-9F55-846C9A178D1A}"/>
              </a:ext>
            </a:extLst>
          </p:cNvPr>
          <p:cNvSpPr/>
          <p:nvPr/>
        </p:nvSpPr>
        <p:spPr>
          <a:xfrm>
            <a:off x="7721404" y="6292253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FBC22B5-19D3-4863-B4E9-B570DF7283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81543-A9E7-4DEA-82DD-247D0B2B0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r="40575"/>
          <a:stretch/>
        </p:blipFill>
        <p:spPr>
          <a:xfrm>
            <a:off x="114300" y="101600"/>
            <a:ext cx="4330700" cy="4286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63D15-0B2C-47EC-BD62-9FCEC823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190" b="-1"/>
          <a:stretch/>
        </p:blipFill>
        <p:spPr>
          <a:xfrm>
            <a:off x="4576114" y="101600"/>
            <a:ext cx="4330700" cy="4286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35331-BE91-40A1-90F7-38E7E69A607B}"/>
              </a:ext>
            </a:extLst>
          </p:cNvPr>
          <p:cNvSpPr txBox="1"/>
          <p:nvPr/>
        </p:nvSpPr>
        <p:spPr>
          <a:xfrm>
            <a:off x="5332918" y="4412758"/>
            <a:ext cx="28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AVG 1 Week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F1204-71D1-4F07-BBAE-81211F3BDBAB}"/>
              </a:ext>
            </a:extLst>
          </p:cNvPr>
          <p:cNvSpPr txBox="1"/>
          <p:nvPr/>
        </p:nvSpPr>
        <p:spPr>
          <a:xfrm>
            <a:off x="751320" y="4388470"/>
            <a:ext cx="3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AVG 1 Month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9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694D2-2F2A-4B3D-8D28-DF85BDC03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D275E-12C9-4C4D-ADE0-736FBB7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" y="0"/>
            <a:ext cx="3512127" cy="2617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78D467-1CC7-486A-A17E-57279202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4" y="-5610"/>
            <a:ext cx="3512127" cy="2622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7C6CAA-2B66-4B33-BB57-0BCF6C741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55" y="16000"/>
            <a:ext cx="3512127" cy="26171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D1F4A9-AAFC-485E-BA1F-C0889798BA6A}"/>
              </a:ext>
            </a:extLst>
          </p:cNvPr>
          <p:cNvSpPr txBox="1"/>
          <p:nvPr/>
        </p:nvSpPr>
        <p:spPr>
          <a:xfrm>
            <a:off x="795244" y="2617145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18/09/30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6D82A-6511-467E-843D-829E299DC6F8}"/>
              </a:ext>
            </a:extLst>
          </p:cNvPr>
          <p:cNvSpPr txBox="1"/>
          <p:nvPr/>
        </p:nvSpPr>
        <p:spPr>
          <a:xfrm>
            <a:off x="5173626" y="2587047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73C51-B539-4ACA-9A97-70AB28899EC3}"/>
              </a:ext>
            </a:extLst>
          </p:cNvPr>
          <p:cNvSpPr txBox="1"/>
          <p:nvPr/>
        </p:nvSpPr>
        <p:spPr>
          <a:xfrm>
            <a:off x="9295015" y="2617144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18/10/14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694D2-2F2A-4B3D-8D28-DF85BDC03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DF5817-9C24-498D-B2E8-ACF0BE00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" y="0"/>
            <a:ext cx="3508661" cy="26171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BD7B20-78ED-47F1-A845-0782F2657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35" y="-1"/>
            <a:ext cx="3512127" cy="26171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722103-5DF8-40CB-A52F-4F6C681F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69" y="-17221"/>
            <a:ext cx="3512127" cy="2617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9A718-D5B0-4FE8-89D4-E2B8F3F4D52D}"/>
              </a:ext>
            </a:extLst>
          </p:cNvPr>
          <p:cNvSpPr txBox="1"/>
          <p:nvPr/>
        </p:nvSpPr>
        <p:spPr>
          <a:xfrm>
            <a:off x="9288096" y="2650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18/11/04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57134-CB77-40F7-B7F8-6DC21AB6EDD4}"/>
              </a:ext>
            </a:extLst>
          </p:cNvPr>
          <p:cNvSpPr txBox="1"/>
          <p:nvPr/>
        </p:nvSpPr>
        <p:spPr>
          <a:xfrm>
            <a:off x="5045127" y="2650593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18/10/28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27221-339D-45B8-A65C-CAAB692D0E28}"/>
              </a:ext>
            </a:extLst>
          </p:cNvPr>
          <p:cNvSpPr txBox="1"/>
          <p:nvPr/>
        </p:nvSpPr>
        <p:spPr>
          <a:xfrm>
            <a:off x="802163" y="2650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18/10/21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799B1-C860-47E2-B896-28C701590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" y="3330370"/>
            <a:ext cx="3508661" cy="26171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0D0BAE-5343-43F5-A634-84810079E972}"/>
              </a:ext>
            </a:extLst>
          </p:cNvPr>
          <p:cNvSpPr txBox="1"/>
          <p:nvPr/>
        </p:nvSpPr>
        <p:spPr>
          <a:xfrm>
            <a:off x="722524" y="6079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18/11/11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0C8E1-C674-42A3-952C-4559391D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F0C8E1-C674-42A3-952C-4559391D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" y="161665"/>
            <a:ext cx="11514835" cy="6534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7A166C-4E85-4ADE-AA30-31D90F285677}"/>
              </a:ext>
            </a:extLst>
          </p:cNvPr>
          <p:cNvSpPr txBox="1"/>
          <p:nvPr/>
        </p:nvSpPr>
        <p:spPr>
          <a:xfrm>
            <a:off x="3626429" y="4771723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Game Controller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C3851-5A5A-474E-90A4-419660CD70D8}"/>
              </a:ext>
            </a:extLst>
          </p:cNvPr>
          <p:cNvSpPr txBox="1"/>
          <p:nvPr/>
        </p:nvSpPr>
        <p:spPr>
          <a:xfrm>
            <a:off x="3626429" y="5141055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Controller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F90F4-552C-4142-9D18-8FFDE7A44E27}"/>
              </a:ext>
            </a:extLst>
          </p:cNvPr>
          <p:cNvSpPr txBox="1"/>
          <p:nvPr/>
        </p:nvSpPr>
        <p:spPr>
          <a:xfrm>
            <a:off x="3626429" y="5518190"/>
            <a:ext cx="815259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01F16-E673-40DC-91F4-BCFEE90A67C5}"/>
              </a:ext>
            </a:extLst>
          </p:cNvPr>
          <p:cNvSpPr txBox="1"/>
          <p:nvPr/>
        </p:nvSpPr>
        <p:spPr>
          <a:xfrm>
            <a:off x="4441688" y="5519494"/>
            <a:ext cx="91179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81E18-452E-4E43-9CEA-427E959C8E59}"/>
              </a:ext>
            </a:extLst>
          </p:cNvPr>
          <p:cNvSpPr txBox="1"/>
          <p:nvPr/>
        </p:nvSpPr>
        <p:spPr>
          <a:xfrm>
            <a:off x="5353478" y="5519494"/>
            <a:ext cx="1039946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5F94B205-6A5B-46C4-8D05-A1FD99E5E67F}"/>
              </a:ext>
            </a:extLst>
          </p:cNvPr>
          <p:cNvSpPr/>
          <p:nvPr/>
        </p:nvSpPr>
        <p:spPr>
          <a:xfrm>
            <a:off x="5267339" y="4239701"/>
            <a:ext cx="472284" cy="472284"/>
          </a:xfrm>
          <a:prstGeom prst="plus">
            <a:avLst>
              <a:gd name="adj" fmla="val 428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8E606-3C17-4335-B323-BFB46AE000F2}"/>
              </a:ext>
            </a:extLst>
          </p:cNvPr>
          <p:cNvSpPr txBox="1"/>
          <p:nvPr/>
        </p:nvSpPr>
        <p:spPr>
          <a:xfrm>
            <a:off x="3690694" y="5932765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90%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1CB4B-D583-4A78-A77C-B22783EB4F3B}"/>
              </a:ext>
            </a:extLst>
          </p:cNvPr>
          <p:cNvSpPr txBox="1"/>
          <p:nvPr/>
        </p:nvSpPr>
        <p:spPr>
          <a:xfrm>
            <a:off x="4542512" y="5922596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70%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1D8B9-F23E-4724-AE90-CE607B9A1E6A}"/>
              </a:ext>
            </a:extLst>
          </p:cNvPr>
          <p:cNvSpPr txBox="1"/>
          <p:nvPr/>
        </p:nvSpPr>
        <p:spPr>
          <a:xfrm>
            <a:off x="5503481" y="5897933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60%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FD3AB-97C6-49BF-8FEC-9B03632B52F5}"/>
              </a:ext>
            </a:extLst>
          </p:cNvPr>
          <p:cNvSpPr txBox="1"/>
          <p:nvPr/>
        </p:nvSpPr>
        <p:spPr>
          <a:xfrm>
            <a:off x="5606940" y="5148858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60%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A2D7D2-D9A0-42EB-B3D8-A8AE53BA3B24}"/>
              </a:ext>
            </a:extLst>
          </p:cNvPr>
          <p:cNvSpPr txBox="1"/>
          <p:nvPr/>
        </p:nvSpPr>
        <p:spPr>
          <a:xfrm>
            <a:off x="5950304" y="4780518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Effect Controller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3731B-9740-48B3-AD0A-766277006010}"/>
              </a:ext>
            </a:extLst>
          </p:cNvPr>
          <p:cNvSpPr txBox="1"/>
          <p:nvPr/>
        </p:nvSpPr>
        <p:spPr>
          <a:xfrm>
            <a:off x="8023597" y="4786094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76E62-D891-4600-9932-1ABA97F2E61F}"/>
              </a:ext>
            </a:extLst>
          </p:cNvPr>
          <p:cNvSpPr txBox="1"/>
          <p:nvPr/>
        </p:nvSpPr>
        <p:spPr>
          <a:xfrm>
            <a:off x="7479806" y="1052294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40%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5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451065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B050"/>
                </a:solidFill>
              </a:rPr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547900" cy="120032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B050"/>
                </a:solidFill>
              </a:rPr>
              <a:t>Object_control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60177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적 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143695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83313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게임컨셉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ko-KR" altLang="en-US" sz="2800" dirty="0"/>
              <a:t>주요한 컨셉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브래드 피트 주연의 영화 </a:t>
            </a:r>
            <a:r>
              <a:rPr lang="en-US" altLang="ko-KR" dirty="0"/>
              <a:t>‘</a:t>
            </a:r>
            <a:r>
              <a:rPr lang="ko-KR" altLang="en-US" dirty="0" err="1"/>
              <a:t>퓨리</a:t>
            </a:r>
            <a:r>
              <a:rPr lang="en-US" altLang="ko-KR" dirty="0"/>
              <a:t>’</a:t>
            </a:r>
            <a:r>
              <a:rPr lang="ko-KR" altLang="en-US" dirty="0"/>
              <a:t>나 톰 크루즈 주연의 영화 라스트 사무라이 같은 컨셉의 탱크 디펜스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도중 장전을 하고 파츠를 교환하면서 주변에 몰려오는 적을 잡는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SF</a:t>
            </a:r>
            <a:r>
              <a:rPr lang="ko-KR" altLang="en-US" dirty="0"/>
              <a:t>같은 배경이라 적들은 높은 기술력을 가졌음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탑뷰</a:t>
            </a:r>
            <a:r>
              <a:rPr lang="ko-KR" altLang="en-US" dirty="0"/>
              <a:t> 시점의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핵심 메카닉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포신과 몸체가 따로 움직이는 모습을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파츠가 추가되거나 다른 아이템이 추가 </a:t>
            </a:r>
            <a:r>
              <a:rPr lang="ko-KR" altLang="en-US" dirty="0" err="1"/>
              <a:t>되었을때에</a:t>
            </a:r>
            <a:r>
              <a:rPr lang="ko-KR" altLang="en-US" dirty="0"/>
              <a:t> 변화되는 모습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주변의 적들이 원거리 공격을 하기위해 아군캐릭터와 거리를 벌리는 모습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426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>
                          <a:solidFill>
                            <a:srgbClr val="FF1919"/>
                          </a:solidFill>
                        </a:rPr>
                        <a:t>픽셀크기확인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게임 프레임 워크 공부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예비군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C94A5-204F-45B0-ADC6-766E247B8053}"/>
              </a:ext>
            </a:extLst>
          </p:cNvPr>
          <p:cNvSpPr txBox="1"/>
          <p:nvPr/>
        </p:nvSpPr>
        <p:spPr>
          <a:xfrm>
            <a:off x="0" y="0"/>
            <a:ext cx="50652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==1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폴더구성		</a:t>
            </a:r>
            <a:r>
              <a:rPr lang="en-US" altLang="ko-KR" dirty="0"/>
              <a:t>0	</a:t>
            </a:r>
          </a:p>
          <a:p>
            <a:r>
              <a:rPr lang="ko-KR" altLang="en-US" dirty="0"/>
              <a:t>기본 아군 클래스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전체 흐름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개발용 리소스 생성	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==2</a:t>
            </a:r>
            <a:r>
              <a:rPr lang="ko-KR" altLang="en-US" dirty="0"/>
              <a:t>주차</a:t>
            </a:r>
            <a:r>
              <a:rPr lang="en-US" altLang="ko-KR" dirty="0"/>
              <a:t>---</a:t>
            </a:r>
            <a:r>
              <a:rPr lang="ko-KR" altLang="en-US" dirty="0"/>
              <a:t>시험주차</a:t>
            </a:r>
            <a:r>
              <a:rPr lang="en-US" altLang="ko-KR" dirty="0"/>
              <a:t>---</a:t>
            </a:r>
          </a:p>
          <a:p>
            <a:r>
              <a:rPr lang="ko-KR" altLang="en-US" dirty="0"/>
              <a:t>기본 적군 클래스 구상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아군 클래스 생성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적군 클래스 생성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openCV</a:t>
            </a:r>
            <a:r>
              <a:rPr lang="ko-KR" altLang="en-US" dirty="0"/>
              <a:t>를 통한 </a:t>
            </a:r>
            <a:r>
              <a:rPr lang="ko-KR" altLang="en-US" dirty="0" err="1"/>
              <a:t>로테이트를</a:t>
            </a:r>
            <a:r>
              <a:rPr lang="ko-KR" altLang="en-US" dirty="0"/>
              <a:t> 구현하기 위한 </a:t>
            </a:r>
            <a:r>
              <a:rPr lang="en-US" altLang="ko-KR" dirty="0"/>
              <a:t>- SDL</a:t>
            </a:r>
            <a:r>
              <a:rPr lang="ko-KR" altLang="en-US" dirty="0"/>
              <a:t>로 변경 </a:t>
            </a:r>
            <a:r>
              <a:rPr lang="en-US" altLang="ko-KR" dirty="0"/>
              <a:t>- composite </a:t>
            </a:r>
            <a:r>
              <a:rPr lang="ko-KR" altLang="en-US" dirty="0"/>
              <a:t>함수로 해결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==3</a:t>
            </a:r>
            <a:r>
              <a:rPr lang="ko-KR" altLang="en-US" dirty="0"/>
              <a:t>주차 </a:t>
            </a:r>
            <a:r>
              <a:rPr lang="en-US" altLang="ko-KR" dirty="0"/>
              <a:t>: public 2</a:t>
            </a:r>
            <a:r>
              <a:rPr lang="ko-KR" altLang="en-US" dirty="0"/>
              <a:t>주차 </a:t>
            </a:r>
            <a:r>
              <a:rPr lang="en-US" altLang="ko-KR" dirty="0"/>
              <a:t>--</a:t>
            </a:r>
            <a:r>
              <a:rPr lang="ko-KR" altLang="en-US" dirty="0"/>
              <a:t>예비군</a:t>
            </a:r>
            <a:r>
              <a:rPr lang="en-US" altLang="ko-KR" dirty="0"/>
              <a:t>....--</a:t>
            </a:r>
          </a:p>
          <a:p>
            <a:r>
              <a:rPr lang="ko-KR" altLang="en-US" dirty="0"/>
              <a:t>기본 움직임 함수 구상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기본 움직임 함수 테스트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아군캐릭터 테스트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스테이지 분류 </a:t>
            </a:r>
            <a:r>
              <a:rPr lang="en-US" altLang="ko-KR" dirty="0"/>
              <a:t>- x</a:t>
            </a:r>
            <a:endParaRPr lang="ko-KR" altLang="en-US" dirty="0"/>
          </a:p>
          <a:p>
            <a:r>
              <a:rPr lang="ko-KR" altLang="en-US" dirty="0"/>
              <a:t>적군 리소스 분류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클래스 상속에 대한 공부 </a:t>
            </a:r>
          </a:p>
          <a:p>
            <a:r>
              <a:rPr lang="en-US" altLang="ko-KR" dirty="0"/>
              <a:t>==4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클래스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기본 테스트 </a:t>
            </a:r>
            <a:r>
              <a:rPr lang="en-US" altLang="ko-KR" dirty="0"/>
              <a:t>o </a:t>
            </a:r>
            <a:endParaRPr lang="ko-KR" altLang="en-US" dirty="0"/>
          </a:p>
          <a:p>
            <a:r>
              <a:rPr lang="ko-KR" altLang="en-US" dirty="0"/>
              <a:t>엄폐물 구상</a:t>
            </a:r>
          </a:p>
          <a:p>
            <a:r>
              <a:rPr lang="ko-KR" altLang="en-US" dirty="0"/>
              <a:t>기초적인 스테이지 리소스 생성 </a:t>
            </a:r>
            <a:r>
              <a:rPr lang="en-US" altLang="ko-KR" dirty="0"/>
              <a:t>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43504-895C-4D8B-8222-FBAAE18800A7}"/>
              </a:ext>
            </a:extLst>
          </p:cNvPr>
          <p:cNvSpPr txBox="1"/>
          <p:nvPr/>
        </p:nvSpPr>
        <p:spPr>
          <a:xfrm>
            <a:off x="5065295" y="-20806"/>
            <a:ext cx="71267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==5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보강 아군 캐릭터 리소스 생성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보강 적군 리소스들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이펙트 함수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en-US" altLang="ko-KR" dirty="0"/>
              <a:t>==6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공격 추가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무기 추가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아군캐릭터 보강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적군캐릭터 보강 </a:t>
            </a:r>
          </a:p>
          <a:p>
            <a:r>
              <a:rPr lang="ko-KR" altLang="en-US" dirty="0"/>
              <a:t>함수 재 테스트 </a:t>
            </a:r>
          </a:p>
          <a:p>
            <a:r>
              <a:rPr lang="en-US" altLang="ko-KR" dirty="0"/>
              <a:t>==7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아군 클래스 심화</a:t>
            </a:r>
          </a:p>
          <a:p>
            <a:r>
              <a:rPr lang="ko-KR" altLang="en-US" dirty="0"/>
              <a:t>아군 클래스 보강</a:t>
            </a:r>
          </a:p>
          <a:p>
            <a:r>
              <a:rPr lang="ko-KR" altLang="en-US" dirty="0"/>
              <a:t>적군 클래스 심화</a:t>
            </a:r>
          </a:p>
          <a:p>
            <a:r>
              <a:rPr lang="ko-KR" altLang="en-US" dirty="0"/>
              <a:t>적군 클래스 보강</a:t>
            </a:r>
          </a:p>
          <a:p>
            <a:r>
              <a:rPr lang="en-US" altLang="ko-KR" dirty="0"/>
              <a:t>==8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파츠 클래스 구상</a:t>
            </a:r>
          </a:p>
          <a:p>
            <a:r>
              <a:rPr lang="ko-KR" altLang="en-US" dirty="0" err="1"/>
              <a:t>파츠클래스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함수 추가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밸런스 조정</a:t>
            </a:r>
          </a:p>
          <a:p>
            <a:r>
              <a:rPr lang="en-US" altLang="ko-KR" dirty="0"/>
              <a:t>==9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사운드 리소스 수집</a:t>
            </a:r>
          </a:p>
          <a:p>
            <a:r>
              <a:rPr lang="ko-KR" altLang="en-US" dirty="0"/>
              <a:t>사운드 리소스 추가</a:t>
            </a:r>
          </a:p>
          <a:p>
            <a:r>
              <a:rPr lang="ko-KR" altLang="en-US" dirty="0"/>
              <a:t>완성도 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4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수정사항</a:t>
            </a:r>
            <a:endParaRPr lang="en-US" altLang="ko-KR" sz="40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움직임 함수부분이 생각보다 난항 이였다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적군을 만드는 부분 또한 생각보다 어려웠고</a:t>
            </a:r>
            <a:r>
              <a:rPr lang="en-US" altLang="ko-KR" dirty="0"/>
              <a:t>, </a:t>
            </a:r>
            <a:r>
              <a:rPr lang="ko-KR" altLang="en-US" dirty="0"/>
              <a:t>기초적인  </a:t>
            </a:r>
            <a:r>
              <a:rPr lang="en-US" altLang="ko-KR" dirty="0"/>
              <a:t>AI</a:t>
            </a:r>
            <a:r>
              <a:rPr lang="ko-KR" altLang="en-US" dirty="0"/>
              <a:t>가 필요하다는 것을 알았다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 처리 관련된 부분을 테스트 해보았고</a:t>
            </a:r>
            <a:r>
              <a:rPr lang="en-US" altLang="ko-KR" dirty="0"/>
              <a:t>, </a:t>
            </a:r>
            <a:r>
              <a:rPr lang="ko-KR" altLang="en-US" dirty="0"/>
              <a:t>파일 분할이 너무 복잡하고 규칙이 없어서 다시 구성하였다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그냥 만드는 것이 아니라 나중에 게임을 만들 때 도움이 되기 위해서 확장성을 두도록 만들었다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</a:t>
            </a:r>
            <a:r>
              <a:rPr lang="ko-KR" altLang="en-US" dirty="0"/>
              <a:t>파일만을 사용하여도 게임이 달라질 수 있게 게임을 만들려고 노력했다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0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4433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6200000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>
              <a:alpha val="2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>
              <a:alpha val="5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>
              <a:alpha val="26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13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550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E2BAC70-9BD6-42AC-9F10-76884ACD106F}"/>
              </a:ext>
            </a:extLst>
          </p:cNvPr>
          <p:cNvSpPr/>
          <p:nvPr/>
        </p:nvSpPr>
        <p:spPr>
          <a:xfrm rot="6468431">
            <a:off x="1975870" y="1985889"/>
            <a:ext cx="1203649" cy="1203649"/>
          </a:xfrm>
          <a:prstGeom prst="triangle">
            <a:avLst/>
          </a:prstGeom>
          <a:solidFill>
            <a:srgbClr val="C00000">
              <a:alpha val="4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7892047-90AA-436D-866D-FFB6AE4F55AA}"/>
              </a:ext>
            </a:extLst>
          </p:cNvPr>
          <p:cNvSpPr/>
          <p:nvPr/>
        </p:nvSpPr>
        <p:spPr>
          <a:xfrm rot="4916564">
            <a:off x="2695581" y="2065909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3BBEE4-1DB5-4D70-B88E-C740B12A5786}"/>
              </a:ext>
            </a:extLst>
          </p:cNvPr>
          <p:cNvSpPr/>
          <p:nvPr/>
        </p:nvSpPr>
        <p:spPr>
          <a:xfrm rot="20776038">
            <a:off x="3905332" y="2452146"/>
            <a:ext cx="407489" cy="178890"/>
          </a:xfrm>
          <a:prstGeom prst="ellipse">
            <a:avLst/>
          </a:prstGeom>
          <a:solidFill>
            <a:srgbClr val="C00000">
              <a:alpha val="5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F12E3C-6DF4-4A07-8E80-807B97BB9CD8}"/>
              </a:ext>
            </a:extLst>
          </p:cNvPr>
          <p:cNvSpPr/>
          <p:nvPr/>
        </p:nvSpPr>
        <p:spPr>
          <a:xfrm rot="20709518">
            <a:off x="4278297" y="2359619"/>
            <a:ext cx="407489" cy="17889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13BB9BE-9F75-4FEF-950B-60594AD128C3}"/>
              </a:ext>
            </a:extLst>
          </p:cNvPr>
          <p:cNvSpPr/>
          <p:nvPr/>
        </p:nvSpPr>
        <p:spPr>
          <a:xfrm rot="20667710">
            <a:off x="4680434" y="2254218"/>
            <a:ext cx="407489" cy="1788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EBBAFF-66CC-4BE4-8E67-6BEF79D630E5}"/>
              </a:ext>
            </a:extLst>
          </p:cNvPr>
          <p:cNvSpPr/>
          <p:nvPr/>
        </p:nvSpPr>
        <p:spPr>
          <a:xfrm rot="601405">
            <a:off x="7304846" y="220326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EDFAB3-4B42-4B64-9B4B-9C87446F04F4}"/>
              </a:ext>
            </a:extLst>
          </p:cNvPr>
          <p:cNvGrpSpPr/>
          <p:nvPr/>
        </p:nvGrpSpPr>
        <p:grpSpPr>
          <a:xfrm rot="589032">
            <a:off x="5201612" y="1924003"/>
            <a:ext cx="913304" cy="1623526"/>
            <a:chOff x="5401565" y="2313992"/>
            <a:chExt cx="913304" cy="162352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E424DE-7302-42AF-B610-6549BBD6F0DE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769955-9F2E-4B33-8084-469E6C297C4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잘린 위쪽 모서리 39">
              <a:extLst>
                <a:ext uri="{FF2B5EF4-FFF2-40B4-BE49-F238E27FC236}">
                  <a16:creationId xmlns:a16="http://schemas.microsoft.com/office/drawing/2014/main" id="{8BEE7C57-3B43-4897-8EAE-2F19F58FAE10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28E49A-5F7F-4551-8163-2FAC9F72D5F7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5436BB7-5B83-4B0F-A5A8-8F73F4E2656A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0D56D6D-3D35-4CD9-9421-C3F66934D5D4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9E2E68-D153-486D-8C6C-5831293E1561}"/>
              </a:ext>
            </a:extLst>
          </p:cNvPr>
          <p:cNvGrpSpPr/>
          <p:nvPr/>
        </p:nvGrpSpPr>
        <p:grpSpPr>
          <a:xfrm rot="3606759">
            <a:off x="5506674" y="1293954"/>
            <a:ext cx="913304" cy="1623526"/>
            <a:chOff x="5401565" y="2313992"/>
            <a:chExt cx="913304" cy="1623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4C9EF9-9109-4160-8778-3077935B5002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D72EF-F0AB-4C61-A1B3-3BDB5EC16A3B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잘린 위쪽 모서리 46">
              <a:extLst>
                <a:ext uri="{FF2B5EF4-FFF2-40B4-BE49-F238E27FC236}">
                  <a16:creationId xmlns:a16="http://schemas.microsoft.com/office/drawing/2014/main" id="{88894235-439E-419B-B3AE-70648C7A28BC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4AD6E1-792B-43BE-BF4F-B7D0253CF592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9A3B8F6-1A10-49CD-B5BA-75B03A475036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D2A5072-94FA-4D51-A502-8739290E1B30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A78EF64-EF3A-4525-B1D6-7BBCEFE555AA}"/>
              </a:ext>
            </a:extLst>
          </p:cNvPr>
          <p:cNvSpPr/>
          <p:nvPr/>
        </p:nvSpPr>
        <p:spPr>
          <a:xfrm rot="3401131">
            <a:off x="1360345" y="4572897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B2DE177-CBA6-410B-BD6B-32E54070B5B3}"/>
              </a:ext>
            </a:extLst>
          </p:cNvPr>
          <p:cNvSpPr/>
          <p:nvPr/>
        </p:nvSpPr>
        <p:spPr>
          <a:xfrm rot="3401131">
            <a:off x="1945252" y="4277793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D6CCB34-6B0E-4422-B60B-0132D0645B6B}"/>
              </a:ext>
            </a:extLst>
          </p:cNvPr>
          <p:cNvSpPr/>
          <p:nvPr/>
        </p:nvSpPr>
        <p:spPr>
          <a:xfrm rot="3003316">
            <a:off x="2520205" y="3942280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65FCB77-38D8-4AAF-8AE5-0A8C91EF8B9C}"/>
              </a:ext>
            </a:extLst>
          </p:cNvPr>
          <p:cNvGrpSpPr/>
          <p:nvPr/>
        </p:nvGrpSpPr>
        <p:grpSpPr>
          <a:xfrm rot="5793521">
            <a:off x="5976849" y="1351988"/>
            <a:ext cx="913304" cy="1623526"/>
            <a:chOff x="5401565" y="2313992"/>
            <a:chExt cx="913304" cy="16235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68D3C8-E3AB-474C-AE00-1195B58FB10A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F9D460A-66F4-405B-9400-988D9113C39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잘린 위쪽 모서리 56">
              <a:extLst>
                <a:ext uri="{FF2B5EF4-FFF2-40B4-BE49-F238E27FC236}">
                  <a16:creationId xmlns:a16="http://schemas.microsoft.com/office/drawing/2014/main" id="{272C0DFE-E629-4C3E-9220-7A91FF1096D8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78D0A3-636C-4B1C-BEE3-369EED0AF79A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FD48223-6CFC-4568-AA12-E3CE22A337CC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AA1FA2F-A848-404C-BBF7-A8E644EEF31E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9290E975-BB2F-401F-AA87-98747CFCC6E1}"/>
              </a:ext>
            </a:extLst>
          </p:cNvPr>
          <p:cNvSpPr/>
          <p:nvPr/>
        </p:nvSpPr>
        <p:spPr>
          <a:xfrm rot="601405">
            <a:off x="7565769" y="223607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29A6C73-8582-4FF6-8C07-C228252DA46E}"/>
              </a:ext>
            </a:extLst>
          </p:cNvPr>
          <p:cNvSpPr/>
          <p:nvPr/>
        </p:nvSpPr>
        <p:spPr>
          <a:xfrm rot="18661045">
            <a:off x="8053344" y="3676225"/>
            <a:ext cx="1203649" cy="1203649"/>
          </a:xfrm>
          <a:prstGeom prst="triangle">
            <a:avLst/>
          </a:prstGeom>
          <a:solidFill>
            <a:srgbClr val="C00000">
              <a:alpha val="77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FD2BE9-5658-4CB1-998D-68160068B545}"/>
              </a:ext>
            </a:extLst>
          </p:cNvPr>
          <p:cNvSpPr/>
          <p:nvPr/>
        </p:nvSpPr>
        <p:spPr>
          <a:xfrm rot="18723704">
            <a:off x="7669750" y="3221153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1EEA8F-2DB1-487C-A6A3-DCA685776356}"/>
              </a:ext>
            </a:extLst>
          </p:cNvPr>
          <p:cNvCxnSpPr>
            <a:cxnSpLocks/>
          </p:cNvCxnSpPr>
          <p:nvPr/>
        </p:nvCxnSpPr>
        <p:spPr>
          <a:xfrm flipV="1">
            <a:off x="7938337" y="2200700"/>
            <a:ext cx="634209" cy="14625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75A3A1-705E-4DED-A4AA-FD5FD058140A}"/>
              </a:ext>
            </a:extLst>
          </p:cNvPr>
          <p:cNvCxnSpPr>
            <a:cxnSpLocks/>
          </p:cNvCxnSpPr>
          <p:nvPr/>
        </p:nvCxnSpPr>
        <p:spPr>
          <a:xfrm>
            <a:off x="8271574" y="2256286"/>
            <a:ext cx="198956" cy="1573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52A1A9-8E16-40CD-B6C8-68C5EBE5C0D3}"/>
              </a:ext>
            </a:extLst>
          </p:cNvPr>
          <p:cNvCxnSpPr>
            <a:cxnSpLocks/>
          </p:cNvCxnSpPr>
          <p:nvPr/>
        </p:nvCxnSpPr>
        <p:spPr>
          <a:xfrm>
            <a:off x="8480771" y="2222937"/>
            <a:ext cx="126360" cy="107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7A53144-0759-48FC-9DF9-422B536E319A}"/>
              </a:ext>
            </a:extLst>
          </p:cNvPr>
          <p:cNvCxnSpPr>
            <a:cxnSpLocks/>
          </p:cNvCxnSpPr>
          <p:nvPr/>
        </p:nvCxnSpPr>
        <p:spPr>
          <a:xfrm flipV="1">
            <a:off x="8371052" y="2369088"/>
            <a:ext cx="81329" cy="166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E4C2FD1-E2A4-4A4B-949B-4510D0C4249B}"/>
              </a:ext>
            </a:extLst>
          </p:cNvPr>
          <p:cNvCxnSpPr>
            <a:cxnSpLocks/>
          </p:cNvCxnSpPr>
          <p:nvPr/>
        </p:nvCxnSpPr>
        <p:spPr>
          <a:xfrm flipH="1" flipV="1">
            <a:off x="8420791" y="2351075"/>
            <a:ext cx="102661" cy="3368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BC00A7B-AC8D-4451-B7DE-999CD0B1EDD8}"/>
              </a:ext>
            </a:extLst>
          </p:cNvPr>
          <p:cNvCxnSpPr>
            <a:cxnSpLocks/>
          </p:cNvCxnSpPr>
          <p:nvPr/>
        </p:nvCxnSpPr>
        <p:spPr>
          <a:xfrm flipV="1">
            <a:off x="8550732" y="1951083"/>
            <a:ext cx="153517" cy="2612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44DA28-FC6D-4B7C-94BE-5FC16D118C5A}"/>
              </a:ext>
            </a:extLst>
          </p:cNvPr>
          <p:cNvCxnSpPr>
            <a:cxnSpLocks/>
          </p:cNvCxnSpPr>
          <p:nvPr/>
        </p:nvCxnSpPr>
        <p:spPr>
          <a:xfrm flipV="1">
            <a:off x="8604801" y="2002007"/>
            <a:ext cx="293736" cy="66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B564A45-690E-40B9-BD7B-CF5DA1FB2A59}"/>
              </a:ext>
            </a:extLst>
          </p:cNvPr>
          <p:cNvCxnSpPr>
            <a:cxnSpLocks/>
          </p:cNvCxnSpPr>
          <p:nvPr/>
        </p:nvCxnSpPr>
        <p:spPr>
          <a:xfrm flipV="1">
            <a:off x="8268756" y="2044997"/>
            <a:ext cx="108798" cy="224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5BC135-D2EB-4C20-BC5F-10D05F2942DF}"/>
              </a:ext>
            </a:extLst>
          </p:cNvPr>
          <p:cNvCxnSpPr>
            <a:cxnSpLocks/>
          </p:cNvCxnSpPr>
          <p:nvPr/>
        </p:nvCxnSpPr>
        <p:spPr>
          <a:xfrm flipH="1">
            <a:off x="7932296" y="1140960"/>
            <a:ext cx="1412418" cy="2197973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AF37C6B-85E9-484D-BDCE-3BCCC9286AC3}"/>
              </a:ext>
            </a:extLst>
          </p:cNvPr>
          <p:cNvCxnSpPr>
            <a:cxnSpLocks/>
          </p:cNvCxnSpPr>
          <p:nvPr/>
        </p:nvCxnSpPr>
        <p:spPr>
          <a:xfrm flipH="1" flipV="1">
            <a:off x="7804690" y="1402324"/>
            <a:ext cx="1837244" cy="1985439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386FA1-3A53-4896-BD0A-E06BCDF2229B}"/>
              </a:ext>
            </a:extLst>
          </p:cNvPr>
          <p:cNvSpPr/>
          <p:nvPr/>
        </p:nvSpPr>
        <p:spPr>
          <a:xfrm>
            <a:off x="8237047" y="2038426"/>
            <a:ext cx="836241" cy="47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EAAB8-076C-4E7A-9AB4-FC83CD00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9"/>
            <a:ext cx="8742066" cy="688437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7078735" y="3276883"/>
            <a:ext cx="383917" cy="1496285"/>
          </a:xfrm>
          <a:prstGeom prst="downArrow">
            <a:avLst>
              <a:gd name="adj1" fmla="val 0"/>
              <a:gd name="adj2" fmla="val 218623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3A41C69-3D9C-48DC-9168-4EA58F79958D}"/>
              </a:ext>
            </a:extLst>
          </p:cNvPr>
          <p:cNvSpPr/>
          <p:nvPr/>
        </p:nvSpPr>
        <p:spPr>
          <a:xfrm rot="13344414">
            <a:off x="6052949" y="1390700"/>
            <a:ext cx="558921" cy="2170661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76887F2-9957-4679-A52D-EAB144E794BB}"/>
              </a:ext>
            </a:extLst>
          </p:cNvPr>
          <p:cNvSpPr/>
          <p:nvPr/>
        </p:nvSpPr>
        <p:spPr>
          <a:xfrm rot="18900000">
            <a:off x="5539406" y="2829162"/>
            <a:ext cx="558921" cy="2170661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AF92CBD-F612-4A95-A68A-2EF3C9569BF1}"/>
              </a:ext>
            </a:extLst>
          </p:cNvPr>
          <p:cNvSpPr/>
          <p:nvPr/>
        </p:nvSpPr>
        <p:spPr>
          <a:xfrm rot="9000000">
            <a:off x="4017768" y="377473"/>
            <a:ext cx="503966" cy="1463358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A51AD4-60CB-4ABE-8806-C966E22AF953}"/>
              </a:ext>
            </a:extLst>
          </p:cNvPr>
          <p:cNvSpPr/>
          <p:nvPr/>
        </p:nvSpPr>
        <p:spPr>
          <a:xfrm>
            <a:off x="7338187" y="1169081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44A31B3-72B0-4AC6-AA31-D8B791656970}"/>
              </a:ext>
            </a:extLst>
          </p:cNvPr>
          <p:cNvSpPr/>
          <p:nvPr/>
        </p:nvSpPr>
        <p:spPr>
          <a:xfrm>
            <a:off x="7307308" y="5333647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21AC9D-751E-4CE3-9FA4-8E0D672DEFDB}"/>
              </a:ext>
            </a:extLst>
          </p:cNvPr>
          <p:cNvSpPr/>
          <p:nvPr/>
        </p:nvSpPr>
        <p:spPr>
          <a:xfrm>
            <a:off x="3802108" y="388379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2594E-0A3F-4C46-9F1A-48B0F10EC4D0}"/>
              </a:ext>
            </a:extLst>
          </p:cNvPr>
          <p:cNvSpPr txBox="1"/>
          <p:nvPr/>
        </p:nvSpPr>
        <p:spPr>
          <a:xfrm>
            <a:off x="9040091" y="488373"/>
            <a:ext cx="259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처음 적이 </a:t>
            </a:r>
            <a:r>
              <a:rPr lang="ko-KR" altLang="en-US" dirty="0" err="1">
                <a:solidFill>
                  <a:schemeClr val="bg1"/>
                </a:solidFill>
              </a:rPr>
              <a:t>리스폰</a:t>
            </a:r>
            <a:r>
              <a:rPr lang="ko-KR" altLang="en-US" dirty="0">
                <a:solidFill>
                  <a:schemeClr val="bg1"/>
                </a:solidFill>
              </a:rPr>
              <a:t> 되면 자신의 위치에서 랜덤으로 특정지점을 잡아서 정찰을 하도록 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2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3673D-6721-491D-AABC-4514E1A74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101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0F5F4-9A65-43C2-A65A-DC8FF23989DF}"/>
              </a:ext>
            </a:extLst>
          </p:cNvPr>
          <p:cNvSpPr txBox="1"/>
          <p:nvPr/>
        </p:nvSpPr>
        <p:spPr>
          <a:xfrm>
            <a:off x="9040091" y="488373"/>
            <a:ext cx="259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적이 지정한 지점으로 이동을 하면 상태가 변화하여 다시 움직일 수 있게 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최종 목표는 랜덤으로 잡히는 위치를 지형물에 따라서 다시 잡는 것을 구현하는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8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72625D-86AF-4BC3-BFE0-9FE340EB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3630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F9297-775F-494D-BA08-820620227C19}"/>
              </a:ext>
            </a:extLst>
          </p:cNvPr>
          <p:cNvSpPr txBox="1"/>
          <p:nvPr/>
        </p:nvSpPr>
        <p:spPr>
          <a:xfrm>
            <a:off x="9040091" y="488373"/>
            <a:ext cx="259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적이 움직이다가 플레이어가 적이 설정한 발견 범위에 들어오면 아군을 향해서 오도록 만들었다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6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6DB2C-0BBA-4363-9A9D-1C3A02023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" y="-6825"/>
            <a:ext cx="8708568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9290173-7049-46BC-BE48-BD3FECF34A9C}"/>
              </a:ext>
            </a:extLst>
          </p:cNvPr>
          <p:cNvSpPr/>
          <p:nvPr/>
        </p:nvSpPr>
        <p:spPr>
          <a:xfrm>
            <a:off x="5250262" y="3713795"/>
            <a:ext cx="1691473" cy="1691473"/>
          </a:xfrm>
          <a:prstGeom prst="ellipse">
            <a:avLst/>
          </a:prstGeom>
          <a:noFill/>
          <a:ln w="38100"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040504-FBE8-431B-9A2D-9BA15A59DC92}"/>
              </a:ext>
            </a:extLst>
          </p:cNvPr>
          <p:cNvSpPr/>
          <p:nvPr/>
        </p:nvSpPr>
        <p:spPr>
          <a:xfrm>
            <a:off x="4098558" y="2609199"/>
            <a:ext cx="1691473" cy="1691473"/>
          </a:xfrm>
          <a:prstGeom prst="ellipse">
            <a:avLst/>
          </a:prstGeom>
          <a:noFill/>
          <a:ln w="38100"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FF674C-8004-4758-A9BA-E6604E3284BA}"/>
              </a:ext>
            </a:extLst>
          </p:cNvPr>
          <p:cNvSpPr/>
          <p:nvPr/>
        </p:nvSpPr>
        <p:spPr>
          <a:xfrm>
            <a:off x="3788734" y="822267"/>
            <a:ext cx="1691473" cy="1691473"/>
          </a:xfrm>
          <a:prstGeom prst="ellipse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D8378B-B655-49C7-BFD6-D1D2681ACC28}"/>
              </a:ext>
            </a:extLst>
          </p:cNvPr>
          <p:cNvSpPr/>
          <p:nvPr/>
        </p:nvSpPr>
        <p:spPr>
          <a:xfrm>
            <a:off x="5742046" y="3075046"/>
            <a:ext cx="707907" cy="707907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56376-6EF4-406B-81B4-4BE251ACAA7E}"/>
              </a:ext>
            </a:extLst>
          </p:cNvPr>
          <p:cNvSpPr txBox="1"/>
          <p:nvPr/>
        </p:nvSpPr>
        <p:spPr>
          <a:xfrm>
            <a:off x="9040091" y="488373"/>
            <a:ext cx="25976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뿐만 아니라 적이 발견한상태에서 플레이어를 놓치면 다시 주변을 정찰하는 루틴을 만들었다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최종 목표는 인공지능에 따라서 자신이 놓친 곳에 대한 좌표를 가지고 그 근처에 좌표를 찍어서 움직이는 것을 목표로 잡았다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한가지 문제점이 있는데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갑자기 핑이 튀듯이 프레임이 </a:t>
            </a:r>
            <a:r>
              <a:rPr lang="en-US" altLang="ko-KR" dirty="0">
                <a:solidFill>
                  <a:schemeClr val="bg1"/>
                </a:solidFill>
              </a:rPr>
              <a:t>300</a:t>
            </a:r>
            <a:r>
              <a:rPr lang="ko-KR" altLang="en-US" dirty="0">
                <a:solidFill>
                  <a:schemeClr val="bg1"/>
                </a:solidFill>
              </a:rPr>
              <a:t>이 넘는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아마 지속적으로 함수를 호출하고 </a:t>
            </a:r>
            <a:r>
              <a:rPr lang="ko-KR" altLang="en-US" dirty="0" err="1">
                <a:solidFill>
                  <a:schemeClr val="bg1"/>
                </a:solidFill>
              </a:rPr>
              <a:t>랜덤값을</a:t>
            </a:r>
            <a:r>
              <a:rPr lang="ko-KR" altLang="en-US" dirty="0">
                <a:solidFill>
                  <a:schemeClr val="bg1"/>
                </a:solidFill>
              </a:rPr>
              <a:t> 받는 부분에서 걸리는 것 같다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3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7B558-7CA1-4AE7-9A48-C3D8975F3F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A0C68-E157-44A0-94D0-0BC73F32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59" y="0"/>
            <a:ext cx="4212613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F8C9B-812A-497A-9838-7CE0B5E44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19" y="-13732"/>
            <a:ext cx="4577744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8B4F3-A032-4216-A42A-F975821C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03" y="6566"/>
            <a:ext cx="4850497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EAC702-7698-4246-841D-6493B96CB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6165"/>
            <a:ext cx="4758725" cy="34355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50DDC0-E026-488F-80B0-3477B94AE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96" y="3435567"/>
            <a:ext cx="4515403" cy="3422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CA8B44-8BD7-4F96-970A-911135319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61" y="3435567"/>
            <a:ext cx="5457438" cy="3436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26FDFD-7591-4538-9801-E14FDE4E84DA}"/>
              </a:ext>
            </a:extLst>
          </p:cNvPr>
          <p:cNvSpPr txBox="1"/>
          <p:nvPr/>
        </p:nvSpPr>
        <p:spPr>
          <a:xfrm>
            <a:off x="712216" y="19546"/>
            <a:ext cx="451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진행중인 코드</a:t>
            </a:r>
          </a:p>
        </p:txBody>
      </p:sp>
    </p:spTree>
    <p:extLst>
      <p:ext uri="{BB962C8B-B14F-4D97-AF65-F5344CB8AC3E}">
        <p14:creationId xmlns:p14="http://schemas.microsoft.com/office/powerpoint/2010/main" val="328385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1161</Words>
  <Application>Microsoft Office PowerPoint</Application>
  <PresentationFormat>와이드스크린</PresentationFormat>
  <Paragraphs>357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user</cp:lastModifiedBy>
  <cp:revision>51</cp:revision>
  <dcterms:created xsi:type="dcterms:W3CDTF">2018-09-25T11:54:41Z</dcterms:created>
  <dcterms:modified xsi:type="dcterms:W3CDTF">2018-11-15T17:42:46Z</dcterms:modified>
</cp:coreProperties>
</file>