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63" r:id="rId7"/>
    <p:sldId id="258" r:id="rId8"/>
    <p:sldId id="264" r:id="rId9"/>
    <p:sldId id="259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919"/>
    <a:srgbClr val="7E0000"/>
    <a:srgbClr val="3C1DAF"/>
    <a:srgbClr val="00B050"/>
    <a:srgbClr val="00B0F0"/>
    <a:srgbClr val="4472C4"/>
    <a:srgbClr val="F6D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2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71DC2-BF46-41CA-A1FF-837158024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18F181-B592-4A46-BB6D-592A62DEB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C58B77-C197-4C47-9936-E4A32CF0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F421D-2080-4683-8EDD-42F6E4F5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35D53D-C304-4BB8-934D-CBB25CDA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88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6BE03-C52E-4B6C-87EA-DD8AC2A4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6D0349-F55A-4180-91F3-EFC0A6DB1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ECCAD-40CF-442B-B62E-34C41AB1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37340-E199-4A86-8DE9-287CED2D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B407C5-59ED-4789-850C-68F132AA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41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EB0A44-829F-454B-9E72-6FD1B7A14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0EC142-92B7-494A-B85D-0F0CB611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4502E-0DE6-443B-9B61-3216233E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735A3-1BBE-47C6-9EBB-A0C583AB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0543D3-8C97-46D5-B71A-75A90A6A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29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5874C-CBC4-4ACF-A1EF-044FF766B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A017C-C091-4995-9583-BEB16BCB6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A5D6C0-4A89-44B8-8A66-CFC1E92D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9169A6-3420-4F3E-9C50-FF8C17DA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6595E-73FC-49D1-B96B-EE437394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8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BF9CA-E271-41C5-8DDC-7F88EE23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1D73C5-0D56-4F8E-AA46-3B385D7B1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4DDDA-162B-485F-AB50-29866B03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1BE47-D1CE-453A-9C1A-F5BC98B8B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055BD-B0F3-4FCB-8CDC-BB0A10C4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19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A0C10-80A3-46AB-9879-16D93459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A713E3-9C14-4E5F-B334-0365C4A85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FA9F34-D328-4279-ADE3-68F19FBF6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A19DE5-3705-46FB-867F-B74EC0E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C91554-50AC-4632-A256-700CEC2C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871D45-7B06-4F05-AB7C-A1DE6290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7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17C55-EE9C-41B9-BDC3-08C584F45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EB18EC-72C2-4F52-A261-EC21E835D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713DE7-C4C0-420E-B80D-E31819506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D61CEA-85FD-4D08-B414-C2E625445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9FC54B-10B9-41ED-9FC1-96D876728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5087FA-F683-4CC8-8A49-F8B79BD9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5E67AD-B6D9-4CFD-B611-CF8EF6E9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CD3169-D957-4A93-B30D-8E72DF72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9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76E79-8B07-464D-A50A-F07B9081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36AC19-0D18-4DA2-BBA8-04056889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21ED69-8955-46B2-9656-499FC96A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9D8DE-EFA2-4DA8-96A9-69FBBE41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54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466884-D603-490E-80CF-5B4420C7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26715E-B5D5-478E-8EB1-02F2CE3F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8C3026-8DB9-4CBC-B5BA-F0A46B27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2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3901C-E031-4840-ADC2-8A56C20C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346039-CC5A-4A99-8B66-5ED35A5BB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451729-A600-43C1-86FE-126D577A5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E59B97-A184-402E-B02A-BBB352E7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F7CDEA-60F2-4D82-BFB8-944C37A1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4A04E3-703E-431C-B6D0-2FF5F6D5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90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98204-9B5D-4BE0-BBCF-543C7900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B8EC26-ADEC-411D-AFA7-0100FD935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4EBC57-7EF5-4ED9-852F-7D112E7A6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082E20-F42C-44F8-8FB7-C2FD15CD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84EE83-6606-4335-9FC9-91FE56ED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5B864A-2711-4E05-8A85-4255165E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66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5AD7F2-92E4-4070-8307-04D6809D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FDE721-6420-4C70-B1CF-6F406AF38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6F96D-00E0-41A5-9848-8D780A5B4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CAA8C-415F-4A2C-9257-CF39A0F5FBAD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FA338-7403-4DA9-819D-36DC6AD6D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8B8B3-C3A8-40C8-ACFE-6A04AE026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89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89AB6A55-BFD6-4F2D-A858-9014DB45A478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9FC462-6C8E-4113-890C-18815E42FBF5}"/>
              </a:ext>
            </a:extLst>
          </p:cNvPr>
          <p:cNvSpPr/>
          <p:nvPr/>
        </p:nvSpPr>
        <p:spPr>
          <a:xfrm rot="19839027">
            <a:off x="-972309" y="2964215"/>
            <a:ext cx="13698980" cy="4105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E0D60A5D-8242-4FC8-AE62-0C30C9FFA75D}"/>
              </a:ext>
            </a:extLst>
          </p:cNvPr>
          <p:cNvSpPr/>
          <p:nvPr/>
        </p:nvSpPr>
        <p:spPr>
          <a:xfrm rot="10800000">
            <a:off x="152399" y="152400"/>
            <a:ext cx="1852297" cy="1041917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C96F18-239E-468E-9F7B-C4E4AA2C5F13}"/>
              </a:ext>
            </a:extLst>
          </p:cNvPr>
          <p:cNvSpPr/>
          <p:nvPr/>
        </p:nvSpPr>
        <p:spPr>
          <a:xfrm rot="19839027">
            <a:off x="-796504" y="3399404"/>
            <a:ext cx="13978770" cy="4105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3098409-5147-49A7-8562-31209B3E5956}"/>
              </a:ext>
            </a:extLst>
          </p:cNvPr>
          <p:cNvSpPr/>
          <p:nvPr/>
        </p:nvSpPr>
        <p:spPr>
          <a:xfrm rot="19839027">
            <a:off x="-289301" y="374574"/>
            <a:ext cx="3115210" cy="4105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5542DC-E141-4FCB-AC33-A8FD72F6FC7D}"/>
              </a:ext>
            </a:extLst>
          </p:cNvPr>
          <p:cNvSpPr/>
          <p:nvPr/>
        </p:nvSpPr>
        <p:spPr>
          <a:xfrm>
            <a:off x="3717281" y="2559908"/>
            <a:ext cx="5074508" cy="1738184"/>
          </a:xfrm>
          <a:prstGeom prst="rect">
            <a:avLst/>
          </a:prstGeom>
          <a:solidFill>
            <a:schemeClr val="tx1">
              <a:lumMod val="75000"/>
              <a:lumOff val="2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2DGP </a:t>
            </a:r>
            <a:r>
              <a:rPr lang="ko-KR" altLang="en-US" sz="3200" dirty="0"/>
              <a:t>제작 기획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221C732-189C-43F7-8CD8-7EDCA4E07C76}"/>
              </a:ext>
            </a:extLst>
          </p:cNvPr>
          <p:cNvSpPr/>
          <p:nvPr/>
        </p:nvSpPr>
        <p:spPr>
          <a:xfrm>
            <a:off x="3581315" y="2388637"/>
            <a:ext cx="5346441" cy="2080726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532AFE-B1AB-4B13-924A-81A1BD85F653}"/>
              </a:ext>
            </a:extLst>
          </p:cNvPr>
          <p:cNvSpPr txBox="1"/>
          <p:nvPr/>
        </p:nvSpPr>
        <p:spPr>
          <a:xfrm>
            <a:off x="9470571" y="5934669"/>
            <a:ext cx="3321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과목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2D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게임프로그래밍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학번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2016182049</a:t>
            </a: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이름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김지민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B4EC9F-871B-4D42-B660-EDD2B072C596}"/>
              </a:ext>
            </a:extLst>
          </p:cNvPr>
          <p:cNvSpPr/>
          <p:nvPr/>
        </p:nvSpPr>
        <p:spPr>
          <a:xfrm rot="14400000">
            <a:off x="-1465616" y="3757881"/>
            <a:ext cx="6988162" cy="4105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3117934-8795-40EA-9742-16C69CB2078B}"/>
              </a:ext>
            </a:extLst>
          </p:cNvPr>
          <p:cNvSpPr/>
          <p:nvPr/>
        </p:nvSpPr>
        <p:spPr>
          <a:xfrm rot="14388202">
            <a:off x="-188543" y="2808087"/>
            <a:ext cx="3977805" cy="1431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B674D24-E3D4-4685-92E0-2B1C71C7F44C}"/>
              </a:ext>
            </a:extLst>
          </p:cNvPr>
          <p:cNvSpPr/>
          <p:nvPr/>
        </p:nvSpPr>
        <p:spPr>
          <a:xfrm>
            <a:off x="9703256" y="250985"/>
            <a:ext cx="304844" cy="30484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EC68EA3-46DB-4AC5-8973-811AD27D342A}"/>
              </a:ext>
            </a:extLst>
          </p:cNvPr>
          <p:cNvSpPr/>
          <p:nvPr/>
        </p:nvSpPr>
        <p:spPr>
          <a:xfrm>
            <a:off x="8091561" y="1847898"/>
            <a:ext cx="455104" cy="4551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31BCFE0-538F-4D47-9E7B-2EB9724BADAD}"/>
              </a:ext>
            </a:extLst>
          </p:cNvPr>
          <p:cNvSpPr/>
          <p:nvPr/>
        </p:nvSpPr>
        <p:spPr>
          <a:xfrm>
            <a:off x="4028760" y="4633272"/>
            <a:ext cx="255543" cy="2555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602D1B4-4622-44EC-B99E-1102AB3D2BBC}"/>
              </a:ext>
            </a:extLst>
          </p:cNvPr>
          <p:cNvSpPr/>
          <p:nvPr/>
        </p:nvSpPr>
        <p:spPr>
          <a:xfrm>
            <a:off x="8927755" y="3878640"/>
            <a:ext cx="335180" cy="3351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CB72ED4-EFC2-4C6F-B0AF-1D0D027074C3}"/>
              </a:ext>
            </a:extLst>
          </p:cNvPr>
          <p:cNvSpPr/>
          <p:nvPr/>
        </p:nvSpPr>
        <p:spPr>
          <a:xfrm>
            <a:off x="8839802" y="4377729"/>
            <a:ext cx="255543" cy="2555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136D29C-CD93-4B9F-862B-65530B9084C8}"/>
              </a:ext>
            </a:extLst>
          </p:cNvPr>
          <p:cNvSpPr/>
          <p:nvPr/>
        </p:nvSpPr>
        <p:spPr>
          <a:xfrm>
            <a:off x="9059519" y="3811104"/>
            <a:ext cx="255543" cy="2555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255291E-0D0B-4789-8D4D-90084D2CEF21}"/>
              </a:ext>
            </a:extLst>
          </p:cNvPr>
          <p:cNvSpPr/>
          <p:nvPr/>
        </p:nvSpPr>
        <p:spPr>
          <a:xfrm>
            <a:off x="9345202" y="4052666"/>
            <a:ext cx="108370" cy="1083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B336984-5B4A-4B48-9E5A-0F2567E61D46}"/>
              </a:ext>
            </a:extLst>
          </p:cNvPr>
          <p:cNvSpPr/>
          <p:nvPr/>
        </p:nvSpPr>
        <p:spPr>
          <a:xfrm>
            <a:off x="8671385" y="1993770"/>
            <a:ext cx="309231" cy="3092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B31EE17-C897-4629-837E-136039E4FAC6}"/>
              </a:ext>
            </a:extLst>
          </p:cNvPr>
          <p:cNvSpPr/>
          <p:nvPr/>
        </p:nvSpPr>
        <p:spPr>
          <a:xfrm>
            <a:off x="963460" y="1006351"/>
            <a:ext cx="304844" cy="30484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539330A-B1A4-4DDC-A649-4DDB0E80DEAB}"/>
              </a:ext>
            </a:extLst>
          </p:cNvPr>
          <p:cNvSpPr/>
          <p:nvPr/>
        </p:nvSpPr>
        <p:spPr>
          <a:xfrm>
            <a:off x="1296302" y="986869"/>
            <a:ext cx="137765" cy="13776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4A58960-56E3-48DB-A99D-80F6622D17F9}"/>
              </a:ext>
            </a:extLst>
          </p:cNvPr>
          <p:cNvSpPr/>
          <p:nvPr/>
        </p:nvSpPr>
        <p:spPr>
          <a:xfrm>
            <a:off x="11079811" y="1053327"/>
            <a:ext cx="1022123" cy="10221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898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DF29D72-A198-4AAC-B340-7E4C866D0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824261"/>
              </p:ext>
            </p:extLst>
          </p:nvPr>
        </p:nvGraphicFramePr>
        <p:xfrm>
          <a:off x="0" y="1"/>
          <a:ext cx="12192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43662002"/>
                    </a:ext>
                  </a:extLst>
                </a:gridCol>
                <a:gridCol w="2009274">
                  <a:extLst>
                    <a:ext uri="{9D8B030D-6E8A-4147-A177-3AD203B41FA5}">
                      <a16:colId xmlns:a16="http://schemas.microsoft.com/office/drawing/2014/main" val="2752765954"/>
                    </a:ext>
                  </a:extLst>
                </a:gridCol>
                <a:gridCol w="9268326">
                  <a:extLst>
                    <a:ext uri="{9D8B030D-6E8A-4147-A177-3AD203B41FA5}">
                      <a16:colId xmlns:a16="http://schemas.microsoft.com/office/drawing/2014/main" val="3417986816"/>
                    </a:ext>
                  </a:extLst>
                </a:gridCol>
              </a:tblGrid>
              <a:tr h="96619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1,2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클래스 구성 및 기획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기본적인 리소스 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필요한 변수들 정리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적캐릭터 및 스테이지 클래스 구상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실질적인 클래스 구성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기본적인 아군 리소스 생성 </a:t>
                      </a:r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–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>
                          <a:solidFill>
                            <a:srgbClr val="FF1919"/>
                          </a:solidFill>
                        </a:rPr>
                        <a:t>픽셀크기확인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66632"/>
                  </a:ext>
                </a:extLst>
              </a:tr>
              <a:tr h="118437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스테이지 구성 및 캐릭터 움직임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실질적인 스테이지 클래스 생성</a:t>
                      </a:r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– </a:t>
                      </a:r>
                      <a:r>
                        <a:rPr lang="ko-KR" altLang="en-US" sz="1400" dirty="0">
                          <a:solidFill>
                            <a:srgbClr val="C00000"/>
                          </a:solidFill>
                        </a:rPr>
                        <a:t>게임 프레임 워크 공부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아군 캐릭터 생성 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C00000"/>
                          </a:solidFill>
                        </a:rPr>
                        <a:t>예비군</a:t>
                      </a:r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…</a:t>
                      </a: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움직임 함수 구상 및 테스트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선정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스테이지 분류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기초적인 적군 리소스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708509"/>
                  </a:ext>
                </a:extLst>
              </a:tr>
              <a:tr h="96619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기본적인 스테이지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스테이지 필요 클래스 생성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기본적인 스테이지 테스트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엄폐물에 대한 구상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기초적인 스테이지 리소스 생성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319886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리소스 증대 및 이전 부분 보완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아군 캐릭터 리소스 구상 및 그리기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적군 리소스 구상 및 그리기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이펙트 효과 생성 추가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스테이지 생성 및 메뉴 생성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스테이지 구성 및 그리기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무기 추가 및 미흡한 부분 증대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790523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310206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아군 오브젝트 완성 및 적군 오브젝트 구상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아군 오브젝트 증대 및 미흡한 부분 추가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적군 오브젝트 추가 및 미흡한 수정 및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134885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적군 및 파츠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파츠 구성 추가 및 밸런스 조정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적군 밸런스 조정 및 </a:t>
                      </a:r>
                      <a:r>
                        <a:rPr lang="en-US" altLang="ko-KR" sz="1400" dirty="0"/>
                        <a:t>AI</a:t>
                      </a:r>
                      <a:r>
                        <a:rPr lang="ko-KR" altLang="en-US" sz="1400" dirty="0"/>
                        <a:t>향상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822459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사운드 추가 및 리소스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사운드 추가 및 미흡한 점 수정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리소스 수정 및 보완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전체적인 완성도 올리기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682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104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8C94A5-204F-45B0-ADC6-766E247B8053}"/>
              </a:ext>
            </a:extLst>
          </p:cNvPr>
          <p:cNvSpPr txBox="1"/>
          <p:nvPr/>
        </p:nvSpPr>
        <p:spPr>
          <a:xfrm>
            <a:off x="0" y="0"/>
            <a:ext cx="506529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==1</a:t>
            </a:r>
            <a:r>
              <a:rPr lang="ko-KR" altLang="en-US" dirty="0"/>
              <a:t>주차</a:t>
            </a:r>
          </a:p>
          <a:p>
            <a:r>
              <a:rPr lang="ko-KR" altLang="en-US" dirty="0"/>
              <a:t>폴더구성		</a:t>
            </a:r>
            <a:r>
              <a:rPr lang="en-US" altLang="ko-KR" dirty="0"/>
              <a:t>0	</a:t>
            </a:r>
          </a:p>
          <a:p>
            <a:r>
              <a:rPr lang="ko-KR" altLang="en-US" dirty="0"/>
              <a:t>기본 아군 클래스 구상	</a:t>
            </a:r>
            <a:r>
              <a:rPr lang="en-US" altLang="ko-KR" dirty="0"/>
              <a:t>o</a:t>
            </a:r>
          </a:p>
          <a:p>
            <a:r>
              <a:rPr lang="ko-KR" altLang="en-US" dirty="0"/>
              <a:t>전체 흐름 구상	</a:t>
            </a:r>
            <a:r>
              <a:rPr lang="en-US" altLang="ko-KR" dirty="0"/>
              <a:t>o</a:t>
            </a:r>
          </a:p>
          <a:p>
            <a:r>
              <a:rPr lang="ko-KR" altLang="en-US" dirty="0"/>
              <a:t>개발용 리소스 생성	</a:t>
            </a:r>
            <a:r>
              <a:rPr lang="en-US" altLang="ko-KR" dirty="0"/>
              <a:t>x</a:t>
            </a:r>
          </a:p>
          <a:p>
            <a:r>
              <a:rPr lang="en-US" altLang="ko-KR" dirty="0"/>
              <a:t>==2</a:t>
            </a:r>
            <a:r>
              <a:rPr lang="ko-KR" altLang="en-US" dirty="0"/>
              <a:t>주차</a:t>
            </a:r>
            <a:r>
              <a:rPr lang="en-US" altLang="ko-KR" dirty="0"/>
              <a:t>---</a:t>
            </a:r>
            <a:r>
              <a:rPr lang="ko-KR" altLang="en-US" dirty="0"/>
              <a:t>시험주차</a:t>
            </a:r>
            <a:r>
              <a:rPr lang="en-US" altLang="ko-KR" dirty="0"/>
              <a:t>---</a:t>
            </a:r>
          </a:p>
          <a:p>
            <a:r>
              <a:rPr lang="ko-KR" altLang="en-US" dirty="0"/>
              <a:t>기본 적군 클래스 구상 </a:t>
            </a:r>
            <a:r>
              <a:rPr lang="en-US" altLang="ko-KR" dirty="0"/>
              <a:t>O</a:t>
            </a:r>
          </a:p>
          <a:p>
            <a:r>
              <a:rPr lang="ko-KR" altLang="en-US" dirty="0"/>
              <a:t>기본 아군 클래스 생성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기본 적군 클래스 생성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추가적으로 </a:t>
            </a:r>
            <a:r>
              <a:rPr lang="en-US" altLang="ko-KR" dirty="0" err="1"/>
              <a:t>openCV</a:t>
            </a:r>
            <a:r>
              <a:rPr lang="ko-KR" altLang="en-US" dirty="0"/>
              <a:t>를 통한 </a:t>
            </a:r>
            <a:r>
              <a:rPr lang="ko-KR" altLang="en-US" dirty="0" err="1"/>
              <a:t>로테이트를</a:t>
            </a:r>
            <a:r>
              <a:rPr lang="ko-KR" altLang="en-US" dirty="0"/>
              <a:t> 구현하기 위한 </a:t>
            </a:r>
            <a:r>
              <a:rPr lang="en-US" altLang="ko-KR" dirty="0"/>
              <a:t>- SDL</a:t>
            </a:r>
            <a:r>
              <a:rPr lang="ko-KR" altLang="en-US" dirty="0"/>
              <a:t>로 변경 </a:t>
            </a:r>
            <a:r>
              <a:rPr lang="en-US" altLang="ko-KR" dirty="0"/>
              <a:t>- composite </a:t>
            </a:r>
            <a:r>
              <a:rPr lang="ko-KR" altLang="en-US" dirty="0"/>
              <a:t>함수로 해결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==3</a:t>
            </a:r>
            <a:r>
              <a:rPr lang="ko-KR" altLang="en-US" dirty="0"/>
              <a:t>주차 </a:t>
            </a:r>
            <a:r>
              <a:rPr lang="en-US" altLang="ko-KR" dirty="0"/>
              <a:t>: public 2</a:t>
            </a:r>
            <a:r>
              <a:rPr lang="ko-KR" altLang="en-US" dirty="0"/>
              <a:t>주차 </a:t>
            </a:r>
            <a:r>
              <a:rPr lang="en-US" altLang="ko-KR" dirty="0"/>
              <a:t>--</a:t>
            </a:r>
            <a:r>
              <a:rPr lang="ko-KR" altLang="en-US" dirty="0"/>
              <a:t>예비군</a:t>
            </a:r>
            <a:r>
              <a:rPr lang="en-US" altLang="ko-KR" dirty="0"/>
              <a:t>....--</a:t>
            </a:r>
          </a:p>
          <a:p>
            <a:r>
              <a:rPr lang="ko-KR" altLang="en-US" dirty="0"/>
              <a:t>기본 움직임 함수 구상 </a:t>
            </a:r>
            <a:r>
              <a:rPr lang="en-US" altLang="ko-KR" dirty="0"/>
              <a:t>- </a:t>
            </a:r>
            <a:r>
              <a:rPr lang="ko-KR" altLang="en-US" dirty="0"/>
              <a:t>주말에 예정</a:t>
            </a:r>
          </a:p>
          <a:p>
            <a:r>
              <a:rPr lang="ko-KR" altLang="en-US" dirty="0"/>
              <a:t>기본 움직임 함수 테스트 </a:t>
            </a:r>
            <a:r>
              <a:rPr lang="en-US" altLang="ko-KR" dirty="0"/>
              <a:t>- </a:t>
            </a:r>
            <a:r>
              <a:rPr lang="ko-KR" altLang="en-US" dirty="0"/>
              <a:t>주말에 예정</a:t>
            </a:r>
          </a:p>
          <a:p>
            <a:r>
              <a:rPr lang="ko-KR" altLang="en-US" dirty="0"/>
              <a:t>아군캐릭터 테스트 </a:t>
            </a:r>
            <a:r>
              <a:rPr lang="en-US" altLang="ko-KR" dirty="0"/>
              <a:t>- </a:t>
            </a:r>
            <a:r>
              <a:rPr lang="ko-KR" altLang="en-US" dirty="0"/>
              <a:t>주말에 예정</a:t>
            </a:r>
          </a:p>
          <a:p>
            <a:r>
              <a:rPr lang="ko-KR" altLang="en-US" dirty="0"/>
              <a:t>스테이지 분류 </a:t>
            </a:r>
            <a:r>
              <a:rPr lang="en-US" altLang="ko-KR" dirty="0"/>
              <a:t>- </a:t>
            </a:r>
            <a:r>
              <a:rPr lang="ko-KR" altLang="en-US" dirty="0"/>
              <a:t>테스트</a:t>
            </a:r>
          </a:p>
          <a:p>
            <a:r>
              <a:rPr lang="ko-KR" altLang="en-US" dirty="0"/>
              <a:t>적군 리소스 분류 </a:t>
            </a:r>
            <a:r>
              <a:rPr lang="en-US" altLang="ko-KR" dirty="0"/>
              <a:t>x </a:t>
            </a:r>
          </a:p>
          <a:p>
            <a:r>
              <a:rPr lang="ko-KR" altLang="en-US" dirty="0"/>
              <a:t>클래스 상속에 대한 공부</a:t>
            </a:r>
          </a:p>
          <a:p>
            <a:r>
              <a:rPr lang="en-US" altLang="ko-KR" dirty="0"/>
              <a:t>==4</a:t>
            </a:r>
            <a:r>
              <a:rPr lang="ko-KR" altLang="en-US" dirty="0"/>
              <a:t>주차</a:t>
            </a:r>
          </a:p>
          <a:p>
            <a:r>
              <a:rPr lang="ko-KR" altLang="en-US" dirty="0"/>
              <a:t>스테이지 클래스 생성</a:t>
            </a:r>
          </a:p>
          <a:p>
            <a:r>
              <a:rPr lang="ko-KR" altLang="en-US" dirty="0"/>
              <a:t>기본 테스트</a:t>
            </a:r>
          </a:p>
          <a:p>
            <a:r>
              <a:rPr lang="ko-KR" altLang="en-US" dirty="0"/>
              <a:t>엄폐물 구상</a:t>
            </a:r>
          </a:p>
          <a:p>
            <a:r>
              <a:rPr lang="ko-KR" altLang="en-US" dirty="0"/>
              <a:t>기초적인 스테이지 리소스 생성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43504-895C-4D8B-8222-FBAAE18800A7}"/>
              </a:ext>
            </a:extLst>
          </p:cNvPr>
          <p:cNvSpPr txBox="1"/>
          <p:nvPr/>
        </p:nvSpPr>
        <p:spPr>
          <a:xfrm>
            <a:off x="5065295" y="-20806"/>
            <a:ext cx="712670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==5</a:t>
            </a:r>
            <a:r>
              <a:rPr lang="ko-KR" altLang="en-US" dirty="0"/>
              <a:t>주차</a:t>
            </a:r>
          </a:p>
          <a:p>
            <a:r>
              <a:rPr lang="ko-KR" altLang="en-US" dirty="0"/>
              <a:t>보강 아군 캐릭터 리소스 생성</a:t>
            </a:r>
          </a:p>
          <a:p>
            <a:r>
              <a:rPr lang="ko-KR" altLang="en-US" dirty="0"/>
              <a:t>보강 적군 리소스들 생성</a:t>
            </a:r>
          </a:p>
          <a:p>
            <a:r>
              <a:rPr lang="ko-KR" altLang="en-US" dirty="0"/>
              <a:t>이펙트 함수 생성</a:t>
            </a:r>
          </a:p>
          <a:p>
            <a:r>
              <a:rPr lang="en-US" altLang="ko-KR" dirty="0"/>
              <a:t>==6</a:t>
            </a:r>
            <a:r>
              <a:rPr lang="ko-KR" altLang="en-US" dirty="0"/>
              <a:t>주차</a:t>
            </a:r>
          </a:p>
          <a:p>
            <a:r>
              <a:rPr lang="ko-KR" altLang="en-US" dirty="0"/>
              <a:t>스테이지 생성</a:t>
            </a:r>
          </a:p>
          <a:p>
            <a:r>
              <a:rPr lang="ko-KR" altLang="en-US" dirty="0"/>
              <a:t>공격 추가</a:t>
            </a:r>
          </a:p>
          <a:p>
            <a:r>
              <a:rPr lang="ko-KR" altLang="en-US" dirty="0"/>
              <a:t>무기 추가</a:t>
            </a:r>
          </a:p>
          <a:p>
            <a:r>
              <a:rPr lang="ko-KR" altLang="en-US" dirty="0"/>
              <a:t>아군캐릭터 보강</a:t>
            </a:r>
          </a:p>
          <a:p>
            <a:r>
              <a:rPr lang="ko-KR" altLang="en-US" dirty="0"/>
              <a:t>적군캐릭터 보강</a:t>
            </a:r>
          </a:p>
          <a:p>
            <a:r>
              <a:rPr lang="ko-KR" altLang="en-US" dirty="0"/>
              <a:t>함수 재 테스트</a:t>
            </a:r>
          </a:p>
          <a:p>
            <a:r>
              <a:rPr lang="en-US" altLang="ko-KR" dirty="0"/>
              <a:t>==7</a:t>
            </a:r>
            <a:r>
              <a:rPr lang="ko-KR" altLang="en-US" dirty="0"/>
              <a:t>주차</a:t>
            </a:r>
          </a:p>
          <a:p>
            <a:r>
              <a:rPr lang="ko-KR" altLang="en-US" dirty="0"/>
              <a:t>아군 클래스 심화</a:t>
            </a:r>
          </a:p>
          <a:p>
            <a:r>
              <a:rPr lang="ko-KR" altLang="en-US" dirty="0"/>
              <a:t>아군 클래스 보강</a:t>
            </a:r>
          </a:p>
          <a:p>
            <a:r>
              <a:rPr lang="ko-KR" altLang="en-US" dirty="0"/>
              <a:t>적군 클래스 심화</a:t>
            </a:r>
          </a:p>
          <a:p>
            <a:r>
              <a:rPr lang="ko-KR" altLang="en-US" dirty="0"/>
              <a:t>적군 클래스 보강</a:t>
            </a:r>
          </a:p>
          <a:p>
            <a:r>
              <a:rPr lang="en-US" altLang="ko-KR" dirty="0"/>
              <a:t>==8</a:t>
            </a:r>
            <a:r>
              <a:rPr lang="ko-KR" altLang="en-US" dirty="0"/>
              <a:t>주차</a:t>
            </a:r>
          </a:p>
          <a:p>
            <a:r>
              <a:rPr lang="ko-KR" altLang="en-US" dirty="0"/>
              <a:t>파츠 클래스 구상</a:t>
            </a:r>
          </a:p>
          <a:p>
            <a:r>
              <a:rPr lang="ko-KR" altLang="en-US" dirty="0" err="1"/>
              <a:t>파츠클래스</a:t>
            </a:r>
            <a:r>
              <a:rPr lang="ko-KR" altLang="en-US" dirty="0"/>
              <a:t> 생성</a:t>
            </a:r>
          </a:p>
          <a:p>
            <a:r>
              <a:rPr lang="en-US" altLang="ko-KR" dirty="0"/>
              <a:t>AI</a:t>
            </a:r>
            <a:r>
              <a:rPr lang="ko-KR" altLang="en-US" dirty="0"/>
              <a:t>함수 추가</a:t>
            </a:r>
          </a:p>
          <a:p>
            <a:r>
              <a:rPr lang="ko-KR" altLang="en-US" dirty="0"/>
              <a:t>밸런스 조정</a:t>
            </a:r>
          </a:p>
          <a:p>
            <a:r>
              <a:rPr lang="en-US" altLang="ko-KR" dirty="0"/>
              <a:t>==9</a:t>
            </a:r>
            <a:r>
              <a:rPr lang="ko-KR" altLang="en-US" dirty="0"/>
              <a:t>주차</a:t>
            </a:r>
          </a:p>
          <a:p>
            <a:r>
              <a:rPr lang="ko-KR" altLang="en-US" dirty="0"/>
              <a:t>사운드 리소스 수집</a:t>
            </a:r>
          </a:p>
          <a:p>
            <a:r>
              <a:rPr lang="ko-KR" altLang="en-US" dirty="0"/>
              <a:t>사운드 리소스 추가</a:t>
            </a:r>
          </a:p>
          <a:p>
            <a:r>
              <a:rPr lang="ko-KR" altLang="en-US" dirty="0"/>
              <a:t>완성도 개선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70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1881A-CA23-4716-8D09-A06302F24494}"/>
              </a:ext>
            </a:extLst>
          </p:cNvPr>
          <p:cNvSpPr txBox="1"/>
          <p:nvPr/>
        </p:nvSpPr>
        <p:spPr>
          <a:xfrm>
            <a:off x="208547" y="240631"/>
            <a:ext cx="1175485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/>
              <a:t>게임컨셉</a:t>
            </a:r>
            <a:endParaRPr lang="en-US" altLang="ko-KR" sz="4000" dirty="0"/>
          </a:p>
          <a:p>
            <a:endParaRPr lang="en-US" altLang="ko-KR" dirty="0"/>
          </a:p>
          <a:p>
            <a:r>
              <a:rPr lang="ko-KR" altLang="en-US" sz="2800" dirty="0"/>
              <a:t>주요한 컨셉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브래드 피트 주연의 영화 </a:t>
            </a:r>
            <a:r>
              <a:rPr lang="en-US" altLang="ko-KR" dirty="0"/>
              <a:t>‘</a:t>
            </a:r>
            <a:r>
              <a:rPr lang="ko-KR" altLang="en-US" dirty="0" err="1"/>
              <a:t>퓨리</a:t>
            </a:r>
            <a:r>
              <a:rPr lang="en-US" altLang="ko-KR" dirty="0"/>
              <a:t>’</a:t>
            </a:r>
            <a:r>
              <a:rPr lang="ko-KR" altLang="en-US" dirty="0"/>
              <a:t>나 톰 크루즈 주연의 영화 라스트 사무라이 같은 컨셉의 탱크 디펜스 게임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 도중 장전을 하고 파츠를 교환하면서 주변에 몰려오는 적을 잡는 게임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배경은 </a:t>
            </a:r>
            <a:r>
              <a:rPr lang="en-US" altLang="ko-KR" dirty="0"/>
              <a:t>SF</a:t>
            </a:r>
            <a:r>
              <a:rPr lang="ko-KR" altLang="en-US" dirty="0"/>
              <a:t>같은 배경이라 적들은 높은 기술력을 가졌음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탑뷰</a:t>
            </a:r>
            <a:r>
              <a:rPr lang="ko-KR" altLang="en-US" dirty="0"/>
              <a:t> 시점의 게임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2800" dirty="0"/>
              <a:t>핵심 메카닉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포신과 몸체가 따로 움직이는 모습을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파츠가 추가되거나 다른 아이템이 추가 </a:t>
            </a:r>
            <a:r>
              <a:rPr lang="ko-KR" altLang="en-US" dirty="0" err="1"/>
              <a:t>되었을때에</a:t>
            </a:r>
            <a:r>
              <a:rPr lang="ko-KR" altLang="en-US" dirty="0"/>
              <a:t> 변화되는 모습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주변의 적들이 원거리 공격을 하기위해 아군캐릭터와 거리를 벌리는 모습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95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op view wilderness">
            <a:extLst>
              <a:ext uri="{FF2B5EF4-FFF2-40B4-BE49-F238E27FC236}">
                <a16:creationId xmlns:a16="http://schemas.microsoft.com/office/drawing/2014/main" id="{91F7DADF-1E9D-47AB-B0D2-F16991D47C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7" t="-98" r="16862"/>
          <a:stretch/>
        </p:blipFill>
        <p:spPr bwMode="auto">
          <a:xfrm>
            <a:off x="-240632" y="-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9AFF086-DB89-469A-82F7-E751E7C83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23256"/>
              </p:ext>
            </p:extLst>
          </p:nvPr>
        </p:nvGraphicFramePr>
        <p:xfrm>
          <a:off x="-240633" y="-2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5571810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790818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561062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193446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222992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309898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1744857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49889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9589028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1664211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30869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98600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31554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57901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32097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56412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7968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566429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0C82FDE4-A923-4C7B-AB05-9687891997AB}"/>
              </a:ext>
            </a:extLst>
          </p:cNvPr>
          <p:cNvSpPr/>
          <p:nvPr/>
        </p:nvSpPr>
        <p:spPr>
          <a:xfrm>
            <a:off x="5676527" y="3250160"/>
            <a:ext cx="357673" cy="3576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C010523-8291-4F72-9190-EAE5F32D8EDC}"/>
              </a:ext>
            </a:extLst>
          </p:cNvPr>
          <p:cNvGrpSpPr/>
          <p:nvPr/>
        </p:nvGrpSpPr>
        <p:grpSpPr>
          <a:xfrm rot="19444291">
            <a:off x="5333397" y="2438398"/>
            <a:ext cx="913304" cy="1623526"/>
            <a:chOff x="5401565" y="2313992"/>
            <a:chExt cx="913304" cy="162352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8F2249E-232B-4C6E-A3DB-CF46686B00B1}"/>
                </a:ext>
              </a:extLst>
            </p:cNvPr>
            <p:cNvSpPr/>
            <p:nvPr/>
          </p:nvSpPr>
          <p:spPr>
            <a:xfrm>
              <a:off x="6053210" y="2864498"/>
              <a:ext cx="261659" cy="1073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1A133DA-A169-4FE0-B544-49DC13D228CF}"/>
                </a:ext>
              </a:extLst>
            </p:cNvPr>
            <p:cNvSpPr/>
            <p:nvPr/>
          </p:nvSpPr>
          <p:spPr>
            <a:xfrm>
              <a:off x="5401565" y="2845831"/>
              <a:ext cx="261659" cy="1073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잘린 위쪽 모서리 17">
              <a:extLst>
                <a:ext uri="{FF2B5EF4-FFF2-40B4-BE49-F238E27FC236}">
                  <a16:creationId xmlns:a16="http://schemas.microsoft.com/office/drawing/2014/main" id="{6F542BC1-56AF-4D1C-AA9D-443601F2F09E}"/>
                </a:ext>
              </a:extLst>
            </p:cNvPr>
            <p:cNvSpPr/>
            <p:nvPr/>
          </p:nvSpPr>
          <p:spPr>
            <a:xfrm>
              <a:off x="5563923" y="2927476"/>
              <a:ext cx="582880" cy="360787"/>
            </a:xfrm>
            <a:prstGeom prst="snip2SameRect">
              <a:avLst>
                <a:gd name="adj1" fmla="val 42529"/>
                <a:gd name="adj2" fmla="val 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B7F5AE1-4D3E-4E75-A899-3ADAA8E45503}"/>
                </a:ext>
              </a:extLst>
            </p:cNvPr>
            <p:cNvSpPr/>
            <p:nvPr/>
          </p:nvSpPr>
          <p:spPr>
            <a:xfrm>
              <a:off x="5519462" y="3172407"/>
              <a:ext cx="671805" cy="65780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0082A4-7AC1-4D3E-882B-64FBB7BC5C6F}"/>
                </a:ext>
              </a:extLst>
            </p:cNvPr>
            <p:cNvSpPr/>
            <p:nvPr/>
          </p:nvSpPr>
          <p:spPr>
            <a:xfrm>
              <a:off x="5761370" y="2313992"/>
              <a:ext cx="194560" cy="110101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5F83591-2B57-4A1D-B566-959B82BC3331}"/>
                </a:ext>
              </a:extLst>
            </p:cNvPr>
            <p:cNvSpPr/>
            <p:nvPr/>
          </p:nvSpPr>
          <p:spPr>
            <a:xfrm>
              <a:off x="5761370" y="3172408"/>
              <a:ext cx="168238" cy="35767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B8FA0E63-838F-4B4B-9DC9-A1D6A3D5E555}"/>
              </a:ext>
            </a:extLst>
          </p:cNvPr>
          <p:cNvSpPr/>
          <p:nvPr/>
        </p:nvSpPr>
        <p:spPr>
          <a:xfrm rot="14677838">
            <a:off x="7890292" y="1728475"/>
            <a:ext cx="1203649" cy="1203649"/>
          </a:xfrm>
          <a:prstGeom prst="triangle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267339E1-EE73-4DBB-8B14-E069A4159235}"/>
              </a:ext>
            </a:extLst>
          </p:cNvPr>
          <p:cNvSpPr/>
          <p:nvPr/>
        </p:nvSpPr>
        <p:spPr>
          <a:xfrm rot="3401131">
            <a:off x="974664" y="4799815"/>
            <a:ext cx="1203649" cy="1203649"/>
          </a:xfrm>
          <a:prstGeom prst="triangle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0FA0C7F3-0A45-44A6-AD65-D142F8398D73}"/>
              </a:ext>
            </a:extLst>
          </p:cNvPr>
          <p:cNvSpPr/>
          <p:nvPr/>
        </p:nvSpPr>
        <p:spPr>
          <a:xfrm rot="18418006">
            <a:off x="8422620" y="4034002"/>
            <a:ext cx="1203649" cy="1203649"/>
          </a:xfrm>
          <a:prstGeom prst="triangle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0EFBB2BA-EC0F-4B0C-BB68-0931A382C75A}"/>
              </a:ext>
            </a:extLst>
          </p:cNvPr>
          <p:cNvSpPr/>
          <p:nvPr/>
        </p:nvSpPr>
        <p:spPr>
          <a:xfrm rot="7599669">
            <a:off x="1268206" y="1688005"/>
            <a:ext cx="1203649" cy="1203649"/>
          </a:xfrm>
          <a:prstGeom prst="triangle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27" name="사각형: 둥근 대각선 방향 모서리 26">
            <a:extLst>
              <a:ext uri="{FF2B5EF4-FFF2-40B4-BE49-F238E27FC236}">
                <a16:creationId xmlns:a16="http://schemas.microsoft.com/office/drawing/2014/main" id="{42ED97C8-363D-4973-98C3-F9624C3E6DF9}"/>
              </a:ext>
            </a:extLst>
          </p:cNvPr>
          <p:cNvSpPr/>
          <p:nvPr/>
        </p:nvSpPr>
        <p:spPr>
          <a:xfrm>
            <a:off x="9130196" y="5335068"/>
            <a:ext cx="2506161" cy="1231641"/>
          </a:xfrm>
          <a:prstGeom prst="round2DiagRect">
            <a:avLst/>
          </a:prstGeom>
          <a:solidFill>
            <a:schemeClr val="accent6">
              <a:lumMod val="75000"/>
              <a:alpha val="86000"/>
            </a:schemeClr>
          </a:solidFill>
          <a:ln w="539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 err="1"/>
              <a:t>포탄수</a:t>
            </a:r>
            <a:r>
              <a:rPr lang="ko-KR" altLang="en-US" dirty="0"/>
              <a:t> </a:t>
            </a:r>
            <a:r>
              <a:rPr lang="en-US" altLang="ko-KR" dirty="0"/>
              <a:t>: 15</a:t>
            </a:r>
          </a:p>
          <a:p>
            <a:pPr algn="ctr"/>
            <a:r>
              <a:rPr lang="ko-KR" altLang="en-US" dirty="0"/>
              <a:t>에너지 </a:t>
            </a:r>
            <a:r>
              <a:rPr lang="en-US" altLang="ko-KR" dirty="0"/>
              <a:t>: 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499E1D-75E8-45FF-84FB-1924C355DA59}"/>
              </a:ext>
            </a:extLst>
          </p:cNvPr>
          <p:cNvSpPr txBox="1"/>
          <p:nvPr/>
        </p:nvSpPr>
        <p:spPr>
          <a:xfrm>
            <a:off x="9224588" y="233265"/>
            <a:ext cx="2317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스테이지 </a:t>
            </a:r>
            <a:r>
              <a:rPr lang="en-US" altLang="ko-KR" dirty="0">
                <a:solidFill>
                  <a:schemeClr val="bg1"/>
                </a:solidFill>
              </a:rPr>
              <a:t>: 1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점수 </a:t>
            </a:r>
            <a:r>
              <a:rPr lang="en-US" altLang="ko-KR" dirty="0">
                <a:solidFill>
                  <a:schemeClr val="bg1"/>
                </a:solidFill>
              </a:rPr>
              <a:t>: 500</a:t>
            </a:r>
          </a:p>
        </p:txBody>
      </p:sp>
      <p:sp>
        <p:nvSpPr>
          <p:cNvPr id="29" name="사각형: 둥근 한쪽 모서리 28">
            <a:extLst>
              <a:ext uri="{FF2B5EF4-FFF2-40B4-BE49-F238E27FC236}">
                <a16:creationId xmlns:a16="http://schemas.microsoft.com/office/drawing/2014/main" id="{2E22D900-FE27-49B0-83ED-DFD4DD6DCF1C}"/>
              </a:ext>
            </a:extLst>
          </p:cNvPr>
          <p:cNvSpPr/>
          <p:nvPr/>
        </p:nvSpPr>
        <p:spPr>
          <a:xfrm>
            <a:off x="11644604" y="5552470"/>
            <a:ext cx="306763" cy="148534"/>
          </a:xfrm>
          <a:prstGeom prst="round1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한쪽 모서리 30">
            <a:extLst>
              <a:ext uri="{FF2B5EF4-FFF2-40B4-BE49-F238E27FC236}">
                <a16:creationId xmlns:a16="http://schemas.microsoft.com/office/drawing/2014/main" id="{EBA53B6F-DA58-4046-885E-1A4A9E9FF6F9}"/>
              </a:ext>
            </a:extLst>
          </p:cNvPr>
          <p:cNvSpPr/>
          <p:nvPr/>
        </p:nvSpPr>
        <p:spPr>
          <a:xfrm>
            <a:off x="11636357" y="6086574"/>
            <a:ext cx="306763" cy="148534"/>
          </a:xfrm>
          <a:prstGeom prst="round1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육각형 29">
            <a:extLst>
              <a:ext uri="{FF2B5EF4-FFF2-40B4-BE49-F238E27FC236}">
                <a16:creationId xmlns:a16="http://schemas.microsoft.com/office/drawing/2014/main" id="{E40FC24C-C43E-41DE-B32C-CE6A0F07A0A3}"/>
              </a:ext>
            </a:extLst>
          </p:cNvPr>
          <p:cNvSpPr/>
          <p:nvPr/>
        </p:nvSpPr>
        <p:spPr>
          <a:xfrm>
            <a:off x="3649934" y="4341253"/>
            <a:ext cx="937230" cy="753261"/>
          </a:xfrm>
          <a:prstGeom prst="hexagon">
            <a:avLst/>
          </a:prstGeom>
          <a:solidFill>
            <a:schemeClr val="accent2"/>
          </a:solidFill>
          <a:ln w="168275" cmpd="dbl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parts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육각형 32">
            <a:extLst>
              <a:ext uri="{FF2B5EF4-FFF2-40B4-BE49-F238E27FC236}">
                <a16:creationId xmlns:a16="http://schemas.microsoft.com/office/drawing/2014/main" id="{8B369280-040D-41AA-90F8-2E2D09B4A3A0}"/>
              </a:ext>
            </a:extLst>
          </p:cNvPr>
          <p:cNvSpPr/>
          <p:nvPr/>
        </p:nvSpPr>
        <p:spPr>
          <a:xfrm>
            <a:off x="8087214" y="387699"/>
            <a:ext cx="937230" cy="753261"/>
          </a:xfrm>
          <a:prstGeom prst="hexagon">
            <a:avLst/>
          </a:prstGeom>
          <a:solidFill>
            <a:schemeClr val="accent2"/>
          </a:solidFill>
          <a:ln w="168275" cmpd="dbl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parts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81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op view wilderness">
            <a:extLst>
              <a:ext uri="{FF2B5EF4-FFF2-40B4-BE49-F238E27FC236}">
                <a16:creationId xmlns:a16="http://schemas.microsoft.com/office/drawing/2014/main" id="{91F7DADF-1E9D-47AB-B0D2-F16991D47C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7" t="-98" r="16862"/>
          <a:stretch/>
        </p:blipFill>
        <p:spPr bwMode="auto">
          <a:xfrm>
            <a:off x="-240632" y="-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9AFF086-DB89-469A-82F7-E751E7C83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374433"/>
              </p:ext>
            </p:extLst>
          </p:nvPr>
        </p:nvGraphicFramePr>
        <p:xfrm>
          <a:off x="-240633" y="-2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5571810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790818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561062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193446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222992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309898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1744857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49889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9589028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1664211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30869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98600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31554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57901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32097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56412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7968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566429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0C82FDE4-A923-4C7B-AB05-9687891997AB}"/>
              </a:ext>
            </a:extLst>
          </p:cNvPr>
          <p:cNvSpPr/>
          <p:nvPr/>
        </p:nvSpPr>
        <p:spPr>
          <a:xfrm>
            <a:off x="5676527" y="3250160"/>
            <a:ext cx="357673" cy="3576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C010523-8291-4F72-9190-EAE5F32D8EDC}"/>
              </a:ext>
            </a:extLst>
          </p:cNvPr>
          <p:cNvGrpSpPr/>
          <p:nvPr/>
        </p:nvGrpSpPr>
        <p:grpSpPr>
          <a:xfrm rot="19444291">
            <a:off x="5333397" y="2438398"/>
            <a:ext cx="913304" cy="1623526"/>
            <a:chOff x="5401565" y="2313992"/>
            <a:chExt cx="913304" cy="162352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8F2249E-232B-4C6E-A3DB-CF46686B00B1}"/>
                </a:ext>
              </a:extLst>
            </p:cNvPr>
            <p:cNvSpPr/>
            <p:nvPr/>
          </p:nvSpPr>
          <p:spPr>
            <a:xfrm>
              <a:off x="6053210" y="2864498"/>
              <a:ext cx="261659" cy="1073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1A133DA-A169-4FE0-B544-49DC13D228CF}"/>
                </a:ext>
              </a:extLst>
            </p:cNvPr>
            <p:cNvSpPr/>
            <p:nvPr/>
          </p:nvSpPr>
          <p:spPr>
            <a:xfrm>
              <a:off x="5401565" y="2845831"/>
              <a:ext cx="261659" cy="1073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잘린 위쪽 모서리 17">
              <a:extLst>
                <a:ext uri="{FF2B5EF4-FFF2-40B4-BE49-F238E27FC236}">
                  <a16:creationId xmlns:a16="http://schemas.microsoft.com/office/drawing/2014/main" id="{6F542BC1-56AF-4D1C-AA9D-443601F2F09E}"/>
                </a:ext>
              </a:extLst>
            </p:cNvPr>
            <p:cNvSpPr/>
            <p:nvPr/>
          </p:nvSpPr>
          <p:spPr>
            <a:xfrm>
              <a:off x="5563923" y="2927476"/>
              <a:ext cx="582880" cy="360787"/>
            </a:xfrm>
            <a:prstGeom prst="snip2SameRect">
              <a:avLst>
                <a:gd name="adj1" fmla="val 42529"/>
                <a:gd name="adj2" fmla="val 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B7F5AE1-4D3E-4E75-A899-3ADAA8E45503}"/>
                </a:ext>
              </a:extLst>
            </p:cNvPr>
            <p:cNvSpPr/>
            <p:nvPr/>
          </p:nvSpPr>
          <p:spPr>
            <a:xfrm>
              <a:off x="5519462" y="3172407"/>
              <a:ext cx="671805" cy="65780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0082A4-7AC1-4D3E-882B-64FBB7BC5C6F}"/>
                </a:ext>
              </a:extLst>
            </p:cNvPr>
            <p:cNvSpPr/>
            <p:nvPr/>
          </p:nvSpPr>
          <p:spPr>
            <a:xfrm>
              <a:off x="5761370" y="2313992"/>
              <a:ext cx="194560" cy="110101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5F83591-2B57-4A1D-B566-959B82BC3331}"/>
                </a:ext>
              </a:extLst>
            </p:cNvPr>
            <p:cNvSpPr/>
            <p:nvPr/>
          </p:nvSpPr>
          <p:spPr>
            <a:xfrm>
              <a:off x="5761370" y="3172408"/>
              <a:ext cx="168238" cy="35767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B8FA0E63-838F-4B4B-9DC9-A1D6A3D5E555}"/>
              </a:ext>
            </a:extLst>
          </p:cNvPr>
          <p:cNvSpPr/>
          <p:nvPr/>
        </p:nvSpPr>
        <p:spPr>
          <a:xfrm rot="16200000">
            <a:off x="7890292" y="1728475"/>
            <a:ext cx="1203649" cy="1203649"/>
          </a:xfrm>
          <a:prstGeom prst="triangle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267339E1-EE73-4DBB-8B14-E069A4159235}"/>
              </a:ext>
            </a:extLst>
          </p:cNvPr>
          <p:cNvSpPr/>
          <p:nvPr/>
        </p:nvSpPr>
        <p:spPr>
          <a:xfrm rot="3401131">
            <a:off x="974664" y="4799815"/>
            <a:ext cx="1203649" cy="1203649"/>
          </a:xfrm>
          <a:prstGeom prst="triangle">
            <a:avLst/>
          </a:prstGeom>
          <a:solidFill>
            <a:srgbClr val="C00000">
              <a:alpha val="29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0FA0C7F3-0A45-44A6-AD65-D142F8398D73}"/>
              </a:ext>
            </a:extLst>
          </p:cNvPr>
          <p:cNvSpPr/>
          <p:nvPr/>
        </p:nvSpPr>
        <p:spPr>
          <a:xfrm rot="18418006">
            <a:off x="8422620" y="4034002"/>
            <a:ext cx="1203649" cy="1203649"/>
          </a:xfrm>
          <a:prstGeom prst="triangle">
            <a:avLst/>
          </a:prstGeom>
          <a:solidFill>
            <a:srgbClr val="C00000">
              <a:alpha val="54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0EFBB2BA-EC0F-4B0C-BB68-0931A382C75A}"/>
              </a:ext>
            </a:extLst>
          </p:cNvPr>
          <p:cNvSpPr/>
          <p:nvPr/>
        </p:nvSpPr>
        <p:spPr>
          <a:xfrm rot="7599669">
            <a:off x="1268206" y="1688005"/>
            <a:ext cx="1203649" cy="1203649"/>
          </a:xfrm>
          <a:prstGeom prst="triangle">
            <a:avLst/>
          </a:prstGeom>
          <a:solidFill>
            <a:srgbClr val="C00000">
              <a:alpha val="26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27" name="사각형: 둥근 대각선 방향 모서리 26">
            <a:extLst>
              <a:ext uri="{FF2B5EF4-FFF2-40B4-BE49-F238E27FC236}">
                <a16:creationId xmlns:a16="http://schemas.microsoft.com/office/drawing/2014/main" id="{42ED97C8-363D-4973-98C3-F9624C3E6DF9}"/>
              </a:ext>
            </a:extLst>
          </p:cNvPr>
          <p:cNvSpPr/>
          <p:nvPr/>
        </p:nvSpPr>
        <p:spPr>
          <a:xfrm>
            <a:off x="9130196" y="5335068"/>
            <a:ext cx="2506161" cy="1231641"/>
          </a:xfrm>
          <a:prstGeom prst="round2DiagRect">
            <a:avLst/>
          </a:prstGeom>
          <a:solidFill>
            <a:schemeClr val="accent6">
              <a:lumMod val="75000"/>
              <a:alpha val="86000"/>
            </a:schemeClr>
          </a:solidFill>
          <a:ln w="539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 err="1"/>
              <a:t>포탄수</a:t>
            </a:r>
            <a:r>
              <a:rPr lang="ko-KR" altLang="en-US" dirty="0"/>
              <a:t> </a:t>
            </a:r>
            <a:r>
              <a:rPr lang="en-US" altLang="ko-KR" dirty="0"/>
              <a:t>: 13</a:t>
            </a:r>
          </a:p>
          <a:p>
            <a:pPr algn="ctr"/>
            <a:r>
              <a:rPr lang="ko-KR" altLang="en-US" dirty="0"/>
              <a:t>에너지 </a:t>
            </a:r>
            <a:r>
              <a:rPr lang="en-US" altLang="ko-KR" dirty="0"/>
              <a:t>: 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499E1D-75E8-45FF-84FB-1924C355DA59}"/>
              </a:ext>
            </a:extLst>
          </p:cNvPr>
          <p:cNvSpPr txBox="1"/>
          <p:nvPr/>
        </p:nvSpPr>
        <p:spPr>
          <a:xfrm>
            <a:off x="9224588" y="233265"/>
            <a:ext cx="2317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스테이지 </a:t>
            </a:r>
            <a:r>
              <a:rPr lang="en-US" altLang="ko-KR" dirty="0">
                <a:solidFill>
                  <a:schemeClr val="bg1"/>
                </a:solidFill>
              </a:rPr>
              <a:t>: 1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점수 </a:t>
            </a:r>
            <a:r>
              <a:rPr lang="en-US" altLang="ko-KR" dirty="0">
                <a:solidFill>
                  <a:schemeClr val="bg1"/>
                </a:solidFill>
              </a:rPr>
              <a:t>: 550</a:t>
            </a:r>
          </a:p>
        </p:txBody>
      </p:sp>
      <p:sp>
        <p:nvSpPr>
          <p:cNvPr id="29" name="사각형: 둥근 한쪽 모서리 28">
            <a:extLst>
              <a:ext uri="{FF2B5EF4-FFF2-40B4-BE49-F238E27FC236}">
                <a16:creationId xmlns:a16="http://schemas.microsoft.com/office/drawing/2014/main" id="{2E22D900-FE27-49B0-83ED-DFD4DD6DCF1C}"/>
              </a:ext>
            </a:extLst>
          </p:cNvPr>
          <p:cNvSpPr/>
          <p:nvPr/>
        </p:nvSpPr>
        <p:spPr>
          <a:xfrm>
            <a:off x="11644604" y="5552470"/>
            <a:ext cx="306763" cy="148534"/>
          </a:xfrm>
          <a:prstGeom prst="round1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한쪽 모서리 30">
            <a:extLst>
              <a:ext uri="{FF2B5EF4-FFF2-40B4-BE49-F238E27FC236}">
                <a16:creationId xmlns:a16="http://schemas.microsoft.com/office/drawing/2014/main" id="{EBA53B6F-DA58-4046-885E-1A4A9E9FF6F9}"/>
              </a:ext>
            </a:extLst>
          </p:cNvPr>
          <p:cNvSpPr/>
          <p:nvPr/>
        </p:nvSpPr>
        <p:spPr>
          <a:xfrm>
            <a:off x="11636357" y="6086574"/>
            <a:ext cx="306763" cy="148534"/>
          </a:xfrm>
          <a:prstGeom prst="round1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육각형 29">
            <a:extLst>
              <a:ext uri="{FF2B5EF4-FFF2-40B4-BE49-F238E27FC236}">
                <a16:creationId xmlns:a16="http://schemas.microsoft.com/office/drawing/2014/main" id="{E40FC24C-C43E-41DE-B32C-CE6A0F07A0A3}"/>
              </a:ext>
            </a:extLst>
          </p:cNvPr>
          <p:cNvSpPr/>
          <p:nvPr/>
        </p:nvSpPr>
        <p:spPr>
          <a:xfrm>
            <a:off x="3649934" y="4341253"/>
            <a:ext cx="937230" cy="753261"/>
          </a:xfrm>
          <a:prstGeom prst="hexagon">
            <a:avLst/>
          </a:prstGeom>
          <a:solidFill>
            <a:schemeClr val="accent2"/>
          </a:solidFill>
          <a:ln w="168275" cmpd="dbl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parts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육각형 32">
            <a:extLst>
              <a:ext uri="{FF2B5EF4-FFF2-40B4-BE49-F238E27FC236}">
                <a16:creationId xmlns:a16="http://schemas.microsoft.com/office/drawing/2014/main" id="{8B369280-040D-41AA-90F8-2E2D09B4A3A0}"/>
              </a:ext>
            </a:extLst>
          </p:cNvPr>
          <p:cNvSpPr/>
          <p:nvPr/>
        </p:nvSpPr>
        <p:spPr>
          <a:xfrm>
            <a:off x="8087214" y="387699"/>
            <a:ext cx="937230" cy="753261"/>
          </a:xfrm>
          <a:prstGeom prst="hexagon">
            <a:avLst/>
          </a:prstGeom>
          <a:solidFill>
            <a:schemeClr val="accent2"/>
          </a:solidFill>
          <a:ln w="168275" cmpd="dbl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parts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2E2BAC70-9BD6-42AC-9F10-76884ACD106F}"/>
              </a:ext>
            </a:extLst>
          </p:cNvPr>
          <p:cNvSpPr/>
          <p:nvPr/>
        </p:nvSpPr>
        <p:spPr>
          <a:xfrm rot="6468431">
            <a:off x="1975870" y="1985889"/>
            <a:ext cx="1203649" cy="1203649"/>
          </a:xfrm>
          <a:prstGeom prst="triangle">
            <a:avLst/>
          </a:prstGeom>
          <a:solidFill>
            <a:srgbClr val="C00000">
              <a:alpha val="49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77892047-90AA-436D-866D-FFB6AE4F55AA}"/>
              </a:ext>
            </a:extLst>
          </p:cNvPr>
          <p:cNvSpPr/>
          <p:nvPr/>
        </p:nvSpPr>
        <p:spPr>
          <a:xfrm rot="4916564">
            <a:off x="2695581" y="2065909"/>
            <a:ext cx="1203649" cy="1203649"/>
          </a:xfrm>
          <a:prstGeom prst="triangle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53BBEE4-1DB5-4D70-B88E-C740B12A5786}"/>
              </a:ext>
            </a:extLst>
          </p:cNvPr>
          <p:cNvSpPr/>
          <p:nvPr/>
        </p:nvSpPr>
        <p:spPr>
          <a:xfrm rot="20776038">
            <a:off x="3905332" y="2452146"/>
            <a:ext cx="407489" cy="178890"/>
          </a:xfrm>
          <a:prstGeom prst="ellipse">
            <a:avLst/>
          </a:prstGeom>
          <a:solidFill>
            <a:srgbClr val="C00000">
              <a:alpha val="5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CF12E3C-6DF4-4A07-8E80-807B97BB9CD8}"/>
              </a:ext>
            </a:extLst>
          </p:cNvPr>
          <p:cNvSpPr/>
          <p:nvPr/>
        </p:nvSpPr>
        <p:spPr>
          <a:xfrm rot="20709518">
            <a:off x="4278297" y="2359619"/>
            <a:ext cx="407489" cy="178890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13BB9BE-9F75-4FEF-950B-60594AD128C3}"/>
              </a:ext>
            </a:extLst>
          </p:cNvPr>
          <p:cNvSpPr/>
          <p:nvPr/>
        </p:nvSpPr>
        <p:spPr>
          <a:xfrm rot="20667710">
            <a:off x="4680434" y="2254218"/>
            <a:ext cx="407489" cy="17889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6EBBAFF-66CC-4BE4-8E67-6BEF79D630E5}"/>
              </a:ext>
            </a:extLst>
          </p:cNvPr>
          <p:cNvSpPr/>
          <p:nvPr/>
        </p:nvSpPr>
        <p:spPr>
          <a:xfrm rot="601405">
            <a:off x="7304846" y="2203268"/>
            <a:ext cx="407489" cy="178890"/>
          </a:xfrm>
          <a:prstGeom prst="ellipse">
            <a:avLst/>
          </a:prstGeom>
          <a:solidFill>
            <a:srgbClr val="3C1DA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6EDFAB3-4B42-4B64-9B4B-9C87446F04F4}"/>
              </a:ext>
            </a:extLst>
          </p:cNvPr>
          <p:cNvGrpSpPr/>
          <p:nvPr/>
        </p:nvGrpSpPr>
        <p:grpSpPr>
          <a:xfrm rot="589032">
            <a:off x="5201612" y="1924003"/>
            <a:ext cx="913304" cy="1623526"/>
            <a:chOff x="5401565" y="2313992"/>
            <a:chExt cx="913304" cy="1623526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7E424DE-7302-42AF-B610-6549BBD6F0DE}"/>
                </a:ext>
              </a:extLst>
            </p:cNvPr>
            <p:cNvSpPr/>
            <p:nvPr/>
          </p:nvSpPr>
          <p:spPr>
            <a:xfrm>
              <a:off x="6053210" y="2864498"/>
              <a:ext cx="261659" cy="1073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4769955-9F2E-4B33-8084-469E6C297C43}"/>
                </a:ext>
              </a:extLst>
            </p:cNvPr>
            <p:cNvSpPr/>
            <p:nvPr/>
          </p:nvSpPr>
          <p:spPr>
            <a:xfrm>
              <a:off x="5401565" y="2845831"/>
              <a:ext cx="261659" cy="1073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잘린 위쪽 모서리 39">
              <a:extLst>
                <a:ext uri="{FF2B5EF4-FFF2-40B4-BE49-F238E27FC236}">
                  <a16:creationId xmlns:a16="http://schemas.microsoft.com/office/drawing/2014/main" id="{8BEE7C57-3B43-4897-8EAE-2F19F58FAE10}"/>
                </a:ext>
              </a:extLst>
            </p:cNvPr>
            <p:cNvSpPr/>
            <p:nvPr/>
          </p:nvSpPr>
          <p:spPr>
            <a:xfrm>
              <a:off x="5563923" y="2927476"/>
              <a:ext cx="582880" cy="360787"/>
            </a:xfrm>
            <a:prstGeom prst="snip2SameRect">
              <a:avLst>
                <a:gd name="adj1" fmla="val 42529"/>
                <a:gd name="adj2" fmla="val 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A28E49A-5F7F-4551-8163-2FAC9F72D5F7}"/>
                </a:ext>
              </a:extLst>
            </p:cNvPr>
            <p:cNvSpPr/>
            <p:nvPr/>
          </p:nvSpPr>
          <p:spPr>
            <a:xfrm>
              <a:off x="5519462" y="3172407"/>
              <a:ext cx="671805" cy="65780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5436BB7-5B83-4B0F-A5A8-8F73F4E2656A}"/>
                </a:ext>
              </a:extLst>
            </p:cNvPr>
            <p:cNvSpPr/>
            <p:nvPr/>
          </p:nvSpPr>
          <p:spPr>
            <a:xfrm>
              <a:off x="5761370" y="2313992"/>
              <a:ext cx="194560" cy="110101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30D56D6D-3D35-4CD9-9421-C3F66934D5D4}"/>
                </a:ext>
              </a:extLst>
            </p:cNvPr>
            <p:cNvSpPr/>
            <p:nvPr/>
          </p:nvSpPr>
          <p:spPr>
            <a:xfrm>
              <a:off x="5761370" y="3172408"/>
              <a:ext cx="168238" cy="35767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99E2E68-D153-486D-8C6C-5831293E1561}"/>
              </a:ext>
            </a:extLst>
          </p:cNvPr>
          <p:cNvGrpSpPr/>
          <p:nvPr/>
        </p:nvGrpSpPr>
        <p:grpSpPr>
          <a:xfrm rot="3606759">
            <a:off x="5506674" y="1293954"/>
            <a:ext cx="913304" cy="1623526"/>
            <a:chOff x="5401565" y="2313992"/>
            <a:chExt cx="913304" cy="162352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04C9EF9-9109-4160-8778-3077935B5002}"/>
                </a:ext>
              </a:extLst>
            </p:cNvPr>
            <p:cNvSpPr/>
            <p:nvPr/>
          </p:nvSpPr>
          <p:spPr>
            <a:xfrm>
              <a:off x="6053210" y="2864498"/>
              <a:ext cx="261659" cy="1073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9DD72EF-F0AB-4C61-A1B3-3BDB5EC16A3B}"/>
                </a:ext>
              </a:extLst>
            </p:cNvPr>
            <p:cNvSpPr/>
            <p:nvPr/>
          </p:nvSpPr>
          <p:spPr>
            <a:xfrm>
              <a:off x="5401565" y="2845831"/>
              <a:ext cx="261659" cy="1073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잘린 위쪽 모서리 46">
              <a:extLst>
                <a:ext uri="{FF2B5EF4-FFF2-40B4-BE49-F238E27FC236}">
                  <a16:creationId xmlns:a16="http://schemas.microsoft.com/office/drawing/2014/main" id="{88894235-439E-419B-B3AE-70648C7A28BC}"/>
                </a:ext>
              </a:extLst>
            </p:cNvPr>
            <p:cNvSpPr/>
            <p:nvPr/>
          </p:nvSpPr>
          <p:spPr>
            <a:xfrm>
              <a:off x="5563923" y="2927476"/>
              <a:ext cx="582880" cy="360787"/>
            </a:xfrm>
            <a:prstGeom prst="snip2SameRect">
              <a:avLst>
                <a:gd name="adj1" fmla="val 42529"/>
                <a:gd name="adj2" fmla="val 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44AD6E1-792B-43BE-BF4F-B7D0253CF592}"/>
                </a:ext>
              </a:extLst>
            </p:cNvPr>
            <p:cNvSpPr/>
            <p:nvPr/>
          </p:nvSpPr>
          <p:spPr>
            <a:xfrm>
              <a:off x="5519462" y="3172407"/>
              <a:ext cx="671805" cy="65780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9A3B8F6-1A10-49CD-B5BA-75B03A475036}"/>
                </a:ext>
              </a:extLst>
            </p:cNvPr>
            <p:cNvSpPr/>
            <p:nvPr/>
          </p:nvSpPr>
          <p:spPr>
            <a:xfrm>
              <a:off x="5761370" y="2313992"/>
              <a:ext cx="194560" cy="110101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D2A5072-94FA-4D51-A502-8739290E1B30}"/>
                </a:ext>
              </a:extLst>
            </p:cNvPr>
            <p:cNvSpPr/>
            <p:nvPr/>
          </p:nvSpPr>
          <p:spPr>
            <a:xfrm>
              <a:off x="5761370" y="3172408"/>
              <a:ext cx="168238" cy="35767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8A78EF64-EF3A-4525-B1D6-7BBCEFE555AA}"/>
              </a:ext>
            </a:extLst>
          </p:cNvPr>
          <p:cNvSpPr/>
          <p:nvPr/>
        </p:nvSpPr>
        <p:spPr>
          <a:xfrm rot="3401131">
            <a:off x="1360345" y="4572897"/>
            <a:ext cx="1203649" cy="1203649"/>
          </a:xfrm>
          <a:prstGeom prst="triangle">
            <a:avLst/>
          </a:prstGeom>
          <a:solidFill>
            <a:srgbClr val="C00000">
              <a:alpha val="72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2B2DE177-CBA6-410B-BD6B-32E54070B5B3}"/>
              </a:ext>
            </a:extLst>
          </p:cNvPr>
          <p:cNvSpPr/>
          <p:nvPr/>
        </p:nvSpPr>
        <p:spPr>
          <a:xfrm rot="3401131">
            <a:off x="1945252" y="4277793"/>
            <a:ext cx="1203649" cy="1203649"/>
          </a:xfrm>
          <a:prstGeom prst="triangle">
            <a:avLst/>
          </a:prstGeom>
          <a:solidFill>
            <a:srgbClr val="C00000">
              <a:alpha val="72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6D6CCB34-6B0E-4422-B60B-0132D0645B6B}"/>
              </a:ext>
            </a:extLst>
          </p:cNvPr>
          <p:cNvSpPr/>
          <p:nvPr/>
        </p:nvSpPr>
        <p:spPr>
          <a:xfrm rot="3003316">
            <a:off x="2520205" y="3942280"/>
            <a:ext cx="1203649" cy="1203649"/>
          </a:xfrm>
          <a:prstGeom prst="triangle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65FCB77-38D8-4AAF-8AE5-0A8C91EF8B9C}"/>
              </a:ext>
            </a:extLst>
          </p:cNvPr>
          <p:cNvGrpSpPr/>
          <p:nvPr/>
        </p:nvGrpSpPr>
        <p:grpSpPr>
          <a:xfrm rot="5793521">
            <a:off x="5976849" y="1351988"/>
            <a:ext cx="913304" cy="1623526"/>
            <a:chOff x="5401565" y="2313992"/>
            <a:chExt cx="913304" cy="162352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D68D3C8-E3AB-474C-AE00-1195B58FB10A}"/>
                </a:ext>
              </a:extLst>
            </p:cNvPr>
            <p:cNvSpPr/>
            <p:nvPr/>
          </p:nvSpPr>
          <p:spPr>
            <a:xfrm>
              <a:off x="6053210" y="2864498"/>
              <a:ext cx="261659" cy="1073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F9D460A-66F4-405B-9400-988D9113C393}"/>
                </a:ext>
              </a:extLst>
            </p:cNvPr>
            <p:cNvSpPr/>
            <p:nvPr/>
          </p:nvSpPr>
          <p:spPr>
            <a:xfrm>
              <a:off x="5401565" y="2845831"/>
              <a:ext cx="261659" cy="1073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잘린 위쪽 모서리 56">
              <a:extLst>
                <a:ext uri="{FF2B5EF4-FFF2-40B4-BE49-F238E27FC236}">
                  <a16:creationId xmlns:a16="http://schemas.microsoft.com/office/drawing/2014/main" id="{272C0DFE-E629-4C3E-9220-7A91FF1096D8}"/>
                </a:ext>
              </a:extLst>
            </p:cNvPr>
            <p:cNvSpPr/>
            <p:nvPr/>
          </p:nvSpPr>
          <p:spPr>
            <a:xfrm>
              <a:off x="5563923" y="2927476"/>
              <a:ext cx="582880" cy="360787"/>
            </a:xfrm>
            <a:prstGeom prst="snip2SameRect">
              <a:avLst>
                <a:gd name="adj1" fmla="val 42529"/>
                <a:gd name="adj2" fmla="val 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B78D0A3-636C-4B1C-BEE3-369EED0AF79A}"/>
                </a:ext>
              </a:extLst>
            </p:cNvPr>
            <p:cNvSpPr/>
            <p:nvPr/>
          </p:nvSpPr>
          <p:spPr>
            <a:xfrm>
              <a:off x="5519462" y="3172407"/>
              <a:ext cx="671805" cy="65780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FD48223-6CFC-4568-AA12-E3CE22A337CC}"/>
                </a:ext>
              </a:extLst>
            </p:cNvPr>
            <p:cNvSpPr/>
            <p:nvPr/>
          </p:nvSpPr>
          <p:spPr>
            <a:xfrm>
              <a:off x="5761370" y="2313992"/>
              <a:ext cx="194560" cy="110101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AA1FA2F-A848-404C-BBF7-A8E644EEF31E}"/>
                </a:ext>
              </a:extLst>
            </p:cNvPr>
            <p:cNvSpPr/>
            <p:nvPr/>
          </p:nvSpPr>
          <p:spPr>
            <a:xfrm>
              <a:off x="5761370" y="3172408"/>
              <a:ext cx="168238" cy="35767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타원 60">
            <a:extLst>
              <a:ext uri="{FF2B5EF4-FFF2-40B4-BE49-F238E27FC236}">
                <a16:creationId xmlns:a16="http://schemas.microsoft.com/office/drawing/2014/main" id="{9290E975-BB2F-401F-AA87-98747CFCC6E1}"/>
              </a:ext>
            </a:extLst>
          </p:cNvPr>
          <p:cNvSpPr/>
          <p:nvPr/>
        </p:nvSpPr>
        <p:spPr>
          <a:xfrm rot="601405">
            <a:off x="7565769" y="2236078"/>
            <a:ext cx="407489" cy="178890"/>
          </a:xfrm>
          <a:prstGeom prst="ellipse">
            <a:avLst/>
          </a:prstGeom>
          <a:solidFill>
            <a:srgbClr val="3C1DA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429A6C73-8582-4FF6-8C07-C228252DA46E}"/>
              </a:ext>
            </a:extLst>
          </p:cNvPr>
          <p:cNvSpPr/>
          <p:nvPr/>
        </p:nvSpPr>
        <p:spPr>
          <a:xfrm rot="18661045">
            <a:off x="8053344" y="3676225"/>
            <a:ext cx="1203649" cy="1203649"/>
          </a:xfrm>
          <a:prstGeom prst="triangle">
            <a:avLst/>
          </a:prstGeom>
          <a:solidFill>
            <a:srgbClr val="C00000">
              <a:alpha val="77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63" name="이등변 삼각형 62">
            <a:extLst>
              <a:ext uri="{FF2B5EF4-FFF2-40B4-BE49-F238E27FC236}">
                <a16:creationId xmlns:a16="http://schemas.microsoft.com/office/drawing/2014/main" id="{07FD2BE9-5658-4CB1-998D-68160068B545}"/>
              </a:ext>
            </a:extLst>
          </p:cNvPr>
          <p:cNvSpPr/>
          <p:nvPr/>
        </p:nvSpPr>
        <p:spPr>
          <a:xfrm rot="18723704">
            <a:off x="7669750" y="3221153"/>
            <a:ext cx="1203649" cy="1203649"/>
          </a:xfrm>
          <a:prstGeom prst="triangle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01EEA8F-2DB1-487C-A6A3-DCA685776356}"/>
              </a:ext>
            </a:extLst>
          </p:cNvPr>
          <p:cNvCxnSpPr>
            <a:cxnSpLocks/>
          </p:cNvCxnSpPr>
          <p:nvPr/>
        </p:nvCxnSpPr>
        <p:spPr>
          <a:xfrm flipV="1">
            <a:off x="7938337" y="2200700"/>
            <a:ext cx="634209" cy="146258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975A3A1-705E-4DED-A4AA-FD5FD058140A}"/>
              </a:ext>
            </a:extLst>
          </p:cNvPr>
          <p:cNvCxnSpPr>
            <a:cxnSpLocks/>
          </p:cNvCxnSpPr>
          <p:nvPr/>
        </p:nvCxnSpPr>
        <p:spPr>
          <a:xfrm>
            <a:off x="8271574" y="2256286"/>
            <a:ext cx="198956" cy="15736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252A1A9-8E16-40CD-B6C8-68C5EBE5C0D3}"/>
              </a:ext>
            </a:extLst>
          </p:cNvPr>
          <p:cNvCxnSpPr>
            <a:cxnSpLocks/>
          </p:cNvCxnSpPr>
          <p:nvPr/>
        </p:nvCxnSpPr>
        <p:spPr>
          <a:xfrm>
            <a:off x="8480771" y="2222937"/>
            <a:ext cx="126360" cy="1073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07A53144-0759-48FC-9DF9-422B536E319A}"/>
              </a:ext>
            </a:extLst>
          </p:cNvPr>
          <p:cNvCxnSpPr>
            <a:cxnSpLocks/>
          </p:cNvCxnSpPr>
          <p:nvPr/>
        </p:nvCxnSpPr>
        <p:spPr>
          <a:xfrm flipV="1">
            <a:off x="8371052" y="2369088"/>
            <a:ext cx="81329" cy="16641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4E4C2FD1-E2A4-4A4B-949B-4510D0C4249B}"/>
              </a:ext>
            </a:extLst>
          </p:cNvPr>
          <p:cNvCxnSpPr>
            <a:cxnSpLocks/>
          </p:cNvCxnSpPr>
          <p:nvPr/>
        </p:nvCxnSpPr>
        <p:spPr>
          <a:xfrm flipH="1" flipV="1">
            <a:off x="8420791" y="2351075"/>
            <a:ext cx="102661" cy="33682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BC00A7B-AC8D-4451-B7DE-999CD0B1EDD8}"/>
              </a:ext>
            </a:extLst>
          </p:cNvPr>
          <p:cNvCxnSpPr>
            <a:cxnSpLocks/>
          </p:cNvCxnSpPr>
          <p:nvPr/>
        </p:nvCxnSpPr>
        <p:spPr>
          <a:xfrm flipV="1">
            <a:off x="8550732" y="1951083"/>
            <a:ext cx="153517" cy="26125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844DA28-FC6D-4B7C-94BE-5FC16D118C5A}"/>
              </a:ext>
            </a:extLst>
          </p:cNvPr>
          <p:cNvCxnSpPr>
            <a:cxnSpLocks/>
          </p:cNvCxnSpPr>
          <p:nvPr/>
        </p:nvCxnSpPr>
        <p:spPr>
          <a:xfrm flipV="1">
            <a:off x="8604801" y="2002007"/>
            <a:ext cx="293736" cy="669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2B564A45-690E-40B9-BD7B-CF5DA1FB2A59}"/>
              </a:ext>
            </a:extLst>
          </p:cNvPr>
          <p:cNvCxnSpPr>
            <a:cxnSpLocks/>
          </p:cNvCxnSpPr>
          <p:nvPr/>
        </p:nvCxnSpPr>
        <p:spPr>
          <a:xfrm flipV="1">
            <a:off x="8268756" y="2044997"/>
            <a:ext cx="108798" cy="224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D5BC135-D2EB-4C20-BC5F-10D05F2942DF}"/>
              </a:ext>
            </a:extLst>
          </p:cNvPr>
          <p:cNvCxnSpPr>
            <a:cxnSpLocks/>
          </p:cNvCxnSpPr>
          <p:nvPr/>
        </p:nvCxnSpPr>
        <p:spPr>
          <a:xfrm flipH="1">
            <a:off x="7932296" y="1140960"/>
            <a:ext cx="1412418" cy="2197973"/>
          </a:xfrm>
          <a:prstGeom prst="line">
            <a:avLst/>
          </a:prstGeom>
          <a:ln w="1047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5AF37C6B-85E9-484D-BDCE-3BCCC9286AC3}"/>
              </a:ext>
            </a:extLst>
          </p:cNvPr>
          <p:cNvCxnSpPr>
            <a:cxnSpLocks/>
          </p:cNvCxnSpPr>
          <p:nvPr/>
        </p:nvCxnSpPr>
        <p:spPr>
          <a:xfrm flipH="1" flipV="1">
            <a:off x="7804690" y="1402324"/>
            <a:ext cx="1837244" cy="1985439"/>
          </a:xfrm>
          <a:prstGeom prst="line">
            <a:avLst/>
          </a:prstGeom>
          <a:ln w="1047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E386FA1-3A53-4896-BD0A-E06BCDF2229B}"/>
              </a:ext>
            </a:extLst>
          </p:cNvPr>
          <p:cNvSpPr/>
          <p:nvPr/>
        </p:nvSpPr>
        <p:spPr>
          <a:xfrm>
            <a:off x="8237047" y="2038426"/>
            <a:ext cx="836241" cy="473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파괴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47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D6BBB8-0945-4561-A5DD-BEB0A6E92801}"/>
              </a:ext>
            </a:extLst>
          </p:cNvPr>
          <p:cNvSpPr txBox="1"/>
          <p:nvPr/>
        </p:nvSpPr>
        <p:spPr>
          <a:xfrm>
            <a:off x="5321558" y="951723"/>
            <a:ext cx="1250301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 및 학번 이름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82F92-F1CB-4357-87AB-425D081EBFCF}"/>
              </a:ext>
            </a:extLst>
          </p:cNvPr>
          <p:cNvSpPr txBox="1"/>
          <p:nvPr/>
        </p:nvSpPr>
        <p:spPr>
          <a:xfrm>
            <a:off x="4643534" y="2044407"/>
            <a:ext cx="2447732" cy="76944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/>
              <a:t>메인메뉴</a:t>
            </a:r>
            <a:endParaRPr lang="ko-KR" alt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2AAE62-41D4-462F-938C-44311B4DCCAC}"/>
              </a:ext>
            </a:extLst>
          </p:cNvPr>
          <p:cNvSpPr txBox="1"/>
          <p:nvPr/>
        </p:nvSpPr>
        <p:spPr>
          <a:xfrm>
            <a:off x="5242249" y="3194180"/>
            <a:ext cx="1250301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D06CD-AD07-4E60-8DAD-6643D3E70656}"/>
              </a:ext>
            </a:extLst>
          </p:cNvPr>
          <p:cNvSpPr txBox="1"/>
          <p:nvPr/>
        </p:nvSpPr>
        <p:spPr>
          <a:xfrm>
            <a:off x="9752812" y="1121414"/>
            <a:ext cx="1250301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옵션조절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21DB9-0975-4C52-AD41-596A731A2049}"/>
              </a:ext>
            </a:extLst>
          </p:cNvPr>
          <p:cNvSpPr txBox="1"/>
          <p:nvPr/>
        </p:nvSpPr>
        <p:spPr>
          <a:xfrm>
            <a:off x="2946917" y="2282947"/>
            <a:ext cx="1250301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점수 확인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CF2C90-787B-43EF-AE5B-98CD6AD551CC}"/>
              </a:ext>
            </a:extLst>
          </p:cNvPr>
          <p:cNvSpPr txBox="1"/>
          <p:nvPr/>
        </p:nvSpPr>
        <p:spPr>
          <a:xfrm>
            <a:off x="4646642" y="4040040"/>
            <a:ext cx="2447732" cy="76944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/>
              <a:t>메인게임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4AD0AE-4DDC-42EC-8AB8-8B9A1D6F6BE3}"/>
              </a:ext>
            </a:extLst>
          </p:cNvPr>
          <p:cNvSpPr txBox="1"/>
          <p:nvPr/>
        </p:nvSpPr>
        <p:spPr>
          <a:xfrm>
            <a:off x="7801945" y="3968010"/>
            <a:ext cx="1250301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일시정지 메뉴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AA0808-D551-41E9-BA67-4E82BBDC23B3}"/>
              </a:ext>
            </a:extLst>
          </p:cNvPr>
          <p:cNvSpPr txBox="1"/>
          <p:nvPr/>
        </p:nvSpPr>
        <p:spPr>
          <a:xfrm>
            <a:off x="7310530" y="3123262"/>
            <a:ext cx="1482012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메인메뉴로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761BDB-5EAB-43A4-B22A-25B076DEA48E}"/>
              </a:ext>
            </a:extLst>
          </p:cNvPr>
          <p:cNvSpPr txBox="1"/>
          <p:nvPr/>
        </p:nvSpPr>
        <p:spPr>
          <a:xfrm>
            <a:off x="9870233" y="367362"/>
            <a:ext cx="1384041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게임나가기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8180C8-D313-418A-B939-42C1AF547AEE}"/>
              </a:ext>
            </a:extLst>
          </p:cNvPr>
          <p:cNvSpPr txBox="1"/>
          <p:nvPr/>
        </p:nvSpPr>
        <p:spPr>
          <a:xfrm>
            <a:off x="5242249" y="5286009"/>
            <a:ext cx="1250301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정비 메뉴</a:t>
            </a:r>
            <a:endParaRPr lang="ko-KR" altLang="en-US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64FB2FC-C0CA-4B7C-BB18-DA694CEB3968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5723533" y="1821229"/>
            <a:ext cx="446353" cy="1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6B0BD7EC-28A3-460C-BB6B-915A2DB17F3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75105" y="2860301"/>
            <a:ext cx="360254" cy="267348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60B0218-4438-45D7-8CCE-26B16814B37A}"/>
              </a:ext>
            </a:extLst>
          </p:cNvPr>
          <p:cNvCxnSpPr/>
          <p:nvPr/>
        </p:nvCxnSpPr>
        <p:spPr>
          <a:xfrm rot="16200000" flipH="1">
            <a:off x="5319851" y="3801776"/>
            <a:ext cx="446353" cy="1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5C3549B-B4FB-4190-A6F6-DC7C432C8CE2}"/>
              </a:ext>
            </a:extLst>
          </p:cNvPr>
          <p:cNvSpPr txBox="1"/>
          <p:nvPr/>
        </p:nvSpPr>
        <p:spPr>
          <a:xfrm>
            <a:off x="2946916" y="951723"/>
            <a:ext cx="1250301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게임 실행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3B81A35-7572-4E0A-9694-CC9986F1DC69}"/>
              </a:ext>
            </a:extLst>
          </p:cNvPr>
          <p:cNvCxnSpPr>
            <a:cxnSpLocks/>
            <a:stCxn id="13" idx="1"/>
            <a:endCxn id="4" idx="3"/>
          </p:cNvCxnSpPr>
          <p:nvPr/>
        </p:nvCxnSpPr>
        <p:spPr>
          <a:xfrm rot="10800000" flipV="1">
            <a:off x="6571859" y="552027"/>
            <a:ext cx="3298374" cy="722861"/>
          </a:xfrm>
          <a:prstGeom prst="bentConnector3">
            <a:avLst>
              <a:gd name="adj1" fmla="val 4802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85E112F-8CA6-4CAB-BAEA-DC9CA69B42B6}"/>
              </a:ext>
            </a:extLst>
          </p:cNvPr>
          <p:cNvCxnSpPr>
            <a:cxnSpLocks/>
          </p:cNvCxnSpPr>
          <p:nvPr/>
        </p:nvCxnSpPr>
        <p:spPr>
          <a:xfrm flipV="1">
            <a:off x="7091266" y="1165944"/>
            <a:ext cx="2661546" cy="1041374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E137A657-4E68-4B91-A375-EC1CA043BD7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38893" y="2404100"/>
            <a:ext cx="2567712" cy="741005"/>
          </a:xfrm>
          <a:prstGeom prst="bentConnector3">
            <a:avLst>
              <a:gd name="adj1" fmla="val 9978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03FA642-F431-472A-A034-86981880A11D}"/>
              </a:ext>
            </a:extLst>
          </p:cNvPr>
          <p:cNvCxnSpPr>
            <a:cxnSpLocks/>
          </p:cNvCxnSpPr>
          <p:nvPr/>
        </p:nvCxnSpPr>
        <p:spPr>
          <a:xfrm rot="16200000" flipV="1">
            <a:off x="8489251" y="3664717"/>
            <a:ext cx="508613" cy="97971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95C174BF-1811-4612-94F5-4B0FB96C4A12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094374" y="4291176"/>
            <a:ext cx="707571" cy="133585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027D0D7-3E26-4DA1-BBED-7AEDE0A19508}"/>
              </a:ext>
            </a:extLst>
          </p:cNvPr>
          <p:cNvSpPr txBox="1"/>
          <p:nvPr/>
        </p:nvSpPr>
        <p:spPr>
          <a:xfrm>
            <a:off x="5321558" y="93869"/>
            <a:ext cx="1250301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윈도우즈</a:t>
            </a:r>
            <a:endParaRPr lang="ko-KR" altLang="en-US" dirty="0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01091E2A-B4EF-4150-A213-5733A036DCCC}"/>
              </a:ext>
            </a:extLst>
          </p:cNvPr>
          <p:cNvCxnSpPr>
            <a:cxnSpLocks/>
            <a:stCxn id="43" idx="1"/>
            <a:endCxn id="25" idx="0"/>
          </p:cNvCxnSpPr>
          <p:nvPr/>
        </p:nvCxnSpPr>
        <p:spPr>
          <a:xfrm rot="10800000" flipV="1">
            <a:off x="3572068" y="278535"/>
            <a:ext cx="1749491" cy="673188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CDC8F997-C267-409E-8ED4-ACBFBE08A92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4197217" y="1136389"/>
            <a:ext cx="1124341" cy="138500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BAFCE9BE-1BA1-4F5A-BFC5-E9C9D6F59235}"/>
              </a:ext>
            </a:extLst>
          </p:cNvPr>
          <p:cNvCxnSpPr>
            <a:cxnSpLocks/>
            <a:stCxn id="11" idx="3"/>
            <a:endCxn id="13" idx="3"/>
          </p:cNvCxnSpPr>
          <p:nvPr/>
        </p:nvCxnSpPr>
        <p:spPr>
          <a:xfrm flipV="1">
            <a:off x="9052246" y="552028"/>
            <a:ext cx="2202028" cy="3739148"/>
          </a:xfrm>
          <a:prstGeom prst="bentConnector3">
            <a:avLst>
              <a:gd name="adj1" fmla="val 11038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8A990257-DCA8-4FCC-BBDB-CA4ED94866D1}"/>
              </a:ext>
            </a:extLst>
          </p:cNvPr>
          <p:cNvCxnSpPr>
            <a:cxnSpLocks/>
          </p:cNvCxnSpPr>
          <p:nvPr/>
        </p:nvCxnSpPr>
        <p:spPr>
          <a:xfrm flipV="1">
            <a:off x="556738" y="278535"/>
            <a:ext cx="1878552" cy="175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712DF94-36A2-43ED-A7E2-FD06616A4A57}"/>
              </a:ext>
            </a:extLst>
          </p:cNvPr>
          <p:cNvSpPr/>
          <p:nvPr/>
        </p:nvSpPr>
        <p:spPr>
          <a:xfrm>
            <a:off x="74645" y="93869"/>
            <a:ext cx="2719851" cy="1800245"/>
          </a:xfrm>
          <a:prstGeom prst="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3953B7-1072-40F8-9C15-90074E428A66}"/>
              </a:ext>
            </a:extLst>
          </p:cNvPr>
          <p:cNvSpPr txBox="1"/>
          <p:nvPr/>
        </p:nvSpPr>
        <p:spPr>
          <a:xfrm>
            <a:off x="1046177" y="278535"/>
            <a:ext cx="77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진행</a:t>
            </a: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E41D2DF-1087-498E-8749-1BAA3E57D1F7}"/>
              </a:ext>
            </a:extLst>
          </p:cNvPr>
          <p:cNvCxnSpPr>
            <a:cxnSpLocks/>
          </p:cNvCxnSpPr>
          <p:nvPr/>
        </p:nvCxnSpPr>
        <p:spPr>
          <a:xfrm flipV="1">
            <a:off x="495294" y="1026228"/>
            <a:ext cx="1878552" cy="1756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DEF38DE-1575-4FA5-8EA8-6E98E2DA10BE}"/>
              </a:ext>
            </a:extLst>
          </p:cNvPr>
          <p:cNvSpPr txBox="1"/>
          <p:nvPr/>
        </p:nvSpPr>
        <p:spPr>
          <a:xfrm>
            <a:off x="813900" y="1090222"/>
            <a:ext cx="124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뒤로가기</a:t>
            </a:r>
            <a:endParaRPr lang="ko-KR" altLang="en-US" dirty="0"/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655F4B69-C7EF-4892-9D60-A1AA9FEB1DC7}"/>
              </a:ext>
            </a:extLst>
          </p:cNvPr>
          <p:cNvCxnSpPr>
            <a:cxnSpLocks/>
            <a:stCxn id="12" idx="0"/>
            <a:endCxn id="5" idx="3"/>
          </p:cNvCxnSpPr>
          <p:nvPr/>
        </p:nvCxnSpPr>
        <p:spPr>
          <a:xfrm rot="16200000" flipV="1">
            <a:off x="7224334" y="2296060"/>
            <a:ext cx="694134" cy="960270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CF8573C-AB0C-449E-87D1-CF1088281077}"/>
              </a:ext>
            </a:extLst>
          </p:cNvPr>
          <p:cNvSpPr txBox="1"/>
          <p:nvPr/>
        </p:nvSpPr>
        <p:spPr>
          <a:xfrm>
            <a:off x="9581892" y="1821282"/>
            <a:ext cx="1526965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소리 조절</a:t>
            </a:r>
            <a:endParaRPr lang="en-US" altLang="ko-KR" dirty="0"/>
          </a:p>
          <a:p>
            <a:pPr algn="ctr"/>
            <a:r>
              <a:rPr lang="ko-KR" altLang="en-US" dirty="0"/>
              <a:t>이펙트 조절</a:t>
            </a: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583A33D1-6A06-4209-85FE-44A8744B7B70}"/>
              </a:ext>
            </a:extLst>
          </p:cNvPr>
          <p:cNvCxnSpPr>
            <a:cxnSpLocks/>
            <a:endCxn id="83" idx="0"/>
          </p:cNvCxnSpPr>
          <p:nvPr/>
        </p:nvCxnSpPr>
        <p:spPr>
          <a:xfrm rot="16200000" flipH="1">
            <a:off x="10173523" y="1649430"/>
            <a:ext cx="343702" cy="1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86EC2E5E-23E5-4ABC-AF64-CE77F8E124E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390430" y="1649403"/>
            <a:ext cx="343649" cy="3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333CB899-F6E3-426F-ACFC-504AB10CE29F}"/>
              </a:ext>
            </a:extLst>
          </p:cNvPr>
          <p:cNvCxnSpPr>
            <a:cxnSpLocks/>
          </p:cNvCxnSpPr>
          <p:nvPr/>
        </p:nvCxnSpPr>
        <p:spPr>
          <a:xfrm rot="5400000">
            <a:off x="8466656" y="1336510"/>
            <a:ext cx="3372049" cy="2203193"/>
          </a:xfrm>
          <a:prstGeom prst="bentConnector3">
            <a:avLst>
              <a:gd name="adj1" fmla="val 100083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506600A1-6C4F-4736-A676-5C00F63C3F2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37402" y="3713701"/>
            <a:ext cx="508613" cy="1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D66960B5-8F68-4FA4-8459-4D1FE6FD28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91267" y="4133463"/>
            <a:ext cx="679859" cy="157712"/>
          </a:xfrm>
          <a:prstGeom prst="bentConnector3">
            <a:avLst>
              <a:gd name="adj1" fmla="val 63724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964C6C8A-8B70-4DFA-AFD8-99D479FE1D02}"/>
              </a:ext>
            </a:extLst>
          </p:cNvPr>
          <p:cNvCxnSpPr>
            <a:cxnSpLocks/>
            <a:endCxn id="43" idx="2"/>
          </p:cNvCxnSpPr>
          <p:nvPr/>
        </p:nvCxnSpPr>
        <p:spPr>
          <a:xfrm rot="16200000" flipV="1">
            <a:off x="5786203" y="623708"/>
            <a:ext cx="473435" cy="152422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7DB0BDC5-9F45-49D3-9558-1A28E1CA4DDE}"/>
              </a:ext>
            </a:extLst>
          </p:cNvPr>
          <p:cNvCxnSpPr/>
          <p:nvPr/>
        </p:nvCxnSpPr>
        <p:spPr>
          <a:xfrm rot="16200000" flipH="1">
            <a:off x="5598672" y="5047744"/>
            <a:ext cx="446353" cy="1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E2479FBF-CD32-45F9-8F10-C2E9763C97D5}"/>
              </a:ext>
            </a:extLst>
          </p:cNvPr>
          <p:cNvCxnSpPr>
            <a:cxnSpLocks/>
            <a:stCxn id="16" idx="1"/>
            <a:endCxn id="6" idx="1"/>
          </p:cNvCxnSpPr>
          <p:nvPr/>
        </p:nvCxnSpPr>
        <p:spPr>
          <a:xfrm rot="10800000">
            <a:off x="5242249" y="3378847"/>
            <a:ext cx="12700" cy="2091829"/>
          </a:xfrm>
          <a:prstGeom prst="bentConnector3">
            <a:avLst>
              <a:gd name="adj1" fmla="val 1127755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7CC1A441-86F0-453C-A793-360403888BA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58167" y="2956346"/>
            <a:ext cx="402391" cy="73278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B536BCBB-B9A3-4EDD-841E-B88EA3A730F2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 flipV="1">
            <a:off x="4197219" y="2417161"/>
            <a:ext cx="453131" cy="5045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BFF0253-1B79-40EE-8CD4-5E6D4B8BFDE0}"/>
              </a:ext>
            </a:extLst>
          </p:cNvPr>
          <p:cNvSpPr/>
          <p:nvPr/>
        </p:nvSpPr>
        <p:spPr>
          <a:xfrm>
            <a:off x="3685592" y="3123263"/>
            <a:ext cx="3435261" cy="2657918"/>
          </a:xfrm>
          <a:prstGeom prst="rect">
            <a:avLst/>
          </a:prstGeom>
          <a:noFill/>
          <a:ln w="539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0009F8D8-055F-4221-8FB7-DA91FFEC754C}"/>
              </a:ext>
            </a:extLst>
          </p:cNvPr>
          <p:cNvCxnSpPr>
            <a:cxnSpLocks/>
            <a:stCxn id="141" idx="1"/>
          </p:cNvCxnSpPr>
          <p:nvPr/>
        </p:nvCxnSpPr>
        <p:spPr>
          <a:xfrm flipH="1">
            <a:off x="2398748" y="4452222"/>
            <a:ext cx="1286844" cy="162119"/>
          </a:xfrm>
          <a:prstGeom prst="line">
            <a:avLst/>
          </a:prstGeom>
          <a:ln w="1047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6424232-F228-489A-B457-22ED6A91D875}"/>
              </a:ext>
            </a:extLst>
          </p:cNvPr>
          <p:cNvSpPr/>
          <p:nvPr/>
        </p:nvSpPr>
        <p:spPr>
          <a:xfrm>
            <a:off x="495295" y="4107653"/>
            <a:ext cx="1901900" cy="995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무한루프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인게임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46F30AD-11FA-4175-B95D-A728E334989F}"/>
              </a:ext>
            </a:extLst>
          </p:cNvPr>
          <p:cNvSpPr/>
          <p:nvPr/>
        </p:nvSpPr>
        <p:spPr>
          <a:xfrm>
            <a:off x="7300486" y="227162"/>
            <a:ext cx="4478244" cy="4518175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760B4FDD-FD23-4F2D-A373-5B38B0FDEC43}"/>
              </a:ext>
            </a:extLst>
          </p:cNvPr>
          <p:cNvCxnSpPr>
            <a:cxnSpLocks/>
          </p:cNvCxnSpPr>
          <p:nvPr/>
        </p:nvCxnSpPr>
        <p:spPr>
          <a:xfrm flipV="1">
            <a:off x="9835536" y="4789867"/>
            <a:ext cx="0" cy="413410"/>
          </a:xfrm>
          <a:prstGeom prst="line">
            <a:avLst/>
          </a:prstGeom>
          <a:ln w="984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19622E26-36D3-4BAD-B237-006786E7B25C}"/>
              </a:ext>
            </a:extLst>
          </p:cNvPr>
          <p:cNvSpPr/>
          <p:nvPr/>
        </p:nvSpPr>
        <p:spPr>
          <a:xfrm>
            <a:off x="8581882" y="5210566"/>
            <a:ext cx="2422739" cy="1526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 설정 메뉴</a:t>
            </a:r>
          </a:p>
        </p:txBody>
      </p:sp>
    </p:spTree>
    <p:extLst>
      <p:ext uri="{BB962C8B-B14F-4D97-AF65-F5344CB8AC3E}">
        <p14:creationId xmlns:p14="http://schemas.microsoft.com/office/powerpoint/2010/main" val="769872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3CA28C3-F8D9-4CBD-BB84-3F25B8FB6F73}"/>
              </a:ext>
            </a:extLst>
          </p:cNvPr>
          <p:cNvSpPr txBox="1"/>
          <p:nvPr/>
        </p:nvSpPr>
        <p:spPr>
          <a:xfrm>
            <a:off x="-296789" y="1322638"/>
            <a:ext cx="2634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Scenes :</a:t>
            </a:r>
            <a:endParaRPr lang="ko-KR" altLang="en-US" sz="4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AF379E-B431-43E4-B4FB-EFEC29B8AEA1}"/>
              </a:ext>
            </a:extLst>
          </p:cNvPr>
          <p:cNvSpPr txBox="1"/>
          <p:nvPr/>
        </p:nvSpPr>
        <p:spPr>
          <a:xfrm>
            <a:off x="2095503" y="1461268"/>
            <a:ext cx="956511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/>
              <a:t>로고</a:t>
            </a:r>
            <a:endParaRPr lang="ko-KR" alt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C83004-5D96-4800-BB14-35428D1CD6DE}"/>
              </a:ext>
            </a:extLst>
          </p:cNvPr>
          <p:cNvSpPr txBox="1"/>
          <p:nvPr/>
        </p:nvSpPr>
        <p:spPr>
          <a:xfrm>
            <a:off x="3272590" y="1444796"/>
            <a:ext cx="956511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/>
              <a:t>로딩</a:t>
            </a:r>
            <a:endParaRPr lang="ko-KR" alt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F09809-8E82-4726-8029-20F5F9D53AD5}"/>
              </a:ext>
            </a:extLst>
          </p:cNvPr>
          <p:cNvSpPr txBox="1"/>
          <p:nvPr/>
        </p:nvSpPr>
        <p:spPr>
          <a:xfrm>
            <a:off x="4449677" y="1461268"/>
            <a:ext cx="956511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메인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979012-2C0C-4270-A3F4-6035EC6DD2DC}"/>
              </a:ext>
            </a:extLst>
          </p:cNvPr>
          <p:cNvSpPr txBox="1"/>
          <p:nvPr/>
        </p:nvSpPr>
        <p:spPr>
          <a:xfrm>
            <a:off x="5625323" y="1454506"/>
            <a:ext cx="1649308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스테이지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E4FFEE-B414-4D34-B0AC-21E67D233820}"/>
              </a:ext>
            </a:extLst>
          </p:cNvPr>
          <p:cNvSpPr txBox="1"/>
          <p:nvPr/>
        </p:nvSpPr>
        <p:spPr>
          <a:xfrm>
            <a:off x="7493766" y="1444796"/>
            <a:ext cx="1660358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/>
              <a:t>게임화면</a:t>
            </a:r>
            <a:endParaRPr lang="ko-KR" alt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D3B466-B19F-437E-8606-3D65406E7030}"/>
              </a:ext>
            </a:extLst>
          </p:cNvPr>
          <p:cNvSpPr txBox="1"/>
          <p:nvPr/>
        </p:nvSpPr>
        <p:spPr>
          <a:xfrm>
            <a:off x="9431942" y="1446915"/>
            <a:ext cx="928437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/>
              <a:t>설정</a:t>
            </a:r>
            <a:endParaRPr lang="ko-KR" altLang="en-US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CFC359-8E92-453E-9F6B-D6BBAD6C08C6}"/>
              </a:ext>
            </a:extLst>
          </p:cNvPr>
          <p:cNvSpPr txBox="1"/>
          <p:nvPr/>
        </p:nvSpPr>
        <p:spPr>
          <a:xfrm>
            <a:off x="4376749" y="2351782"/>
            <a:ext cx="1102367" cy="1077218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게임시작</a:t>
            </a:r>
            <a:endParaRPr lang="en-US" altLang="ko-KR" sz="1600" dirty="0"/>
          </a:p>
          <a:p>
            <a:r>
              <a:rPr lang="ko-KR" altLang="en-US" sz="1600" dirty="0"/>
              <a:t>점수확인</a:t>
            </a:r>
            <a:endParaRPr lang="en-US" altLang="ko-KR" sz="1600" dirty="0"/>
          </a:p>
          <a:p>
            <a:r>
              <a:rPr lang="ko-KR" altLang="en-US" sz="1600" dirty="0"/>
              <a:t>환경설정</a:t>
            </a:r>
            <a:endParaRPr lang="en-US" altLang="ko-KR" sz="1600" dirty="0"/>
          </a:p>
          <a:p>
            <a:r>
              <a:rPr lang="ko-KR" altLang="en-US" sz="1600" dirty="0"/>
              <a:t>게임종료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2DBFF7-4711-42D9-A016-CA2E4A79BD12}"/>
              </a:ext>
            </a:extLst>
          </p:cNvPr>
          <p:cNvSpPr txBox="1"/>
          <p:nvPr/>
        </p:nvSpPr>
        <p:spPr>
          <a:xfrm>
            <a:off x="0" y="2600288"/>
            <a:ext cx="1740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Menu :</a:t>
            </a:r>
            <a:endParaRPr lang="ko-KR" altLang="en-US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3A5C2A-6E95-47E2-9B1A-23AA447418D1}"/>
              </a:ext>
            </a:extLst>
          </p:cNvPr>
          <p:cNvSpPr txBox="1"/>
          <p:nvPr/>
        </p:nvSpPr>
        <p:spPr>
          <a:xfrm>
            <a:off x="10753435" y="1462097"/>
            <a:ext cx="928437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/>
              <a:t>점수</a:t>
            </a:r>
            <a:endParaRPr lang="ko-KR" altLang="en-US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75DD54-9CE9-4965-98E6-D606967D61E2}"/>
              </a:ext>
            </a:extLst>
          </p:cNvPr>
          <p:cNvSpPr txBox="1"/>
          <p:nvPr/>
        </p:nvSpPr>
        <p:spPr>
          <a:xfrm>
            <a:off x="5625323" y="2357609"/>
            <a:ext cx="1649308" cy="861774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난이도 선택</a:t>
            </a:r>
            <a:endParaRPr lang="en-US" altLang="ko-KR" sz="1600" dirty="0"/>
          </a:p>
          <a:p>
            <a:r>
              <a:rPr lang="ko-KR" altLang="en-US" sz="1600" dirty="0"/>
              <a:t>스테이지 번호</a:t>
            </a:r>
            <a:endParaRPr lang="en-US" altLang="ko-KR" sz="1600" dirty="0"/>
          </a:p>
          <a:p>
            <a:r>
              <a:rPr lang="ko-KR" altLang="en-US" sz="1600" dirty="0" err="1"/>
              <a:t>뒤로가기</a:t>
            </a:r>
            <a:endParaRPr lang="ko-KR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EE14C2-24C6-4DE2-8E19-5C9A9FE9BFE7}"/>
              </a:ext>
            </a:extLst>
          </p:cNvPr>
          <p:cNvSpPr txBox="1"/>
          <p:nvPr/>
        </p:nvSpPr>
        <p:spPr>
          <a:xfrm>
            <a:off x="7551266" y="2351782"/>
            <a:ext cx="1545358" cy="1077218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난이도 선택</a:t>
            </a:r>
            <a:endParaRPr lang="en-US" altLang="ko-KR" sz="1600" dirty="0"/>
          </a:p>
          <a:p>
            <a:r>
              <a:rPr lang="ko-KR" altLang="en-US" sz="1600" dirty="0"/>
              <a:t>스테이지 번호</a:t>
            </a:r>
            <a:endParaRPr lang="en-US" altLang="ko-KR" sz="1600" dirty="0"/>
          </a:p>
          <a:p>
            <a:r>
              <a:rPr lang="ko-KR" altLang="en-US" sz="1600" dirty="0"/>
              <a:t>설정</a:t>
            </a:r>
            <a:endParaRPr lang="en-US" altLang="ko-KR" sz="1600" dirty="0"/>
          </a:p>
          <a:p>
            <a:r>
              <a:rPr lang="ko-KR" altLang="en-US" sz="1600" dirty="0" err="1"/>
              <a:t>뒤로가기</a:t>
            </a:r>
            <a:endParaRPr lang="ko-KR" alt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03A7F5-E827-49AC-8C20-C9FBCD6126E1}"/>
              </a:ext>
            </a:extLst>
          </p:cNvPr>
          <p:cNvSpPr txBox="1"/>
          <p:nvPr/>
        </p:nvSpPr>
        <p:spPr>
          <a:xfrm>
            <a:off x="9274315" y="2351782"/>
            <a:ext cx="1289411" cy="830997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소리조절</a:t>
            </a:r>
            <a:endParaRPr lang="en-US" altLang="ko-KR" sz="1600" dirty="0"/>
          </a:p>
          <a:p>
            <a:r>
              <a:rPr lang="ko-KR" altLang="en-US" sz="1600" dirty="0" err="1"/>
              <a:t>이펙트조절</a:t>
            </a:r>
            <a:endParaRPr lang="en-US" altLang="ko-KR" sz="1600" dirty="0"/>
          </a:p>
          <a:p>
            <a:r>
              <a:rPr lang="ko-KR" altLang="en-US" sz="1600" dirty="0" err="1"/>
              <a:t>뒤로가기</a:t>
            </a:r>
            <a:endParaRPr lang="ko-KR" alt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09CC29-EC1D-4BA9-B88E-8872DB16AA3A}"/>
              </a:ext>
            </a:extLst>
          </p:cNvPr>
          <p:cNvSpPr txBox="1"/>
          <p:nvPr/>
        </p:nvSpPr>
        <p:spPr>
          <a:xfrm>
            <a:off x="10753435" y="2360966"/>
            <a:ext cx="997954" cy="338554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/>
              <a:t>뒤로가기</a:t>
            </a:r>
            <a:endParaRPr lang="ko-KR" altLang="en-US" sz="16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262D123-4351-44CF-8F5E-C2AED5651B50}"/>
              </a:ext>
            </a:extLst>
          </p:cNvPr>
          <p:cNvCxnSpPr>
            <a:stCxn id="33" idx="0"/>
            <a:endCxn id="27" idx="2"/>
          </p:cNvCxnSpPr>
          <p:nvPr/>
        </p:nvCxnSpPr>
        <p:spPr>
          <a:xfrm flipV="1">
            <a:off x="4927933" y="1984488"/>
            <a:ext cx="0" cy="36729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7A7B191-2946-4CED-BB80-7A6133501DFD}"/>
              </a:ext>
            </a:extLst>
          </p:cNvPr>
          <p:cNvCxnSpPr/>
          <p:nvPr/>
        </p:nvCxnSpPr>
        <p:spPr>
          <a:xfrm flipV="1">
            <a:off x="6449977" y="1993672"/>
            <a:ext cx="0" cy="36729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53BD51F-8698-4150-B76A-37B54500767F}"/>
              </a:ext>
            </a:extLst>
          </p:cNvPr>
          <p:cNvCxnSpPr>
            <a:cxnSpLocks/>
            <a:stCxn id="37" idx="0"/>
            <a:endCxn id="30" idx="2"/>
          </p:cNvCxnSpPr>
          <p:nvPr/>
        </p:nvCxnSpPr>
        <p:spPr>
          <a:xfrm flipV="1">
            <a:off x="8323945" y="1968016"/>
            <a:ext cx="0" cy="38376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E15BBEB-A556-4E76-A8A8-6A7F0287E8BF}"/>
              </a:ext>
            </a:extLst>
          </p:cNvPr>
          <p:cNvCxnSpPr>
            <a:cxnSpLocks/>
          </p:cNvCxnSpPr>
          <p:nvPr/>
        </p:nvCxnSpPr>
        <p:spPr>
          <a:xfrm flipV="1">
            <a:off x="9896160" y="1976252"/>
            <a:ext cx="0" cy="38376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4BB0C0D-5C9E-41BB-AEA3-E03A61AF6F06}"/>
              </a:ext>
            </a:extLst>
          </p:cNvPr>
          <p:cNvCxnSpPr>
            <a:cxnSpLocks/>
          </p:cNvCxnSpPr>
          <p:nvPr/>
        </p:nvCxnSpPr>
        <p:spPr>
          <a:xfrm flipV="1">
            <a:off x="11252412" y="1968016"/>
            <a:ext cx="0" cy="38376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C5550A-8C28-42B9-9FCA-B26DCB347FB0}"/>
              </a:ext>
            </a:extLst>
          </p:cNvPr>
          <p:cNvSpPr txBox="1"/>
          <p:nvPr/>
        </p:nvSpPr>
        <p:spPr>
          <a:xfrm>
            <a:off x="-242625" y="4304443"/>
            <a:ext cx="2338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Member :</a:t>
            </a:r>
            <a:endParaRPr lang="ko-KR" altLang="en-US" sz="3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66087D-0F92-4E6E-AE53-CEC802B3D9B2}"/>
              </a:ext>
            </a:extLst>
          </p:cNvPr>
          <p:cNvSpPr txBox="1"/>
          <p:nvPr/>
        </p:nvSpPr>
        <p:spPr>
          <a:xfrm>
            <a:off x="2998611" y="4170325"/>
            <a:ext cx="1451066" cy="1569660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Pico2d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Game_frame_work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TimeToDelT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Collision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Numpy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Main_Scene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Setting_scene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0534736-3A61-4BAC-BE82-F6C3E2793A4E}"/>
              </a:ext>
            </a:extLst>
          </p:cNvPr>
          <p:cNvSpPr txBox="1"/>
          <p:nvPr/>
        </p:nvSpPr>
        <p:spPr>
          <a:xfrm>
            <a:off x="4449677" y="4163193"/>
            <a:ext cx="1451066" cy="646331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loading_scene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Stage_scene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Rank_Scene</a:t>
            </a:r>
            <a:endParaRPr lang="en-US" altLang="ko-KR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B6D4B70-357E-4108-83CC-777ACAA88097}"/>
              </a:ext>
            </a:extLst>
          </p:cNvPr>
          <p:cNvSpPr txBox="1"/>
          <p:nvPr/>
        </p:nvSpPr>
        <p:spPr>
          <a:xfrm>
            <a:off x="1828800" y="4177457"/>
            <a:ext cx="1169811" cy="1015663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Pico2d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Game_frame_work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loading_scene</a:t>
            </a:r>
            <a:endParaRPr lang="en-US" altLang="ko-KR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442C8E-4BE3-44BD-A973-C59034493948}"/>
              </a:ext>
            </a:extLst>
          </p:cNvPr>
          <p:cNvSpPr txBox="1"/>
          <p:nvPr/>
        </p:nvSpPr>
        <p:spPr>
          <a:xfrm>
            <a:off x="5900743" y="4139547"/>
            <a:ext cx="1451065" cy="830997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loading_scene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Ingame_scene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Enemy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0835CF7-2DA5-4BFE-871A-3625CCF7F369}"/>
              </a:ext>
            </a:extLst>
          </p:cNvPr>
          <p:cNvSpPr txBox="1"/>
          <p:nvPr/>
        </p:nvSpPr>
        <p:spPr>
          <a:xfrm>
            <a:off x="7551266" y="4139547"/>
            <a:ext cx="1489907" cy="461665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Loading_scene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Stage_scene</a:t>
            </a:r>
            <a:endParaRPr lang="en-US" altLang="ko-KR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F8E80D-5C62-4386-B665-74873740DF8C}"/>
              </a:ext>
            </a:extLst>
          </p:cNvPr>
          <p:cNvSpPr txBox="1"/>
          <p:nvPr/>
        </p:nvSpPr>
        <p:spPr>
          <a:xfrm>
            <a:off x="9174066" y="4135166"/>
            <a:ext cx="1489907" cy="646331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Loading_scene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Main_scene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Ingame_scene</a:t>
            </a:r>
            <a:endParaRPr lang="en-US" altLang="ko-KR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39BBCF4-0137-489D-A8F2-EE76F03D10DE}"/>
              </a:ext>
            </a:extLst>
          </p:cNvPr>
          <p:cNvSpPr txBox="1"/>
          <p:nvPr/>
        </p:nvSpPr>
        <p:spPr>
          <a:xfrm>
            <a:off x="10702093" y="4135166"/>
            <a:ext cx="1489907" cy="461665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Loading_scene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Main_scene</a:t>
            </a:r>
            <a:endParaRPr lang="en-US" altLang="ko-KR" sz="1200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2841137-192A-4BE6-9029-DD4864F8FFC9}"/>
              </a:ext>
            </a:extLst>
          </p:cNvPr>
          <p:cNvCxnSpPr>
            <a:cxnSpLocks/>
          </p:cNvCxnSpPr>
          <p:nvPr/>
        </p:nvCxnSpPr>
        <p:spPr>
          <a:xfrm flipH="1" flipV="1">
            <a:off x="2564733" y="1968016"/>
            <a:ext cx="9025" cy="2209441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285CD8C-9FA4-4C27-A984-833217F31325}"/>
              </a:ext>
            </a:extLst>
          </p:cNvPr>
          <p:cNvCxnSpPr>
            <a:cxnSpLocks/>
          </p:cNvCxnSpPr>
          <p:nvPr/>
        </p:nvCxnSpPr>
        <p:spPr>
          <a:xfrm flipH="1" flipV="1">
            <a:off x="3727892" y="1953752"/>
            <a:ext cx="9025" cy="2209441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8D9B5DDA-3D0F-413B-8CFB-54D4DF7F7773}"/>
              </a:ext>
            </a:extLst>
          </p:cNvPr>
          <p:cNvCxnSpPr>
            <a:cxnSpLocks/>
          </p:cNvCxnSpPr>
          <p:nvPr/>
        </p:nvCxnSpPr>
        <p:spPr>
          <a:xfrm flipV="1">
            <a:off x="4927932" y="3429000"/>
            <a:ext cx="0" cy="70616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4B5252DE-695C-4AD4-8F56-1E027CD3E84E}"/>
              </a:ext>
            </a:extLst>
          </p:cNvPr>
          <p:cNvCxnSpPr>
            <a:cxnSpLocks/>
          </p:cNvCxnSpPr>
          <p:nvPr/>
        </p:nvCxnSpPr>
        <p:spPr>
          <a:xfrm flipV="1">
            <a:off x="6449977" y="3221145"/>
            <a:ext cx="0" cy="914021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9FBEA46-5FE1-4E27-9385-B681C38AE88C}"/>
              </a:ext>
            </a:extLst>
          </p:cNvPr>
          <p:cNvCxnSpPr>
            <a:cxnSpLocks/>
          </p:cNvCxnSpPr>
          <p:nvPr/>
        </p:nvCxnSpPr>
        <p:spPr>
          <a:xfrm flipV="1">
            <a:off x="8426354" y="3429000"/>
            <a:ext cx="0" cy="70616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6BE893D5-64D5-4F6E-9A92-2C74AC6829CA}"/>
              </a:ext>
            </a:extLst>
          </p:cNvPr>
          <p:cNvCxnSpPr>
            <a:cxnSpLocks/>
            <a:stCxn id="63" idx="0"/>
            <a:endCxn id="39" idx="2"/>
          </p:cNvCxnSpPr>
          <p:nvPr/>
        </p:nvCxnSpPr>
        <p:spPr>
          <a:xfrm flipV="1">
            <a:off x="9919020" y="3182779"/>
            <a:ext cx="1" cy="952387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6094E7C-04F7-41D0-B647-D303954F867B}"/>
              </a:ext>
            </a:extLst>
          </p:cNvPr>
          <p:cNvCxnSpPr>
            <a:cxnSpLocks/>
          </p:cNvCxnSpPr>
          <p:nvPr/>
        </p:nvCxnSpPr>
        <p:spPr>
          <a:xfrm flipV="1">
            <a:off x="11308680" y="2699521"/>
            <a:ext cx="6469" cy="147080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3C498D9A-0F0A-4BF0-86E6-4538131B1D8F}"/>
              </a:ext>
            </a:extLst>
          </p:cNvPr>
          <p:cNvSpPr/>
          <p:nvPr/>
        </p:nvSpPr>
        <p:spPr>
          <a:xfrm rot="5400000">
            <a:off x="3055264" y="1605932"/>
            <a:ext cx="271316" cy="233893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이등변 삼각형 85">
            <a:extLst>
              <a:ext uri="{FF2B5EF4-FFF2-40B4-BE49-F238E27FC236}">
                <a16:creationId xmlns:a16="http://schemas.microsoft.com/office/drawing/2014/main" id="{87B9EB32-F97B-4FD0-86F0-936E3267FFED}"/>
              </a:ext>
            </a:extLst>
          </p:cNvPr>
          <p:cNvSpPr/>
          <p:nvPr/>
        </p:nvSpPr>
        <p:spPr>
          <a:xfrm rot="5400000">
            <a:off x="4220522" y="1453802"/>
            <a:ext cx="271316" cy="233893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이등변 삼각형 86">
            <a:extLst>
              <a:ext uri="{FF2B5EF4-FFF2-40B4-BE49-F238E27FC236}">
                <a16:creationId xmlns:a16="http://schemas.microsoft.com/office/drawing/2014/main" id="{06B6E2BD-8176-4C18-851C-C1B91F6CDE18}"/>
              </a:ext>
            </a:extLst>
          </p:cNvPr>
          <p:cNvSpPr/>
          <p:nvPr/>
        </p:nvSpPr>
        <p:spPr>
          <a:xfrm rot="5400000">
            <a:off x="5395763" y="1461018"/>
            <a:ext cx="271316" cy="233893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이등변 삼각형 87">
            <a:extLst>
              <a:ext uri="{FF2B5EF4-FFF2-40B4-BE49-F238E27FC236}">
                <a16:creationId xmlns:a16="http://schemas.microsoft.com/office/drawing/2014/main" id="{4DACA3DC-5D8A-4734-AB5D-AFE8EF1E942C}"/>
              </a:ext>
            </a:extLst>
          </p:cNvPr>
          <p:cNvSpPr/>
          <p:nvPr/>
        </p:nvSpPr>
        <p:spPr>
          <a:xfrm rot="5400000">
            <a:off x="7271517" y="1451585"/>
            <a:ext cx="271316" cy="233893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075A0392-E110-4E7B-BE3F-62688DC322DC}"/>
              </a:ext>
            </a:extLst>
          </p:cNvPr>
          <p:cNvSpPr/>
          <p:nvPr/>
        </p:nvSpPr>
        <p:spPr>
          <a:xfrm rot="5400000">
            <a:off x="9148217" y="1451585"/>
            <a:ext cx="271316" cy="233893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이등변 삼각형 89">
            <a:extLst>
              <a:ext uri="{FF2B5EF4-FFF2-40B4-BE49-F238E27FC236}">
                <a16:creationId xmlns:a16="http://schemas.microsoft.com/office/drawing/2014/main" id="{AFEDC138-B589-4B03-814C-DDA8089994D4}"/>
              </a:ext>
            </a:extLst>
          </p:cNvPr>
          <p:cNvSpPr/>
          <p:nvPr/>
        </p:nvSpPr>
        <p:spPr>
          <a:xfrm rot="10800000">
            <a:off x="11043833" y="1205588"/>
            <a:ext cx="271316" cy="233893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642C69E-EBD9-4901-943A-6A3B97AF2DBF}"/>
              </a:ext>
            </a:extLst>
          </p:cNvPr>
          <p:cNvSpPr/>
          <p:nvPr/>
        </p:nvSpPr>
        <p:spPr>
          <a:xfrm>
            <a:off x="5112038" y="1060637"/>
            <a:ext cx="6203111" cy="1814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이등변 삼각형 91">
            <a:extLst>
              <a:ext uri="{FF2B5EF4-FFF2-40B4-BE49-F238E27FC236}">
                <a16:creationId xmlns:a16="http://schemas.microsoft.com/office/drawing/2014/main" id="{1B250A96-6254-4B5E-9B44-01F4AD915323}"/>
              </a:ext>
            </a:extLst>
          </p:cNvPr>
          <p:cNvSpPr/>
          <p:nvPr/>
        </p:nvSpPr>
        <p:spPr>
          <a:xfrm rot="16200000">
            <a:off x="9190208" y="1712016"/>
            <a:ext cx="271316" cy="23389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0BACDC9-FA92-4CA0-906E-8AA3C8EE9981}"/>
              </a:ext>
            </a:extLst>
          </p:cNvPr>
          <p:cNvSpPr/>
          <p:nvPr/>
        </p:nvSpPr>
        <p:spPr>
          <a:xfrm rot="5400000">
            <a:off x="4945567" y="1181770"/>
            <a:ext cx="377290" cy="1350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이등변 삼각형 93">
            <a:extLst>
              <a:ext uri="{FF2B5EF4-FFF2-40B4-BE49-F238E27FC236}">
                <a16:creationId xmlns:a16="http://schemas.microsoft.com/office/drawing/2014/main" id="{0D322E9D-5391-44C2-9A8A-C86D4D27D348}"/>
              </a:ext>
            </a:extLst>
          </p:cNvPr>
          <p:cNvSpPr/>
          <p:nvPr/>
        </p:nvSpPr>
        <p:spPr>
          <a:xfrm rot="16200000">
            <a:off x="7248540" y="1719792"/>
            <a:ext cx="271316" cy="23389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이등변 삼각형 94">
            <a:extLst>
              <a:ext uri="{FF2B5EF4-FFF2-40B4-BE49-F238E27FC236}">
                <a16:creationId xmlns:a16="http://schemas.microsoft.com/office/drawing/2014/main" id="{5C26F162-2E91-46ED-B9FC-DDD92A7813C0}"/>
              </a:ext>
            </a:extLst>
          </p:cNvPr>
          <p:cNvSpPr/>
          <p:nvPr/>
        </p:nvSpPr>
        <p:spPr>
          <a:xfrm rot="16200000">
            <a:off x="5367134" y="1741067"/>
            <a:ext cx="271316" cy="23389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이등변 삼각형 95">
            <a:extLst>
              <a:ext uri="{FF2B5EF4-FFF2-40B4-BE49-F238E27FC236}">
                <a16:creationId xmlns:a16="http://schemas.microsoft.com/office/drawing/2014/main" id="{20D81C29-CCCC-4561-9CDD-1C36604A1457}"/>
              </a:ext>
            </a:extLst>
          </p:cNvPr>
          <p:cNvSpPr/>
          <p:nvPr/>
        </p:nvSpPr>
        <p:spPr>
          <a:xfrm>
            <a:off x="10786864" y="1198980"/>
            <a:ext cx="271316" cy="23389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371C682-A052-47DE-8B26-2F1C293F1D18}"/>
              </a:ext>
            </a:extLst>
          </p:cNvPr>
          <p:cNvSpPr/>
          <p:nvPr/>
        </p:nvSpPr>
        <p:spPr>
          <a:xfrm>
            <a:off x="5204141" y="1112207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F7AB50E-3881-46C7-8C11-62D9D9DA5E23}"/>
              </a:ext>
            </a:extLst>
          </p:cNvPr>
          <p:cNvSpPr/>
          <p:nvPr/>
        </p:nvSpPr>
        <p:spPr>
          <a:xfrm>
            <a:off x="6696702" y="1108565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EBBBFF5-702E-485A-AED8-8198EF2D26E9}"/>
              </a:ext>
            </a:extLst>
          </p:cNvPr>
          <p:cNvSpPr/>
          <p:nvPr/>
        </p:nvSpPr>
        <p:spPr>
          <a:xfrm>
            <a:off x="5696362" y="1101957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5D8239C-F562-4987-8B76-FB2280CBF250}"/>
              </a:ext>
            </a:extLst>
          </p:cNvPr>
          <p:cNvSpPr/>
          <p:nvPr/>
        </p:nvSpPr>
        <p:spPr>
          <a:xfrm>
            <a:off x="6196532" y="1100522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C07A69F-77DD-4815-B670-A94592C8B539}"/>
              </a:ext>
            </a:extLst>
          </p:cNvPr>
          <p:cNvSpPr/>
          <p:nvPr/>
        </p:nvSpPr>
        <p:spPr>
          <a:xfrm>
            <a:off x="7197804" y="1107310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D23E6D9-ECE3-4AA6-A7D8-08F0E0656DC7}"/>
              </a:ext>
            </a:extLst>
          </p:cNvPr>
          <p:cNvSpPr/>
          <p:nvPr/>
        </p:nvSpPr>
        <p:spPr>
          <a:xfrm>
            <a:off x="8690365" y="1103668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3757E8A-92CF-4B68-B09E-E47BC4622F9E}"/>
              </a:ext>
            </a:extLst>
          </p:cNvPr>
          <p:cNvSpPr/>
          <p:nvPr/>
        </p:nvSpPr>
        <p:spPr>
          <a:xfrm>
            <a:off x="7690025" y="1097060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DEE91F6-7452-48C0-B809-B6DB9BF0DC80}"/>
              </a:ext>
            </a:extLst>
          </p:cNvPr>
          <p:cNvSpPr/>
          <p:nvPr/>
        </p:nvSpPr>
        <p:spPr>
          <a:xfrm>
            <a:off x="8190195" y="1095625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D1BA14F-6CD6-42CE-BFB9-8F35775B0EC1}"/>
              </a:ext>
            </a:extLst>
          </p:cNvPr>
          <p:cNvSpPr/>
          <p:nvPr/>
        </p:nvSpPr>
        <p:spPr>
          <a:xfrm>
            <a:off x="9190889" y="1103003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169A4B8-85E7-4AB2-BD7E-607980C6709A}"/>
              </a:ext>
            </a:extLst>
          </p:cNvPr>
          <p:cNvSpPr/>
          <p:nvPr/>
        </p:nvSpPr>
        <p:spPr>
          <a:xfrm>
            <a:off x="10683450" y="1099361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D626ABC-8167-4036-9F59-777C2502161F}"/>
              </a:ext>
            </a:extLst>
          </p:cNvPr>
          <p:cNvSpPr/>
          <p:nvPr/>
        </p:nvSpPr>
        <p:spPr>
          <a:xfrm>
            <a:off x="9683110" y="1092753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A41609D-F133-4E1C-AD73-A4AE54FB02FB}"/>
              </a:ext>
            </a:extLst>
          </p:cNvPr>
          <p:cNvSpPr/>
          <p:nvPr/>
        </p:nvSpPr>
        <p:spPr>
          <a:xfrm>
            <a:off x="10183280" y="1091318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4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062FE13-71F7-4C44-A096-61BA7233B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075702"/>
              </p:ext>
            </p:extLst>
          </p:nvPr>
        </p:nvGraphicFramePr>
        <p:xfrm>
          <a:off x="0" y="840259"/>
          <a:ext cx="12192000" cy="5974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112">
                  <a:extLst>
                    <a:ext uri="{9D8B030D-6E8A-4147-A177-3AD203B41FA5}">
                      <a16:colId xmlns:a16="http://schemas.microsoft.com/office/drawing/2014/main" val="4088908340"/>
                    </a:ext>
                  </a:extLst>
                </a:gridCol>
                <a:gridCol w="4565126">
                  <a:extLst>
                    <a:ext uri="{9D8B030D-6E8A-4147-A177-3AD203B41FA5}">
                      <a16:colId xmlns:a16="http://schemas.microsoft.com/office/drawing/2014/main" val="4241178600"/>
                    </a:ext>
                  </a:extLst>
                </a:gridCol>
                <a:gridCol w="6087762">
                  <a:extLst>
                    <a:ext uri="{9D8B030D-6E8A-4147-A177-3AD203B41FA5}">
                      <a16:colId xmlns:a16="http://schemas.microsoft.com/office/drawing/2014/main" val="2033203392"/>
                    </a:ext>
                  </a:extLst>
                </a:gridCol>
              </a:tblGrid>
              <a:tr h="3703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최소범위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687033"/>
                  </a:ext>
                </a:extLst>
              </a:tr>
              <a:tr h="524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마우스를 따라 움직이는 포신과 </a:t>
                      </a:r>
                      <a:r>
                        <a:rPr lang="en-US" altLang="ko-KR" sz="1400" dirty="0"/>
                        <a:t>W,A,S,D</a:t>
                      </a:r>
                      <a:r>
                        <a:rPr lang="ko-KR" altLang="en-US" sz="1400" dirty="0"/>
                        <a:t>로 움직이는 몸체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Q,E </a:t>
                      </a:r>
                      <a:r>
                        <a:rPr lang="ko-KR" altLang="en-US" sz="1400" dirty="0"/>
                        <a:t>스페이스바 </a:t>
                      </a:r>
                      <a:r>
                        <a:rPr lang="ko-KR" altLang="en-US" sz="1400" dirty="0" err="1"/>
                        <a:t>우클릭</a:t>
                      </a:r>
                      <a:r>
                        <a:rPr lang="ko-KR" altLang="en-US" sz="1400" dirty="0"/>
                        <a:t> 의 사용으로 스킬 및 무기 사용 과 자연스러운 포신움직임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451671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마우스 방향에 맞춘 마우스 </a:t>
                      </a:r>
                      <a:r>
                        <a:rPr lang="ko-KR" altLang="en-US" sz="1400" dirty="0" err="1"/>
                        <a:t>좌클릭</a:t>
                      </a:r>
                      <a:r>
                        <a:rPr lang="ko-KR" altLang="en-US" sz="1400" dirty="0"/>
                        <a:t> 기본 무기사용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추가된 버튼들과 파츠들을 사용한 다양한 </a:t>
                      </a:r>
                      <a:r>
                        <a:rPr lang="ko-KR" altLang="en-US" sz="1400" dirty="0" err="1"/>
                        <a:t>이팩트</a:t>
                      </a:r>
                      <a:r>
                        <a:rPr lang="ko-KR" altLang="en-US" sz="1400" dirty="0"/>
                        <a:t> 효과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무기의 다양성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2955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스테이지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에 시간이 지남에 따라 강해지는 </a:t>
                      </a:r>
                      <a:r>
                        <a:rPr lang="ko-KR" altLang="en-US" sz="1400" dirty="0" err="1"/>
                        <a:t>적출현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최소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개의 스테이지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환경이 변화하는 스테이지와 조금 더 돌아다닐 수 있는 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104734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 </a:t>
                      </a:r>
                      <a:r>
                        <a:rPr lang="en-US" altLang="ko-KR" sz="1400" dirty="0"/>
                        <a:t>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아군캐릭터와 거리를 벌리기도 하면서 공격하고 아군캐릭터를 따라오는 </a:t>
                      </a:r>
                      <a:r>
                        <a:rPr lang="en-US" altLang="ko-KR" sz="1400" dirty="0"/>
                        <a:t>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하나의 </a:t>
                      </a:r>
                      <a:r>
                        <a:rPr lang="ko-KR" altLang="en-US" sz="1400" dirty="0" err="1"/>
                        <a:t>공격뿐만</a:t>
                      </a:r>
                      <a:r>
                        <a:rPr lang="ko-KR" altLang="en-US" sz="1400" dirty="0"/>
                        <a:t> 아니라 다양한 공격을 하고 </a:t>
                      </a:r>
                      <a:r>
                        <a:rPr lang="ko-KR" altLang="en-US" sz="1400" dirty="0" err="1"/>
                        <a:t>엄페물과</a:t>
                      </a:r>
                      <a:r>
                        <a:rPr lang="ko-KR" altLang="en-US" sz="1400" dirty="0"/>
                        <a:t> 기술도 사용하는 </a:t>
                      </a:r>
                      <a:r>
                        <a:rPr lang="ko-KR" altLang="en-US" sz="1400" dirty="0" err="1"/>
                        <a:t>똑똑한적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41461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난이도가 증가하면서 적의 체력증가 및 패턴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 </a:t>
                      </a:r>
                      <a:r>
                        <a:rPr lang="en-US" altLang="ko-KR" sz="1400" dirty="0"/>
                        <a:t>AI</a:t>
                      </a:r>
                      <a:r>
                        <a:rPr lang="ko-KR" altLang="en-US" sz="1400" dirty="0"/>
                        <a:t>상승과 </a:t>
                      </a:r>
                      <a:r>
                        <a:rPr lang="ko-KR" altLang="en-US" sz="1400" dirty="0" err="1"/>
                        <a:t>맵의</a:t>
                      </a:r>
                      <a:r>
                        <a:rPr lang="ko-KR" altLang="en-US" sz="1400" dirty="0"/>
                        <a:t> 크기 확장으로 인한 난이도 향상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보스등의</a:t>
                      </a:r>
                      <a:r>
                        <a:rPr lang="ko-KR" altLang="en-US" sz="1400" dirty="0"/>
                        <a:t> 등장으로 인한 패턴 다양화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44564"/>
                  </a:ext>
                </a:extLst>
              </a:tr>
              <a:tr h="11727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게임기능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피격시</a:t>
                      </a:r>
                      <a:r>
                        <a:rPr lang="ko-KR" altLang="en-US" sz="1400" dirty="0"/>
                        <a:t> 체력감소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맵에</a:t>
                      </a:r>
                      <a:r>
                        <a:rPr lang="ko-KR" altLang="en-US" sz="1400" dirty="0"/>
                        <a:t> 떨어지는 파츠를 먹음으로써 스킬 추가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최소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개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및 모양변경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적제거시 증가하는 포탄 개수</a:t>
                      </a:r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방어막 추가 및 레벨 증가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클래스 추가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파츠의 추가 및 캐릭터를 기준으로 </a:t>
                      </a:r>
                      <a:r>
                        <a:rPr lang="ko-KR" altLang="en-US" sz="1400" dirty="0" err="1"/>
                        <a:t>원운동하는</a:t>
                      </a:r>
                      <a:r>
                        <a:rPr lang="ko-KR" altLang="en-US" sz="1400" dirty="0"/>
                        <a:t> 도우미 파츠 추가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클리어시</a:t>
                      </a:r>
                      <a:r>
                        <a:rPr lang="ko-KR" altLang="en-US" sz="1400" dirty="0"/>
                        <a:t> 추가 되는 보상메뉴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44417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포격소리 및 무한궤도 소리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적이 쏘는 </a:t>
                      </a:r>
                      <a:r>
                        <a:rPr lang="ko-KR" altLang="en-US" sz="1400" dirty="0" err="1"/>
                        <a:t>포탄음</a:t>
                      </a:r>
                      <a:r>
                        <a:rPr lang="ko-KR" altLang="en-US" sz="1400" dirty="0"/>
                        <a:t> 및 적들의 소리 </a:t>
                      </a:r>
                      <a:r>
                        <a:rPr lang="en-US" altLang="ko-KR" sz="1400" dirty="0"/>
                        <a:t>(7</a:t>
                      </a:r>
                      <a:r>
                        <a:rPr lang="ko-KR" altLang="en-US" sz="1400" dirty="0"/>
                        <a:t>개 이상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박진감 넘치는 전장을 표현하는 다양한 사운드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019241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무한궤도의 움직임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추가된 파츠의 움직임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포신의 움직임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적들의 움직임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미사일의 움직임 등 </a:t>
                      </a:r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종 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추가된 </a:t>
                      </a:r>
                      <a:r>
                        <a:rPr lang="en-US" altLang="ko-KR" sz="1400" dirty="0"/>
                        <a:t>AI</a:t>
                      </a:r>
                      <a:r>
                        <a:rPr lang="ko-KR" altLang="en-US" sz="1400" dirty="0"/>
                        <a:t>와 패턴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추가된 클래스를 위한 다양한 애니메이션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316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760021-725A-4467-AA4D-F774293BFC2A}"/>
              </a:ext>
            </a:extLst>
          </p:cNvPr>
          <p:cNvSpPr txBox="1"/>
          <p:nvPr/>
        </p:nvSpPr>
        <p:spPr>
          <a:xfrm>
            <a:off x="838200" y="324853"/>
            <a:ext cx="457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 범위</a:t>
            </a:r>
          </a:p>
        </p:txBody>
      </p:sp>
    </p:spTree>
    <p:extLst>
      <p:ext uri="{BB962C8B-B14F-4D97-AF65-F5344CB8AC3E}">
        <p14:creationId xmlns:p14="http://schemas.microsoft.com/office/powerpoint/2010/main" val="686685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062FE13-71F7-4C44-A096-61BA7233B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460177"/>
              </p:ext>
            </p:extLst>
          </p:nvPr>
        </p:nvGraphicFramePr>
        <p:xfrm>
          <a:off x="0" y="840259"/>
          <a:ext cx="12192000" cy="5974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112">
                  <a:extLst>
                    <a:ext uri="{9D8B030D-6E8A-4147-A177-3AD203B41FA5}">
                      <a16:colId xmlns:a16="http://schemas.microsoft.com/office/drawing/2014/main" val="4088908340"/>
                    </a:ext>
                  </a:extLst>
                </a:gridCol>
                <a:gridCol w="4565126">
                  <a:extLst>
                    <a:ext uri="{9D8B030D-6E8A-4147-A177-3AD203B41FA5}">
                      <a16:colId xmlns:a16="http://schemas.microsoft.com/office/drawing/2014/main" val="4241178600"/>
                    </a:ext>
                  </a:extLst>
                </a:gridCol>
                <a:gridCol w="6087762">
                  <a:extLst>
                    <a:ext uri="{9D8B030D-6E8A-4147-A177-3AD203B41FA5}">
                      <a16:colId xmlns:a16="http://schemas.microsoft.com/office/drawing/2014/main" val="2033203392"/>
                    </a:ext>
                  </a:extLst>
                </a:gridCol>
              </a:tblGrid>
              <a:tr h="3703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최소범위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687033"/>
                  </a:ext>
                </a:extLst>
              </a:tr>
              <a:tr h="524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마우스를 따라 움직이는 포신과 </a:t>
                      </a:r>
                      <a:r>
                        <a:rPr lang="en-US" altLang="ko-KR" sz="1400" dirty="0"/>
                        <a:t>W,A,S,D</a:t>
                      </a:r>
                      <a:r>
                        <a:rPr lang="ko-KR" altLang="en-US" sz="1400" dirty="0"/>
                        <a:t>로 움직이는 몸체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Q,E </a:t>
                      </a:r>
                      <a:r>
                        <a:rPr lang="ko-KR" altLang="en-US" sz="1400" dirty="0"/>
                        <a:t>스페이스바 </a:t>
                      </a:r>
                      <a:r>
                        <a:rPr lang="ko-KR" altLang="en-US" sz="1400" dirty="0" err="1"/>
                        <a:t>우클릭</a:t>
                      </a:r>
                      <a:r>
                        <a:rPr lang="ko-KR" altLang="en-US" sz="1400" dirty="0"/>
                        <a:t> 의 사용으로 스킬 및 무기 사용 과 자연스러운 포신움직임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451671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마우스 방향에 맞춘 마우스 </a:t>
                      </a:r>
                      <a:r>
                        <a:rPr lang="ko-KR" altLang="en-US" sz="1400" dirty="0" err="1"/>
                        <a:t>좌클릭</a:t>
                      </a:r>
                      <a:r>
                        <a:rPr lang="ko-KR" altLang="en-US" sz="1400" dirty="0"/>
                        <a:t> 기본 무기사용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추가된 버튼들과 파츠들을 사용한 다양한 </a:t>
                      </a:r>
                      <a:r>
                        <a:rPr lang="ko-KR" altLang="en-US" sz="1400" dirty="0" err="1"/>
                        <a:t>이팩트</a:t>
                      </a:r>
                      <a:r>
                        <a:rPr lang="ko-KR" altLang="en-US" sz="1400" dirty="0"/>
                        <a:t> 효과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무기의 다양성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2955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스테이지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에 시간이 지남에 따라 강해지는 적 출현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최소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개의 스테이지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환경이 변화하는 스테이지와 조금 더 돌아다닐 수 있는 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104734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 </a:t>
                      </a:r>
                      <a:r>
                        <a:rPr lang="en-US" altLang="ko-KR" sz="1400" dirty="0"/>
                        <a:t>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아군캐릭터와 거리를 벌리기도 하면서 공격하고 아군캐릭터를 따라오는 </a:t>
                      </a:r>
                      <a:r>
                        <a:rPr lang="en-US" altLang="ko-KR" sz="1400" dirty="0"/>
                        <a:t>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하나의 </a:t>
                      </a:r>
                      <a:r>
                        <a:rPr lang="ko-KR" altLang="en-US" sz="1400" dirty="0" err="1"/>
                        <a:t>공격뿐만</a:t>
                      </a:r>
                      <a:r>
                        <a:rPr lang="ko-KR" altLang="en-US" sz="1400" dirty="0"/>
                        <a:t> 아니라 다양한 공격을 하고 </a:t>
                      </a:r>
                      <a:r>
                        <a:rPr lang="ko-KR" altLang="en-US" sz="1400" dirty="0" err="1"/>
                        <a:t>엄페물과</a:t>
                      </a:r>
                      <a:r>
                        <a:rPr lang="ko-KR" altLang="en-US" sz="1400" dirty="0"/>
                        <a:t> 기술도 사용하는 </a:t>
                      </a:r>
                      <a:r>
                        <a:rPr lang="ko-KR" altLang="en-US" sz="1400" dirty="0" err="1"/>
                        <a:t>똑똑한적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41461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난이도가 증가하면서 적의 체력증가 및 패턴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 </a:t>
                      </a:r>
                      <a:r>
                        <a:rPr lang="en-US" altLang="ko-KR" sz="1400" dirty="0"/>
                        <a:t>AI</a:t>
                      </a:r>
                      <a:r>
                        <a:rPr lang="ko-KR" altLang="en-US" sz="1400" dirty="0"/>
                        <a:t>상승과 </a:t>
                      </a:r>
                      <a:r>
                        <a:rPr lang="ko-KR" altLang="en-US" sz="1400" dirty="0" err="1"/>
                        <a:t>맵의</a:t>
                      </a:r>
                      <a:r>
                        <a:rPr lang="ko-KR" altLang="en-US" sz="1400" dirty="0"/>
                        <a:t> 크기 확장으로 인한 난이도 향상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보스등의</a:t>
                      </a:r>
                      <a:r>
                        <a:rPr lang="ko-KR" altLang="en-US" sz="1400" dirty="0"/>
                        <a:t> 등장으로 인한 패턴 다양화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44564"/>
                  </a:ext>
                </a:extLst>
              </a:tr>
              <a:tr h="11727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게임기능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피격시</a:t>
                      </a:r>
                      <a:r>
                        <a:rPr lang="ko-KR" altLang="en-US" sz="1400" dirty="0"/>
                        <a:t> 체력감소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맵에</a:t>
                      </a:r>
                      <a:r>
                        <a:rPr lang="ko-KR" altLang="en-US" sz="1400" dirty="0"/>
                        <a:t> 떨어지는 파츠를 먹음으로써 스킬 추가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최소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개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및 모양변경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적제거시 증가하는 포탄 개수</a:t>
                      </a:r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방어막 추가 및 레벨 증가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클래스 추가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파츠의 추가 및 캐릭터를 기준으로 </a:t>
                      </a:r>
                      <a:r>
                        <a:rPr lang="ko-KR" altLang="en-US" sz="1400" dirty="0" err="1"/>
                        <a:t>원운동하는</a:t>
                      </a:r>
                      <a:r>
                        <a:rPr lang="ko-KR" altLang="en-US" sz="1400" dirty="0"/>
                        <a:t> 도우미 파츠 추가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클리어시</a:t>
                      </a:r>
                      <a:r>
                        <a:rPr lang="ko-KR" altLang="en-US" sz="1400" dirty="0"/>
                        <a:t> 추가 되는 보상메뉴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44417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포격소리 및 무한궤도 소리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적이 쏘는 </a:t>
                      </a:r>
                      <a:r>
                        <a:rPr lang="ko-KR" altLang="en-US" sz="1400" dirty="0" err="1"/>
                        <a:t>포탄음</a:t>
                      </a:r>
                      <a:r>
                        <a:rPr lang="ko-KR" altLang="en-US" sz="1400" dirty="0"/>
                        <a:t> 및 적들의 소리 </a:t>
                      </a:r>
                      <a:r>
                        <a:rPr lang="en-US" altLang="ko-KR" sz="1400" dirty="0"/>
                        <a:t>(7</a:t>
                      </a:r>
                      <a:r>
                        <a:rPr lang="ko-KR" altLang="en-US" sz="1400" dirty="0"/>
                        <a:t>개 이상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박진감 넘치는 전장을 표현하는 다양한 사운드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019241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무한궤도의 움직임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추가된 파츠의 움직임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포신의 움직임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적들의 움직임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미사일의 움직임 등 </a:t>
                      </a:r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종 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추가된 </a:t>
                      </a:r>
                      <a:r>
                        <a:rPr lang="en-US" altLang="ko-KR" sz="1400" dirty="0"/>
                        <a:t>AI</a:t>
                      </a:r>
                      <a:r>
                        <a:rPr lang="ko-KR" altLang="en-US" sz="1400" dirty="0"/>
                        <a:t>와 패턴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추가된 클래스를 위한 다양한 애니메이션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316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760021-725A-4467-AA4D-F774293BFC2A}"/>
              </a:ext>
            </a:extLst>
          </p:cNvPr>
          <p:cNvSpPr txBox="1"/>
          <p:nvPr/>
        </p:nvSpPr>
        <p:spPr>
          <a:xfrm>
            <a:off x="838200" y="324853"/>
            <a:ext cx="457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 범위</a:t>
            </a:r>
            <a:r>
              <a:rPr lang="en-US" altLang="ko-KR" dirty="0"/>
              <a:t>(</a:t>
            </a:r>
            <a:r>
              <a:rPr lang="ko-KR" altLang="en-US" dirty="0"/>
              <a:t>수정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959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DF29D72-A198-4AAC-B340-7E4C866D0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783313"/>
              </p:ext>
            </p:extLst>
          </p:nvPr>
        </p:nvGraphicFramePr>
        <p:xfrm>
          <a:off x="0" y="1"/>
          <a:ext cx="12192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43662002"/>
                    </a:ext>
                  </a:extLst>
                </a:gridCol>
                <a:gridCol w="2009274">
                  <a:extLst>
                    <a:ext uri="{9D8B030D-6E8A-4147-A177-3AD203B41FA5}">
                      <a16:colId xmlns:a16="http://schemas.microsoft.com/office/drawing/2014/main" val="2752765954"/>
                    </a:ext>
                  </a:extLst>
                </a:gridCol>
                <a:gridCol w="9268326">
                  <a:extLst>
                    <a:ext uri="{9D8B030D-6E8A-4147-A177-3AD203B41FA5}">
                      <a16:colId xmlns:a16="http://schemas.microsoft.com/office/drawing/2014/main" val="3417986816"/>
                    </a:ext>
                  </a:extLst>
                </a:gridCol>
              </a:tblGrid>
              <a:tr h="96619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1,2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클래스 구성 및 기획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기본적인 리소스 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필요한 변수들 정리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적캐릭터 및 스테이지 클래스 구상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실질적인 클래스 구성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기본적인 아군 리소스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66632"/>
                  </a:ext>
                </a:extLst>
              </a:tr>
              <a:tr h="118437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스테이지 구성 및 캐릭터 움직임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실질적인 스테이지 클래스 생성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아군 캐릭터 생성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움직임 함수 구상 및 테스트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선정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스테이지 분류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기초적인 적군 리소스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708509"/>
                  </a:ext>
                </a:extLst>
              </a:tr>
              <a:tr h="96619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기본적인 스테이지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스테이지 필요 클래스 생성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기본적인 스테이지 테스트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엄폐물에 대한 구상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기초적인 스테이지 리소스 생성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319886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리소스 증대 및 이전 부분 보완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아군 캐릭터 리소스 구상 및 그리기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적군 리소스 구상 및 그리기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이펙트 효과 생성 추가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스테이지 생성 및 메뉴 생성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스테이지 구성 및 그리기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무기 추가 및 미흡한 부분 증대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790523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310206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아군 오브젝트 완성 및 적군 오브젝트 구상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아군 오브젝트 증대 및 미흡한 부분 추가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적군 오브젝트 추가 및 미흡한 수정 및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134885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적군 및 파츠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파츠 구성 추가 및 밸런스 조정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적군 밸런스 조정 및 </a:t>
                      </a:r>
                      <a:r>
                        <a:rPr lang="en-US" altLang="ko-KR" sz="1400" dirty="0"/>
                        <a:t>AI</a:t>
                      </a:r>
                      <a:r>
                        <a:rPr lang="ko-KR" altLang="en-US" sz="1400" dirty="0"/>
                        <a:t>향상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822459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사운드 추가 및 리소스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사운드 추가 및 미흡한 점 수정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리소스 수정 및 보완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전체적인 완성도 올리기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682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40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1115</Words>
  <Application>Microsoft Office PowerPoint</Application>
  <PresentationFormat>와이드스크린</PresentationFormat>
  <Paragraphs>333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 min Kim</dc:creator>
  <cp:lastModifiedBy>Chang min Kim</cp:lastModifiedBy>
  <cp:revision>33</cp:revision>
  <dcterms:created xsi:type="dcterms:W3CDTF">2018-09-25T11:54:41Z</dcterms:created>
  <dcterms:modified xsi:type="dcterms:W3CDTF">2018-10-22T16:40:23Z</dcterms:modified>
</cp:coreProperties>
</file>