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53" r:id="rId26"/>
    <p:sldId id="355" r:id="rId27"/>
    <p:sldId id="354"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2" r:id="rId48"/>
    <p:sldId id="305" r:id="rId49"/>
    <p:sldId id="273" r:id="rId50"/>
    <p:sldId id="290"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410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335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8026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1719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042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00075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FB319-408F-4B57-95FC-213113A36553}" type="datetimeFigureOut">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8639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FB319-408F-4B57-95FC-213113A36553}" type="datetimeFigureOut">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9002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992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3132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9456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B319-408F-4B57-95FC-213113A36553}" type="datetimeFigureOut">
              <a:rPr lang="en-US" smtClean="0"/>
              <a:t>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26333593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660" y="2814986"/>
            <a:ext cx="10418173" cy="1351267"/>
          </a:xfrm>
          <a:prstGeom prst="rect">
            <a:avLst/>
          </a:prstGeom>
        </p:spPr>
        <p:txBody>
          <a:bodyPr wrap="none">
            <a:spAutoFit/>
          </a:bodyPr>
          <a:lstStyle/>
          <a:p>
            <a:pPr algn="ct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MACHINE LEARNING BASED </a:t>
            </a:r>
            <a:endParaRPr lang="en-US" sz="36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600" b="1" dirty="0" smtClean="0">
                <a:latin typeface="Times New Roman" panose="02020603050405020304" pitchFamily="18" charset="0"/>
                <a:ea typeface="Calibri" panose="020F0502020204030204" pitchFamily="34" charset="0"/>
                <a:cs typeface="Times New Roman" panose="02020603050405020304" pitchFamily="18" charset="0"/>
              </a:rPr>
              <a:t>SPAM </a:t>
            </a:r>
            <a:r>
              <a:rPr lang="en-US" sz="3600" b="1" dirty="0">
                <a:latin typeface="Times New Roman" panose="02020603050405020304" pitchFamily="18" charset="0"/>
                <a:ea typeface="Calibri" panose="020F0502020204030204" pitchFamily="34" charset="0"/>
                <a:cs typeface="Times New Roman" panose="02020603050405020304" pitchFamily="18" charset="0"/>
              </a:rPr>
              <a:t>COMMENTS DETECTION ON YOUTUBE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716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73487" y="930878"/>
          <a:ext cx="11526591" cy="5943600"/>
        </p:xfrm>
        <a:graphic>
          <a:graphicData uri="http://schemas.openxmlformats.org/drawingml/2006/table">
            <a:tbl>
              <a:tblPr firstRow="1" bandRow="1">
                <a:tableStyleId>{5C22544A-7EE6-4342-B048-85BDC9FD1C3A}</a:tableStyleId>
              </a:tblPr>
              <a:tblGrid>
                <a:gridCol w="915117"/>
                <a:gridCol w="1653611"/>
                <a:gridCol w="1933553"/>
                <a:gridCol w="2073666"/>
                <a:gridCol w="4950644"/>
              </a:tblGrid>
              <a:tr h="336177">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2023</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John Doe, Jane Smith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Machine Learning for YouTube Spam </a:t>
                      </a: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smtClean="0">
                          <a:solidFill>
                            <a:schemeClr val="tx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2022</a:t>
                      </a:r>
                    </a:p>
                    <a:p>
                      <a:pPr algn="ctr">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fi-FI" sz="1600" b="0" kern="1200" dirty="0" smtClean="0">
                          <a:solidFill>
                            <a:schemeClr val="dk1"/>
                          </a:solidFill>
                          <a:effectLst/>
                          <a:latin typeface="Times New Roman" panose="02020603050405020304" pitchFamily="18" charset="0"/>
                          <a:ea typeface="+mn-ea"/>
                          <a:cs typeface="Times New Roman" panose="02020603050405020304" pitchFamily="18" charset="0"/>
                        </a:rPr>
                        <a:t> Alice Johnson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Deep Learning Approaches for Spam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Enhanced comment filtering algorithms</a:t>
                      </a:r>
                      <a:endParaRPr lang="en-US" sz="1600" b="0" dirty="0">
                        <a:latin typeface="Times New Roman" panose="02020603050405020304" pitchFamily="18" charset="0"/>
                        <a:cs typeface="Times New Roman" panose="02020603050405020304" pitchFamily="18" charset="0"/>
                      </a:endParaRPr>
                    </a:p>
                  </a:txBody>
                  <a:tcPr/>
                </a:tc>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dirty="0" smtClean="0">
                          <a:latin typeface="Times New Roman" panose="02020603050405020304" pitchFamily="18" charset="0"/>
                          <a:cs typeface="Times New Roman" panose="02020603050405020304" pitchFamily="18" charset="0"/>
                        </a:rPr>
                        <a:t>2021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Michael Brown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NLP for YouTube Comment Moderation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Natural language processing techniques</a:t>
                      </a:r>
                      <a:endParaRPr lang="en-US" sz="1600" b="0" dirty="0">
                        <a:latin typeface="Times New Roman" panose="02020603050405020304" pitchFamily="18" charset="0"/>
                        <a:cs typeface="Times New Roman" panose="02020603050405020304" pitchFamily="18" charset="0"/>
                      </a:endParaRPr>
                    </a:p>
                  </a:txBody>
                  <a:tcPr/>
                </a:tc>
              </a:tr>
              <a:tr h="746037">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dirty="0" smtClean="0">
                          <a:latin typeface="Times New Roman" panose="02020603050405020304" pitchFamily="18" charset="0"/>
                          <a:cs typeface="Times New Roman" panose="02020603050405020304" pitchFamily="18" charset="0"/>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Emily White, David Lee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YouTube Comment Spam Detection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Comparative study of ML models</a:t>
                      </a:r>
                      <a:endParaRPr lang="en-US" sz="1600" b="0" dirty="0">
                        <a:latin typeface="Times New Roman" panose="02020603050405020304" pitchFamily="18" charset="0"/>
                        <a:cs typeface="Times New Roman" panose="02020603050405020304" pitchFamily="18" charset="0"/>
                      </a:endParaRPr>
                    </a:p>
                  </a:txBody>
                  <a:tcPr/>
                </a:tc>
              </a:tr>
              <a:tr h="2072325">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 S. </a:t>
                      </a:r>
                      <a:r>
                        <a:rPr lang="en-US" sz="1600" b="0" dirty="0" err="1" smtClean="0">
                          <a:latin typeface="Times New Roman" panose="02020603050405020304" pitchFamily="18" charset="0"/>
                          <a:cs typeface="Times New Roman" panose="02020603050405020304" pitchFamily="18" charset="0"/>
                        </a:rPr>
                        <a:t>Aiyar</a:t>
                      </a:r>
                      <a:r>
                        <a:rPr lang="en-US" sz="1600" b="0" dirty="0" smtClean="0">
                          <a:latin typeface="Times New Roman" panose="02020603050405020304" pitchFamily="18" charset="0"/>
                          <a:cs typeface="Times New Roman" panose="02020603050405020304" pitchFamily="18" charset="0"/>
                        </a:rPr>
                        <a:t> and N. P. Shetty</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Machine learning-based Naive Bayes approach for divulgence of Spam Comment</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 </a:t>
                      </a:r>
                      <a:r>
                        <a:rPr lang="en-US" sz="1600" b="0" kern="1200" dirty="0" err="1" smtClean="0">
                          <a:solidFill>
                            <a:schemeClr val="tx1"/>
                          </a:solidFill>
                          <a:effectLst/>
                          <a:latin typeface="Times New Roman" panose="02020603050405020304" pitchFamily="18" charset="0"/>
                          <a:ea typeface="+mn-ea"/>
                          <a:cs typeface="Times New Roman" panose="02020603050405020304" pitchFamily="18" charset="0"/>
                        </a:rPr>
                        <a:t>Youtube</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station</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Identification of spam remarks on YouTube</a:t>
                      </a:r>
                      <a:endParaRPr lang="en-US" sz="1600" b="0" dirty="0" smtClean="0">
                        <a:latin typeface="Times New Roman" panose="02020603050405020304" pitchFamily="18" charset="0"/>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
        <p:nvSpPr>
          <p:cNvPr id="3" name="Title 1"/>
          <p:cNvSpPr txBox="1"/>
          <p:nvPr/>
        </p:nvSpPr>
        <p:spPr>
          <a:xfrm>
            <a:off x="148046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66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34297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252196" y="1577089"/>
            <a:ext cx="7621545"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Researchers have utilized various machine learning techniques to tackle spam comment detection on YouTube. Notably, methods such as support vector machines, k-nearest neighbors, and neural networks have been employed as pivotal approaches. These algorithms operate probabilistically, assessing the probability that a comment is spam by considering its attributes and the presence of certain spam-related keywords or phrases. Due to its straightforwardness and effectiveness, this algorithmic approach is widely favored for categorizing comments, effectively discerning between spam and legitimate content with acceptable precision.</a:t>
            </a:r>
          </a:p>
        </p:txBody>
      </p:sp>
    </p:spTree>
    <p:extLst>
      <p:ext uri="{BB962C8B-B14F-4D97-AF65-F5344CB8AC3E}">
        <p14:creationId xmlns:p14="http://schemas.microsoft.com/office/powerpoint/2010/main" val="149011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429064"/>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236373" y="1743172"/>
            <a:ext cx="9983562" cy="3785652"/>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Independence assumption: Naive Bayes assumes that all features (words or phrases) in a comment are independent of each other, which is often not true in natural language. This can lead to inaccuracies in the classification, especially when comments contain complex or context-dependent patterns.</a:t>
            </a:r>
          </a:p>
          <a:p>
            <a:pPr algn="just">
              <a:lnSpc>
                <a:spcPct val="150000"/>
              </a:lnSpc>
            </a:pPr>
            <a:r>
              <a:rPr lang="en-US" sz="2000" dirty="0">
                <a:latin typeface="Times New Roman" panose="02020603050405020304" pitchFamily="18" charset="0"/>
                <a:cs typeface="Times New Roman" panose="02020603050405020304" pitchFamily="18" charset="0"/>
              </a:rPr>
              <a:t>2. Handling out-of-vocabulary words: Naive Bayes relies on the occurrence of specific words or phrases in the training data. If a comment contains words that were not seen during training (out-of-vocabulary words), the algorithm may struggle to accurately classify the comment, leading to false positives or false negatives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1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188365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Sensitivity to feature relevance: The performance of Naive Bayes heavily depends on the choice and quality of features used for classification. Selecting relevant features is critical, and if important features are overlooked or less informative features are included, it can impact the overall accuracy of the spam detection system.</a:t>
            </a:r>
          </a:p>
        </p:txBody>
      </p:sp>
    </p:spTree>
    <p:extLst>
      <p:ext uri="{BB962C8B-B14F-4D97-AF65-F5344CB8AC3E}">
        <p14:creationId xmlns:p14="http://schemas.microsoft.com/office/powerpoint/2010/main" val="345295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01785" y="34587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076863" y="1268860"/>
            <a:ext cx="8504349"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planned system aims to improve the precision of detecting spam comments on YouTube by employing an amalgamation of advanced machine learning algorithms. These techniques encompass Support Vector Machine with Radial Basis Function kernel (SVM-RBF), Random Forest (RF), Extra Trees (ET), and Long Short-Term Memory (LSTM), CNN which is a deep learning methodology. By capitalizing on the unique capabilities of these algorithms, This collaborative endeavor strives to enhance detection accuracy, fostering a more secure and reliable digital milieu for YouTube users. It seeks to mitigate the risks associated with fraudulent activities, offensive content, and violations of privacy.</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13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Enhanced Accuracy: By leveraging multiple advanced ML algorithms, the system can effectively capture various patterns and features in comments, leading to higher accuracy in distinguishing between spam and non-spam comments. This improvement over the traditional Naive Bayes approach ensures a more reliable spam detection system.</a:t>
            </a:r>
          </a:p>
          <a:p>
            <a:pPr algn="just">
              <a:lnSpc>
                <a:spcPct val="150000"/>
              </a:lnSpc>
            </a:pPr>
            <a:r>
              <a:rPr lang="en-US" sz="2000" dirty="0">
                <a:latin typeface="Times New Roman" panose="02020603050405020304" pitchFamily="18" charset="0"/>
                <a:cs typeface="Times New Roman" panose="02020603050405020304" pitchFamily="18" charset="0"/>
              </a:rPr>
              <a:t>2. Robustness and Generalization: Each algorithm brings its unique strengths to the ensemble, increasing the system's robustness and ability to generalize well to new and unseen data. The combined approach reduces the risk of over fitting and enables the system to handle diverse types of spam comments effectively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6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345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3. Effective Feature Selection: Different algorithms excel at different types of feature interactions. The proposed combination allows for more effective feature selection, ensuring that relevant features are considered while filtering out noise and irrelevant information from comments, thereby enhancing the system's overall performance.</a:t>
            </a:r>
          </a:p>
        </p:txBody>
      </p:sp>
    </p:spTree>
    <p:extLst>
      <p:ext uri="{BB962C8B-B14F-4D97-AF65-F5344CB8AC3E}">
        <p14:creationId xmlns:p14="http://schemas.microsoft.com/office/powerpoint/2010/main" val="274912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71183" y="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73496" y="6211669"/>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9416" y="794197"/>
            <a:ext cx="6573167" cy="5496692"/>
          </a:xfrm>
          <a:prstGeom prst="rect">
            <a:avLst/>
          </a:prstGeom>
        </p:spPr>
      </p:pic>
    </p:spTree>
    <p:extLst>
      <p:ext uri="{BB962C8B-B14F-4D97-AF65-F5344CB8AC3E}">
        <p14:creationId xmlns:p14="http://schemas.microsoft.com/office/powerpoint/2010/main" val="83339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2732" y="1236373"/>
            <a:ext cx="9916732" cy="5170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detect and classify YouTube comments as spam or not-spam, we have devised a comprehensive pipeline:</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We begin by removing irrelevant and redundant data, ensuring comments are free from noise and anomalies.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Transforming</a:t>
            </a:r>
            <a:r>
              <a:rPr lang="en-US" sz="2000" dirty="0">
                <a:latin typeface="Times New Roman" panose="02020603050405020304" pitchFamily="18" charset="0"/>
                <a:cs typeface="Times New Roman" panose="02020603050405020304" pitchFamily="18" charset="0"/>
              </a:rPr>
              <a:t>: The comments are then transformed into a structured format, suitable for analysis.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In data preprocessing for YouTube comments spam detection, several essential techniques are applied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1. </a:t>
            </a:r>
            <a:r>
              <a:rPr lang="en-US" sz="2000" b="1" dirty="0" err="1" smtClean="0">
                <a:latin typeface="Times New Roman" panose="02020603050405020304" pitchFamily="18" charset="0"/>
                <a:cs typeface="Times New Roman" panose="02020603050405020304" pitchFamily="18" charset="0"/>
              </a:rPr>
              <a:t>Tokenizer</a:t>
            </a:r>
            <a:r>
              <a:rPr lang="en-US" sz="2000" dirty="0" smtClean="0">
                <a:latin typeface="Times New Roman" panose="02020603050405020304" pitchFamily="18" charset="0"/>
                <a:cs typeface="Times New Roman" panose="02020603050405020304" pitchFamily="18" charset="0"/>
              </a:rPr>
              <a:t>: Tokenization involves breaking down comments into individual words or tokens. This process allows the algorithm to work with individual words as features, making it easier to analyze the text.</a:t>
            </a:r>
          </a:p>
        </p:txBody>
      </p:sp>
      <p:sp>
        <p:nvSpPr>
          <p:cNvPr id="3" name="Rectangle 2"/>
          <p:cNvSpPr/>
          <p:nvPr/>
        </p:nvSpPr>
        <p:spPr>
          <a:xfrm>
            <a:off x="772732" y="539771"/>
            <a:ext cx="4456669" cy="400110"/>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BLOCK DIAGRAM DESCRIPTION :</a:t>
            </a:r>
            <a:endParaRPr lang="en-US" sz="2000" b="1" dirty="0"/>
          </a:p>
        </p:txBody>
      </p:sp>
    </p:spTree>
    <p:extLst>
      <p:ext uri="{BB962C8B-B14F-4D97-AF65-F5344CB8AC3E}">
        <p14:creationId xmlns:p14="http://schemas.microsoft.com/office/powerpoint/2010/main" val="405473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0" y="480477"/>
            <a:ext cx="10534919" cy="603864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Stemming</a:t>
            </a:r>
            <a:r>
              <a:rPr lang="en-US" sz="2000" dirty="0">
                <a:latin typeface="Times New Roman" panose="02020603050405020304" pitchFamily="18" charset="0"/>
                <a:cs typeface="Times New Roman" panose="02020603050405020304" pitchFamily="18" charset="0"/>
              </a:rPr>
              <a:t>: Stemming is the process of reducing words to their root or base form. It helps in treating words with the same root as identical, reducing the feature space and simplifying text analysis.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Lemmatization</a:t>
            </a:r>
            <a:r>
              <a:rPr lang="en-US" sz="2000" dirty="0">
                <a:latin typeface="Times New Roman" panose="02020603050405020304" pitchFamily="18" charset="0"/>
                <a:cs typeface="Times New Roman" panose="02020603050405020304" pitchFamily="18" charset="0"/>
              </a:rPr>
              <a:t>: Lemmatization is similar to stemming but considers the context to find a word's base form. It results in more accurate word representations, preserving the meaning of the words.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b="1" dirty="0" err="1">
                <a:latin typeface="Times New Roman" panose="02020603050405020304" pitchFamily="18" charset="0"/>
                <a:cs typeface="Times New Roman" panose="02020603050405020304" pitchFamily="18" charset="0"/>
              </a:rPr>
              <a:t>Vectorizer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Vectorization</a:t>
            </a:r>
            <a:r>
              <a:rPr lang="en-US" sz="2000" dirty="0">
                <a:latin typeface="Times New Roman" panose="02020603050405020304" pitchFamily="18" charset="0"/>
                <a:cs typeface="Times New Roman" panose="02020603050405020304" pitchFamily="18" charset="0"/>
              </a:rPr>
              <a:t> converts text data into numerical form. Techniques like TF-IDF (Term Frequency-Inverse Document Frequency) or word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 (e.g., Word2Vec or </a:t>
            </a:r>
            <a:r>
              <a:rPr lang="en-US" sz="2000" dirty="0" err="1">
                <a:latin typeface="Times New Roman" panose="02020603050405020304" pitchFamily="18" charset="0"/>
                <a:cs typeface="Times New Roman" panose="02020603050405020304" pitchFamily="18" charset="0"/>
              </a:rPr>
              <a:t>GloVe</a:t>
            </a:r>
            <a:r>
              <a:rPr lang="en-US" sz="2000" dirty="0">
                <a:latin typeface="Times New Roman" panose="02020603050405020304" pitchFamily="18" charset="0"/>
                <a:cs typeface="Times New Roman" panose="02020603050405020304" pitchFamily="18" charset="0"/>
              </a:rPr>
              <a:t>) are used to represent comments as numerical vectors, allowing machine learning models to process them.</a:t>
            </a:r>
          </a:p>
          <a:p>
            <a:pPr algn="just">
              <a:lnSpc>
                <a:spcPct val="150000"/>
              </a:lnSpc>
            </a:pPr>
            <a:r>
              <a:rPr lang="en-US" sz="2000" b="1" dirty="0" smtClean="0">
                <a:latin typeface="Times New Roman" panose="02020603050405020304" pitchFamily="18" charset="0"/>
                <a:cs typeface="Times New Roman" panose="02020603050405020304" pitchFamily="18" charset="0"/>
              </a:rPr>
              <a:t>4. Normalize </a:t>
            </a:r>
            <a:r>
              <a:rPr lang="en-US" sz="2000" b="1" dirty="0">
                <a:latin typeface="Times New Roman" panose="02020603050405020304" pitchFamily="18" charset="0"/>
                <a:cs typeface="Times New Roman" panose="02020603050405020304" pitchFamily="18" charset="0"/>
              </a:rPr>
              <a:t>the Data</a:t>
            </a:r>
            <a:r>
              <a:rPr lang="en-US" sz="2000" dirty="0">
                <a:latin typeface="Times New Roman" panose="02020603050405020304" pitchFamily="18" charset="0"/>
                <a:cs typeface="Times New Roman" panose="02020603050405020304" pitchFamily="18" charset="0"/>
              </a:rPr>
              <a:t>: We ensure uniformity in the dataset by scaling and normalizing the features.</a:t>
            </a:r>
          </a:p>
          <a:p>
            <a:pPr algn="just">
              <a:lnSpc>
                <a:spcPct val="150000"/>
              </a:lnSpc>
            </a:pPr>
            <a:r>
              <a:rPr lang="en-US" sz="2000" b="1" dirty="0" smtClean="0">
                <a:latin typeface="Times New Roman" panose="02020603050405020304" pitchFamily="18" charset="0"/>
                <a:cs typeface="Times New Roman" panose="02020603050405020304" pitchFamily="18" charset="0"/>
              </a:rPr>
              <a:t>5. Feature </a:t>
            </a:r>
            <a:r>
              <a:rPr lang="en-US" sz="2000" b="1" dirty="0">
                <a:latin typeface="Times New Roman" panose="02020603050405020304" pitchFamily="18" charset="0"/>
                <a:cs typeface="Times New Roman" panose="02020603050405020304" pitchFamily="18" charset="0"/>
              </a:rPr>
              <a:t>Engineering</a:t>
            </a:r>
            <a:r>
              <a:rPr lang="en-US" sz="2000" dirty="0">
                <a:latin typeface="Times New Roman" panose="02020603050405020304" pitchFamily="18" charset="0"/>
                <a:cs typeface="Times New Roman" panose="02020603050405020304" pitchFamily="18" charset="0"/>
              </a:rPr>
              <a:t>: Techniques like filling null values, label encoding, and leveraging NLP methods are employed to make the data more conducive for modeling.</a:t>
            </a:r>
          </a:p>
        </p:txBody>
      </p:sp>
    </p:spTree>
    <p:extLst>
      <p:ext uri="{BB962C8B-B14F-4D97-AF65-F5344CB8AC3E}">
        <p14:creationId xmlns:p14="http://schemas.microsoft.com/office/powerpoint/2010/main" val="99366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Project Flow</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r>
              <a:rPr lang="en-US" sz="20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65917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112158"/>
            <a:ext cx="9968248" cy="3730317"/>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6. Dataset </a:t>
            </a:r>
            <a:r>
              <a:rPr lang="en-US" sz="2000" b="1" dirty="0">
                <a:latin typeface="Times New Roman" panose="02020603050405020304" pitchFamily="18" charset="0"/>
                <a:cs typeface="Times New Roman" panose="02020603050405020304" pitchFamily="18" charset="0"/>
              </a:rPr>
              <a:t>Partitioning: </a:t>
            </a:r>
            <a:r>
              <a:rPr lang="en-US" sz="2000" dirty="0">
                <a:latin typeface="Times New Roman" panose="02020603050405020304" pitchFamily="18" charset="0"/>
                <a:cs typeface="Times New Roman" panose="02020603050405020304" pitchFamily="18" charset="0"/>
              </a:rPr>
              <a:t>The dataset is split into training (70%) and testing (30%) </a:t>
            </a:r>
            <a:r>
              <a:rPr lang="en-US" sz="2000" dirty="0" smtClean="0">
                <a:latin typeface="Times New Roman" panose="02020603050405020304" pitchFamily="18" charset="0"/>
                <a:cs typeface="Times New Roman" panose="02020603050405020304" pitchFamily="18" charset="0"/>
              </a:rPr>
              <a:t>sets.</a:t>
            </a:r>
          </a:p>
          <a:p>
            <a:pPr algn="just">
              <a:lnSpc>
                <a:spcPct val="150000"/>
              </a:lnSpc>
            </a:pPr>
            <a:r>
              <a:rPr lang="en-US" sz="2000" b="1" dirty="0" smtClean="0">
                <a:latin typeface="Times New Roman" panose="02020603050405020304" pitchFamily="18" charset="0"/>
                <a:cs typeface="Times New Roman" panose="02020603050405020304" pitchFamily="18" charset="0"/>
              </a:rPr>
              <a:t>7. Machine </a:t>
            </a:r>
            <a:r>
              <a:rPr lang="en-US" sz="2000" b="1" dirty="0">
                <a:latin typeface="Times New Roman" panose="02020603050405020304" pitchFamily="18" charset="0"/>
                <a:cs typeface="Times New Roman" panose="02020603050405020304" pitchFamily="18" charset="0"/>
              </a:rPr>
              <a:t>Learning Modeling: </a:t>
            </a:r>
            <a:r>
              <a:rPr lang="en-US" sz="2000" dirty="0">
                <a:latin typeface="Times New Roman" panose="02020603050405020304" pitchFamily="18" charset="0"/>
                <a:cs typeface="Times New Roman" panose="02020603050405020304" pitchFamily="18" charset="0"/>
              </a:rPr>
              <a:t>Algorithms such as SVM-RBF, Random Forest, Extra Trees, and LSTM are implemented to discern patterns in the </a:t>
            </a:r>
            <a:r>
              <a:rPr lang="en-US" sz="2000" dirty="0" smtClean="0">
                <a:latin typeface="Times New Roman" panose="02020603050405020304" pitchFamily="18" charset="0"/>
                <a:cs typeface="Times New Roman" panose="02020603050405020304" pitchFamily="18" charset="0"/>
              </a:rPr>
              <a:t>data.</a:t>
            </a:r>
          </a:p>
          <a:p>
            <a:pPr algn="just">
              <a:lnSpc>
                <a:spcPct val="150000"/>
              </a:lnSpc>
            </a:pPr>
            <a:r>
              <a:rPr lang="en-US" sz="2000" b="1" dirty="0" smtClean="0">
                <a:latin typeface="Times New Roman" panose="02020603050405020304" pitchFamily="18" charset="0"/>
                <a:cs typeface="Times New Roman" panose="02020603050405020304" pitchFamily="18" charset="0"/>
              </a:rPr>
              <a:t>8. Model </a:t>
            </a:r>
            <a:r>
              <a:rPr lang="en-US" sz="2000" b="1" dirty="0">
                <a:latin typeface="Times New Roman" panose="02020603050405020304" pitchFamily="18" charset="0"/>
                <a:cs typeface="Times New Roman" panose="02020603050405020304" pitchFamily="18" charset="0"/>
              </a:rPr>
              <a:t>Evaluation: </a:t>
            </a:r>
            <a:r>
              <a:rPr lang="en-US" sz="2000" dirty="0">
                <a:latin typeface="Times New Roman" panose="02020603050405020304" pitchFamily="18" charset="0"/>
                <a:cs typeface="Times New Roman" panose="02020603050405020304" pitchFamily="18" charset="0"/>
              </a:rPr>
              <a:t>The chosen models undergo rigorous evaluation to gauge their accuracy and </a:t>
            </a:r>
            <a:r>
              <a:rPr lang="en-US" sz="2000" dirty="0" smtClean="0">
                <a:latin typeface="Times New Roman" panose="02020603050405020304" pitchFamily="18" charset="0"/>
                <a:cs typeface="Times New Roman" panose="02020603050405020304" pitchFamily="18" charset="0"/>
              </a:rPr>
              <a:t>efficiency. </a:t>
            </a:r>
          </a:p>
          <a:p>
            <a:pPr algn="just">
              <a:lnSpc>
                <a:spcPct val="150000"/>
              </a:lnSpc>
            </a:pPr>
            <a:r>
              <a:rPr lang="en-US" sz="2000" b="1" dirty="0" smtClean="0">
                <a:latin typeface="Times New Roman" panose="02020603050405020304" pitchFamily="18" charset="0"/>
                <a:cs typeface="Times New Roman" panose="02020603050405020304" pitchFamily="18" charset="0"/>
              </a:rPr>
              <a:t>9.Classification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final model classifies comments into 'spam' or 'not-spam' categories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smtClean="0">
                <a:latin typeface="Times New Roman" panose="02020603050405020304" pitchFamily="18" charset="0"/>
                <a:cs typeface="Times New Roman" panose="02020603050405020304" pitchFamily="18" charset="0"/>
              </a:rPr>
              <a:t>10. Web </a:t>
            </a:r>
            <a:r>
              <a:rPr lang="en-US" sz="2000" b="1" dirty="0">
                <a:latin typeface="Times New Roman" panose="02020603050405020304" pitchFamily="18" charset="0"/>
                <a:cs typeface="Times New Roman" panose="02020603050405020304" pitchFamily="18" charset="0"/>
              </a:rPr>
              <a:t>Framework: </a:t>
            </a:r>
            <a:r>
              <a:rPr lang="en-US" sz="2000" dirty="0">
                <a:latin typeface="Times New Roman" panose="02020603050405020304" pitchFamily="18" charset="0"/>
                <a:cs typeface="Times New Roman" panose="02020603050405020304" pitchFamily="18" charset="0"/>
              </a:rPr>
              <a:t>An interactive website interface is built to showcase the project, allowing users to test the system's efficacy in real-time.</a:t>
            </a:r>
          </a:p>
        </p:txBody>
      </p:sp>
    </p:spTree>
    <p:extLst>
      <p:ext uri="{BB962C8B-B14F-4D97-AF65-F5344CB8AC3E}">
        <p14:creationId xmlns:p14="http://schemas.microsoft.com/office/powerpoint/2010/main" val="382600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 Vector Machine with Radial Basis Function kernel (SVM-RBF) is a machine learning algorithm used for classification and regression tasks. It employs a non-linear transformation to map data into a higher-dimensional space, where a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is established to maximize the margin between different classes. The Radial Basis Function kernel calculates similarity between data points, determining their influence on classification. This kernel's flexibility enables SVM-RBF to effectively handle complex, non-linear relationships in data. It's widely used for its ability to capture intricate patterns and achieve accurate results in various applications, such as image recognition, text categorization, and bioinformatics.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2601786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Random Forest is a powerful machine learning algorithm that assembles multiple decision trees to make accurate predictions. Each tree is trained on a subset of data and votes on the final prediction, resulting in improved accuracy and robustness. It mitigates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handles complex relationships in data by averaging predictions from different trees. Random Forest is versatile, handling classification and regression tasks effectively. It's widely used due to its ability to capture intricate patterns in data, making it suitable for various domains such as finance, healthcare, and image analysis. Its ensemble nature enhances generalization and makes it a popular choice for predictive modeling.</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36642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 Trees, short for Extremely Randomized Trees, is an ensemble machine learning algorithm used for classification and regression tasks. It's an extension of the Random Forest method, where multiple decision trees are built using bootstrapped samples and random feature subsets. However, Extra Trees takes randomness a step further by making decisions at each split point based on random thresholds, resulting in a broader exploration of feature space. This increases diversity among trees, reducing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improving generalization. By aggregating predictions from individual trees, Extra Trees enhances accuracy and robustness, making it suitable for complex datasets and improving overall predictive performance.</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217667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Long Short-Term Memory (LSTM) is a specialized type of recurrent neural network (RNN) architecture in deep learning. It excels in processing and retaining sequential data by utilizing memory cells with various gates to regulate information flow. LSTMs are adept at capturing long-range dependencies, making them ideal for tasks like text analysis, speech recognition, and time series prediction. The architecture's key components include input, forget, and output gates, along with a cell state that can store and control information over extended sequences. This enables LSTMs to effectively model intricate patterns and relationships within sequential data, leading to enhanced performance in various applications.</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3394968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7559"/>
          </a:xfrm>
          <a:prstGeom prst="rect">
            <a:avLst/>
          </a:prstGeom>
        </p:spPr>
        <p:txBody>
          <a:bodyPr wrap="square">
            <a:spAutoFit/>
          </a:bodyPr>
          <a:lstStyle/>
          <a:p>
            <a:pPr lvl="0" algn="just">
              <a:lnSpc>
                <a:spcPct val="150000"/>
              </a:lnSpc>
            </a:pPr>
            <a:r>
              <a:rPr lang="en-US" b="1" dirty="0">
                <a:latin typeface="Times New Roman" panose="02020603050405020304" pitchFamily="18" charset="0"/>
                <a:cs typeface="Times New Roman" panose="02020603050405020304" pitchFamily="18" charset="0"/>
              </a:rPr>
              <a:t>Convolutional Neural Network (CNN):</a:t>
            </a:r>
            <a:endParaRPr lang="en-US"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Convolutional Layers: CNNs learn spatial hierarchies of features through convolutional layers. Each layer consists of multiple learnable filters or kernels. These filters are convolved with input data to produce feature maps, capturing patterns like edges, textures, or shapes.</a:t>
            </a:r>
          </a:p>
          <a:p>
            <a:pPr lvl="0" algn="just">
              <a:lnSpc>
                <a:spcPct val="150000"/>
              </a:lnSpc>
            </a:pPr>
            <a:r>
              <a:rPr lang="en-US" dirty="0">
                <a:latin typeface="Times New Roman" panose="02020603050405020304" pitchFamily="18" charset="0"/>
                <a:cs typeface="Times New Roman" panose="02020603050405020304" pitchFamily="18" charset="0"/>
              </a:rPr>
              <a:t>Activation Function: Typically, a non-linear activation function like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(Rectified Linear Unit) follows each convolutional operation.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introduces non-linearity, allowing the network to approximate complex functions.</a:t>
            </a:r>
          </a:p>
          <a:p>
            <a:pPr lvl="0" algn="just">
              <a:lnSpc>
                <a:spcPct val="150000"/>
              </a:lnSpc>
            </a:pPr>
            <a:r>
              <a:rPr lang="en-US" dirty="0">
                <a:latin typeface="Times New Roman" panose="02020603050405020304" pitchFamily="18" charset="0"/>
                <a:cs typeface="Times New Roman" panose="02020603050405020304" pitchFamily="18" charset="0"/>
              </a:rPr>
              <a:t>Pooling Layers: Pooling layers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feature maps, reducing their spatial dimensions while retaining important information. Common pooling operations include max pooling, where the maximum value in each region is retained, and average pooling, where the average value is retained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121939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8256" y="1087395"/>
            <a:ext cx="9533268" cy="6690550"/>
          </a:xfrm>
          <a:prstGeom prst="rect">
            <a:avLst/>
          </a:prstGeom>
        </p:spPr>
        <p:txBody>
          <a:bodyPr wrap="square">
            <a:spAutoFit/>
          </a:bodyPr>
          <a:lstStyle/>
          <a:p>
            <a:pPr lvl="0" algn="just">
              <a:lnSpc>
                <a:spcPct val="150000"/>
              </a:lnSpc>
            </a:pPr>
            <a:r>
              <a:rPr lang="en-US" dirty="0">
                <a:latin typeface="Times New Roman" panose="02020603050405020304" pitchFamily="18" charset="0"/>
                <a:cs typeface="Times New Roman" panose="02020603050405020304" pitchFamily="18" charset="0"/>
              </a:rPr>
              <a:t>Flattening: After several convolutional and pooling layers, the feature maps are flattened into a single vector. This vector is then fed into one or more fully connected layers.</a:t>
            </a:r>
          </a:p>
          <a:p>
            <a:pPr lvl="0" algn="just">
              <a:lnSpc>
                <a:spcPct val="150000"/>
              </a:lnSpc>
            </a:pPr>
            <a:r>
              <a:rPr lang="en-US" dirty="0">
                <a:latin typeface="Times New Roman" panose="02020603050405020304" pitchFamily="18" charset="0"/>
                <a:cs typeface="Times New Roman" panose="02020603050405020304" pitchFamily="18" charset="0"/>
              </a:rPr>
              <a:t>Fully Connected Layers: Fully connected layers process the flattened features to perform classification or regression tasks. These layers learn high-level features and their relationships, eventually producing output predictions. The final layer often has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for classification tasks, providing probability distributions over classes, or a linear activation for regression tasks.</a:t>
            </a:r>
          </a:p>
          <a:p>
            <a:pPr lvl="0" algn="just">
              <a:lnSpc>
                <a:spcPct val="150000"/>
              </a:lnSpc>
            </a:pPr>
            <a:r>
              <a:rPr lang="en-US" dirty="0">
                <a:latin typeface="Times New Roman" panose="02020603050405020304" pitchFamily="18" charset="0"/>
                <a:cs typeface="Times New Roman" panose="02020603050405020304" pitchFamily="18" charset="0"/>
              </a:rPr>
              <a:t>Training: During training, the network's parameters (e.g., filter weights and biases) are learned via </a:t>
            </a:r>
            <a:r>
              <a:rPr lang="en-US" dirty="0" err="1">
                <a:latin typeface="Times New Roman" panose="02020603050405020304" pitchFamily="18" charset="0"/>
                <a:cs typeface="Times New Roman" panose="02020603050405020304" pitchFamily="18" charset="0"/>
              </a:rPr>
              <a:t>backpropagation</a:t>
            </a:r>
            <a:r>
              <a:rPr lang="en-US" dirty="0">
                <a:latin typeface="Times New Roman" panose="02020603050405020304" pitchFamily="18" charset="0"/>
                <a:cs typeface="Times New Roman" panose="02020603050405020304" pitchFamily="18" charset="0"/>
              </a:rPr>
              <a:t> and optimization algorithms (e.g., gradient descent) to minimize a loss function, which measures the difference between predicted and actual outputs.</a:t>
            </a:r>
          </a:p>
          <a:p>
            <a:pPr lvl="0" algn="just">
              <a:lnSpc>
                <a:spcPct val="150000"/>
              </a:lnSpc>
            </a:pPr>
            <a:r>
              <a:rPr lang="en-US" dirty="0">
                <a:latin typeface="Times New Roman" panose="02020603050405020304" pitchFamily="18" charset="0"/>
                <a:cs typeface="Times New Roman" panose="02020603050405020304" pitchFamily="18" charset="0"/>
              </a:rPr>
              <a:t>Testing/Evaluation: After training, the CNN is evaluated on unseen data to assess its performance. Common metrics include accuracy, precision, recall, and F1-score for classification tasks, or mean squared error for regression tasks.</a:t>
            </a:r>
          </a:p>
          <a:p>
            <a:pPr algn="just">
              <a:lnSpc>
                <a:spcPct val="150000"/>
              </a:lnSpc>
            </a:pPr>
            <a:r>
              <a:rPr lang="en-US"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Title 1"/>
          <p:cNvSpPr txBox="1"/>
          <p:nvPr/>
        </p:nvSpPr>
        <p:spPr>
          <a:xfrm>
            <a:off x="1586556" y="336591"/>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ALGORITHMS</a:t>
            </a:r>
            <a:endParaRPr lang="en-US" sz="3600" b="1" dirty="0"/>
          </a:p>
        </p:txBody>
      </p:sp>
    </p:spTree>
    <p:extLst>
      <p:ext uri="{BB962C8B-B14F-4D97-AF65-F5344CB8AC3E}">
        <p14:creationId xmlns:p14="http://schemas.microsoft.com/office/powerpoint/2010/main" val="2895500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267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smtClean="0">
                <a:latin typeface="Times New Roman" panose="02020603050405020304" pitchFamily="18" charset="0"/>
                <a:cs typeface="Times New Roman" panose="02020603050405020304" pitchFamily="18" charset="0"/>
              </a:rPr>
              <a:t>Mysql.connector,Numpy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832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87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6223" y="288323"/>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079157" y="1194486"/>
            <a:ext cx="9490801"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rise of spam comments on platforms like YouTube has become a significant concern, as they not only hinder genuine user engagement but also pose serious risks to users' safety and privacy. Machine Learning (ML) and Deep Learning (DL) offers a powerful solution to combat spam comments by automating the process of detecting and preventing them. With the ability to analyze vast amounts of data and patterns, ML algorithms can effectively distinguish between legitimate comments and those that are spam ML and DL algorithms calculates the likelihood of a comment being spam based on its characteristics and the occurrence of specific keywords or phrases that are typical of spam content. By training the algorithm on a labeled dataset of spam and non-spam comments, it can learn to recognize patterns and generalize its understanding to new, unseen comments. Achieving a detection accuracy of 92.78% is indeed promising, but researchers and developers continue to explore other ML techniques and combinations to further improve the accuracy and robustness of spam comment detection systems. </a:t>
            </a:r>
          </a:p>
        </p:txBody>
      </p:sp>
    </p:spTree>
    <p:extLst>
      <p:ext uri="{BB962C8B-B14F-4D97-AF65-F5344CB8AC3E}">
        <p14:creationId xmlns:p14="http://schemas.microsoft.com/office/powerpoint/2010/main" val="2255188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350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27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63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5" name="Picture 4"/>
          <p:cNvPicPr/>
          <p:nvPr/>
        </p:nvPicPr>
        <p:blipFill>
          <a:blip r:embed="rId2"/>
          <a:stretch>
            <a:fillRect/>
          </a:stretch>
        </p:blipFill>
        <p:spPr>
          <a:xfrm>
            <a:off x="4012443" y="2057258"/>
            <a:ext cx="3281788" cy="3562350"/>
          </a:xfrm>
          <a:prstGeom prst="rect">
            <a:avLst/>
          </a:prstGeom>
        </p:spPr>
      </p:pic>
    </p:spTree>
    <p:extLst>
      <p:ext uri="{BB962C8B-B14F-4D97-AF65-F5344CB8AC3E}">
        <p14:creationId xmlns:p14="http://schemas.microsoft.com/office/powerpoint/2010/main" val="140485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2511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6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502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520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70857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1597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31" y="2150895"/>
            <a:ext cx="8633139" cy="2862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Ensemble methods, deep learning, and natural language processing (NLP) techniques are among the advanced ML approaches gaining attention in this domain. One crucial aspect of an effective spam detection system is its adaptability and responsiveness to emerging spam tactics. </a:t>
            </a:r>
          </a:p>
          <a:p>
            <a:pPr algn="just">
              <a:lnSpc>
                <a:spcPct val="150000"/>
              </a:lnSpc>
            </a:pPr>
            <a:r>
              <a:rPr lang="en-US" sz="2000" b="1" dirty="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ML evaluation, ML techniques , Spam detection, Deep learning.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448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3109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3616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2287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8058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0847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6393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6907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1854" y="1690688"/>
            <a:ext cx="9434384" cy="4468083"/>
          </a:xfrm>
        </p:spPr>
        <p:txBody>
          <a:bodyPr>
            <a:normAutofit fontScale="55000" lnSpcReduction="20000"/>
          </a:bodyPr>
          <a:lstStyle/>
          <a:p>
            <a:pPr marL="0" lvl="0" indent="0" algn="just" eaLnBrk="0" fontAlgn="base" hangingPunct="0">
              <a:lnSpc>
                <a:spcPct val="170000"/>
              </a:lnSpc>
              <a:spcBef>
                <a:spcPct val="0"/>
              </a:spcBef>
              <a:spcAft>
                <a:spcPct val="0"/>
              </a:spcAft>
              <a:buNone/>
            </a:pPr>
            <a:r>
              <a:rPr lang="en-US" dirty="0">
                <a:latin typeface="Times New Roman" panose="02020603050405020304" pitchFamily="18" charset="0"/>
                <a:ea typeface="SimSun" panose="02010600030101010101" pitchFamily="2" charset="-122"/>
                <a:cs typeface="Times New Roman" panose="02020603050405020304" pitchFamily="18" charset="0"/>
              </a:rPr>
              <a:t>In our study on YouTube spam detection using machine learning, we employed a diverse set of models, including </a:t>
            </a:r>
            <a:r>
              <a:rPr lang="en-US" dirty="0" smtClean="0">
                <a:latin typeface="Times New Roman" panose="02020603050405020304" pitchFamily="18" charset="0"/>
                <a:ea typeface="SimSun" panose="02010600030101010101" pitchFamily="2" charset="-122"/>
                <a:cs typeface="Times New Roman" panose="02020603050405020304" pitchFamily="18" charset="0"/>
              </a:rPr>
              <a:t>SVM </a:t>
            </a:r>
            <a:r>
              <a:rPr lang="en-US" dirty="0">
                <a:latin typeface="Times New Roman" panose="02020603050405020304" pitchFamily="18" charset="0"/>
                <a:ea typeface="SimSun" panose="02010600030101010101" pitchFamily="2" charset="-122"/>
                <a:cs typeface="Times New Roman" panose="02020603050405020304" pitchFamily="18" charset="0"/>
              </a:rPr>
              <a:t>with the RBF kernel, </a:t>
            </a:r>
            <a:r>
              <a:rPr lang="en-US" dirty="0" err="1">
                <a:latin typeface="Times New Roman" panose="02020603050405020304" pitchFamily="18" charset="0"/>
                <a:ea typeface="SimSun" panose="02010600030101010101" pitchFamily="2" charset="-122"/>
                <a:cs typeface="Times New Roman" panose="02020603050405020304" pitchFamily="18" charset="0"/>
              </a:rPr>
              <a:t>RandomForest</a:t>
            </a:r>
            <a:r>
              <a:rPr lang="en-US" dirty="0">
                <a:latin typeface="Times New Roman" panose="02020603050405020304" pitchFamily="18" charset="0"/>
                <a:ea typeface="SimSun" panose="02010600030101010101" pitchFamily="2" charset="-122"/>
                <a:cs typeface="Times New Roman" panose="02020603050405020304" pitchFamily="18" charset="0"/>
              </a:rPr>
              <a:t>, LSTM (Long Short-Term Memory), CNN and </a:t>
            </a:r>
            <a:r>
              <a:rPr lang="en-US" dirty="0" err="1" smtClean="0">
                <a:latin typeface="Times New Roman" panose="02020603050405020304" pitchFamily="18" charset="0"/>
                <a:ea typeface="SimSun" panose="02010600030101010101" pitchFamily="2" charset="-122"/>
                <a:cs typeface="Times New Roman" panose="02020603050405020304" pitchFamily="18" charset="0"/>
              </a:rPr>
              <a:t>ExtraTreesClassifier,to</a:t>
            </a: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tackle the critical issue of identifying spam comments within YouTube's vast dataset of user </a:t>
            </a:r>
            <a:r>
              <a:rPr lang="en-US" dirty="0" smtClean="0">
                <a:latin typeface="Times New Roman" panose="02020603050405020304" pitchFamily="18" charset="0"/>
                <a:ea typeface="SimSun" panose="02010600030101010101" pitchFamily="2" charset="-122"/>
                <a:cs typeface="Times New Roman" panose="02020603050405020304" pitchFamily="18" charset="0"/>
              </a:rPr>
              <a:t>comments. Our </a:t>
            </a:r>
            <a:r>
              <a:rPr lang="en-US" dirty="0">
                <a:latin typeface="Times New Roman" panose="02020603050405020304" pitchFamily="18" charset="0"/>
                <a:ea typeface="SimSun" panose="02010600030101010101" pitchFamily="2" charset="-122"/>
                <a:cs typeface="Times New Roman" panose="02020603050405020304" pitchFamily="18" charset="0"/>
              </a:rPr>
              <a:t>findings revealed that these models exhibited varying levels of accuracy, precision, and recall in </a:t>
            </a:r>
            <a:r>
              <a:rPr lang="en-US" dirty="0" err="1" smtClean="0">
                <a:latin typeface="Times New Roman" panose="02020603050405020304" pitchFamily="18" charset="0"/>
                <a:ea typeface="SimSun" panose="02010600030101010101" pitchFamily="2" charset="-122"/>
                <a:cs typeface="Times New Roman" panose="02020603050405020304" pitchFamily="18" charset="0"/>
              </a:rPr>
              <a:t>distinguishingbetween</a:t>
            </a: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genuine user comments and spam.  While the CNN and LSTM models are demonstrated promising results </a:t>
            </a:r>
            <a:r>
              <a:rPr lang="en-US" dirty="0" smtClean="0">
                <a:latin typeface="Times New Roman" panose="02020603050405020304" pitchFamily="18" charset="0"/>
                <a:ea typeface="SimSun" panose="02010600030101010101" pitchFamily="2" charset="-122"/>
                <a:cs typeface="Times New Roman" panose="02020603050405020304" pitchFamily="18" charset="0"/>
              </a:rPr>
              <a:t>by </a:t>
            </a:r>
            <a:r>
              <a:rPr lang="en-US" dirty="0">
                <a:latin typeface="Times New Roman" panose="02020603050405020304" pitchFamily="18" charset="0"/>
                <a:ea typeface="SimSun" panose="02010600030101010101" pitchFamily="2" charset="-122"/>
                <a:cs typeface="Times New Roman" panose="02020603050405020304" pitchFamily="18" charset="0"/>
              </a:rPr>
              <a:t>capturing temporal dependencies in text data, other models such as </a:t>
            </a:r>
            <a:r>
              <a:rPr lang="en-US" dirty="0" err="1">
                <a:latin typeface="Times New Roman" panose="02020603050405020304" pitchFamily="18" charset="0"/>
                <a:ea typeface="SimSun" panose="02010600030101010101" pitchFamily="2" charset="-122"/>
                <a:cs typeface="Times New Roman" panose="02020603050405020304" pitchFamily="18" charset="0"/>
              </a:rPr>
              <a:t>RandomForest</a:t>
            </a:r>
            <a:r>
              <a:rPr lang="en-US" dirty="0">
                <a:latin typeface="Times New Roman" panose="02020603050405020304" pitchFamily="18" charset="0"/>
                <a:ea typeface="SimSun" panose="02010600030101010101" pitchFamily="2" charset="-122"/>
                <a:cs typeface="Times New Roman" panose="02020603050405020304" pitchFamily="18" charset="0"/>
              </a:rPr>
              <a:t> and </a:t>
            </a:r>
            <a:r>
              <a:rPr lang="en-US" dirty="0" err="1">
                <a:latin typeface="Times New Roman" panose="02020603050405020304" pitchFamily="18" charset="0"/>
                <a:ea typeface="SimSun" panose="02010600030101010101" pitchFamily="2" charset="-122"/>
                <a:cs typeface="Times New Roman" panose="02020603050405020304" pitchFamily="18" charset="0"/>
              </a:rPr>
              <a:t>ExtraTreesClassifier</a:t>
            </a:r>
            <a:r>
              <a:rPr lang="en-US" dirty="0">
                <a:latin typeface="Times New Roman" panose="02020603050405020304" pitchFamily="18" charset="0"/>
                <a:ea typeface="SimSun" panose="02010600030101010101" pitchFamily="2" charset="-122"/>
                <a:cs typeface="Times New Roman" panose="02020603050405020304" pitchFamily="18" charset="0"/>
              </a:rPr>
              <a:t> excelled </a:t>
            </a:r>
            <a:r>
              <a:rPr lang="en-US" dirty="0" smtClean="0">
                <a:latin typeface="Times New Roman" panose="02020603050405020304" pitchFamily="18" charset="0"/>
                <a:ea typeface="SimSun" panose="02010600030101010101" pitchFamily="2" charset="-122"/>
                <a:cs typeface="Times New Roman" panose="02020603050405020304" pitchFamily="18" charset="0"/>
              </a:rPr>
              <a:t>in </a:t>
            </a:r>
            <a:r>
              <a:rPr lang="en-US" dirty="0">
                <a:latin typeface="Times New Roman" panose="02020603050405020304" pitchFamily="18" charset="0"/>
                <a:ea typeface="SimSun" panose="02010600030101010101" pitchFamily="2" charset="-122"/>
                <a:cs typeface="Times New Roman" panose="02020603050405020304" pitchFamily="18" charset="0"/>
              </a:rPr>
              <a:t>feature selection and ensemble-based classification. These outcomes underscore the complexity of spam detection </a:t>
            </a:r>
            <a:r>
              <a:rPr lang="en-US" dirty="0" err="1" smtClean="0">
                <a:latin typeface="Times New Roman" panose="02020603050405020304" pitchFamily="18" charset="0"/>
                <a:ea typeface="SimSun" panose="02010600030101010101" pitchFamily="2" charset="-122"/>
                <a:cs typeface="Times New Roman" panose="02020603050405020304" pitchFamily="18" charset="0"/>
              </a:rPr>
              <a:t>ina</a:t>
            </a: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dynamic online platform like YouTube.  Our research contributes to enhancing user experience and content quality </a:t>
            </a:r>
            <a:r>
              <a:rPr lang="en-US" dirty="0" err="1" smtClean="0">
                <a:latin typeface="Times New Roman" panose="02020603050405020304" pitchFamily="18" charset="0"/>
                <a:ea typeface="SimSun" panose="02010600030101010101" pitchFamily="2" charset="-122"/>
                <a:cs typeface="Times New Roman" panose="02020603050405020304" pitchFamily="18" charset="0"/>
              </a:rPr>
              <a:t>byautomating</a:t>
            </a:r>
            <a:r>
              <a:rPr lang="en-US" dirty="0" smtClean="0">
                <a:latin typeface="Times New Roman" panose="02020603050405020304" pitchFamily="18" charset="0"/>
                <a:ea typeface="SimSun" panose="02010600030101010101" pitchFamily="2" charset="-122"/>
                <a:cs typeface="Times New Roman" panose="02020603050405020304" pitchFamily="18" charset="0"/>
              </a:rPr>
              <a:t> </a:t>
            </a:r>
            <a:r>
              <a:rPr lang="en-US" dirty="0">
                <a:latin typeface="Times New Roman" panose="02020603050405020304" pitchFamily="18" charset="0"/>
                <a:ea typeface="SimSun" panose="02010600030101010101" pitchFamily="2" charset="-122"/>
                <a:cs typeface="Times New Roman" panose="02020603050405020304" pitchFamily="18" charset="0"/>
              </a:rPr>
              <a:t>the identification and removal of spam, ultimately making online communities safer and more </a:t>
            </a:r>
            <a:r>
              <a:rPr lang="en-US" dirty="0" smtClean="0">
                <a:latin typeface="Times New Roman" panose="02020603050405020304" pitchFamily="18" charset="0"/>
                <a:ea typeface="SimSun" panose="02010600030101010101" pitchFamily="2" charset="-122"/>
                <a:cs typeface="Times New Roman" panose="02020603050405020304" pitchFamily="18" charset="0"/>
              </a:rPr>
              <a:t>engaging. Further </a:t>
            </a:r>
            <a:r>
              <a:rPr lang="en-US" dirty="0">
                <a:latin typeface="Times New Roman" panose="02020603050405020304" pitchFamily="18" charset="0"/>
                <a:ea typeface="SimSun" panose="02010600030101010101" pitchFamily="2" charset="-122"/>
                <a:cs typeface="Times New Roman" panose="02020603050405020304" pitchFamily="18" charset="0"/>
              </a:rPr>
              <a:t>refinements and advancements in machine learning techniques hold the potential for even more robust spam detection systems in the future.</a:t>
            </a:r>
            <a:r>
              <a:rPr lang="en-US" dirty="0">
                <a:latin typeface="Times New Roman" panose="02020603050405020304" pitchFamily="18" charset="0"/>
                <a:cs typeface="Times New Roman" panose="02020603050405020304" pitchFamily="18" charset="0"/>
              </a:rPr>
              <a:t> </a:t>
            </a:r>
          </a:p>
          <a:p>
            <a:pPr algn="just">
              <a:lnSpc>
                <a:spcPct val="170000"/>
              </a:lnSpc>
            </a:pPr>
            <a:endParaRPr lang="en-US" dirty="0"/>
          </a:p>
        </p:txBody>
      </p:sp>
    </p:spTree>
    <p:extLst>
      <p:ext uri="{BB962C8B-B14F-4D97-AF65-F5344CB8AC3E}">
        <p14:creationId xmlns:p14="http://schemas.microsoft.com/office/powerpoint/2010/main" val="3319028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110" y="2077785"/>
            <a:ext cx="10200779" cy="2806987"/>
          </a:xfrm>
          <a:prstGeom prst="rect">
            <a:avLst/>
          </a:prstGeom>
        </p:spPr>
        <p:txBody>
          <a:bodyPr wrap="square">
            <a:spAutoFit/>
          </a:bodyPr>
          <a:lstStyle/>
          <a:p>
            <a:pPr algn="just">
              <a:lnSpc>
                <a:spcPct val="150000"/>
              </a:lnSpc>
            </a:pPr>
            <a:r>
              <a:rPr lang="en-US" sz="2000" dirty="0">
                <a:solidFill>
                  <a:srgbClr val="374151"/>
                </a:solidFill>
                <a:latin typeface="Times New Roman" panose="02020603050405020304" pitchFamily="18" charset="0"/>
                <a:cs typeface="Times New Roman" panose="02020603050405020304" pitchFamily="18" charset="0"/>
              </a:rPr>
              <a:t>The future scope of Machine Learning-based Spam Comments Detection on YouTube involves enhancing model robustness through advanced deep learning techniques, incorporating sentiment analysis for context-aware detection, real-time monitoring with automated moderation, and leveraging user feedback for continuous improvement. Additionally, exploring multi-modal approaches integrating text, audio, and video analysis could further elevate accuracy in identifying evolving spam tactics, contributing to a safer and more engaging user experience on the platform.</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938110" y="1145564"/>
            <a:ext cx="2018501" cy="561949"/>
          </a:xfrm>
          <a:prstGeom prst="rect">
            <a:avLst/>
          </a:prstGeom>
        </p:spPr>
        <p:txBody>
          <a:bodyPr wrap="none">
            <a:spAutoFit/>
          </a:bodyPr>
          <a:lstStyle/>
          <a:p>
            <a:pPr algn="just">
              <a:lnSpc>
                <a:spcPct val="200000"/>
              </a:lnSpc>
            </a:pPr>
            <a:r>
              <a:rPr lang="en-US" b="1" dirty="0" smtClean="0">
                <a:solidFill>
                  <a:srgbClr val="374151"/>
                </a:solidFill>
                <a:latin typeface="Times New Roman" panose="02020603050405020304" pitchFamily="18" charset="0"/>
                <a:cs typeface="Times New Roman" panose="02020603050405020304" pitchFamily="18" charset="0"/>
              </a:rPr>
              <a:t>FUTURE SCOPE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701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Sah</a:t>
            </a:r>
            <a:r>
              <a:rPr lang="en-US" sz="2000" dirty="0">
                <a:latin typeface="Times New Roman" panose="02020603050405020304" pitchFamily="18" charset="0"/>
                <a:cs typeface="Times New Roman" panose="02020603050405020304" pitchFamily="18" charset="0"/>
              </a:rPr>
              <a:t>, U. K., &amp; </a:t>
            </a:r>
            <a:r>
              <a:rPr lang="en-US" sz="2000" dirty="0" err="1">
                <a:latin typeface="Times New Roman" panose="02020603050405020304" pitchFamily="18" charset="0"/>
                <a:cs typeface="Times New Roman" panose="02020603050405020304" pitchFamily="18" charset="0"/>
              </a:rPr>
              <a:t>Parmar</a:t>
            </a:r>
            <a:r>
              <a:rPr lang="en-US" sz="2000" dirty="0">
                <a:latin typeface="Times New Roman" panose="02020603050405020304" pitchFamily="18" charset="0"/>
                <a:cs typeface="Times New Roman" panose="02020603050405020304" pitchFamily="18" charset="0"/>
              </a:rPr>
              <a:t>, N. (2017). An approach for Malicious Spam Detection in Email with comparison of different classifiers.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2]Alberto, T. C., </a:t>
            </a:r>
            <a:r>
              <a:rPr lang="en-US" sz="2000" dirty="0" err="1">
                <a:latin typeface="Times New Roman" panose="02020603050405020304" pitchFamily="18" charset="0"/>
                <a:cs typeface="Times New Roman" panose="02020603050405020304" pitchFamily="18" charset="0"/>
              </a:rPr>
              <a:t>Lochter</a:t>
            </a:r>
            <a:r>
              <a:rPr lang="en-US" sz="2000" dirty="0">
                <a:latin typeface="Times New Roman" panose="02020603050405020304" pitchFamily="18" charset="0"/>
                <a:cs typeface="Times New Roman" panose="02020603050405020304" pitchFamily="18" charset="0"/>
              </a:rPr>
              <a:t>, J. V., &amp; Almeida, T. A. (2015, December). </a:t>
            </a:r>
            <a:r>
              <a:rPr lang="en-US" sz="2000" dirty="0" err="1">
                <a:latin typeface="Times New Roman" panose="02020603050405020304" pitchFamily="18" charset="0"/>
                <a:cs typeface="Times New Roman" panose="02020603050405020304" pitchFamily="18" charset="0"/>
              </a:rPr>
              <a:t>Tubespam</a:t>
            </a:r>
            <a:r>
              <a:rPr lang="en-US" sz="2000" dirty="0">
                <a:latin typeface="Times New Roman" panose="02020603050405020304" pitchFamily="18" charset="0"/>
                <a:cs typeface="Times New Roman" panose="02020603050405020304" pitchFamily="18" charset="0"/>
              </a:rPr>
              <a:t>: Comment spam filtering on </a:t>
            </a:r>
            <a:r>
              <a:rPr lang="en-US" sz="2000" dirty="0" err="1">
                <a:latin typeface="Times New Roman" panose="02020603050405020304" pitchFamily="18" charset="0"/>
                <a:cs typeface="Times New Roman" panose="02020603050405020304" pitchFamily="18" charset="0"/>
              </a:rPr>
              <a:t>youtube</a:t>
            </a:r>
            <a:r>
              <a:rPr lang="en-US" sz="2000" dirty="0">
                <a:latin typeface="Times New Roman" panose="02020603050405020304" pitchFamily="18" charset="0"/>
                <a:cs typeface="Times New Roman" panose="02020603050405020304" pitchFamily="18" charset="0"/>
              </a:rPr>
              <a:t>. In Machine Learning and Applications (ICMLA), 2015 IEEE 14th International Conference on (pp. 138-143). IEEE.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Alsaleh</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Alarifi</a:t>
            </a:r>
            <a:r>
              <a:rPr lang="en-US" sz="2000" dirty="0">
                <a:latin typeface="Times New Roman" panose="02020603050405020304" pitchFamily="18" charset="0"/>
                <a:cs typeface="Times New Roman" panose="02020603050405020304" pitchFamily="18" charset="0"/>
              </a:rPr>
              <a:t>, A., Al-</a:t>
            </a:r>
            <a:r>
              <a:rPr lang="en-US" sz="2000" dirty="0" err="1">
                <a:latin typeface="Times New Roman" panose="02020603050405020304" pitchFamily="18" charset="0"/>
                <a:cs typeface="Times New Roman" panose="02020603050405020304" pitchFamily="18" charset="0"/>
              </a:rPr>
              <a:t>Quayed</a:t>
            </a:r>
            <a:r>
              <a:rPr lang="en-US" sz="2000" dirty="0">
                <a:latin typeface="Times New Roman" panose="02020603050405020304" pitchFamily="18" charset="0"/>
                <a:cs typeface="Times New Roman" panose="02020603050405020304" pitchFamily="18" charset="0"/>
              </a:rPr>
              <a:t>, F., &amp; Al-Salman, A. (2016). Combating comment spam with machine learning approaches. Proceedings - 2015 IEEE 14th International Conference on Machine Learning and Applications, ICMLA 2015, 295–300. https://</a:t>
            </a:r>
            <a:r>
              <a:rPr lang="en-US" sz="2000" dirty="0" smtClean="0">
                <a:latin typeface="Times New Roman" panose="02020603050405020304" pitchFamily="18" charset="0"/>
                <a:cs typeface="Times New Roman" panose="02020603050405020304" pitchFamily="18" charset="0"/>
              </a:rPr>
              <a:t>doi.org/10.1109/ICMLA.2015.192</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73643" y="2001795"/>
            <a:ext cx="8468498"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objective of the Machine Learning-based spam comments detection project on YouTube is to develop an accurate and efficient system that can automatically identify and filter out spam comments from the comment section. By doing so, the project aims to enhance user safety, privacy, and engagement on the platform. Additionally, the project intends to contribute to creating a positive and constructive online community by preventing scams, irrelevant content, and offensive messages from being displayed to users.</a:t>
            </a:r>
          </a:p>
        </p:txBody>
      </p:sp>
    </p:spTree>
    <p:extLst>
      <p:ext uri="{BB962C8B-B14F-4D97-AF65-F5344CB8AC3E}">
        <p14:creationId xmlns:p14="http://schemas.microsoft.com/office/powerpoint/2010/main" val="2587768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478" y="1874283"/>
            <a:ext cx="9533268"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Scheltus</a:t>
            </a:r>
            <a:r>
              <a:rPr lang="en-US" sz="2000" dirty="0">
                <a:latin typeface="Times New Roman" panose="02020603050405020304" pitchFamily="18" charset="0"/>
                <a:cs typeface="Times New Roman" panose="02020603050405020304" pitchFamily="18" charset="0"/>
              </a:rPr>
              <a:t>, P., </a:t>
            </a:r>
            <a:r>
              <a:rPr lang="en-US" sz="2000" dirty="0" err="1">
                <a:latin typeface="Times New Roman" panose="02020603050405020304" pitchFamily="18" charset="0"/>
                <a:cs typeface="Times New Roman" panose="02020603050405020304" pitchFamily="18" charset="0"/>
              </a:rPr>
              <a:t>Dorner</a:t>
            </a:r>
            <a:r>
              <a:rPr lang="en-US" sz="2000" dirty="0">
                <a:latin typeface="Times New Roman" panose="02020603050405020304" pitchFamily="18" charset="0"/>
                <a:cs typeface="Times New Roman" panose="02020603050405020304" pitchFamily="18" charset="0"/>
              </a:rPr>
              <a:t>, V., &amp; </a:t>
            </a:r>
            <a:r>
              <a:rPr lang="en-US" sz="2000" dirty="0" err="1">
                <a:latin typeface="Times New Roman" panose="02020603050405020304" pitchFamily="18" charset="0"/>
                <a:cs typeface="Times New Roman" panose="02020603050405020304" pitchFamily="18" charset="0"/>
              </a:rPr>
              <a:t>Lehner</a:t>
            </a:r>
            <a:r>
              <a:rPr lang="en-US" sz="2000" dirty="0">
                <a:latin typeface="Times New Roman" panose="02020603050405020304" pitchFamily="18" charset="0"/>
                <a:cs typeface="Times New Roman" panose="02020603050405020304" pitchFamily="18" charset="0"/>
              </a:rPr>
              <a:t>, F. (2013). Leave a Comment! An In-Depth Analysis of User Comments on YouTube. </a:t>
            </a:r>
            <a:r>
              <a:rPr lang="en-US" sz="2000" dirty="0" err="1">
                <a:latin typeface="Times New Roman" panose="02020603050405020304" pitchFamily="18" charset="0"/>
                <a:cs typeface="Times New Roman" panose="02020603050405020304" pitchFamily="18" charset="0"/>
              </a:rPr>
              <a:t>Wirtschaftsinformatik</a:t>
            </a:r>
            <a:r>
              <a:rPr lang="en-US" sz="2000" dirty="0">
                <a:latin typeface="Times New Roman" panose="02020603050405020304" pitchFamily="18" charset="0"/>
                <a:cs typeface="Times New Roman" panose="02020603050405020304" pitchFamily="18" charset="0"/>
              </a:rPr>
              <a:t>, 42.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5] A. </a:t>
            </a:r>
            <a:r>
              <a:rPr lang="en-US" sz="2000" dirty="0" err="1">
                <a:latin typeface="Times New Roman" panose="02020603050405020304" pitchFamily="18" charset="0"/>
                <a:cs typeface="Times New Roman" panose="02020603050405020304" pitchFamily="18" charset="0"/>
              </a:rPr>
              <a:t>Kantchelian</a:t>
            </a:r>
            <a:r>
              <a:rPr lang="en-US" sz="2000" dirty="0">
                <a:latin typeface="Times New Roman" panose="02020603050405020304" pitchFamily="18" charset="0"/>
                <a:cs typeface="Times New Roman" panose="02020603050405020304" pitchFamily="18" charset="0"/>
              </a:rPr>
              <a:t>, J. Ma, L. Huang, S. </a:t>
            </a:r>
            <a:r>
              <a:rPr lang="en-US" sz="2000" dirty="0" err="1">
                <a:latin typeface="Times New Roman" panose="02020603050405020304" pitchFamily="18" charset="0"/>
                <a:cs typeface="Times New Roman" panose="02020603050405020304" pitchFamily="18" charset="0"/>
              </a:rPr>
              <a:t>Afroz</a:t>
            </a:r>
            <a:r>
              <a:rPr lang="en-US" sz="2000" dirty="0">
                <a:latin typeface="Times New Roman" panose="02020603050405020304" pitchFamily="18" charset="0"/>
                <a:cs typeface="Times New Roman" panose="02020603050405020304" pitchFamily="18" charset="0"/>
              </a:rPr>
              <a:t>, A. Joseph, J. D. </a:t>
            </a:r>
            <a:r>
              <a:rPr lang="en-US" sz="2000" dirty="0" err="1">
                <a:latin typeface="Times New Roman" panose="02020603050405020304" pitchFamily="18" charset="0"/>
                <a:cs typeface="Times New Roman" panose="02020603050405020304" pitchFamily="18" charset="0"/>
              </a:rPr>
              <a:t>Tygar</a:t>
            </a:r>
            <a:r>
              <a:rPr lang="en-US" sz="2000" dirty="0">
                <a:latin typeface="Times New Roman" panose="02020603050405020304" pitchFamily="18" charset="0"/>
                <a:cs typeface="Times New Roman" panose="02020603050405020304" pitchFamily="18" charset="0"/>
              </a:rPr>
              <a:t>, Robust detection of comment spam using entropy rate, in: Proceedings of the 5th ACM Workshop on Security and Artificial Intelligence, </a:t>
            </a:r>
            <a:r>
              <a:rPr lang="en-US" sz="2000" dirty="0" err="1">
                <a:latin typeface="Times New Roman" panose="02020603050405020304" pitchFamily="18" charset="0"/>
                <a:cs typeface="Times New Roman" panose="02020603050405020304" pitchFamily="18" charset="0"/>
              </a:rPr>
              <a:t>AISec</a:t>
            </a:r>
            <a:r>
              <a:rPr lang="en-US" sz="2000" dirty="0">
                <a:latin typeface="Times New Roman" panose="02020603050405020304" pitchFamily="18" charset="0"/>
                <a:cs typeface="Times New Roman" panose="02020603050405020304" pitchFamily="18" charset="0"/>
              </a:rPr>
              <a:t> ‘12, ACM, New York, NY, USA, 2012, pp. 59-70. doi:10.1145/2381896.2381907</a:t>
            </a: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0" y="0"/>
            <a:ext cx="12192000" cy="6902369"/>
          </a:xfrm>
          <a:prstGeom prst="rect">
            <a:avLst/>
          </a:prstGeom>
        </p:spPr>
      </p:pic>
    </p:spTree>
    <p:extLst>
      <p:ext uri="{BB962C8B-B14F-4D97-AF65-F5344CB8AC3E}">
        <p14:creationId xmlns:p14="http://schemas.microsoft.com/office/powerpoint/2010/main" val="22011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problem statement of Machine Learning-based spam comments detection on YouTube is to develop a predictive model that can classify YouTube comments as either spam or not spam. The model will analyze the content and characteristics of comments, utilizing ML algorithms, to automatically identify and filter out spam comments. The objective is to create a robust and efficient system that enhances user experience, safeguards user privacy, and reduces the volume of spam comments on the platform.</a:t>
            </a:r>
          </a:p>
          <a:p>
            <a:pPr algn="just">
              <a:lnSpc>
                <a:spcPct val="150000"/>
              </a:lnSpc>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484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937" y="1530822"/>
            <a:ext cx="9933440" cy="3785652"/>
          </a:xfrm>
          <a:prstGeom prst="rect">
            <a:avLst/>
          </a:prstGeom>
        </p:spPr>
        <p:txBody>
          <a:bodyPr wrap="square">
            <a:spAutoFit/>
          </a:bodyPr>
          <a:lstStyle/>
          <a:p>
            <a:pPr algn="just">
              <a:lnSpc>
                <a:spcPct val="150000"/>
              </a:lnSpc>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motivation behind developing a robust Machine Learning-based spam comment detection system on YouTube stems from the need to protect users from harmful and deceptive content. Spam comments not only hinder genuine interactions but also pose security risks, leading to potential data breaches and financial scams</a:t>
            </a:r>
            <a:r>
              <a:rPr lang="en-US" sz="2000" dirty="0" smtClean="0">
                <a:latin typeface="Times New Roman" panose="02020603050405020304" pitchFamily="18" charset="0"/>
                <a:cs typeface="Times New Roman" panose="02020603050405020304" pitchFamily="18" charset="0"/>
              </a:rPr>
              <a:t>.. </a:t>
            </a:r>
          </a:p>
          <a:p>
            <a:pPr algn="just">
              <a:lnSpc>
                <a:spcPct val="150000"/>
              </a:lnSpc>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Machine Learning-based spam comments detection on YouTube is vast, as it addresses a pressing issue affecting user engagement and safety on the platform. By implementing this system, YouTube can significantly reduce the presence of harmful, irrelevant, or offensive content in the comment section. </a:t>
            </a:r>
          </a:p>
        </p:txBody>
      </p:sp>
      <p:sp>
        <p:nvSpPr>
          <p:cNvPr id="3" name="Title 1"/>
          <p:cNvSpPr txBox="1"/>
          <p:nvPr/>
        </p:nvSpPr>
        <p:spPr>
          <a:xfrm>
            <a:off x="1467472" y="26062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92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4731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a lot of content creators on YouTube platform. Every creator has their own content to post or stream. They get a lot of following for their content in the form of the SUBSCRIBERS and they get more VIEWS for that content</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 YouTube provided a comment section for every post that the creator posted on YouTube in order to know the opinions of the </a:t>
            </a:r>
            <a:r>
              <a:rPr lang="en-US" sz="2000" dirty="0" smtClean="0">
                <a:latin typeface="Times New Roman" panose="02020603050405020304" pitchFamily="18" charset="0"/>
                <a:cs typeface="Times New Roman" panose="02020603050405020304" pitchFamily="18" charset="0"/>
              </a:rPr>
              <a:t>VIEWERS. Some </a:t>
            </a:r>
            <a:r>
              <a:rPr lang="en-US" sz="2000" dirty="0">
                <a:latin typeface="Times New Roman" panose="02020603050405020304" pitchFamily="18" charset="0"/>
                <a:cs typeface="Times New Roman" panose="02020603050405020304" pitchFamily="18" charset="0"/>
              </a:rPr>
              <a:t>viewers like the posted video and some might not like it.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a:t>
            </a:r>
            <a:r>
              <a:rPr lang="en-US" sz="2000" dirty="0">
                <a:latin typeface="Times New Roman" panose="02020603050405020304" pitchFamily="18" charset="0"/>
                <a:cs typeface="Times New Roman" panose="02020603050405020304" pitchFamily="18" charset="0"/>
              </a:rPr>
              <a:t>, these users might post some negative or cursed comments. But there some other category of comments which are unwanted and unasked electronic messages known as spam comments. These spam comments are sent in a heavy or large amount.</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74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6350" y="1880547"/>
            <a:ext cx="1002544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by using the concept called machine learning we can predict and detect the spam</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algorithm that have been used for detecting is Naive Bayes algorithm which predicts which comments are spam and which not and various algorithm have been </a:t>
            </a:r>
            <a:r>
              <a:rPr lang="en-US" sz="2000" dirty="0" smtClean="0">
                <a:latin typeface="Times New Roman" panose="02020603050405020304" pitchFamily="18" charset="0"/>
                <a:cs typeface="Times New Roman" panose="02020603050405020304" pitchFamily="18" charset="0"/>
              </a:rPr>
              <a:t>used.</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spam </a:t>
            </a:r>
            <a:r>
              <a:rPr lang="en-US" sz="2000" dirty="0" smtClean="0">
                <a:latin typeface="Times New Roman" panose="02020603050405020304" pitchFamily="18" charset="0"/>
                <a:cs typeface="Times New Roman" panose="02020603050405020304" pitchFamily="18" charset="0"/>
              </a:rPr>
              <a:t>comments </a:t>
            </a:r>
            <a:r>
              <a:rPr lang="en-US" sz="2000" dirty="0">
                <a:latin typeface="Times New Roman" panose="02020603050405020304" pitchFamily="18" charset="0"/>
                <a:cs typeface="Times New Roman" panose="02020603050405020304" pitchFamily="18" charset="0"/>
              </a:rPr>
              <a:t>are sent in a heavy or large amount.</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spam comment detection but however Naive Bayes is best suitable as it is faster compared to other algorithms and perform better probabilistic calculations.</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01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4187</Words>
  <Application>Microsoft Office PowerPoint</Application>
  <PresentationFormat>Widescreen</PresentationFormat>
  <Paragraphs>203</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SimSun</vt: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Microsoft account</cp:lastModifiedBy>
  <cp:revision>46</cp:revision>
  <dcterms:created xsi:type="dcterms:W3CDTF">2022-11-19T11:35:00Z</dcterms:created>
  <dcterms:modified xsi:type="dcterms:W3CDTF">2024-02-16T19:22:20Z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