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304" r:id="rId2"/>
    <p:sldId id="305" r:id="rId3"/>
    <p:sldId id="336" r:id="rId4"/>
    <p:sldId id="33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8" r:id="rId22"/>
    <p:sldId id="329" r:id="rId23"/>
    <p:sldId id="330" r:id="rId24"/>
    <p:sldId id="331" r:id="rId25"/>
    <p:sldId id="332" r:id="rId26"/>
    <p:sldId id="333" r:id="rId27"/>
    <p:sldId id="324" r:id="rId28"/>
    <p:sldId id="325" r:id="rId29"/>
    <p:sldId id="326" r:id="rId30"/>
    <p:sldId id="327" r:id="rId31"/>
    <p:sldId id="334" r:id="rId32"/>
    <p:sldId id="335" r:id="rId33"/>
    <p:sldId id="338" r:id="rId34"/>
    <p:sldId id="339"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273" r:id="rId49"/>
    <p:sldId id="29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18" autoAdjust="0"/>
    <p:restoredTop sz="94660"/>
  </p:normalViewPr>
  <p:slideViewPr>
    <p:cSldViewPr snapToGrid="0">
      <p:cViewPr varScale="1">
        <p:scale>
          <a:sx n="103" d="100"/>
          <a:sy n="103"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4108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033503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78026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17193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50424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4FB319-408F-4B57-95FC-213113A36553}"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00075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4FB319-408F-4B57-95FC-213113A36553}" type="datetimeFigureOut">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8639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4FB319-408F-4B57-95FC-213113A36553}" type="datetimeFigureOut">
              <a:rPr lang="en-US" smtClean="0"/>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9002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0992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83132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09456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B319-408F-4B57-95FC-213113A36553}" type="datetimeFigureOut">
              <a:rPr lang="en-US" smtClean="0"/>
              <a:t>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263335938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6660" y="2814986"/>
            <a:ext cx="10418173" cy="1351267"/>
          </a:xfrm>
          <a:prstGeom prst="rect">
            <a:avLst/>
          </a:prstGeom>
        </p:spPr>
        <p:txBody>
          <a:bodyPr wrap="none">
            <a:spAutoFit/>
          </a:bodyPr>
          <a:lstStyle/>
          <a:p>
            <a:pPr algn="ctr">
              <a:lnSpc>
                <a:spcPct val="107000"/>
              </a:lnSpc>
              <a:spcAft>
                <a:spcPts val="8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MACHINE LEARNING BASED </a:t>
            </a:r>
          </a:p>
          <a:p>
            <a:pPr>
              <a:lnSpc>
                <a:spcPct val="107000"/>
              </a:lnSpc>
              <a:spcAft>
                <a:spcPts val="8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SPAM COMMENTS DETECTION ON YOUTUBE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2473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73487" y="930878"/>
          <a:ext cx="11526591" cy="5943600"/>
        </p:xfrm>
        <a:graphic>
          <a:graphicData uri="http://schemas.openxmlformats.org/drawingml/2006/table">
            <a:tbl>
              <a:tblPr firstRow="1" bandRow="1">
                <a:tableStyleId>{5C22544A-7EE6-4342-B048-85BDC9FD1C3A}</a:tableStyleId>
              </a:tblPr>
              <a:tblGrid>
                <a:gridCol w="915117">
                  <a:extLst>
                    <a:ext uri="{9D8B030D-6E8A-4147-A177-3AD203B41FA5}">
                      <a16:colId xmlns:a16="http://schemas.microsoft.com/office/drawing/2014/main" xmlns="" val="20000"/>
                    </a:ext>
                  </a:extLst>
                </a:gridCol>
                <a:gridCol w="1653611">
                  <a:extLst>
                    <a:ext uri="{9D8B030D-6E8A-4147-A177-3AD203B41FA5}">
                      <a16:colId xmlns:a16="http://schemas.microsoft.com/office/drawing/2014/main" xmlns="" val="20001"/>
                    </a:ext>
                  </a:extLst>
                </a:gridCol>
                <a:gridCol w="1933553">
                  <a:extLst>
                    <a:ext uri="{9D8B030D-6E8A-4147-A177-3AD203B41FA5}">
                      <a16:colId xmlns:a16="http://schemas.microsoft.com/office/drawing/2014/main" xmlns="" val="20002"/>
                    </a:ext>
                  </a:extLst>
                </a:gridCol>
                <a:gridCol w="2073666">
                  <a:extLst>
                    <a:ext uri="{9D8B030D-6E8A-4147-A177-3AD203B41FA5}">
                      <a16:colId xmlns:a16="http://schemas.microsoft.com/office/drawing/2014/main" xmlns="" val="20003"/>
                    </a:ext>
                  </a:extLst>
                </a:gridCol>
                <a:gridCol w="4950644">
                  <a:extLst>
                    <a:ext uri="{9D8B030D-6E8A-4147-A177-3AD203B41FA5}">
                      <a16:colId xmlns:a16="http://schemas.microsoft.com/office/drawing/2014/main" xmlns="" val="20004"/>
                    </a:ext>
                  </a:extLst>
                </a:gridCol>
              </a:tblGrid>
              <a:tr h="336177">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xmlns="" val="10000"/>
                  </a:ext>
                </a:extLst>
              </a:tr>
              <a:tr h="746037">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2023</a:t>
                      </a:r>
                    </a:p>
                    <a:p>
                      <a:pPr algn="ctr">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John Doe, Jane Smith </a:t>
                      </a: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Machine Learning for YouTube Spam </a:t>
                      </a: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a:solidFill>
                            <a:schemeClr val="tx1"/>
                          </a:solidFill>
                          <a:effectLst/>
                          <a:latin typeface="Times New Roman" panose="02020603050405020304" pitchFamily="18" charset="0"/>
                          <a:ea typeface="+mn-ea"/>
                          <a:cs typeface="Times New Roman" panose="02020603050405020304" pitchFamily="18" charset="0"/>
                        </a:rPr>
                        <a:t> Enhanced comment filtering algorithms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746037">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ctr">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2022</a:t>
                      </a:r>
                    </a:p>
                    <a:p>
                      <a:pPr algn="ctr">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fi-FI" sz="1600" b="0" kern="1200" dirty="0">
                          <a:solidFill>
                            <a:schemeClr val="dk1"/>
                          </a:solidFill>
                          <a:effectLst/>
                          <a:latin typeface="Times New Roman" panose="02020603050405020304" pitchFamily="18" charset="0"/>
                          <a:ea typeface="+mn-ea"/>
                          <a:cs typeface="Times New Roman" panose="02020603050405020304" pitchFamily="18" charset="0"/>
                        </a:rPr>
                        <a:t> Alice Johnson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Deep Learning Approaches for Spam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Enhanced comment filtering algorithms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746037">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3</a:t>
                      </a:r>
                    </a:p>
                  </a:txBody>
                  <a:tcPr/>
                </a:tc>
                <a:tc>
                  <a:txBody>
                    <a:bodyPr/>
                    <a:lstStyle/>
                    <a:p>
                      <a:pPr algn="ctr">
                        <a:lnSpc>
                          <a:spcPct val="150000"/>
                        </a:lnSpc>
                      </a:pPr>
                      <a:r>
                        <a:rPr lang="en-US" sz="1600" b="0" dirty="0">
                          <a:latin typeface="Times New Roman" panose="02020603050405020304" pitchFamily="18" charset="0"/>
                          <a:cs typeface="Times New Roman" panose="02020603050405020304" pitchFamily="18" charset="0"/>
                        </a:rPr>
                        <a:t>2021</a:t>
                      </a: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 Michael Brown </a:t>
                      </a: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 NLP for YouTube Comment Moderation </a:t>
                      </a: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 Natural language processing techniques</a:t>
                      </a:r>
                    </a:p>
                  </a:txBody>
                  <a:tcPr/>
                </a:tc>
                <a:extLst>
                  <a:ext uri="{0D108BD9-81ED-4DB2-BD59-A6C34878D82A}">
                    <a16:rowId xmlns:a16="http://schemas.microsoft.com/office/drawing/2014/main" xmlns="" val="10003"/>
                  </a:ext>
                </a:extLst>
              </a:tr>
              <a:tr h="746037">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4</a:t>
                      </a:r>
                    </a:p>
                  </a:txBody>
                  <a:tcPr/>
                </a:tc>
                <a:tc>
                  <a:txBody>
                    <a:bodyPr/>
                    <a:lstStyle/>
                    <a:p>
                      <a:pPr algn="ctr">
                        <a:lnSpc>
                          <a:spcPct val="150000"/>
                        </a:lnSpc>
                      </a:pPr>
                      <a:r>
                        <a:rPr lang="en-US" sz="1600" b="0" dirty="0">
                          <a:latin typeface="Times New Roman" panose="02020603050405020304" pitchFamily="18" charset="0"/>
                          <a:cs typeface="Times New Roman" panose="02020603050405020304" pitchFamily="18" charset="0"/>
                        </a:rPr>
                        <a:t>2020</a:t>
                      </a: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 Emily White, David Lee </a:t>
                      </a: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 YouTube Comment Spam Detection </a:t>
                      </a: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 Comparative study of ML models</a:t>
                      </a:r>
                    </a:p>
                  </a:txBody>
                  <a:tcPr/>
                </a:tc>
                <a:extLst>
                  <a:ext uri="{0D108BD9-81ED-4DB2-BD59-A6C34878D82A}">
                    <a16:rowId xmlns:a16="http://schemas.microsoft.com/office/drawing/2014/main" xmlns="" val="10004"/>
                  </a:ext>
                </a:extLst>
              </a:tr>
              <a:tr h="2072325">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5</a:t>
                      </a:r>
                    </a:p>
                  </a:txBody>
                  <a:tcPr/>
                </a:tc>
                <a:tc>
                  <a:txBody>
                    <a:bodyPr/>
                    <a:lstStyle/>
                    <a:p>
                      <a:pPr algn="ctr">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2018</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 S. </a:t>
                      </a:r>
                      <a:r>
                        <a:rPr lang="en-US" sz="1600" b="0" dirty="0" err="1">
                          <a:latin typeface="Times New Roman" panose="02020603050405020304" pitchFamily="18" charset="0"/>
                          <a:cs typeface="Times New Roman" panose="02020603050405020304" pitchFamily="18" charset="0"/>
                        </a:rPr>
                        <a:t>Aiyar</a:t>
                      </a:r>
                      <a:r>
                        <a:rPr lang="en-US" sz="1600" b="0" dirty="0">
                          <a:latin typeface="Times New Roman" panose="02020603050405020304" pitchFamily="18" charset="0"/>
                          <a:cs typeface="Times New Roman" panose="02020603050405020304" pitchFamily="18" charset="0"/>
                        </a:rPr>
                        <a:t> and N. P. Shetty</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Machine learning-based Naive Bayes approach for divulgence of Spam Comment</a:t>
                      </a:r>
                      <a:r>
                        <a:rPr lang="en-US" sz="1600" b="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Youtube</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station</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Identification of spam remarks on YouTube</a:t>
                      </a:r>
                      <a:endParaRPr lang="en-US" sz="1600" b="0" dirty="0">
                        <a:latin typeface="Times New Roman" panose="02020603050405020304" pitchFamily="18" charset="0"/>
                        <a:cs typeface="Times New Roman" panose="02020603050405020304" pitchFamily="18" charset="0"/>
                      </a:endParaRPr>
                    </a:p>
                    <a:p>
                      <a:pPr marL="0" marR="0" indent="0" algn="just" defTabSz="457200" rtl="0" eaLnBrk="1" fontAlgn="auto" latinLnBrk="0" hangingPunct="1">
                        <a:lnSpc>
                          <a:spcPct val="150000"/>
                        </a:lnSpc>
                        <a:spcBef>
                          <a:spcPts val="0"/>
                        </a:spcBef>
                        <a:spcAft>
                          <a:spcPts val="0"/>
                        </a:spcAft>
                        <a:buClrTx/>
                        <a:buSzTx/>
                        <a:buFontTx/>
                        <a:buNone/>
                        <a:tabLst/>
                        <a:defRPr/>
                      </a:pP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bl>
          </a:graphicData>
        </a:graphic>
      </p:graphicFrame>
      <p:sp>
        <p:nvSpPr>
          <p:cNvPr id="3" name="Title 1"/>
          <p:cNvSpPr txBox="1"/>
          <p:nvPr/>
        </p:nvSpPr>
        <p:spPr>
          <a:xfrm>
            <a:off x="148046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07080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34297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252196" y="1577089"/>
            <a:ext cx="7621545" cy="465364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Researchers have utilized various machine learning techniques to tackle spam comment detection on YouTube. Notably, methods such as support vector machines, k-nearest neighbors, and neural networks have been employed as pivotal approaches. These algorithms operate probabilistically, assessing the probability that a comment is spam by considering its attributes and the presence of certain spam-related keywords or phrases. Due to its straightforwardness and effectiveness, this algorithmic approach is widely favored for categorizing comments, effectively discerning between spam and legitimate content with acceptable precision.</a:t>
            </a:r>
          </a:p>
        </p:txBody>
      </p:sp>
    </p:spTree>
    <p:extLst>
      <p:ext uri="{BB962C8B-B14F-4D97-AF65-F5344CB8AC3E}">
        <p14:creationId xmlns:p14="http://schemas.microsoft.com/office/powerpoint/2010/main" val="330251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429064"/>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236373" y="1743172"/>
            <a:ext cx="9983562" cy="3785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Independence assumption: Naive Bayes assumes that all features (words or phrases) in a comment are independent of each other, which is often not true in natural language. This can lead to inaccuracies in the classification, especially when comments contain complex or context-dependent patterns.</a:t>
            </a:r>
          </a:p>
          <a:p>
            <a:pPr algn="just">
              <a:lnSpc>
                <a:spcPct val="150000"/>
              </a:lnSpc>
            </a:pPr>
            <a:r>
              <a:rPr lang="en-US" sz="2000" dirty="0">
                <a:latin typeface="Times New Roman" panose="02020603050405020304" pitchFamily="18" charset="0"/>
                <a:cs typeface="Times New Roman" panose="02020603050405020304" pitchFamily="18" charset="0"/>
              </a:rPr>
              <a:t>2. Handling out-of-vocabulary words: Naive Bayes relies on the occurrence of specific words or phrases in the training data. If a comment contains words that were not seen during training (out-of-vocabulary words), the algorithm may struggle to accurately classify the comment, leading to false positives or false negatives.</a:t>
            </a:r>
          </a:p>
        </p:txBody>
      </p:sp>
    </p:spTree>
    <p:extLst>
      <p:ext uri="{BB962C8B-B14F-4D97-AF65-F5344CB8AC3E}">
        <p14:creationId xmlns:p14="http://schemas.microsoft.com/office/powerpoint/2010/main" val="2754339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589901" y="2026508"/>
            <a:ext cx="9359577" cy="188365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3. Sensitivity to feature relevance: The performance of Naive Bayes heavily depends on the choice and quality of features used for classification. Selecting relevant features is critical, and if important features are overlooked or less informative features are included, it can impact the overall accuracy of the spam detection system.</a:t>
            </a:r>
          </a:p>
        </p:txBody>
      </p:sp>
    </p:spTree>
    <p:extLst>
      <p:ext uri="{BB962C8B-B14F-4D97-AF65-F5344CB8AC3E}">
        <p14:creationId xmlns:p14="http://schemas.microsoft.com/office/powerpoint/2010/main" val="353406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01785" y="345873"/>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076863" y="1268860"/>
            <a:ext cx="8504349" cy="5124480"/>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planned system aims to improve the precision of detecting spam comments on YouTube by employing an amalgamation of advanced machine learning algorithms. These techniques encompass Support Vector Machine with Radial Basis Function kernel (SVM-RBF), Random Forest (RF), Extra Trees (ET), and Long Short-Term Memory (LSTM), CNN which is a deep learning methodology. By capitalizing on the unique capabilities of these algorithms, This collaborative endeavor strives to enhance detection accuracy, fostering a more secure and reliable digital milieu for YouTube users. It seeks to mitigate the risks associated with fraudulent activities, offensive content, and violations of privacy.</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10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4191981"/>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Enhanced Accuracy: By leveraging multiple advanced ML algorithms, the system can effectively capture various patterns and features in comments, leading to higher accuracy in distinguishing between spam and non-spam comments. This improvement over the traditional Naive Bayes approach ensures a more reliable spam detection system.</a:t>
            </a:r>
          </a:p>
          <a:p>
            <a:pPr algn="just">
              <a:lnSpc>
                <a:spcPct val="150000"/>
              </a:lnSpc>
            </a:pPr>
            <a:r>
              <a:rPr lang="en-US" sz="2000" dirty="0">
                <a:latin typeface="Times New Roman" panose="02020603050405020304" pitchFamily="18" charset="0"/>
                <a:cs typeface="Times New Roman" panose="02020603050405020304" pitchFamily="18" charset="0"/>
              </a:rPr>
              <a:t>2. Robustness and Generalization: Each algorithm brings its unique strengths to the ensemble, increasing the system's robustness and ability to generalize well to new and unseen data. The combined approach reduces the risk of over fitting and enables the system to handle diverse types of spam comments effectively.</a:t>
            </a:r>
          </a:p>
        </p:txBody>
      </p:sp>
    </p:spTree>
    <p:extLst>
      <p:ext uri="{BB962C8B-B14F-4D97-AF65-F5344CB8AC3E}">
        <p14:creationId xmlns:p14="http://schemas.microsoft.com/office/powerpoint/2010/main" val="412866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98780" y="2059459"/>
            <a:ext cx="8422086" cy="234532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3. Effective Feature Selection: Different algorithms excel at different types of feature interactions. The proposed combination allows for more effective feature selection, ensuring that relevant features are considered while filtering out noise and irrelevant information from comments, thereby enhancing the system's overall performance.</a:t>
            </a:r>
          </a:p>
        </p:txBody>
      </p:sp>
    </p:spTree>
    <p:extLst>
      <p:ext uri="{BB962C8B-B14F-4D97-AF65-F5344CB8AC3E}">
        <p14:creationId xmlns:p14="http://schemas.microsoft.com/office/powerpoint/2010/main" val="1526265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71183" y="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73496" y="621166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09416" y="794197"/>
            <a:ext cx="6573167" cy="5496692"/>
          </a:xfrm>
          <a:prstGeom prst="rect">
            <a:avLst/>
          </a:prstGeom>
        </p:spPr>
      </p:pic>
    </p:spTree>
    <p:extLst>
      <p:ext uri="{BB962C8B-B14F-4D97-AF65-F5344CB8AC3E}">
        <p14:creationId xmlns:p14="http://schemas.microsoft.com/office/powerpoint/2010/main" val="182959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2732" y="1236373"/>
            <a:ext cx="9916732" cy="517064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To detect and classify YouTube comments as spam or not-spam, we have devised a comprehensive pipeline:</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Cleaning</a:t>
            </a:r>
            <a:r>
              <a:rPr lang="en-US" sz="2000" dirty="0">
                <a:latin typeface="Times New Roman" panose="02020603050405020304" pitchFamily="18" charset="0"/>
                <a:cs typeface="Times New Roman" panose="02020603050405020304" pitchFamily="18" charset="0"/>
              </a:rPr>
              <a:t>: We begin by removing irrelevant and redundant data, ensuring comments are free from noise and anomalies.</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Transforming</a:t>
            </a:r>
            <a:r>
              <a:rPr lang="en-US" sz="2000" dirty="0">
                <a:latin typeface="Times New Roman" panose="02020603050405020304" pitchFamily="18" charset="0"/>
                <a:cs typeface="Times New Roman" panose="02020603050405020304" pitchFamily="18" charset="0"/>
              </a:rPr>
              <a:t>: The comments are then transformed into a structured format, suitable for analysis.</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Preprocessing</a:t>
            </a:r>
            <a:r>
              <a:rPr lang="en-US" sz="2000" dirty="0">
                <a:latin typeface="Times New Roman" panose="02020603050405020304" pitchFamily="18" charset="0"/>
                <a:cs typeface="Times New Roman" panose="02020603050405020304" pitchFamily="18" charset="0"/>
              </a:rPr>
              <a:t>: In data preprocessing for YouTube comments spam detection, several essential techniques are applied:</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Tokenizer</a:t>
            </a:r>
            <a:r>
              <a:rPr lang="en-US" sz="2000" dirty="0">
                <a:latin typeface="Times New Roman" panose="02020603050405020304" pitchFamily="18" charset="0"/>
                <a:cs typeface="Times New Roman" panose="02020603050405020304" pitchFamily="18" charset="0"/>
              </a:rPr>
              <a:t>: Tokenization involves breaking down comments into individual words or tokens. This process allows the algorithm to work with individual words as features, making it easier to analyze the text.</a:t>
            </a:r>
          </a:p>
        </p:txBody>
      </p:sp>
      <p:sp>
        <p:nvSpPr>
          <p:cNvPr id="3" name="Rectangle 2"/>
          <p:cNvSpPr/>
          <p:nvPr/>
        </p:nvSpPr>
        <p:spPr>
          <a:xfrm>
            <a:off x="772732" y="539771"/>
            <a:ext cx="4456669"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BLOCK DIAGRAM DESCRIPTION :</a:t>
            </a:r>
            <a:endParaRPr lang="en-US" sz="2000" b="1" dirty="0"/>
          </a:p>
        </p:txBody>
      </p:sp>
    </p:spTree>
    <p:extLst>
      <p:ext uri="{BB962C8B-B14F-4D97-AF65-F5344CB8AC3E}">
        <p14:creationId xmlns:p14="http://schemas.microsoft.com/office/powerpoint/2010/main" val="1566983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0" y="480477"/>
            <a:ext cx="10534919" cy="603864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Stemming</a:t>
            </a:r>
            <a:r>
              <a:rPr lang="en-US" sz="2000" dirty="0">
                <a:latin typeface="Times New Roman" panose="02020603050405020304" pitchFamily="18" charset="0"/>
                <a:cs typeface="Times New Roman" panose="02020603050405020304" pitchFamily="18" charset="0"/>
              </a:rPr>
              <a:t>: Stemming is the process of reducing words to their root or base form. It helps in treating words with the same root as identical, reducing the feature space and simplifying text analysis.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Lemmatization</a:t>
            </a:r>
            <a:r>
              <a:rPr lang="en-US" sz="2000" dirty="0">
                <a:latin typeface="Times New Roman" panose="02020603050405020304" pitchFamily="18" charset="0"/>
                <a:cs typeface="Times New Roman" panose="02020603050405020304" pitchFamily="18" charset="0"/>
              </a:rPr>
              <a:t>: Lemmatization is similar to stemming but considers the context to find a word's base form. It results in more accurate word representations, preserving the meaning of the words.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4. </a:t>
            </a:r>
            <a:r>
              <a:rPr lang="en-US" sz="2000" b="1" dirty="0" err="1">
                <a:latin typeface="Times New Roman" panose="02020603050405020304" pitchFamily="18" charset="0"/>
                <a:cs typeface="Times New Roman" panose="02020603050405020304" pitchFamily="18" charset="0"/>
              </a:rPr>
              <a:t>Vectorizer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Vectorization</a:t>
            </a:r>
            <a:r>
              <a:rPr lang="en-US" sz="2000" dirty="0">
                <a:latin typeface="Times New Roman" panose="02020603050405020304" pitchFamily="18" charset="0"/>
                <a:cs typeface="Times New Roman" panose="02020603050405020304" pitchFamily="18" charset="0"/>
              </a:rPr>
              <a:t> converts text data into numerical form. Techniques like TF-IDF (Term Frequency-Inverse Document Frequency) or word </a:t>
            </a:r>
            <a:r>
              <a:rPr lang="en-US" sz="2000" dirty="0" err="1">
                <a:latin typeface="Times New Roman" panose="02020603050405020304" pitchFamily="18" charset="0"/>
                <a:cs typeface="Times New Roman" panose="02020603050405020304" pitchFamily="18" charset="0"/>
              </a:rPr>
              <a:t>embeddings</a:t>
            </a:r>
            <a:r>
              <a:rPr lang="en-US" sz="2000" dirty="0">
                <a:latin typeface="Times New Roman" panose="02020603050405020304" pitchFamily="18" charset="0"/>
                <a:cs typeface="Times New Roman" panose="02020603050405020304" pitchFamily="18" charset="0"/>
              </a:rPr>
              <a:t> (e.g., Word2Vec or </a:t>
            </a:r>
            <a:r>
              <a:rPr lang="en-US" sz="2000" dirty="0" err="1">
                <a:latin typeface="Times New Roman" panose="02020603050405020304" pitchFamily="18" charset="0"/>
                <a:cs typeface="Times New Roman" panose="02020603050405020304" pitchFamily="18" charset="0"/>
              </a:rPr>
              <a:t>GloVe</a:t>
            </a:r>
            <a:r>
              <a:rPr lang="en-US" sz="2000" dirty="0">
                <a:latin typeface="Times New Roman" panose="02020603050405020304" pitchFamily="18" charset="0"/>
                <a:cs typeface="Times New Roman" panose="02020603050405020304" pitchFamily="18" charset="0"/>
              </a:rPr>
              <a:t>) are used to represent comments as numerical vectors, allowing machine learning models to process them.</a:t>
            </a:r>
          </a:p>
          <a:p>
            <a:pPr algn="just">
              <a:lnSpc>
                <a:spcPct val="150000"/>
              </a:lnSpc>
            </a:pPr>
            <a:r>
              <a:rPr lang="en-US" sz="2000" b="1" dirty="0">
                <a:latin typeface="Times New Roman" panose="02020603050405020304" pitchFamily="18" charset="0"/>
                <a:cs typeface="Times New Roman" panose="02020603050405020304" pitchFamily="18" charset="0"/>
              </a:rPr>
              <a:t>4. Normalize the Data</a:t>
            </a:r>
            <a:r>
              <a:rPr lang="en-US" sz="2000" dirty="0">
                <a:latin typeface="Times New Roman" panose="02020603050405020304" pitchFamily="18" charset="0"/>
                <a:cs typeface="Times New Roman" panose="02020603050405020304" pitchFamily="18" charset="0"/>
              </a:rPr>
              <a:t>: We ensure uniformity in the dataset by scaling and normalizing the features.</a:t>
            </a:r>
          </a:p>
          <a:p>
            <a:pPr algn="just">
              <a:lnSpc>
                <a:spcPct val="150000"/>
              </a:lnSpc>
            </a:pPr>
            <a:r>
              <a:rPr lang="en-US" sz="2000" b="1" dirty="0">
                <a:latin typeface="Times New Roman" panose="02020603050405020304" pitchFamily="18" charset="0"/>
                <a:cs typeface="Times New Roman" panose="02020603050405020304" pitchFamily="18" charset="0"/>
              </a:rPr>
              <a:t>5. Feature Engineering</a:t>
            </a:r>
            <a:r>
              <a:rPr lang="en-US" sz="2000" dirty="0">
                <a:latin typeface="Times New Roman" panose="02020603050405020304" pitchFamily="18" charset="0"/>
                <a:cs typeface="Times New Roman" panose="02020603050405020304" pitchFamily="18" charset="0"/>
              </a:rPr>
              <a:t>: Techniques like filling null values, label encoding, and leveraging NLP methods are employed to make the data more conducive for modeling.</a:t>
            </a:r>
          </a:p>
        </p:txBody>
      </p:sp>
    </p:spTree>
    <p:extLst>
      <p:ext uri="{BB962C8B-B14F-4D97-AF65-F5344CB8AC3E}">
        <p14:creationId xmlns:p14="http://schemas.microsoft.com/office/powerpoint/2010/main" val="35797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Algorithms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UMLs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566423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763" y="1112158"/>
            <a:ext cx="9968248" cy="3730317"/>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6. Dataset Partitioning: </a:t>
            </a:r>
            <a:r>
              <a:rPr lang="en-US" sz="2000" dirty="0">
                <a:latin typeface="Times New Roman" panose="02020603050405020304" pitchFamily="18" charset="0"/>
                <a:cs typeface="Times New Roman" panose="02020603050405020304" pitchFamily="18" charset="0"/>
              </a:rPr>
              <a:t>The dataset is split into training (70%) and testing (30%) sets.</a:t>
            </a:r>
          </a:p>
          <a:p>
            <a:pPr algn="just">
              <a:lnSpc>
                <a:spcPct val="150000"/>
              </a:lnSpc>
            </a:pPr>
            <a:r>
              <a:rPr lang="en-US" sz="2000" b="1" dirty="0">
                <a:latin typeface="Times New Roman" panose="02020603050405020304" pitchFamily="18" charset="0"/>
                <a:cs typeface="Times New Roman" panose="02020603050405020304" pitchFamily="18" charset="0"/>
              </a:rPr>
              <a:t>7. Machine Learning Modeling: </a:t>
            </a:r>
            <a:r>
              <a:rPr lang="en-US" sz="2000" dirty="0">
                <a:latin typeface="Times New Roman" panose="02020603050405020304" pitchFamily="18" charset="0"/>
                <a:cs typeface="Times New Roman" panose="02020603050405020304" pitchFamily="18" charset="0"/>
              </a:rPr>
              <a:t>Algorithms such as SVM-RBF, Random Forest, Extra Trees, and LSTM are implemented to discern patterns in the data.</a:t>
            </a:r>
          </a:p>
          <a:p>
            <a:pPr algn="just">
              <a:lnSpc>
                <a:spcPct val="150000"/>
              </a:lnSpc>
            </a:pPr>
            <a:r>
              <a:rPr lang="en-US" sz="2000" b="1" dirty="0">
                <a:latin typeface="Times New Roman" panose="02020603050405020304" pitchFamily="18" charset="0"/>
                <a:cs typeface="Times New Roman" panose="02020603050405020304" pitchFamily="18" charset="0"/>
              </a:rPr>
              <a:t>8. Model Evaluation: </a:t>
            </a:r>
            <a:r>
              <a:rPr lang="en-US" sz="2000" dirty="0">
                <a:latin typeface="Times New Roman" panose="02020603050405020304" pitchFamily="18" charset="0"/>
                <a:cs typeface="Times New Roman" panose="02020603050405020304" pitchFamily="18" charset="0"/>
              </a:rPr>
              <a:t>The chosen models undergo rigorous evaluation to gauge their accuracy and efficiency. </a:t>
            </a:r>
          </a:p>
          <a:p>
            <a:pPr algn="just">
              <a:lnSpc>
                <a:spcPct val="150000"/>
              </a:lnSpc>
            </a:pPr>
            <a:r>
              <a:rPr lang="en-US" sz="2000" b="1" dirty="0">
                <a:latin typeface="Times New Roman" panose="02020603050405020304" pitchFamily="18" charset="0"/>
                <a:cs typeface="Times New Roman" panose="02020603050405020304" pitchFamily="18" charset="0"/>
              </a:rPr>
              <a:t>9.Classification: </a:t>
            </a:r>
            <a:r>
              <a:rPr lang="en-US" sz="2000" dirty="0">
                <a:latin typeface="Times New Roman" panose="02020603050405020304" pitchFamily="18" charset="0"/>
                <a:cs typeface="Times New Roman" panose="02020603050405020304" pitchFamily="18" charset="0"/>
              </a:rPr>
              <a:t>The final model classifies comments into 'spam' or 'not-spam' categories.</a:t>
            </a:r>
          </a:p>
          <a:p>
            <a:pPr algn="just">
              <a:lnSpc>
                <a:spcPct val="150000"/>
              </a:lnSpc>
            </a:pPr>
            <a:r>
              <a:rPr lang="en-US" sz="2000" b="1" dirty="0">
                <a:latin typeface="Times New Roman" panose="02020603050405020304" pitchFamily="18" charset="0"/>
                <a:cs typeface="Times New Roman" panose="02020603050405020304" pitchFamily="18" charset="0"/>
              </a:rPr>
              <a:t>10. Web Framework: </a:t>
            </a:r>
            <a:r>
              <a:rPr lang="en-US" sz="2000" dirty="0">
                <a:latin typeface="Times New Roman" panose="02020603050405020304" pitchFamily="18" charset="0"/>
                <a:cs typeface="Times New Roman" panose="02020603050405020304" pitchFamily="18" charset="0"/>
              </a:rPr>
              <a:t>An interactive website interface is built to showcase the project, allowing users to test the system's efficacy in real-time.</a:t>
            </a:r>
          </a:p>
        </p:txBody>
      </p:sp>
    </p:spTree>
    <p:extLst>
      <p:ext uri="{BB962C8B-B14F-4D97-AF65-F5344CB8AC3E}">
        <p14:creationId xmlns:p14="http://schemas.microsoft.com/office/powerpoint/2010/main" val="595118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IDE/Workbench			:  PyCharm</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896419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3529106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053748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21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171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5" name="Picture 4"/>
          <p:cNvPicPr/>
          <p:nvPr/>
        </p:nvPicPr>
        <p:blipFill>
          <a:blip r:embed="rId2"/>
          <a:stretch>
            <a:fillRect/>
          </a:stretch>
        </p:blipFill>
        <p:spPr>
          <a:xfrm>
            <a:off x="4012443" y="2057258"/>
            <a:ext cx="3281788" cy="3562350"/>
          </a:xfrm>
          <a:prstGeom prst="rect">
            <a:avLst/>
          </a:prstGeom>
        </p:spPr>
      </p:pic>
    </p:spTree>
    <p:extLst>
      <p:ext uri="{BB962C8B-B14F-4D97-AF65-F5344CB8AC3E}">
        <p14:creationId xmlns:p14="http://schemas.microsoft.com/office/powerpoint/2010/main" val="2123073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Support Vector Machine with Radial Basis Function kernel (SVM-RBF) is a machine learning algorithm used for classification and regression tasks. It employs a non-linear transformation to map data into a higher-dimensional space, where a </a:t>
            </a:r>
            <a:r>
              <a:rPr lang="en-US" sz="2000" dirty="0" err="1">
                <a:latin typeface="Times New Roman" panose="02020603050405020304" pitchFamily="18" charset="0"/>
                <a:cs typeface="Times New Roman" panose="02020603050405020304" pitchFamily="18" charset="0"/>
              </a:rPr>
              <a:t>hyperplane</a:t>
            </a:r>
            <a:r>
              <a:rPr lang="en-US" sz="2000" dirty="0">
                <a:latin typeface="Times New Roman" panose="02020603050405020304" pitchFamily="18" charset="0"/>
                <a:cs typeface="Times New Roman" panose="02020603050405020304" pitchFamily="18" charset="0"/>
              </a:rPr>
              <a:t> is established to maximize the margin between different classes. The Radial Basis Function kernel calculates similarity between data points, determining their influence on classification. This kernel's flexibility enables SVM-RBF to effectively handle complex, non-linear relationships in data. It's widely used for its ability to capture intricate patterns and achieve accurate results in various applications, such as image recognition, text categorization, and bioinformatics.</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1721489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Random Forest is a powerful machine learning algorithm that assembles multiple decision trees to make accurate predictions. Each tree is trained on a subset of data and votes on the final prediction, resulting in improved accuracy and robustness. It mitigates </a:t>
            </a:r>
            <a:r>
              <a:rPr lang="en-US" sz="2000" dirty="0" err="1">
                <a:latin typeface="Times New Roman" panose="02020603050405020304" pitchFamily="18" charset="0"/>
                <a:cs typeface="Times New Roman" panose="02020603050405020304" pitchFamily="18" charset="0"/>
              </a:rPr>
              <a:t>overfitting</a:t>
            </a:r>
            <a:r>
              <a:rPr lang="en-US" sz="2000" dirty="0">
                <a:latin typeface="Times New Roman" panose="02020603050405020304" pitchFamily="18" charset="0"/>
                <a:cs typeface="Times New Roman" panose="02020603050405020304" pitchFamily="18" charset="0"/>
              </a:rPr>
              <a:t> and handles complex relationships in data by averaging predictions from different trees. Random Forest is versatile, handling classification and regression tasks effectively. It's widely used due to its ability to capture intricate patterns in data, making it suitable for various domains such as finance, healthcare, and image analysis. Its ensemble nature enhances generalization and makes it a popular choice for predictive modeling.</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198536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Extra Trees, short for Extremely Randomized Trees, is an ensemble machine learning algorithm used for classification and regression tasks. It's an extension of the Random Forest method, where multiple decision trees are built using bootstrapped samples and random feature subsets. However, Extra Trees takes randomness a step further by making decisions at each split point based on random thresholds, resulting in a broader exploration of feature space. This increases diversity among trees, reducing </a:t>
            </a:r>
            <a:r>
              <a:rPr lang="en-US" sz="2000" dirty="0" err="1">
                <a:latin typeface="Times New Roman" panose="02020603050405020304" pitchFamily="18" charset="0"/>
                <a:cs typeface="Times New Roman" panose="02020603050405020304" pitchFamily="18" charset="0"/>
              </a:rPr>
              <a:t>overfitting</a:t>
            </a:r>
            <a:r>
              <a:rPr lang="en-US" sz="2000" dirty="0">
                <a:latin typeface="Times New Roman" panose="02020603050405020304" pitchFamily="18" charset="0"/>
                <a:cs typeface="Times New Roman" panose="02020603050405020304" pitchFamily="18" charset="0"/>
              </a:rPr>
              <a:t> and improving generalization. By aggregating predictions from individual trees, Extra Trees enhances accuracy and robustness, making it suitable for complex datasets and improving overall predictive performance.</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37819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26223" y="288323"/>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ABSTRACT</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079157" y="1194486"/>
            <a:ext cx="9490801"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rise of spam comments on platforms like YouTube has become a significant concern, as they not only hinder genuine user engagement but also pose serious risks to users' safety and privacy. Machine Learning (ML) and Deep Learning (DL) offers a powerful solution to combat spam comments by automating the process of detecting and preventing them. With the ability to analyze vast amounts of data and patterns, ML algorithms can effectively distinguish between legitimate comments and those that are spam ML and DL algorithms calculates the likelihood of a comment being spam based on its characteristics and the occurrence of specific keywords or phrases that are typical of spam content. By training the algorithm on a labeled dataset of spam and non-spam comments, it can learn to recognize patterns and generalize its understanding to new, unseen comments. Achieving a detection accuracy of 92.78% is indeed promising, but researchers and developers continue to explore other ML techniques and combinations to further improve the accuracy and robustness of spam comment detection systems. </a:t>
            </a:r>
          </a:p>
        </p:txBody>
      </p:sp>
    </p:spTree>
    <p:extLst>
      <p:ext uri="{BB962C8B-B14F-4D97-AF65-F5344CB8AC3E}">
        <p14:creationId xmlns:p14="http://schemas.microsoft.com/office/powerpoint/2010/main" val="3658246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Long Short-Term Memory (LSTM) is a specialized type of recurrent neural network (RNN) architecture in deep learning. It excels in processing and retaining sequential data by utilizing memory cells with various gates to regulate information flow. LSTMs are adept at capturing long-range dependencies, making them ideal for tasks like text analysis, speech recognition, and time series prediction. The architecture's key components include input, forget, and output gates, along with a cell state that can store and control information over extended sequences. This enables LSTMs to effectively model intricate patterns and relationships within sequential data, leading to enhanced performance in various applications.</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2269372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6433" y="1281024"/>
            <a:ext cx="9533268" cy="557697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CNN, or Convolutional Neural Network, is a deep learning algorithm primarily used for image recognition, classification, and computer vision tasks. Its architecture comprises convolutional layers that apply filters to input images to extract features, followed by pooling layers to reduce dimensionality and fully connected layers for classification. CNNs excel in recognizing patterns within images through hierarchical learning, identifying edges, shapes, and complex structures. They've revolutionized various fields like healthcare (medical imaging diagnosis), autonomous vehicles, and object recognition in everyday technology. Their ability to automatically learn features from data, reducing manual feature engineering, has made them pivotal in machine learning. Moreover, CNNs' transfer learning capability allows pre-trained models to adapt to new tasks, optimizing performance with less data. This adaptability and efficiency make CNNs a cornerstone in modern AI applications.</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3589831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6433" y="1281024"/>
            <a:ext cx="9533268" cy="326865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Artificial Neural Networks (ANNs) are computational models inspired by the human brain's structure and function. Composed of interconnected nodes (neurons) organized in layers, ANNs process information through these connections. The input layer receives data, which is then manipulated through hidden layers via weighted connections. The output layer produces the final result. During training, ANNs adjust these weights to minimize the difference between predicted and actual outputs, a process called backpropagation, enhancing their predictive accuracy.</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3869602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Long Short-Term Memory (LSTM) is a specialized type of recurrent neural network (RNN) architecture in deep learning. It excels in processing and retaining sequential data by utilizing memory cells with various gates to regulate information flow. LSTMs are adept at capturing long-range dependencies, making them ideal for tasks like text analysis, speech recognition, and time series prediction. The architecture's key components include input, forget, and output gates, along with a cell state that can store and control information over extended sequences. This enables LSTMs to effectively model intricate patterns and relationships within sequential data, leading to enhanced performance in various applications.</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3703807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7559"/>
          </a:xfrm>
          <a:prstGeom prst="rect">
            <a:avLst/>
          </a:prstGeom>
        </p:spPr>
        <p:txBody>
          <a:bodyPr wrap="square">
            <a:spAutoFit/>
          </a:bodyPr>
          <a:lstStyle/>
          <a:p>
            <a:pPr lvl="0" algn="just">
              <a:lnSpc>
                <a:spcPct val="150000"/>
              </a:lnSpc>
            </a:pPr>
            <a:r>
              <a:rPr lang="en-US" b="1" dirty="0">
                <a:latin typeface="Times New Roman" panose="02020603050405020304" pitchFamily="18" charset="0"/>
                <a:cs typeface="Times New Roman" panose="02020603050405020304" pitchFamily="18" charset="0"/>
              </a:rPr>
              <a:t>Convolutional Neural Network (CNN):</a:t>
            </a:r>
            <a:endParaRPr lang="en-US"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Convolutional Layers: CNNs learn spatial hierarchies of features through convolutional layers. Each layer consists of multiple learnable filters or kernels. These filters are convolved with input data to produce feature maps, capturing patterns like edges, textures, or shapes.</a:t>
            </a:r>
          </a:p>
          <a:p>
            <a:pPr lvl="0" algn="just">
              <a:lnSpc>
                <a:spcPct val="150000"/>
              </a:lnSpc>
            </a:pPr>
            <a:r>
              <a:rPr lang="en-US" dirty="0">
                <a:latin typeface="Times New Roman" panose="02020603050405020304" pitchFamily="18" charset="0"/>
                <a:cs typeface="Times New Roman" panose="02020603050405020304" pitchFamily="18" charset="0"/>
              </a:rPr>
              <a:t>Activation Function: Typically, a non-linear activation function like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(Rectified Linear Unit) follows each convolutional operation.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introduces non-linearity, allowing the network to approximate complex functions.</a:t>
            </a:r>
          </a:p>
          <a:p>
            <a:pPr lvl="0" algn="just">
              <a:lnSpc>
                <a:spcPct val="150000"/>
              </a:lnSpc>
            </a:pPr>
            <a:r>
              <a:rPr lang="en-US" dirty="0">
                <a:latin typeface="Times New Roman" panose="02020603050405020304" pitchFamily="18" charset="0"/>
                <a:cs typeface="Times New Roman" panose="02020603050405020304" pitchFamily="18" charset="0"/>
              </a:rPr>
              <a:t>Pooling Layers: Pooling layers </a:t>
            </a:r>
            <a:r>
              <a:rPr lang="en-US" dirty="0" err="1">
                <a:latin typeface="Times New Roman" panose="02020603050405020304" pitchFamily="18" charset="0"/>
                <a:cs typeface="Times New Roman" panose="02020603050405020304" pitchFamily="18" charset="0"/>
              </a:rPr>
              <a:t>downsample</a:t>
            </a:r>
            <a:r>
              <a:rPr lang="en-US" dirty="0">
                <a:latin typeface="Times New Roman" panose="02020603050405020304" pitchFamily="18" charset="0"/>
                <a:cs typeface="Times New Roman" panose="02020603050405020304" pitchFamily="18" charset="0"/>
              </a:rPr>
              <a:t> feature maps, reducing their spatial dimensions while retaining important information. Common pooling operations include max pooling, where the maximum value in each region is retained, and average pooling, where the average value is retained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3718912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708" y="407028"/>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DIAGRAMS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Unified Modelling Language is a standard language for specifying, Visualization, Constructing and documenting the artefacts of software system, as well as for business modelling and other non-software systems. The UML represents a collection of best engineering practices that have proven successful in the modelling of large and complex systems.</a:t>
            </a: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6288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538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6369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62200" y="228600"/>
            <a:ext cx="71628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8270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2545556" y="2759015"/>
            <a:ext cx="63246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579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831" y="2150895"/>
            <a:ext cx="8633139" cy="286232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Ensemble methods, deep learning, and natural language processing (NLP) techniques are among the advanced ML approaches gaining attention in this domain. One crucial aspect of an effective spam detection system is its adaptability and responsiveness to emerging spam tactics. </a:t>
            </a:r>
          </a:p>
          <a:p>
            <a:pPr algn="just">
              <a:lnSpc>
                <a:spcPct val="150000"/>
              </a:lnSpc>
            </a:pPr>
            <a:r>
              <a:rPr lang="en-US" sz="2000" b="1" dirty="0">
                <a:latin typeface="Times New Roman" panose="02020603050405020304" pitchFamily="18" charset="0"/>
                <a:cs typeface="Times New Roman" panose="02020603050405020304" pitchFamily="18" charset="0"/>
              </a:rPr>
              <a:t>Keywords</a:t>
            </a:r>
            <a:r>
              <a:rPr lang="en-US" sz="2000" dirty="0">
                <a:latin typeface="Times New Roman" panose="02020603050405020304" pitchFamily="18" charset="0"/>
                <a:cs typeface="Times New Roman" panose="02020603050405020304" pitchFamily="18" charset="0"/>
              </a:rPr>
              <a:t>: ML evaluation, ML techniques , Spam detection, Deep learning.</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ABSTRACT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545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5"/>
          <p:cNvPicPr>
            <a:picLocks/>
          </p:cNvPicPr>
          <p:nvPr/>
        </p:nvPicPr>
        <p:blipFill>
          <a:blip r:embed="rId2"/>
          <a:stretch>
            <a:fillRect/>
          </a:stretch>
        </p:blipFill>
        <p:spPr>
          <a:xfrm>
            <a:off x="4494362" y="2656936"/>
            <a:ext cx="4954438" cy="3820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5738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4" name="Content Placeholder 3"/>
          <p:cNvPicPr>
            <a:picLocks/>
          </p:cNvPicPr>
          <p:nvPr/>
        </p:nvPicPr>
        <p:blipFill>
          <a:blip r:embed="rId2"/>
          <a:stretch>
            <a:fillRect/>
          </a:stretch>
        </p:blipFill>
        <p:spPr>
          <a:xfrm>
            <a:off x="2055962" y="3230592"/>
            <a:ext cx="7924800" cy="3143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88821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9544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2613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996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8961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36831" y="2915728"/>
            <a:ext cx="5417280" cy="38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8405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046435" y="96505"/>
            <a:ext cx="6924264" cy="6301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02079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Sah</a:t>
            </a:r>
            <a:r>
              <a:rPr lang="en-US" sz="2000" dirty="0">
                <a:latin typeface="Times New Roman" panose="02020603050405020304" pitchFamily="18" charset="0"/>
                <a:cs typeface="Times New Roman" panose="02020603050405020304" pitchFamily="18" charset="0"/>
              </a:rPr>
              <a:t>, U. K., &amp; </a:t>
            </a:r>
            <a:r>
              <a:rPr lang="en-US" sz="2000" dirty="0" err="1">
                <a:latin typeface="Times New Roman" panose="02020603050405020304" pitchFamily="18" charset="0"/>
                <a:cs typeface="Times New Roman" panose="02020603050405020304" pitchFamily="18" charset="0"/>
              </a:rPr>
              <a:t>Parmar</a:t>
            </a:r>
            <a:r>
              <a:rPr lang="en-US" sz="2000" dirty="0">
                <a:latin typeface="Times New Roman" panose="02020603050405020304" pitchFamily="18" charset="0"/>
                <a:cs typeface="Times New Roman" panose="02020603050405020304" pitchFamily="18" charset="0"/>
              </a:rPr>
              <a:t>, N. (2017). An approach for Malicious Spam Detection in Email with comparison of different classifiers.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[2]Alberto, T. C., </a:t>
            </a:r>
            <a:r>
              <a:rPr lang="en-US" sz="2000" dirty="0" err="1">
                <a:latin typeface="Times New Roman" panose="02020603050405020304" pitchFamily="18" charset="0"/>
                <a:cs typeface="Times New Roman" panose="02020603050405020304" pitchFamily="18" charset="0"/>
              </a:rPr>
              <a:t>Lochter</a:t>
            </a:r>
            <a:r>
              <a:rPr lang="en-US" sz="2000" dirty="0">
                <a:latin typeface="Times New Roman" panose="02020603050405020304" pitchFamily="18" charset="0"/>
                <a:cs typeface="Times New Roman" panose="02020603050405020304" pitchFamily="18" charset="0"/>
              </a:rPr>
              <a:t>, J. V., &amp; Almeida, T. A. (2015, December). </a:t>
            </a:r>
            <a:r>
              <a:rPr lang="en-US" sz="2000" dirty="0" err="1">
                <a:latin typeface="Times New Roman" panose="02020603050405020304" pitchFamily="18" charset="0"/>
                <a:cs typeface="Times New Roman" panose="02020603050405020304" pitchFamily="18" charset="0"/>
              </a:rPr>
              <a:t>Tubespam</a:t>
            </a:r>
            <a:r>
              <a:rPr lang="en-US" sz="2000" dirty="0">
                <a:latin typeface="Times New Roman" panose="02020603050405020304" pitchFamily="18" charset="0"/>
                <a:cs typeface="Times New Roman" panose="02020603050405020304" pitchFamily="18" charset="0"/>
              </a:rPr>
              <a:t>: Comment spam filtering on </a:t>
            </a:r>
            <a:r>
              <a:rPr lang="en-US" sz="2000" dirty="0" err="1">
                <a:latin typeface="Times New Roman" panose="02020603050405020304" pitchFamily="18" charset="0"/>
                <a:cs typeface="Times New Roman" panose="02020603050405020304" pitchFamily="18" charset="0"/>
              </a:rPr>
              <a:t>youtube</a:t>
            </a:r>
            <a:r>
              <a:rPr lang="en-US" sz="2000" dirty="0">
                <a:latin typeface="Times New Roman" panose="02020603050405020304" pitchFamily="18" charset="0"/>
                <a:cs typeface="Times New Roman" panose="02020603050405020304" pitchFamily="18" charset="0"/>
              </a:rPr>
              <a:t>. In Machine Learning and Applications (ICMLA), 2015 IEEE 14th International Conference on (pp. 138-143). IEEE.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Alsaleh</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Alarifi</a:t>
            </a:r>
            <a:r>
              <a:rPr lang="en-US" sz="2000" dirty="0">
                <a:latin typeface="Times New Roman" panose="02020603050405020304" pitchFamily="18" charset="0"/>
                <a:cs typeface="Times New Roman" panose="02020603050405020304" pitchFamily="18" charset="0"/>
              </a:rPr>
              <a:t>, A., Al-</a:t>
            </a:r>
            <a:r>
              <a:rPr lang="en-US" sz="2000" dirty="0" err="1">
                <a:latin typeface="Times New Roman" panose="02020603050405020304" pitchFamily="18" charset="0"/>
                <a:cs typeface="Times New Roman" panose="02020603050405020304" pitchFamily="18" charset="0"/>
              </a:rPr>
              <a:t>Quayed</a:t>
            </a:r>
            <a:r>
              <a:rPr lang="en-US" sz="2000" dirty="0">
                <a:latin typeface="Times New Roman" panose="02020603050405020304" pitchFamily="18" charset="0"/>
                <a:cs typeface="Times New Roman" panose="02020603050405020304" pitchFamily="18" charset="0"/>
              </a:rPr>
              <a:t>, F., &amp; Al-Salman, A. (2016). Combating comment spam with machine learning approaches. Proceedings - 2015 IEEE 14th International Conference on Machine Learning and Applications, ICMLA 2015, 295–300. https://doi.org/10.1109/ICMLA.2015.192</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6478" y="1874283"/>
            <a:ext cx="9533268" cy="2862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Scheltus</a:t>
            </a:r>
            <a:r>
              <a:rPr lang="en-US" sz="2000" dirty="0">
                <a:latin typeface="Times New Roman" panose="02020603050405020304" pitchFamily="18" charset="0"/>
                <a:cs typeface="Times New Roman" panose="02020603050405020304" pitchFamily="18" charset="0"/>
              </a:rPr>
              <a:t>, P., </a:t>
            </a:r>
            <a:r>
              <a:rPr lang="en-US" sz="2000" dirty="0" err="1">
                <a:latin typeface="Times New Roman" panose="02020603050405020304" pitchFamily="18" charset="0"/>
                <a:cs typeface="Times New Roman" panose="02020603050405020304" pitchFamily="18" charset="0"/>
              </a:rPr>
              <a:t>Dorner</a:t>
            </a:r>
            <a:r>
              <a:rPr lang="en-US" sz="2000" dirty="0">
                <a:latin typeface="Times New Roman" panose="02020603050405020304" pitchFamily="18" charset="0"/>
                <a:cs typeface="Times New Roman" panose="02020603050405020304" pitchFamily="18" charset="0"/>
              </a:rPr>
              <a:t>, V., &amp; </a:t>
            </a:r>
            <a:r>
              <a:rPr lang="en-US" sz="2000" dirty="0" err="1">
                <a:latin typeface="Times New Roman" panose="02020603050405020304" pitchFamily="18" charset="0"/>
                <a:cs typeface="Times New Roman" panose="02020603050405020304" pitchFamily="18" charset="0"/>
              </a:rPr>
              <a:t>Lehner</a:t>
            </a:r>
            <a:r>
              <a:rPr lang="en-US" sz="2000" dirty="0">
                <a:latin typeface="Times New Roman" panose="02020603050405020304" pitchFamily="18" charset="0"/>
                <a:cs typeface="Times New Roman" panose="02020603050405020304" pitchFamily="18" charset="0"/>
              </a:rPr>
              <a:t>, F. (2013). Leave a Comment! An In-Depth Analysis of User Comments on YouTube. </a:t>
            </a:r>
            <a:r>
              <a:rPr lang="en-US" sz="2000" dirty="0" err="1">
                <a:latin typeface="Times New Roman" panose="02020603050405020304" pitchFamily="18" charset="0"/>
                <a:cs typeface="Times New Roman" panose="02020603050405020304" pitchFamily="18" charset="0"/>
              </a:rPr>
              <a:t>Wirtschaftsinformatik</a:t>
            </a:r>
            <a:r>
              <a:rPr lang="en-US" sz="2000" dirty="0">
                <a:latin typeface="Times New Roman" panose="02020603050405020304" pitchFamily="18" charset="0"/>
                <a:cs typeface="Times New Roman" panose="02020603050405020304" pitchFamily="18" charset="0"/>
              </a:rPr>
              <a:t>, 42.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[5] A. </a:t>
            </a:r>
            <a:r>
              <a:rPr lang="en-US" sz="2000" dirty="0" err="1">
                <a:latin typeface="Times New Roman" panose="02020603050405020304" pitchFamily="18" charset="0"/>
                <a:cs typeface="Times New Roman" panose="02020603050405020304" pitchFamily="18" charset="0"/>
              </a:rPr>
              <a:t>Kantchelian</a:t>
            </a:r>
            <a:r>
              <a:rPr lang="en-US" sz="2000" dirty="0">
                <a:latin typeface="Times New Roman" panose="02020603050405020304" pitchFamily="18" charset="0"/>
                <a:cs typeface="Times New Roman" panose="02020603050405020304" pitchFamily="18" charset="0"/>
              </a:rPr>
              <a:t>, J. Ma, L. Huang, S. </a:t>
            </a:r>
            <a:r>
              <a:rPr lang="en-US" sz="2000" dirty="0" err="1">
                <a:latin typeface="Times New Roman" panose="02020603050405020304" pitchFamily="18" charset="0"/>
                <a:cs typeface="Times New Roman" panose="02020603050405020304" pitchFamily="18" charset="0"/>
              </a:rPr>
              <a:t>Afroz</a:t>
            </a:r>
            <a:r>
              <a:rPr lang="en-US" sz="2000" dirty="0">
                <a:latin typeface="Times New Roman" panose="02020603050405020304" pitchFamily="18" charset="0"/>
                <a:cs typeface="Times New Roman" panose="02020603050405020304" pitchFamily="18" charset="0"/>
              </a:rPr>
              <a:t>, A. Joseph, J. D. </a:t>
            </a:r>
            <a:r>
              <a:rPr lang="en-US" sz="2000" dirty="0" err="1">
                <a:latin typeface="Times New Roman" panose="02020603050405020304" pitchFamily="18" charset="0"/>
                <a:cs typeface="Times New Roman" panose="02020603050405020304" pitchFamily="18" charset="0"/>
              </a:rPr>
              <a:t>Tygar</a:t>
            </a:r>
            <a:r>
              <a:rPr lang="en-US" sz="2000" dirty="0">
                <a:latin typeface="Times New Roman" panose="02020603050405020304" pitchFamily="18" charset="0"/>
                <a:cs typeface="Times New Roman" panose="02020603050405020304" pitchFamily="18" charset="0"/>
              </a:rPr>
              <a:t>, Robust detection of comment spam using entropy rate, in: Proceedings of the 5th ACM Workshop on Security and Artificial Intelligence, </a:t>
            </a:r>
            <a:r>
              <a:rPr lang="en-US" sz="2000" dirty="0" err="1">
                <a:latin typeface="Times New Roman" panose="02020603050405020304" pitchFamily="18" charset="0"/>
                <a:cs typeface="Times New Roman" panose="02020603050405020304" pitchFamily="18" charset="0"/>
              </a:rPr>
              <a:t>AISec</a:t>
            </a:r>
            <a:r>
              <a:rPr lang="en-US" sz="2000" dirty="0">
                <a:latin typeface="Times New Roman" panose="02020603050405020304" pitchFamily="18" charset="0"/>
                <a:cs typeface="Times New Roman" panose="02020603050405020304" pitchFamily="18" charset="0"/>
              </a:rPr>
              <a:t> ‘12, ACM, New York, NY, USA, 2012, pp. 59-70. doi:10.1145/2381896.2381907</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66519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3268652"/>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objective of the Machine Learning-based spam comments detection project on YouTube is to develop an accurate and efficient system that can automatically identify and filter out spam comments from the comment section. By doing so, the project aims to enhance user safety, privacy, and engagement on the platform. Additionally, the project intends to contribute to creating a positive and constructive online community by preventing scams, irrelevant content, and offensive messages from being displayed to users.</a:t>
            </a:r>
          </a:p>
        </p:txBody>
      </p:sp>
    </p:spTree>
    <p:extLst>
      <p:ext uri="{BB962C8B-B14F-4D97-AF65-F5344CB8AC3E}">
        <p14:creationId xmlns:p14="http://schemas.microsoft.com/office/powerpoint/2010/main" val="60699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771135" y="1911179"/>
            <a:ext cx="9045146" cy="373031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problem statement of Machine Learning-based spam comments detection on YouTube is to develop a predictive model that can classify YouTube comments as either spam or not spam. The model will analyze the content and characteristics of comments, utilizing ML algorithms, to automatically identify and filter out spam comments. The objective is to create a robust and efficient system that enhances user experience, safeguards user privacy, and reduces the volume of spam comments on the platform.</a:t>
            </a:r>
          </a:p>
          <a:p>
            <a:pPr algn="just">
              <a:lnSpc>
                <a:spcPct val="150000"/>
              </a:lnSpc>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2707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6937" y="1530822"/>
            <a:ext cx="9933440" cy="3785652"/>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motivation behind developing a robust Machine Learning-based spam comment detection system on YouTube stems from the need to protect users from harmful and deceptive content. Spam comments not only hinder genuine interactions but also pose security risks, leading to potential data breaches and financial scams.. </a:t>
            </a:r>
          </a:p>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scope of Machine Learning-based spam comments detection on YouTube is vast, as it addresses a pressing issue affecting user engagement and safety on the platform. By implementing this system, YouTube can significantly reduce the presence of harmful, irrelevant, or offensive content in the comment section. </a:t>
            </a:r>
          </a:p>
        </p:txBody>
      </p:sp>
      <p:sp>
        <p:nvSpPr>
          <p:cNvPr id="3" name="Title 1"/>
          <p:cNvSpPr txBox="1"/>
          <p:nvPr/>
        </p:nvSpPr>
        <p:spPr>
          <a:xfrm>
            <a:off x="1467472" y="26062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extLst>
      <p:ext uri="{BB962C8B-B14F-4D97-AF65-F5344CB8AC3E}">
        <p14:creationId xmlns:p14="http://schemas.microsoft.com/office/powerpoint/2010/main" val="391865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247317"/>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a lot of content creators on YouTube platform. Every creator has their own content to post or stream. They get a lot of following for their content in the form of the SUBSCRIBERS and they get more VIEWS for that content.</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So, YouTube provided a comment section for every post that the creator posted on YouTube in order to know the opinions of the VIEWERS. Some viewers like the posted video and some might not like it.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these users might post some negative or cursed comments. But there some other category of comments which are unwanted and unasked electronic messages known as spam comments. These spam comments are sent in a heavy or large amount.</a:t>
            </a: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73880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6350" y="1880547"/>
            <a:ext cx="10025449" cy="2862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by using the concept called machine learning we can predict and detect the spam.</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algorithm that have been used for detecting is Naive Bayes algorithm which predicts which comments are spam and which not and various algorithm have been used.</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spam comments are sent in a heavy or large amount.</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For spam comment detection but however Naive Bayes is best suitable as it is faster compared to other algorithms and perform better probabilistic calculations.</a:t>
            </a: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211009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4116</Words>
  <Application>Microsoft Office PowerPoint</Application>
  <PresentationFormat>Widescreen</PresentationFormat>
  <Paragraphs>200</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Microsoft account</cp:lastModifiedBy>
  <cp:revision>42</cp:revision>
  <dcterms:created xsi:type="dcterms:W3CDTF">2022-11-19T11:35:00Z</dcterms:created>
  <dcterms:modified xsi:type="dcterms:W3CDTF">2024-02-16T19:22:33Z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