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5" autoAdjust="0"/>
    <p:restoredTop sz="91906" autoAdjust="0"/>
  </p:normalViewPr>
  <p:slideViewPr>
    <p:cSldViewPr snapToGrid="0">
      <p:cViewPr varScale="1">
        <p:scale>
          <a:sx n="119" d="100"/>
          <a:sy n="11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7FCA78-E98F-4DED-B8BB-455CA9CF9529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481AC3-8F08-4C43-9A09-286E66E78C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052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When I was searching for Thesis subjects, I was considering doing my research about humor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03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– change the word that creates the PUN while maintaining the same semantic meaning</a:t>
            </a:r>
          </a:p>
          <a:p>
            <a:pPr algn="l" rtl="0"/>
            <a:r>
              <a:rPr lang="en-US" dirty="0"/>
              <a:t>B -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52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– change the word that creates the PUN while maintaining the same semantic meaning</a:t>
            </a:r>
          </a:p>
          <a:p>
            <a:pPr algn="l" rtl="0"/>
            <a:r>
              <a:rPr lang="en-US" dirty="0"/>
              <a:t>B -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711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– change the word that creates the PUN while maintaining the same semantic meaning</a:t>
            </a:r>
          </a:p>
          <a:p>
            <a:pPr algn="l" rtl="0"/>
            <a:r>
              <a:rPr lang="en-US" dirty="0"/>
              <a:t>B -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12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– change the word that creates the PUN while maintaining the same semantic meaning</a:t>
            </a:r>
          </a:p>
          <a:p>
            <a:pPr algn="l" rtl="0"/>
            <a:r>
              <a:rPr lang="en-US" dirty="0"/>
              <a:t>B -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33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– change the word that creates the PUN while maintaining the same semantic meaning</a:t>
            </a:r>
          </a:p>
          <a:p>
            <a:pPr algn="l" rtl="0"/>
            <a:r>
              <a:rPr lang="en-US" dirty="0"/>
              <a:t>B -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7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Pun – use a double meaning of the word</a:t>
            </a:r>
          </a:p>
          <a:p>
            <a:pPr algn="l" rtl="0"/>
            <a:r>
              <a:rPr lang="en-US" dirty="0"/>
              <a:t>Spoonerism – when sounds of words are transposed</a:t>
            </a:r>
          </a:p>
          <a:p>
            <a:pPr algn="l" rtl="0"/>
            <a:r>
              <a:rPr lang="en-US" dirty="0" err="1"/>
              <a:t>Idion</a:t>
            </a:r>
            <a:r>
              <a:rPr lang="en-US" dirty="0"/>
              <a:t> – A phrase that means something other than what it actually means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15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In advertising, humor grabs the audiences attention, associates a positive emotion with the brand, leaves a lasting impression.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0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Detection – humor detection is used in order to understand the real meaning behind the request/input. Should the command be taken seriously? What does the user actually want the system to do?</a:t>
            </a:r>
          </a:p>
          <a:p>
            <a:pPr algn="l" rtl="0"/>
            <a:r>
              <a:rPr lang="en-US" dirty="0"/>
              <a:t>Most of the papers in this field concern detection of Sarcasm, Irony, and Puns.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94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Although GPT seems to interact in a quite human-like fashion even telling jokes, the writers of the paper noticed that it tends to repeat the same jokes a lot, which led them to believe it simply repeats jokes from the training data or maybe even have some rule-based humorous response mechanism.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50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Detection – humor detection is used in order to understand the real meaning behind the request/input. Should the command be taken seriously? What does the user actually want the system to do?</a:t>
            </a:r>
          </a:p>
          <a:p>
            <a:pPr algn="l" rtl="0"/>
            <a:r>
              <a:rPr lang="en-US" dirty="0"/>
              <a:t>Most of the papers in this field concern detection of Sarcasm, Irony, and Puns.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77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Detection – humor detection is used in order to understand the real meaning behind the request/input. Should the command be taken seriously? What does the user actually want the system to do?</a:t>
            </a:r>
          </a:p>
          <a:p>
            <a:pPr algn="l" rtl="0"/>
            <a:r>
              <a:rPr lang="en-US" dirty="0"/>
              <a:t>Most of the papers in this field concern detection of Sarcasm, Irony, and Puns.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92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Detection – humor detection is used in order to understand the real meaning behind the request/input. Should the command be taken seriously? What does the user actually want the system to do?</a:t>
            </a:r>
          </a:p>
          <a:p>
            <a:pPr algn="l" rtl="0"/>
            <a:r>
              <a:rPr lang="en-US" dirty="0"/>
              <a:t>Most of the papers in this field concern detection of Sarcasm, Irony, and Puns.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10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Presumably explanation should be an easier task for a LM, especially an LLM which historically does good with explanations.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1AC3-8F08-4C43-9A09-286E66E78C7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36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1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118A-037E-4ABD-9E3D-32B30B3734EE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947319-EC8E-4480-A47E-8BC7A95E642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597139008&amp;rlz=1C1GCEA_enIL1079IL1079&amp;q=amusing&amp;si=AKbGX_okS0g0kR2PXn0TLBASIc0mzttlfDuuj_2YEl5FvQyxIhH5T4UldLenN0-C5dl0w2qKmS9LsUDJlyxMgENJ0ZY4dfePoxCx1KmkKEgKE3KysIjBB3o%3D&amp;expnd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CE4CDC-D89B-4A00-890F-B049E429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humor</a:t>
            </a:r>
            <a:endParaRPr lang="he-IL" dirty="0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8A22CF7B-0FE8-47B5-A056-D4050C087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49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generation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442517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other10%</a:t>
            </a:r>
          </a:p>
          <a:p>
            <a:pPr lvl="1" algn="l" rtl="0"/>
            <a:r>
              <a:rPr lang="en-US" dirty="0"/>
              <a:t>Modification: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Mixture: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Not funny: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1C9A723-BC53-4B7E-B3FD-526DD13B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288" y="2570748"/>
            <a:ext cx="3461684" cy="97856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1704F81-C55F-4B1D-8E74-A90D8DE8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225" y="3630305"/>
            <a:ext cx="3859630" cy="156254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A7DA83C-86EE-4E7F-AF6F-12275B4FE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731" y="5293628"/>
            <a:ext cx="3376123" cy="2681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014657F-527D-4152-8E69-7EDE44487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731" y="5542007"/>
            <a:ext cx="3376122" cy="59302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F633AA8-83DF-435A-B4D1-56947740A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225" y="5273843"/>
            <a:ext cx="3819785" cy="8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1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explanation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98210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Prompted to explain why the T25 were funny</a:t>
            </a:r>
          </a:p>
          <a:p>
            <a:pPr lvl="1" algn="l" rtl="0"/>
            <a:r>
              <a:rPr lang="en-US" dirty="0"/>
              <a:t>23/25 correct explanations (both direct and acoustic double meaning (too tired | two-tired)</a:t>
            </a:r>
          </a:p>
          <a:p>
            <a:pPr algn="l" rtl="0"/>
            <a:r>
              <a:rPr lang="en-US" dirty="0"/>
              <a:t>Prompted to explain modified jokes/not jokes - fails to make sense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A9F242-23DA-406B-B7BD-620E3497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92" y="3441928"/>
            <a:ext cx="4696076" cy="26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7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98210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All generated jokes were similar characteristics – structure, topic, wordplay </a:t>
            </a:r>
          </a:p>
          <a:p>
            <a:pPr algn="l" rtl="0"/>
            <a:r>
              <a:rPr lang="en-US" dirty="0"/>
              <a:t>Manually eliminated characteristics from the T25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3531A2-A6D3-4E0B-8E2D-7F7B8576E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42" y="2910213"/>
            <a:ext cx="8229600" cy="38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9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detection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DD42DD-0227-4339-9E5E-16CA666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91" y="2015732"/>
            <a:ext cx="10763250" cy="2105025"/>
          </a:xfrm>
          <a:prstGeom prst="rect">
            <a:avLst/>
          </a:prstGeom>
        </p:spPr>
      </p:pic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16BFCCD0-6748-4A11-8FBF-DE04D13F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74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detection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16BFCCD0-6748-4A11-8FBF-DE04D13F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65E425-F2FA-41C3-90B5-C641BCEA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8157642" cy="49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detection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16BFCCD0-6748-4A11-8FBF-DE04D13F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9253BF5-EFBC-453E-BCC4-6089DD35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58390"/>
            <a:ext cx="97631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9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To conclude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16BFCCD0-6748-4A11-8FBF-DE04D13F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Humor is an essential tool in human communication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AI struggles to detect/generate, but manages to explain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https://www.youtube.com/watch?v=0p6wQnWUJJA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Itinerary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humor</a:t>
            </a:r>
          </a:p>
          <a:p>
            <a:pPr algn="l" rtl="0"/>
            <a:r>
              <a:rPr lang="en-US" dirty="0"/>
              <a:t>Is </a:t>
            </a:r>
            <a:r>
              <a:rPr lang="en-US" dirty="0" err="1"/>
              <a:t>ChatGPT</a:t>
            </a:r>
            <a:r>
              <a:rPr lang="en-US" dirty="0"/>
              <a:t> funny?</a:t>
            </a:r>
          </a:p>
          <a:p>
            <a:pPr algn="l" rtl="0"/>
            <a:r>
              <a:rPr lang="en-US" dirty="0"/>
              <a:t>BONUS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- definition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quality of being </a:t>
            </a:r>
            <a:r>
              <a:rPr lang="en-US" dirty="0">
                <a:hlinkClick r:id="rId2"/>
              </a:rPr>
              <a:t>amusing</a:t>
            </a:r>
            <a:r>
              <a:rPr lang="en-US" dirty="0"/>
              <a:t> or comic, especially as expressed in literature or speech - "his tales are full of humor"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 mood or state of mind. – </a:t>
            </a:r>
          </a:p>
          <a:p>
            <a:pPr marL="0" indent="0" algn="l" rtl="0">
              <a:buNone/>
            </a:pPr>
            <a:r>
              <a:rPr lang="en-US" dirty="0"/>
              <a:t>    "her </a:t>
            </a:r>
            <a:r>
              <a:rPr lang="en-US" b="1" dirty="0"/>
              <a:t>good humor</a:t>
            </a:r>
            <a:r>
              <a:rPr lang="en-US" dirty="0"/>
              <a:t> vanished"</a:t>
            </a:r>
          </a:p>
        </p:txBody>
      </p:sp>
    </p:spTree>
    <p:extLst>
      <p:ext uri="{BB962C8B-B14F-4D97-AF65-F5344CB8AC3E}">
        <p14:creationId xmlns:p14="http://schemas.microsoft.com/office/powerpoint/2010/main" val="2976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Types of humor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3450613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/>
              <a:t>Sarcasm – “Not all men are annoying. Some are dead.”</a:t>
            </a:r>
          </a:p>
          <a:p>
            <a:pPr algn="l" rtl="0"/>
            <a:r>
              <a:rPr lang="en-US" dirty="0"/>
              <a:t>Irony –”I hate people that use physically impossible metaphors. They make my blood boil”</a:t>
            </a:r>
          </a:p>
          <a:p>
            <a:pPr algn="l" rtl="0"/>
            <a:r>
              <a:rPr lang="en-US" dirty="0"/>
              <a:t>Pun – “What did the grape say when it got crushed? Nothing, it just let out a little wine”</a:t>
            </a:r>
          </a:p>
          <a:p>
            <a:pPr algn="l" rtl="0"/>
            <a:r>
              <a:rPr lang="en-US" dirty="0"/>
              <a:t>Spoonerism – “For real enjoyment, take a well-boiled icicle”</a:t>
            </a:r>
          </a:p>
          <a:p>
            <a:pPr algn="l" rtl="0"/>
            <a:r>
              <a:rPr lang="en-US" dirty="0"/>
              <a:t>Riddle – “What goes up, but never comes down? Your age!”</a:t>
            </a:r>
          </a:p>
          <a:p>
            <a:pPr algn="l" rtl="0"/>
            <a:r>
              <a:rPr lang="en-US" dirty="0"/>
              <a:t>Idiom –”Why did the student eat his homework? The teacher said it was a piece of cake”</a:t>
            </a:r>
          </a:p>
          <a:p>
            <a:pPr algn="l" rtl="0"/>
            <a:r>
              <a:rPr lang="en-US" dirty="0"/>
              <a:t>Dark, Physical, Aggressive, Self-defeating, Deadpan, Juvenile, Observational, Farcical………..</a:t>
            </a:r>
          </a:p>
        </p:txBody>
      </p:sp>
    </p:spTree>
    <p:extLst>
      <p:ext uri="{BB962C8B-B14F-4D97-AF65-F5344CB8AC3E}">
        <p14:creationId xmlns:p14="http://schemas.microsoft.com/office/powerpoint/2010/main" val="388922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- significance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3450613"/>
          </a:xfrm>
        </p:spPr>
        <p:txBody>
          <a:bodyPr/>
          <a:lstStyle/>
          <a:p>
            <a:pPr algn="l" rtl="0"/>
            <a:r>
              <a:rPr lang="en-US" dirty="0"/>
              <a:t>Humor plays a significant role in human communication:</a:t>
            </a:r>
          </a:p>
          <a:p>
            <a:pPr lvl="1" algn="l" rtl="0"/>
            <a:r>
              <a:rPr lang="en-US" dirty="0"/>
              <a:t>Trust, First impression, Solidify relationship</a:t>
            </a:r>
          </a:p>
          <a:p>
            <a:pPr lvl="1" algn="l" rtl="0"/>
            <a:r>
              <a:rPr lang="en-US" dirty="0"/>
              <a:t>Convey feelings, mood, state of mind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Widely used in literature, poetry, theater, advertising, and more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Human coping mechanism, Therapeutic tool</a:t>
            </a:r>
          </a:p>
        </p:txBody>
      </p:sp>
    </p:spTree>
    <p:extLst>
      <p:ext uri="{BB962C8B-B14F-4D97-AF65-F5344CB8AC3E}">
        <p14:creationId xmlns:p14="http://schemas.microsoft.com/office/powerpoint/2010/main" val="36717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humor== ai-complete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Detection – understand meaning (chatbots, virtual assistants) https://www.youtube.com/watch?v=SPmxsRDSmTc</a:t>
            </a:r>
          </a:p>
          <a:p>
            <a:pPr algn="l" rtl="0"/>
            <a:r>
              <a:rPr lang="en-US" dirty="0"/>
              <a:t>Generation – impersonate human interactions (chatbots, VA)</a:t>
            </a:r>
          </a:p>
          <a:p>
            <a:pPr algn="l" rtl="0"/>
            <a:r>
              <a:rPr lang="en-US" dirty="0"/>
              <a:t>Translation – </a:t>
            </a:r>
          </a:p>
          <a:p>
            <a:pPr lvl="1" algn="l" rtl="0"/>
            <a:r>
              <a:rPr lang="en-US" dirty="0"/>
              <a:t>“To be frank, I’ll have to change my name”</a:t>
            </a:r>
          </a:p>
          <a:p>
            <a:pPr lvl="1" algn="l" rtl="0"/>
            <a:r>
              <a:rPr lang="en-US" dirty="0"/>
              <a:t>“</a:t>
            </a:r>
            <a:r>
              <a:rPr lang="he-IL" dirty="0"/>
              <a:t>למען האמת, אצטרך לשנות את שמי.</a:t>
            </a:r>
            <a:r>
              <a:rPr lang="en-US" dirty="0"/>
              <a:t>”/”</a:t>
            </a:r>
            <a:r>
              <a:rPr lang="he-IL" dirty="0"/>
              <a:t>כדי להיות פרנק, אצטרך לשנות את שמי.</a:t>
            </a:r>
            <a:r>
              <a:rPr lang="en-US" dirty="0"/>
              <a:t>”</a:t>
            </a:r>
          </a:p>
          <a:p>
            <a:pPr algn="l" rtl="0"/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91912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561341F-F3BB-4BF7-8873-625963A4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D533B59-A0A2-4328-943F-F99FA619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6" y="2015732"/>
            <a:ext cx="10541919" cy="32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Joke Generation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Joke Explanation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Joke Detection</a:t>
            </a:r>
          </a:p>
        </p:txBody>
      </p:sp>
    </p:spTree>
    <p:extLst>
      <p:ext uri="{BB962C8B-B14F-4D97-AF65-F5344CB8AC3E}">
        <p14:creationId xmlns:p14="http://schemas.microsoft.com/office/powerpoint/2010/main" val="75087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2E3F8-BC18-467F-8BBF-258D25AA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Humor in GPT – generation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B81675-8187-4BD3-8D0C-822D6A15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9979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10 different prompts</a:t>
            </a:r>
          </a:p>
          <a:p>
            <a:pPr algn="l" rtl="0"/>
            <a:r>
              <a:rPr lang="en-US" dirty="0"/>
              <a:t>1008 jokes total</a:t>
            </a:r>
          </a:p>
          <a:p>
            <a:pPr lvl="1" algn="l" rtl="0"/>
            <a:r>
              <a:rPr lang="en-US" dirty="0"/>
              <a:t>348 unique</a:t>
            </a:r>
          </a:p>
          <a:p>
            <a:pPr lvl="1" algn="l" rtl="0"/>
            <a:r>
              <a:rPr lang="en-US" dirty="0"/>
              <a:t>128 unique after cleanup (new lines, prefixes,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T25 top frequent cover 91% (T4 == 50%)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All T25 are known jokes, not original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C0A36D8-6628-474F-829A-AFB09BA7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645042"/>
            <a:ext cx="3652085" cy="10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709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2054</TotalTime>
  <Words>936</Words>
  <Application>Microsoft Office PowerPoint</Application>
  <PresentationFormat>מסך רחב</PresentationFormat>
  <Paragraphs>113</Paragraphs>
  <Slides>16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גלריה</vt:lpstr>
      <vt:lpstr>Computational humor</vt:lpstr>
      <vt:lpstr>Itinerary</vt:lpstr>
      <vt:lpstr>Humor - definition</vt:lpstr>
      <vt:lpstr>Types of humor</vt:lpstr>
      <vt:lpstr>Humor - significance</vt:lpstr>
      <vt:lpstr>humor== ai-complete</vt:lpstr>
      <vt:lpstr>Humor IN GPT</vt:lpstr>
      <vt:lpstr>Humor in GPT</vt:lpstr>
      <vt:lpstr>Humor in GPT – generation</vt:lpstr>
      <vt:lpstr>Humor in GPT – generation</vt:lpstr>
      <vt:lpstr>Humor in GPT – explanation</vt:lpstr>
      <vt:lpstr>Humor in GPT – detection</vt:lpstr>
      <vt:lpstr>Humor in GPT – detection</vt:lpstr>
      <vt:lpstr>Humor in GPT – detection</vt:lpstr>
      <vt:lpstr>Humor in GPT – detection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humor</dc:title>
  <dc:creator>GH4866</dc:creator>
  <cp:lastModifiedBy>GH4866</cp:lastModifiedBy>
  <cp:revision>82</cp:revision>
  <dcterms:created xsi:type="dcterms:W3CDTF">2024-01-10T06:58:42Z</dcterms:created>
  <dcterms:modified xsi:type="dcterms:W3CDTF">2024-01-25T07:08:28Z</dcterms:modified>
</cp:coreProperties>
</file>