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7" r:id="rId1"/>
  </p:sldMasterIdLst>
  <p:notesMasterIdLst>
    <p:notesMasterId r:id="rId22"/>
  </p:notesMasterIdLst>
  <p:sldIdLst>
    <p:sldId id="256" r:id="rId2"/>
    <p:sldId id="257" r:id="rId3"/>
    <p:sldId id="258" r:id="rId4"/>
    <p:sldId id="259" r:id="rId5"/>
    <p:sldId id="279" r:id="rId6"/>
    <p:sldId id="268" r:id="rId7"/>
    <p:sldId id="274" r:id="rId8"/>
    <p:sldId id="275" r:id="rId9"/>
    <p:sldId id="277" r:id="rId10"/>
    <p:sldId id="278" r:id="rId11"/>
    <p:sldId id="281" r:id="rId12"/>
    <p:sldId id="288" r:id="rId13"/>
    <p:sldId id="289" r:id="rId14"/>
    <p:sldId id="262" r:id="rId15"/>
    <p:sldId id="292" r:id="rId16"/>
    <p:sldId id="291" r:id="rId17"/>
    <p:sldId id="294" r:id="rId18"/>
    <p:sldId id="295" r:id="rId19"/>
    <p:sldId id="263" r:id="rId20"/>
    <p:sldId id="264" r:id="rId21"/>
  </p:sldIdLst>
  <p:sldSz cx="10058400" cy="6858000"/>
  <p:notesSz cx="6858000" cy="9144000"/>
  <p:defaultTextStyle>
    <a:defPPr>
      <a:defRPr lang="en-US"/>
    </a:defPPr>
    <a:lvl1pPr marL="0" algn="l" defTabSz="811987" rtl="0" eaLnBrk="1" latinLnBrk="0" hangingPunct="1">
      <a:defRPr sz="1598" kern="1200">
        <a:solidFill>
          <a:schemeClr val="tx1"/>
        </a:solidFill>
        <a:latin typeface="+mn-lt"/>
        <a:ea typeface="+mn-ea"/>
        <a:cs typeface="+mn-cs"/>
      </a:defRPr>
    </a:lvl1pPr>
    <a:lvl2pPr marL="405994" algn="l" defTabSz="811987" rtl="0" eaLnBrk="1" latinLnBrk="0" hangingPunct="1">
      <a:defRPr sz="1598" kern="1200">
        <a:solidFill>
          <a:schemeClr val="tx1"/>
        </a:solidFill>
        <a:latin typeface="+mn-lt"/>
        <a:ea typeface="+mn-ea"/>
        <a:cs typeface="+mn-cs"/>
      </a:defRPr>
    </a:lvl2pPr>
    <a:lvl3pPr marL="811987" algn="l" defTabSz="811987" rtl="0" eaLnBrk="1" latinLnBrk="0" hangingPunct="1">
      <a:defRPr sz="1598" kern="1200">
        <a:solidFill>
          <a:schemeClr val="tx1"/>
        </a:solidFill>
        <a:latin typeface="+mn-lt"/>
        <a:ea typeface="+mn-ea"/>
        <a:cs typeface="+mn-cs"/>
      </a:defRPr>
    </a:lvl3pPr>
    <a:lvl4pPr marL="1217981" algn="l" defTabSz="811987" rtl="0" eaLnBrk="1" latinLnBrk="0" hangingPunct="1">
      <a:defRPr sz="1598" kern="1200">
        <a:solidFill>
          <a:schemeClr val="tx1"/>
        </a:solidFill>
        <a:latin typeface="+mn-lt"/>
        <a:ea typeface="+mn-ea"/>
        <a:cs typeface="+mn-cs"/>
      </a:defRPr>
    </a:lvl4pPr>
    <a:lvl5pPr marL="1623974" algn="l" defTabSz="811987" rtl="0" eaLnBrk="1" latinLnBrk="0" hangingPunct="1">
      <a:defRPr sz="1598" kern="1200">
        <a:solidFill>
          <a:schemeClr val="tx1"/>
        </a:solidFill>
        <a:latin typeface="+mn-lt"/>
        <a:ea typeface="+mn-ea"/>
        <a:cs typeface="+mn-cs"/>
      </a:defRPr>
    </a:lvl5pPr>
    <a:lvl6pPr marL="2029968" algn="l" defTabSz="811987" rtl="0" eaLnBrk="1" latinLnBrk="0" hangingPunct="1">
      <a:defRPr sz="1598" kern="1200">
        <a:solidFill>
          <a:schemeClr val="tx1"/>
        </a:solidFill>
        <a:latin typeface="+mn-lt"/>
        <a:ea typeface="+mn-ea"/>
        <a:cs typeface="+mn-cs"/>
      </a:defRPr>
    </a:lvl6pPr>
    <a:lvl7pPr marL="2435962" algn="l" defTabSz="811987" rtl="0" eaLnBrk="1" latinLnBrk="0" hangingPunct="1">
      <a:defRPr sz="1598" kern="1200">
        <a:solidFill>
          <a:schemeClr val="tx1"/>
        </a:solidFill>
        <a:latin typeface="+mn-lt"/>
        <a:ea typeface="+mn-ea"/>
        <a:cs typeface="+mn-cs"/>
      </a:defRPr>
    </a:lvl7pPr>
    <a:lvl8pPr marL="2841955" algn="l" defTabSz="811987" rtl="0" eaLnBrk="1" latinLnBrk="0" hangingPunct="1">
      <a:defRPr sz="1598" kern="1200">
        <a:solidFill>
          <a:schemeClr val="tx1"/>
        </a:solidFill>
        <a:latin typeface="+mn-lt"/>
        <a:ea typeface="+mn-ea"/>
        <a:cs typeface="+mn-cs"/>
      </a:defRPr>
    </a:lvl8pPr>
    <a:lvl9pPr marL="3247949" algn="l" defTabSz="811987" rtl="0" eaLnBrk="1" latinLnBrk="0" hangingPunct="1">
      <a:defRPr sz="1598"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016">
          <p15:clr>
            <a:srgbClr val="A4A3A4"/>
          </p15:clr>
        </p15:guide>
        <p15:guide id="2"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3606" autoAdjust="0"/>
  </p:normalViewPr>
  <p:slideViewPr>
    <p:cSldViewPr snapToGrid="0">
      <p:cViewPr>
        <p:scale>
          <a:sx n="66" d="100"/>
          <a:sy n="66" d="100"/>
        </p:scale>
        <p:origin x="-1260" y="-162"/>
      </p:cViewPr>
      <p:guideLst>
        <p:guide orient="horz" pos="2160"/>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5/27/2019</a:t>
            </a:fld>
            <a:endParaRPr lang="en-US"/>
          </a:p>
        </p:txBody>
      </p:sp>
      <p:sp>
        <p:nvSpPr>
          <p:cNvPr id="4" name="Slide Image Placeholder 3"/>
          <p:cNvSpPr>
            <a:spLocks noGrp="1" noRot="1" noChangeAspect="1"/>
          </p:cNvSpPr>
          <p:nvPr>
            <p:ph type="sldImg" idx="2"/>
          </p:nvPr>
        </p:nvSpPr>
        <p:spPr>
          <a:xfrm>
            <a:off x="1165225" y="1143000"/>
            <a:ext cx="45275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811987" rtl="0" eaLnBrk="1" latinLnBrk="0" hangingPunct="1">
      <a:defRPr sz="1066" kern="1200">
        <a:solidFill>
          <a:schemeClr val="tx1"/>
        </a:solidFill>
        <a:latin typeface="+mn-lt"/>
        <a:ea typeface="+mn-ea"/>
        <a:cs typeface="+mn-cs"/>
      </a:defRPr>
    </a:lvl1pPr>
    <a:lvl2pPr marL="405994" algn="l" defTabSz="811987" rtl="0" eaLnBrk="1" latinLnBrk="0" hangingPunct="1">
      <a:defRPr sz="1066" kern="1200">
        <a:solidFill>
          <a:schemeClr val="tx1"/>
        </a:solidFill>
        <a:latin typeface="+mn-lt"/>
        <a:ea typeface="+mn-ea"/>
        <a:cs typeface="+mn-cs"/>
      </a:defRPr>
    </a:lvl2pPr>
    <a:lvl3pPr marL="811987" algn="l" defTabSz="811987" rtl="0" eaLnBrk="1" latinLnBrk="0" hangingPunct="1">
      <a:defRPr sz="1066" kern="1200">
        <a:solidFill>
          <a:schemeClr val="tx1"/>
        </a:solidFill>
        <a:latin typeface="+mn-lt"/>
        <a:ea typeface="+mn-ea"/>
        <a:cs typeface="+mn-cs"/>
      </a:defRPr>
    </a:lvl3pPr>
    <a:lvl4pPr marL="1217981" algn="l" defTabSz="811987" rtl="0" eaLnBrk="1" latinLnBrk="0" hangingPunct="1">
      <a:defRPr sz="1066" kern="1200">
        <a:solidFill>
          <a:schemeClr val="tx1"/>
        </a:solidFill>
        <a:latin typeface="+mn-lt"/>
        <a:ea typeface="+mn-ea"/>
        <a:cs typeface="+mn-cs"/>
      </a:defRPr>
    </a:lvl4pPr>
    <a:lvl5pPr marL="1623974" algn="l" defTabSz="811987" rtl="0" eaLnBrk="1" latinLnBrk="0" hangingPunct="1">
      <a:defRPr sz="1066" kern="1200">
        <a:solidFill>
          <a:schemeClr val="tx1"/>
        </a:solidFill>
        <a:latin typeface="+mn-lt"/>
        <a:ea typeface="+mn-ea"/>
        <a:cs typeface="+mn-cs"/>
      </a:defRPr>
    </a:lvl5pPr>
    <a:lvl6pPr marL="2029968" algn="l" defTabSz="811987" rtl="0" eaLnBrk="1" latinLnBrk="0" hangingPunct="1">
      <a:defRPr sz="1066" kern="1200">
        <a:solidFill>
          <a:schemeClr val="tx1"/>
        </a:solidFill>
        <a:latin typeface="+mn-lt"/>
        <a:ea typeface="+mn-ea"/>
        <a:cs typeface="+mn-cs"/>
      </a:defRPr>
    </a:lvl6pPr>
    <a:lvl7pPr marL="2435962" algn="l" defTabSz="811987" rtl="0" eaLnBrk="1" latinLnBrk="0" hangingPunct="1">
      <a:defRPr sz="1066" kern="1200">
        <a:solidFill>
          <a:schemeClr val="tx1"/>
        </a:solidFill>
        <a:latin typeface="+mn-lt"/>
        <a:ea typeface="+mn-ea"/>
        <a:cs typeface="+mn-cs"/>
      </a:defRPr>
    </a:lvl7pPr>
    <a:lvl8pPr marL="2841955" algn="l" defTabSz="811987" rtl="0" eaLnBrk="1" latinLnBrk="0" hangingPunct="1">
      <a:defRPr sz="1066" kern="1200">
        <a:solidFill>
          <a:schemeClr val="tx1"/>
        </a:solidFill>
        <a:latin typeface="+mn-lt"/>
        <a:ea typeface="+mn-ea"/>
        <a:cs typeface="+mn-cs"/>
      </a:defRPr>
    </a:lvl8pPr>
    <a:lvl9pPr marL="3247949" algn="l" defTabSz="811987" rtl="0" eaLnBrk="1" latinLnBrk="0" hangingPunct="1">
      <a:defRPr sz="10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3</a:t>
            </a:fld>
            <a:endParaRPr lang="en-US"/>
          </a:p>
        </p:txBody>
      </p:sp>
    </p:spTree>
    <p:extLst>
      <p:ext uri="{BB962C8B-B14F-4D97-AF65-F5344CB8AC3E}">
        <p14:creationId xmlns:p14="http://schemas.microsoft.com/office/powerpoint/2010/main" val="183360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6"/>
            <a:ext cx="10058400" cy="6866468"/>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3331" y="2404536"/>
            <a:ext cx="6407721" cy="1646303"/>
          </a:xfrm>
        </p:spPr>
        <p:txBody>
          <a:bodyPr anchor="b">
            <a:noAutofit/>
          </a:bodyPr>
          <a:lstStyle>
            <a:lvl1pPr algn="r">
              <a:defRPr sz="465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43331" y="4050834"/>
            <a:ext cx="6407721" cy="1096899"/>
          </a:xfrm>
        </p:spPr>
        <p:txBody>
          <a:bodyPr anchor="t"/>
          <a:lstStyle>
            <a:lvl1pPr marL="0" indent="0" algn="r">
              <a:buNone/>
              <a:defRPr>
                <a:solidFill>
                  <a:schemeClr val="tx1">
                    <a:lumMod val="50000"/>
                    <a:lumOff val="50000"/>
                  </a:schemeClr>
                </a:solidFill>
              </a:defRPr>
            </a:lvl1pPr>
            <a:lvl2pPr marL="394335" indent="0" algn="ctr">
              <a:buNone/>
              <a:defRPr>
                <a:solidFill>
                  <a:schemeClr val="tx1">
                    <a:tint val="75000"/>
                  </a:schemeClr>
                </a:solidFill>
              </a:defRPr>
            </a:lvl2pPr>
            <a:lvl3pPr marL="788670" indent="0" algn="ctr">
              <a:buNone/>
              <a:defRPr>
                <a:solidFill>
                  <a:schemeClr val="tx1">
                    <a:tint val="75000"/>
                  </a:schemeClr>
                </a:solidFill>
              </a:defRPr>
            </a:lvl3pPr>
            <a:lvl4pPr marL="1183005" indent="0" algn="ctr">
              <a:buNone/>
              <a:defRPr>
                <a:solidFill>
                  <a:schemeClr val="tx1">
                    <a:tint val="75000"/>
                  </a:schemeClr>
                </a:solidFill>
              </a:defRPr>
            </a:lvl4pPr>
            <a:lvl5pPr marL="1577340" indent="0" algn="ctr">
              <a:buNone/>
              <a:defRPr>
                <a:solidFill>
                  <a:schemeClr val="tx1">
                    <a:tint val="75000"/>
                  </a:schemeClr>
                </a:solidFill>
              </a:defRPr>
            </a:lvl5pPr>
            <a:lvl6pPr marL="1971675" indent="0" algn="ctr">
              <a:buNone/>
              <a:defRPr>
                <a:solidFill>
                  <a:schemeClr val="tx1">
                    <a:tint val="75000"/>
                  </a:schemeClr>
                </a:solidFill>
              </a:defRPr>
            </a:lvl6pPr>
            <a:lvl7pPr marL="2366010" indent="0" algn="ctr">
              <a:buNone/>
              <a:defRPr>
                <a:solidFill>
                  <a:schemeClr val="tx1">
                    <a:tint val="75000"/>
                  </a:schemeClr>
                </a:solidFill>
              </a:defRPr>
            </a:lvl7pPr>
            <a:lvl8pPr marL="2760345" indent="0" algn="ctr">
              <a:buNone/>
              <a:defRPr>
                <a:solidFill>
                  <a:schemeClr val="tx1">
                    <a:tint val="75000"/>
                  </a:schemeClr>
                </a:solidFill>
              </a:defRPr>
            </a:lvl8pPr>
            <a:lvl9pPr marL="31546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2E4CE9-2204-4424-8ECC-44EC75ED47DE}"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72374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3" y="609600"/>
            <a:ext cx="7092251" cy="3403600"/>
          </a:xfrm>
        </p:spPr>
        <p:txBody>
          <a:bodyPr anchor="ctr">
            <a:normAutofit/>
          </a:bodyPr>
          <a:lstStyle>
            <a:lvl1pPr algn="l">
              <a:defRPr sz="37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58803" y="4470400"/>
            <a:ext cx="7092251" cy="1570962"/>
          </a:xfrm>
        </p:spPr>
        <p:txBody>
          <a:bodyPr anchor="ctr">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15360569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351" y="609600"/>
            <a:ext cx="6677661" cy="3022600"/>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27065" y="3632200"/>
            <a:ext cx="5960233" cy="381000"/>
          </a:xfrm>
        </p:spPr>
        <p:txBody>
          <a:bodyPr anchor="ctr">
            <a:noAutofit/>
          </a:bodyPr>
          <a:lstStyle>
            <a:lvl1pPr marL="0" indent="0">
              <a:buFontTx/>
              <a:buNone/>
              <a:defRPr sz="1380">
                <a:solidFill>
                  <a:schemeClr val="tx1">
                    <a:lumMod val="50000"/>
                    <a:lumOff val="50000"/>
                  </a:schemeClr>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58803" y="4470400"/>
            <a:ext cx="7092251" cy="1570962"/>
          </a:xfrm>
        </p:spPr>
        <p:txBody>
          <a:bodyPr anchor="ctr">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20" name="TextBox 19"/>
          <p:cNvSpPr txBox="1"/>
          <p:nvPr/>
        </p:nvSpPr>
        <p:spPr>
          <a:xfrm>
            <a:off x="447043" y="790378"/>
            <a:ext cx="502920" cy="584776"/>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
        <p:nvSpPr>
          <p:cNvPr id="22" name="TextBox 21"/>
          <p:cNvSpPr txBox="1"/>
          <p:nvPr/>
        </p:nvSpPr>
        <p:spPr>
          <a:xfrm>
            <a:off x="7336735" y="2886557"/>
            <a:ext cx="502920" cy="584776"/>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latin typeface="Arial"/>
              </a:rPr>
              <a:t>”</a:t>
            </a:r>
            <a:endParaRPr lang="en-US" sz="1378">
              <a:solidFill>
                <a:schemeClr val="accent1">
                  <a:lumMod val="60000"/>
                  <a:lumOff val="40000"/>
                </a:schemeClr>
              </a:solidFill>
              <a:latin typeface="Arial"/>
            </a:endParaRPr>
          </a:p>
        </p:txBody>
      </p:sp>
    </p:spTree>
    <p:extLst>
      <p:ext uri="{BB962C8B-B14F-4D97-AF65-F5344CB8AC3E}">
        <p14:creationId xmlns:p14="http://schemas.microsoft.com/office/powerpoint/2010/main" val="41006459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58803" y="1931990"/>
            <a:ext cx="7092251" cy="2595460"/>
          </a:xfrm>
        </p:spPr>
        <p:txBody>
          <a:bodyPr anchor="b">
            <a:normAutofit/>
          </a:bodyPr>
          <a:lstStyle>
            <a:lvl1pPr algn="l">
              <a:defRPr sz="37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58803" y="4527448"/>
            <a:ext cx="7092251" cy="1513914"/>
          </a:xfrm>
        </p:spPr>
        <p:txBody>
          <a:bodyPr anchor="t">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1475074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68351" y="609600"/>
            <a:ext cx="6677661" cy="3022600"/>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58800" y="4013200"/>
            <a:ext cx="7092251" cy="514248"/>
          </a:xfrm>
        </p:spPr>
        <p:txBody>
          <a:bodyPr anchor="b">
            <a:noAutofit/>
          </a:bodyPr>
          <a:lstStyle>
            <a:lvl1pPr marL="0" indent="0">
              <a:buFontTx/>
              <a:buNone/>
              <a:defRPr sz="2070">
                <a:solidFill>
                  <a:schemeClr val="tx1">
                    <a:lumMod val="75000"/>
                    <a:lumOff val="25000"/>
                  </a:schemeClr>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58803" y="4527448"/>
            <a:ext cx="7092251" cy="1513914"/>
          </a:xfrm>
        </p:spPr>
        <p:txBody>
          <a:bodyPr anchor="t">
            <a:normAutofit/>
          </a:bodyPr>
          <a:lstStyle>
            <a:lvl1pPr marL="0" indent="0" algn="l">
              <a:buNone/>
              <a:defRPr sz="1553">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24" name="TextBox 23"/>
          <p:cNvSpPr txBox="1"/>
          <p:nvPr/>
        </p:nvSpPr>
        <p:spPr>
          <a:xfrm>
            <a:off x="447043" y="790378"/>
            <a:ext cx="502920" cy="584776"/>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
        <p:nvSpPr>
          <p:cNvPr id="25" name="TextBox 24"/>
          <p:cNvSpPr txBox="1"/>
          <p:nvPr/>
        </p:nvSpPr>
        <p:spPr>
          <a:xfrm>
            <a:off x="7336735" y="2886557"/>
            <a:ext cx="502920" cy="584776"/>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29180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5786" y="609600"/>
            <a:ext cx="7085267" cy="3022600"/>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58800" y="4013200"/>
            <a:ext cx="7092251" cy="514248"/>
          </a:xfrm>
        </p:spPr>
        <p:txBody>
          <a:bodyPr anchor="b">
            <a:noAutofit/>
          </a:bodyPr>
          <a:lstStyle>
            <a:lvl1pPr marL="0" indent="0">
              <a:buFontTx/>
              <a:buNone/>
              <a:defRPr sz="2070">
                <a:solidFill>
                  <a:schemeClr val="accent1"/>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58803" y="4527448"/>
            <a:ext cx="7092251" cy="1513914"/>
          </a:xfrm>
        </p:spPr>
        <p:txBody>
          <a:bodyPr anchor="t">
            <a:normAutofit/>
          </a:bodyPr>
          <a:lstStyle>
            <a:lvl1pPr marL="0" indent="0" algn="l">
              <a:buNone/>
              <a:defRPr sz="1553">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1641418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0342089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332" y="609601"/>
            <a:ext cx="107641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58803" y="609600"/>
            <a:ext cx="582462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6339321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105"/>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FACBD-6CBD-41BD-899B-944D42A6308C}"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pPr/>
              <a:t>‹#›</a:t>
            </a:fld>
            <a:endParaRPr lang="en-US"/>
          </a:p>
        </p:txBody>
      </p:sp>
    </p:spTree>
    <p:extLst>
      <p:ext uri="{BB962C8B-B14F-4D97-AF65-F5344CB8AC3E}">
        <p14:creationId xmlns:p14="http://schemas.microsoft.com/office/powerpoint/2010/main" val="211251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8803" y="2700869"/>
            <a:ext cx="7092251" cy="1826581"/>
          </a:xfrm>
        </p:spPr>
        <p:txBody>
          <a:bodyPr anchor="b"/>
          <a:lstStyle>
            <a:lvl1pPr algn="l">
              <a:defRPr sz="345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58803" y="4527448"/>
            <a:ext cx="7092251" cy="860400"/>
          </a:xfrm>
        </p:spPr>
        <p:txBody>
          <a:bodyPr anchor="t"/>
          <a:lstStyle>
            <a:lvl1pPr marL="0" indent="0" algn="l">
              <a:buNone/>
              <a:defRPr sz="1725">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9561738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58802" y="2160589"/>
            <a:ext cx="3451829"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9226" y="2160590"/>
            <a:ext cx="3451828"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B9AB01-BCCF-4582-BF39-8D8F034C96D4}" type="datetime1">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2541412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57491" y="2160983"/>
            <a:ext cx="3453139" cy="576263"/>
          </a:xfrm>
        </p:spPr>
        <p:txBody>
          <a:bodyPr anchor="b">
            <a:noAutofit/>
          </a:bodyPr>
          <a:lstStyle>
            <a:lvl1pPr marL="0" indent="0">
              <a:buNone/>
              <a:defRPr sz="2070" b="0"/>
            </a:lvl1pPr>
            <a:lvl2pPr marL="394335" indent="0">
              <a:buNone/>
              <a:defRPr sz="1725" b="1"/>
            </a:lvl2pPr>
            <a:lvl3pPr marL="788670" indent="0">
              <a:buNone/>
              <a:defRPr sz="1553" b="1"/>
            </a:lvl3pPr>
            <a:lvl4pPr marL="1183005" indent="0">
              <a:buNone/>
              <a:defRPr sz="1380" b="1"/>
            </a:lvl4pPr>
            <a:lvl5pPr marL="1577340" indent="0">
              <a:buNone/>
              <a:defRPr sz="1380" b="1"/>
            </a:lvl5pPr>
            <a:lvl6pPr marL="1971675" indent="0">
              <a:buNone/>
              <a:defRPr sz="1380" b="1"/>
            </a:lvl6pPr>
            <a:lvl7pPr marL="2366010" indent="0">
              <a:buNone/>
              <a:defRPr sz="1380" b="1"/>
            </a:lvl7pPr>
            <a:lvl8pPr marL="2760345" indent="0">
              <a:buNone/>
              <a:defRPr sz="1380" b="1"/>
            </a:lvl8pPr>
            <a:lvl9pPr marL="3154680" indent="0">
              <a:buNone/>
              <a:defRPr sz="1380" b="1"/>
            </a:lvl9pPr>
          </a:lstStyle>
          <a:p>
            <a:pPr lvl="0"/>
            <a:r>
              <a:rPr lang="en-US" smtClean="0"/>
              <a:t>Click to edit Master text styles</a:t>
            </a:r>
          </a:p>
        </p:txBody>
      </p:sp>
      <p:sp>
        <p:nvSpPr>
          <p:cNvPr id="4" name="Content Placeholder 3"/>
          <p:cNvSpPr>
            <a:spLocks noGrp="1"/>
          </p:cNvSpPr>
          <p:nvPr>
            <p:ph sz="half" idx="2"/>
          </p:nvPr>
        </p:nvSpPr>
        <p:spPr>
          <a:xfrm>
            <a:off x="557491" y="2737245"/>
            <a:ext cx="3453139" cy="330411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197917" y="2160983"/>
            <a:ext cx="3453135" cy="576263"/>
          </a:xfrm>
        </p:spPr>
        <p:txBody>
          <a:bodyPr anchor="b">
            <a:noAutofit/>
          </a:bodyPr>
          <a:lstStyle>
            <a:lvl1pPr marL="0" indent="0">
              <a:buNone/>
              <a:defRPr sz="2070" b="0"/>
            </a:lvl1pPr>
            <a:lvl2pPr marL="394335" indent="0">
              <a:buNone/>
              <a:defRPr sz="1725" b="1"/>
            </a:lvl2pPr>
            <a:lvl3pPr marL="788670" indent="0">
              <a:buNone/>
              <a:defRPr sz="1553" b="1"/>
            </a:lvl3pPr>
            <a:lvl4pPr marL="1183005" indent="0">
              <a:buNone/>
              <a:defRPr sz="1380" b="1"/>
            </a:lvl4pPr>
            <a:lvl5pPr marL="1577340" indent="0">
              <a:buNone/>
              <a:defRPr sz="1380" b="1"/>
            </a:lvl5pPr>
            <a:lvl6pPr marL="1971675" indent="0">
              <a:buNone/>
              <a:defRPr sz="1380" b="1"/>
            </a:lvl6pPr>
            <a:lvl7pPr marL="2366010" indent="0">
              <a:buNone/>
              <a:defRPr sz="1380" b="1"/>
            </a:lvl7pPr>
            <a:lvl8pPr marL="2760345" indent="0">
              <a:buNone/>
              <a:defRPr sz="1380" b="1"/>
            </a:lvl8pPr>
            <a:lvl9pPr marL="3154680" indent="0">
              <a:buNone/>
              <a:defRPr sz="1380" b="1"/>
            </a:lvl9pPr>
          </a:lstStyle>
          <a:p>
            <a:pPr lvl="0"/>
            <a:r>
              <a:rPr lang="en-US" smtClean="0"/>
              <a:t>Click to edit Master text styles</a:t>
            </a:r>
          </a:p>
        </p:txBody>
      </p:sp>
      <p:sp>
        <p:nvSpPr>
          <p:cNvPr id="6" name="Content Placeholder 5"/>
          <p:cNvSpPr>
            <a:spLocks noGrp="1"/>
          </p:cNvSpPr>
          <p:nvPr>
            <p:ph sz="quarter" idx="4"/>
          </p:nvPr>
        </p:nvSpPr>
        <p:spPr>
          <a:xfrm>
            <a:off x="4197917" y="2737245"/>
            <a:ext cx="3453135" cy="330411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B9AB01-BCCF-4582-BF39-8D8F034C96D4}" type="datetime1">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1077857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8802" y="609602"/>
            <a:ext cx="709225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9AB01-BCCF-4582-BF39-8D8F034C96D4}" type="datetime1">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2626929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AB01-BCCF-4582-BF39-8D8F034C96D4}" type="datetime1">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8363257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1" y="1498605"/>
            <a:ext cx="3179986" cy="1278466"/>
          </a:xfrm>
        </p:spPr>
        <p:txBody>
          <a:bodyPr anchor="b">
            <a:normAutofit/>
          </a:bodyPr>
          <a:lstStyle>
            <a:lvl1pPr>
              <a:defRPr sz="1725"/>
            </a:lvl1pPr>
          </a:lstStyle>
          <a:p>
            <a:r>
              <a:rPr lang="en-US" smtClean="0"/>
              <a:t>Click to edit Master title style</a:t>
            </a:r>
            <a:endParaRPr lang="en-US" dirty="0"/>
          </a:p>
        </p:txBody>
      </p:sp>
      <p:sp>
        <p:nvSpPr>
          <p:cNvPr id="3" name="Content Placeholder 2"/>
          <p:cNvSpPr>
            <a:spLocks noGrp="1"/>
          </p:cNvSpPr>
          <p:nvPr>
            <p:ph idx="1"/>
          </p:nvPr>
        </p:nvSpPr>
        <p:spPr>
          <a:xfrm>
            <a:off x="3927382" y="514925"/>
            <a:ext cx="3723672"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8801" y="2777071"/>
            <a:ext cx="3179986" cy="2584449"/>
          </a:xfrm>
        </p:spPr>
        <p:txBody>
          <a:bodyPr>
            <a:normAutofit/>
          </a:bodyPr>
          <a:lstStyle>
            <a:lvl1pPr marL="0" indent="0">
              <a:buNone/>
              <a:defRPr sz="1208"/>
            </a:lvl1pPr>
            <a:lvl2pPr marL="394217" indent="0">
              <a:buNone/>
              <a:defRPr sz="1208"/>
            </a:lvl2pPr>
            <a:lvl3pPr marL="788434" indent="0">
              <a:buNone/>
              <a:defRPr sz="1035"/>
            </a:lvl3pPr>
            <a:lvl4pPr marL="1182651" indent="0">
              <a:buNone/>
              <a:defRPr sz="863"/>
            </a:lvl4pPr>
            <a:lvl5pPr marL="1576866" indent="0">
              <a:buNone/>
              <a:defRPr sz="863"/>
            </a:lvl5pPr>
            <a:lvl6pPr marL="1971083" indent="0">
              <a:buNone/>
              <a:defRPr sz="863"/>
            </a:lvl6pPr>
            <a:lvl7pPr marL="2365300" indent="0">
              <a:buNone/>
              <a:defRPr sz="863"/>
            </a:lvl7pPr>
            <a:lvl8pPr marL="2759517" indent="0">
              <a:buNone/>
              <a:defRPr sz="863"/>
            </a:lvl8pPr>
            <a:lvl9pPr marL="3153734" indent="0">
              <a:buNone/>
              <a:defRPr sz="8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1736318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2" y="4800600"/>
            <a:ext cx="7092250" cy="566738"/>
          </a:xfrm>
        </p:spPr>
        <p:txBody>
          <a:bodyPr anchor="b">
            <a:normAutofit/>
          </a:bodyPr>
          <a:lstStyle>
            <a:lvl1pPr algn="l">
              <a:defRPr sz="207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8802" y="609601"/>
            <a:ext cx="7092251" cy="3845718"/>
          </a:xfrm>
        </p:spPr>
        <p:txBody>
          <a:bodyPr anchor="t">
            <a:normAutofit/>
          </a:bodyPr>
          <a:lstStyle>
            <a:lvl1pPr marL="0" indent="0" algn="ctr">
              <a:buNone/>
              <a:defRPr sz="1380"/>
            </a:lvl1pPr>
            <a:lvl2pPr marL="394335" indent="0">
              <a:buNone/>
              <a:defRPr sz="1380"/>
            </a:lvl2pPr>
            <a:lvl3pPr marL="788670" indent="0">
              <a:buNone/>
              <a:defRPr sz="1380"/>
            </a:lvl3pPr>
            <a:lvl4pPr marL="1183005" indent="0">
              <a:buNone/>
              <a:defRPr sz="1380"/>
            </a:lvl4pPr>
            <a:lvl5pPr marL="1577340" indent="0">
              <a:buNone/>
              <a:defRPr sz="1380"/>
            </a:lvl5pPr>
            <a:lvl6pPr marL="1971675" indent="0">
              <a:buNone/>
              <a:defRPr sz="1380"/>
            </a:lvl6pPr>
            <a:lvl7pPr marL="2366010" indent="0">
              <a:buNone/>
              <a:defRPr sz="1380"/>
            </a:lvl7pPr>
            <a:lvl8pPr marL="2760345" indent="0">
              <a:buNone/>
              <a:defRPr sz="1380"/>
            </a:lvl8pPr>
            <a:lvl9pPr marL="3154680" indent="0">
              <a:buNone/>
              <a:defRPr sz="1380"/>
            </a:lvl9pPr>
          </a:lstStyle>
          <a:p>
            <a:r>
              <a:rPr lang="en-US" smtClean="0"/>
              <a:t>Click icon to add picture</a:t>
            </a:r>
            <a:endParaRPr lang="en-US"/>
          </a:p>
        </p:txBody>
      </p:sp>
      <p:sp>
        <p:nvSpPr>
          <p:cNvPr id="4" name="Text Placeholder 3"/>
          <p:cNvSpPr>
            <a:spLocks noGrp="1"/>
          </p:cNvSpPr>
          <p:nvPr>
            <p:ph type="body" sz="half" idx="2"/>
          </p:nvPr>
        </p:nvSpPr>
        <p:spPr>
          <a:xfrm>
            <a:off x="558802" y="5367339"/>
            <a:ext cx="7092250" cy="674024"/>
          </a:xfrm>
        </p:spPr>
        <p:txBody>
          <a:bodyPr>
            <a:normAutofit/>
          </a:bodyPr>
          <a:lstStyle>
            <a:lvl1pPr marL="0" indent="0">
              <a:buNone/>
              <a:defRPr sz="1035"/>
            </a:lvl1pPr>
            <a:lvl2pPr marL="394335" indent="0">
              <a:buNone/>
              <a:defRPr sz="1035"/>
            </a:lvl2pPr>
            <a:lvl3pPr marL="788670" indent="0">
              <a:buNone/>
              <a:defRPr sz="863"/>
            </a:lvl3pPr>
            <a:lvl4pPr marL="1183005" indent="0">
              <a:buNone/>
              <a:defRPr sz="776"/>
            </a:lvl4pPr>
            <a:lvl5pPr marL="1577340" indent="0">
              <a:buNone/>
              <a:defRPr sz="776"/>
            </a:lvl5pPr>
            <a:lvl6pPr marL="1971675" indent="0">
              <a:buNone/>
              <a:defRPr sz="776"/>
            </a:lvl6pPr>
            <a:lvl7pPr marL="2366010" indent="0">
              <a:buNone/>
              <a:defRPr sz="776"/>
            </a:lvl7pPr>
            <a:lvl8pPr marL="2760345" indent="0">
              <a:buNone/>
              <a:defRPr sz="776"/>
            </a:lvl8pPr>
            <a:lvl9pPr marL="3154680" indent="0">
              <a:buNone/>
              <a:defRPr sz="77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2573692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6"/>
            <a:ext cx="10058400" cy="686646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58802" y="609602"/>
            <a:ext cx="709225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58802" y="2160590"/>
            <a:ext cx="709225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44238" y="6041364"/>
            <a:ext cx="752349" cy="365125"/>
          </a:xfrm>
          <a:prstGeom prst="rect">
            <a:avLst/>
          </a:prstGeom>
        </p:spPr>
        <p:txBody>
          <a:bodyPr vert="horz" lIns="91440" tIns="45720" rIns="91440" bIns="45720" rtlCol="0" anchor="ctr"/>
          <a:lstStyle>
            <a:lvl1pPr algn="r">
              <a:defRPr sz="776">
                <a:solidFill>
                  <a:schemeClr val="tx1">
                    <a:tint val="75000"/>
                  </a:schemeClr>
                </a:solidFill>
              </a:defRPr>
            </a:lvl1pPr>
          </a:lstStyle>
          <a:p>
            <a:fld id="{22B9AB01-BCCF-4582-BF39-8D8F034C96D4}" type="datetime1">
              <a:rPr lang="en-US" smtClean="0"/>
              <a:t>5/27/2019</a:t>
            </a:fld>
            <a:endParaRPr lang="en-US"/>
          </a:p>
        </p:txBody>
      </p:sp>
      <p:sp>
        <p:nvSpPr>
          <p:cNvPr id="5" name="Footer Placeholder 4"/>
          <p:cNvSpPr>
            <a:spLocks noGrp="1"/>
          </p:cNvSpPr>
          <p:nvPr>
            <p:ph type="ftr" sz="quarter" idx="3"/>
          </p:nvPr>
        </p:nvSpPr>
        <p:spPr>
          <a:xfrm>
            <a:off x="558802" y="6041364"/>
            <a:ext cx="5195530" cy="365125"/>
          </a:xfrm>
          <a:prstGeom prst="rect">
            <a:avLst/>
          </a:prstGeom>
        </p:spPr>
        <p:txBody>
          <a:bodyPr vert="horz" lIns="91440" tIns="45720" rIns="91440" bIns="45720" rtlCol="0" anchor="ctr"/>
          <a:lstStyle>
            <a:lvl1pPr algn="l">
              <a:defRPr sz="77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7299" y="6041364"/>
            <a:ext cx="563754" cy="365125"/>
          </a:xfrm>
          <a:prstGeom prst="rect">
            <a:avLst/>
          </a:prstGeom>
        </p:spPr>
        <p:txBody>
          <a:bodyPr vert="horz" lIns="91440" tIns="45720" rIns="91440" bIns="45720" rtlCol="0" anchor="ctr"/>
          <a:lstStyle>
            <a:lvl1pPr algn="r">
              <a:defRPr sz="776">
                <a:solidFill>
                  <a:schemeClr val="accent1"/>
                </a:solidFill>
              </a:defRPr>
            </a:lvl1pPr>
          </a:lstStyle>
          <a:p>
            <a:fld id="{3905339D-DD04-4120-AA77-8BCC40DA1522}" type="slidenum">
              <a:rPr lang="en-US" smtClean="0"/>
              <a:t>‹#›</a:t>
            </a:fld>
            <a:endParaRPr lang="en-US"/>
          </a:p>
        </p:txBody>
      </p:sp>
    </p:spTree>
    <p:extLst>
      <p:ext uri="{BB962C8B-B14F-4D97-AF65-F5344CB8AC3E}">
        <p14:creationId xmlns:p14="http://schemas.microsoft.com/office/powerpoint/2010/main" val="2356687238"/>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Lst>
  <p:hf hdr="0" ftr="0" dt="0"/>
  <p:txStyles>
    <p:titleStyle>
      <a:lvl1pPr algn="l" defTabSz="394335" rtl="0" eaLnBrk="1" latinLnBrk="0" hangingPunct="1">
        <a:spcBef>
          <a:spcPct val="0"/>
        </a:spcBef>
        <a:buNone/>
        <a:defRPr sz="310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p:bodyStyle>
    <p:otherStyle>
      <a:defPPr>
        <a:defRPr lang="en-US"/>
      </a:defPPr>
      <a:lvl1pPr marL="0" algn="l" defTabSz="394335" rtl="0" eaLnBrk="1" latinLnBrk="0" hangingPunct="1">
        <a:defRPr sz="1553" kern="1200">
          <a:solidFill>
            <a:schemeClr val="tx1"/>
          </a:solidFill>
          <a:latin typeface="+mn-lt"/>
          <a:ea typeface="+mn-ea"/>
          <a:cs typeface="+mn-cs"/>
        </a:defRPr>
      </a:lvl1pPr>
      <a:lvl2pPr marL="394335" algn="l" defTabSz="394335" rtl="0" eaLnBrk="1" latinLnBrk="0" hangingPunct="1">
        <a:defRPr sz="1553" kern="1200">
          <a:solidFill>
            <a:schemeClr val="tx1"/>
          </a:solidFill>
          <a:latin typeface="+mn-lt"/>
          <a:ea typeface="+mn-ea"/>
          <a:cs typeface="+mn-cs"/>
        </a:defRPr>
      </a:lvl2pPr>
      <a:lvl3pPr marL="788670" algn="l" defTabSz="394335" rtl="0" eaLnBrk="1" latinLnBrk="0" hangingPunct="1">
        <a:defRPr sz="1553" kern="1200">
          <a:solidFill>
            <a:schemeClr val="tx1"/>
          </a:solidFill>
          <a:latin typeface="+mn-lt"/>
          <a:ea typeface="+mn-ea"/>
          <a:cs typeface="+mn-cs"/>
        </a:defRPr>
      </a:lvl3pPr>
      <a:lvl4pPr marL="1183005" algn="l" defTabSz="394335" rtl="0" eaLnBrk="1" latinLnBrk="0" hangingPunct="1">
        <a:defRPr sz="1553" kern="1200">
          <a:solidFill>
            <a:schemeClr val="tx1"/>
          </a:solidFill>
          <a:latin typeface="+mn-lt"/>
          <a:ea typeface="+mn-ea"/>
          <a:cs typeface="+mn-cs"/>
        </a:defRPr>
      </a:lvl4pPr>
      <a:lvl5pPr marL="1577340" algn="l" defTabSz="394335" rtl="0" eaLnBrk="1" latinLnBrk="0" hangingPunct="1">
        <a:defRPr sz="1553" kern="1200">
          <a:solidFill>
            <a:schemeClr val="tx1"/>
          </a:solidFill>
          <a:latin typeface="+mn-lt"/>
          <a:ea typeface="+mn-ea"/>
          <a:cs typeface="+mn-cs"/>
        </a:defRPr>
      </a:lvl5pPr>
      <a:lvl6pPr marL="1971675" algn="l" defTabSz="394335" rtl="0" eaLnBrk="1" latinLnBrk="0" hangingPunct="1">
        <a:defRPr sz="1553" kern="1200">
          <a:solidFill>
            <a:schemeClr val="tx1"/>
          </a:solidFill>
          <a:latin typeface="+mn-lt"/>
          <a:ea typeface="+mn-ea"/>
          <a:cs typeface="+mn-cs"/>
        </a:defRPr>
      </a:lvl6pPr>
      <a:lvl7pPr marL="2366010" algn="l" defTabSz="394335" rtl="0" eaLnBrk="1" latinLnBrk="0" hangingPunct="1">
        <a:defRPr sz="1553" kern="1200">
          <a:solidFill>
            <a:schemeClr val="tx1"/>
          </a:solidFill>
          <a:latin typeface="+mn-lt"/>
          <a:ea typeface="+mn-ea"/>
          <a:cs typeface="+mn-cs"/>
        </a:defRPr>
      </a:lvl7pPr>
      <a:lvl8pPr marL="2760345" algn="l" defTabSz="394335" rtl="0" eaLnBrk="1" latinLnBrk="0" hangingPunct="1">
        <a:defRPr sz="1553" kern="1200">
          <a:solidFill>
            <a:schemeClr val="tx1"/>
          </a:solidFill>
          <a:latin typeface="+mn-lt"/>
          <a:ea typeface="+mn-ea"/>
          <a:cs typeface="+mn-cs"/>
        </a:defRPr>
      </a:lvl8pPr>
      <a:lvl9pPr marL="3154680" algn="l" defTabSz="394335" rtl="0" eaLnBrk="1" latinLnBrk="0" hangingPunct="1">
        <a:defRPr sz="15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reactjs.org/docs/components-and-props.html?fbclid=IwAR0pIQNZD2htrCPoYd0LvB1lJQcisNQBgk0ihnKhS5JM_nilDYdJsjV37CA" TargetMode="External"/><Relationship Id="rId3" Type="http://schemas.openxmlformats.org/officeDocument/2006/relationships/hyperlink" Target="https://www.vogella.com/tutorials/DependencyInjection/article.html" TargetMode="External"/><Relationship Id="rId7" Type="http://schemas.openxmlformats.org/officeDocument/2006/relationships/hyperlink" Target="https://reactjs.org/docs/thinking-in-react.html" TargetMode="External"/><Relationship Id="rId12" Type="http://schemas.openxmlformats.org/officeDocument/2006/relationships/hyperlink" Target="https://docs.gradle.org/current/userguide/migrating_from_maven.html" TargetMode="External"/><Relationship Id="rId2" Type="http://schemas.openxmlformats.org/officeDocument/2006/relationships/hyperlink" Target="https://www.strategy-business.com/blog/Why-Companies-Need-to-Build-a-Skills-Inventory" TargetMode="External"/><Relationship Id="rId1" Type="http://schemas.openxmlformats.org/officeDocument/2006/relationships/slideLayout" Target="../slideLayouts/slideLayout2.xml"/><Relationship Id="rId6" Type="http://schemas.openxmlformats.org/officeDocument/2006/relationships/hyperlink" Target="https://angular.io/docs" TargetMode="External"/><Relationship Id="rId11" Type="http://schemas.openxmlformats.org/officeDocument/2006/relationships/hyperlink" Target="http://maven.apache.org/index.html" TargetMode="External"/><Relationship Id="rId5" Type="http://schemas.openxmlformats.org/officeDocument/2006/relationships/hyperlink" Target="https://docs.spring.io/spring-boot/docs/2.1.3.RELEASE/reference/htmlsingle/" TargetMode="External"/><Relationship Id="rId10" Type="http://schemas.openxmlformats.org/officeDocument/2006/relationships/hyperlink" Target="https://dev.mysql.com/doc/workbench/en/" TargetMode="External"/><Relationship Id="rId4" Type="http://schemas.openxmlformats.org/officeDocument/2006/relationships/hyperlink" Target="https://docs.spring.io/spring/docs/5.1.7.RELEASE/spring-framework-reference/" TargetMode="External"/><Relationship Id="rId9" Type="http://schemas.openxmlformats.org/officeDocument/2006/relationships/hyperlink" Target="https://api.jquery.com/category/core/?fbclid=IwAR3_WkM-U8VWoMOKFCNZs4MqJp8lTwCjOAEn-Ovo7JIwlMMZupX2uWk26_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4090" y="1501188"/>
            <a:ext cx="8233685" cy="5089665"/>
          </a:xfrm>
        </p:spPr>
        <p:txBody>
          <a:bodyPr>
            <a:normAutofit fontScale="92500"/>
          </a:bodyPr>
          <a:lstStyle/>
          <a:p>
            <a:pPr algn="ctr"/>
            <a:r>
              <a:rPr lang="en-US" sz="4300" b="1" err="1" smtClean="0">
                <a:solidFill>
                  <a:srgbClr val="0070C0"/>
                </a:solidFill>
                <a:latin typeface="Arial" panose="020B0604020202020204" pitchFamily="34" charset="0"/>
                <a:cs typeface="Arial" panose="020B0604020202020204" pitchFamily="34" charset="0"/>
              </a:rPr>
              <a:t>Đề</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tài</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Nghiên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cứu</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và</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phát</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triển</a:t>
            </a:r>
            <a:endParaRPr lang="en-US" sz="4300" b="1">
              <a:solidFill>
                <a:srgbClr val="0070C0"/>
              </a:solidFill>
              <a:latin typeface="Arial" panose="020B0604020202020204" pitchFamily="34" charset="0"/>
              <a:cs typeface="Arial" panose="020B0604020202020204" pitchFamily="34" charset="0"/>
            </a:endParaRPr>
          </a:p>
          <a:p>
            <a:pPr algn="ctr"/>
            <a:r>
              <a:rPr lang="en-US" sz="4300" b="1" err="1">
                <a:solidFill>
                  <a:srgbClr val="0070C0"/>
                </a:solidFill>
                <a:latin typeface="Arial" panose="020B0604020202020204" pitchFamily="34" charset="0"/>
                <a:cs typeface="Arial" panose="020B0604020202020204" pitchFamily="34" charset="0"/>
              </a:rPr>
              <a:t>h</a:t>
            </a:r>
            <a:r>
              <a:rPr lang="en-US" sz="4300" b="1" err="1" smtClean="0">
                <a:solidFill>
                  <a:srgbClr val="0070C0"/>
                </a:solidFill>
                <a:latin typeface="Arial" panose="020B0604020202020204" pitchFamily="34" charset="0"/>
                <a:cs typeface="Arial" panose="020B0604020202020204" pitchFamily="34" charset="0"/>
              </a:rPr>
              <a:t>ệ</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thống</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quả</a:t>
            </a:r>
            <a:r>
              <a:rPr lang="vi-VN" sz="4300" b="1" smtClean="0">
                <a:solidFill>
                  <a:srgbClr val="0070C0"/>
                </a:solidFill>
                <a:latin typeface="Arial" panose="020B0604020202020204" pitchFamily="34" charset="0"/>
                <a:cs typeface="Arial" panose="020B0604020202020204" pitchFamily="34" charset="0"/>
              </a:rPr>
              <a:t>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lý</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kỹ</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năng</a:t>
            </a:r>
            <a:endParaRPr lang="en-US" sz="4300" b="1">
              <a:solidFill>
                <a:srgbClr val="0070C0"/>
              </a:solidFill>
              <a:latin typeface="Arial" panose="020B0604020202020204" pitchFamily="34" charset="0"/>
              <a:cs typeface="Arial" panose="020B0604020202020204" pitchFamily="34" charset="0"/>
            </a:endParaRPr>
          </a:p>
          <a:p>
            <a:pPr algn="ctr"/>
            <a:r>
              <a:rPr lang="en-US" sz="4300" b="1" err="1" smtClean="0">
                <a:solidFill>
                  <a:srgbClr val="0070C0"/>
                </a:solidFill>
                <a:latin typeface="Arial" panose="020B0604020202020204" pitchFamily="34" charset="0"/>
                <a:cs typeface="Arial" panose="020B0604020202020204" pitchFamily="34" charset="0"/>
              </a:rPr>
              <a:t>của</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nhân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viên</a:t>
            </a:r>
            <a:endParaRPr lang="en-US" sz="4300" b="1" smtClean="0">
              <a:solidFill>
                <a:srgbClr val="0070C0"/>
              </a:solidFill>
              <a:latin typeface="Arial" panose="020B0604020202020204" pitchFamily="34" charset="0"/>
              <a:cs typeface="Arial" panose="020B0604020202020204" pitchFamily="34" charset="0"/>
            </a:endParaRPr>
          </a:p>
          <a:p>
            <a:pPr algn="l"/>
            <a:r>
              <a:rPr lang="en-US" sz="1600" b="1" smtClean="0">
                <a:solidFill>
                  <a:srgbClr val="00B0F0"/>
                </a:solidFill>
                <a:latin typeface="Arial" panose="020B0604020202020204" pitchFamily="34" charset="0"/>
                <a:cs typeface="Arial" panose="020B0604020202020204" pitchFamily="34" charset="0"/>
              </a:rPr>
              <a:t>			</a:t>
            </a:r>
          </a:p>
          <a:p>
            <a:pPr algn="l"/>
            <a:endParaRPr lang="en-US" sz="1600" b="1">
              <a:solidFill>
                <a:srgbClr val="00B0F0"/>
              </a:solidFill>
              <a:latin typeface="Arial" panose="020B0604020202020204" pitchFamily="34" charset="0"/>
              <a:cs typeface="Arial" panose="020B0604020202020204" pitchFamily="34" charset="0"/>
            </a:endParaRPr>
          </a:p>
          <a:p>
            <a:pPr algn="l"/>
            <a:endParaRPr lang="en-US" sz="1600" b="1" smtClean="0">
              <a:solidFill>
                <a:srgbClr val="00B0F0"/>
              </a:solidFill>
              <a:latin typeface="Arial" panose="020B0604020202020204" pitchFamily="34" charset="0"/>
              <a:cs typeface="Arial" panose="020B0604020202020204" pitchFamily="34" charset="0"/>
            </a:endParaRPr>
          </a:p>
          <a:p>
            <a:pPr algn="l"/>
            <a:r>
              <a:rPr lang="en-US" sz="1600" b="1" smtClean="0">
                <a:solidFill>
                  <a:srgbClr val="00B0F0"/>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Sinh viên thực hiện:</a:t>
            </a:r>
            <a:endParaRPr lang="en-US" sz="2200" b="1">
              <a:solidFill>
                <a:schemeClr val="tx1"/>
              </a:solidFill>
              <a:latin typeface="Arial" panose="020B0604020202020204" pitchFamily="34" charset="0"/>
              <a:cs typeface="Arial" panose="020B0604020202020204" pitchFamily="34" charset="0"/>
            </a:endParaRPr>
          </a:p>
          <a:p>
            <a:pPr algn="l"/>
            <a:r>
              <a:rPr lang="en-US" sz="1600" b="1" smtClean="0">
                <a:solidFill>
                  <a:schemeClr val="tx1"/>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Nguyễn </a:t>
            </a:r>
            <a:r>
              <a:rPr lang="en-US" sz="2200" b="1" err="1">
                <a:solidFill>
                  <a:schemeClr val="tx1"/>
                </a:solidFill>
                <a:latin typeface="Arial" panose="020B0604020202020204" pitchFamily="34" charset="0"/>
                <a:cs typeface="Arial" panose="020B0604020202020204" pitchFamily="34" charset="0"/>
              </a:rPr>
              <a:t>Hiếu</a:t>
            </a:r>
            <a:r>
              <a:rPr lang="en-US" sz="2200" b="1">
                <a:solidFill>
                  <a:schemeClr val="tx1"/>
                </a:solidFill>
                <a:latin typeface="Arial" panose="020B0604020202020204" pitchFamily="34" charset="0"/>
                <a:cs typeface="Arial" panose="020B0604020202020204" pitchFamily="34" charset="0"/>
              </a:rPr>
              <a:t> </a:t>
            </a:r>
            <a:r>
              <a:rPr lang="en-US" sz="2200" b="1" err="1">
                <a:solidFill>
                  <a:schemeClr val="tx1"/>
                </a:solidFill>
                <a:latin typeface="Arial" panose="020B0604020202020204" pitchFamily="34" charset="0"/>
                <a:cs typeface="Arial" panose="020B0604020202020204" pitchFamily="34" charset="0"/>
              </a:rPr>
              <a:t>Đức</a:t>
            </a:r>
            <a:r>
              <a:rPr lang="en-US" sz="2200" b="1">
                <a:solidFill>
                  <a:schemeClr val="tx1"/>
                </a:solidFill>
                <a:latin typeface="Arial" panose="020B0604020202020204" pitchFamily="34" charset="0"/>
                <a:cs typeface="Arial" panose="020B0604020202020204" pitchFamily="34" charset="0"/>
              </a:rPr>
              <a:t> </a:t>
            </a:r>
            <a:r>
              <a:rPr lang="en-US" sz="2200" b="1" err="1">
                <a:solidFill>
                  <a:schemeClr val="tx1"/>
                </a:solidFill>
                <a:latin typeface="Arial" panose="020B0604020202020204" pitchFamily="34" charset="0"/>
                <a:cs typeface="Arial" panose="020B0604020202020204" pitchFamily="34" charset="0"/>
              </a:rPr>
              <a:t>Ân</a:t>
            </a:r>
            <a:r>
              <a:rPr lang="en-US" sz="2200" b="1">
                <a:solidFill>
                  <a:schemeClr val="tx1"/>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15071971</a:t>
            </a:r>
          </a:p>
          <a:p>
            <a:pPr algn="l"/>
            <a:r>
              <a:rPr lang="en-US" sz="2200" b="1" smtClean="0">
                <a:solidFill>
                  <a:schemeClr val="tx1"/>
                </a:solidFill>
                <a:latin typeface="Arial" panose="020B0604020202020204" pitchFamily="34" charset="0"/>
                <a:cs typeface="Arial" panose="020B0604020202020204" pitchFamily="34" charset="0"/>
              </a:rPr>
              <a:t>			</a:t>
            </a:r>
            <a:r>
              <a:rPr lang="vi-VN" sz="2200" b="1" smtClean="0">
                <a:solidFill>
                  <a:schemeClr val="tx1"/>
                </a:solidFill>
                <a:latin typeface="Arial" panose="020B0604020202020204" pitchFamily="34" charset="0"/>
                <a:cs typeface="Arial" panose="020B0604020202020204" pitchFamily="34" charset="0"/>
              </a:rPr>
              <a:t>Nguyễn Việt Hoàng	</a:t>
            </a:r>
            <a:r>
              <a:rPr lang="en-US" sz="2200" b="1" smtClean="0">
                <a:solidFill>
                  <a:schemeClr val="tx1"/>
                </a:solidFill>
                <a:latin typeface="Arial" panose="020B0604020202020204" pitchFamily="34" charset="0"/>
                <a:cs typeface="Arial" panose="020B0604020202020204" pitchFamily="34" charset="0"/>
              </a:rPr>
              <a:t> 	</a:t>
            </a:r>
            <a:r>
              <a:rPr lang="vi-VN" sz="2200" b="1" smtClean="0">
                <a:solidFill>
                  <a:schemeClr val="tx1"/>
                </a:solidFill>
                <a:latin typeface="Arial" panose="020B0604020202020204" pitchFamily="34" charset="0"/>
                <a:cs typeface="Arial" panose="020B0604020202020204" pitchFamily="34" charset="0"/>
              </a:rPr>
              <a:t>15044411</a:t>
            </a:r>
          </a:p>
          <a:p>
            <a:pPr algn="l"/>
            <a:r>
              <a:rPr lang="vi-VN" sz="2000" b="1">
                <a:solidFill>
                  <a:srgbClr val="00B0F0"/>
                </a:solidFill>
                <a:latin typeface="Arial" panose="020B0604020202020204" pitchFamily="34" charset="0"/>
                <a:cs typeface="Arial" panose="020B0604020202020204" pitchFamily="34" charset="0"/>
              </a:rPr>
              <a:t>	</a:t>
            </a:r>
            <a:r>
              <a:rPr lang="vi-VN" sz="2000" b="1" smtClean="0">
                <a:solidFill>
                  <a:srgbClr val="00B0F0"/>
                </a:solidFill>
                <a:latin typeface="Arial" panose="020B0604020202020204" pitchFamily="34" charset="0"/>
                <a:cs typeface="Arial" panose="020B0604020202020204" pitchFamily="34" charset="0"/>
              </a:rPr>
              <a:t>			</a:t>
            </a:r>
            <a:r>
              <a:rPr lang="en-US" sz="2000" b="1" smtClean="0">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r>
              <a:rPr lang="en-US"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2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49" y="231323"/>
            <a:ext cx="7385877" cy="1036410"/>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ứng</a:t>
            </a:r>
            <a:r>
              <a:rPr lang="en-US" sz="3600" smtClean="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155926" y="1553482"/>
            <a:ext cx="9657022" cy="5590268"/>
          </a:xfrm>
        </p:spPr>
        <p:txBody>
          <a:bodyPr>
            <a:no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Sequence Diagram</a:t>
            </a: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349928" y="2027464"/>
            <a:ext cx="5258491" cy="4830536"/>
          </a:xfrm>
          <a:prstGeom prst="rect">
            <a:avLst/>
          </a:prstGeom>
          <a:noFill/>
          <a:ln>
            <a:noFill/>
          </a:ln>
        </p:spPr>
      </p:pic>
    </p:spTree>
    <p:extLst>
      <p:ext uri="{BB962C8B-B14F-4D97-AF65-F5344CB8AC3E}">
        <p14:creationId xmlns:p14="http://schemas.microsoft.com/office/powerpoint/2010/main" val="3213868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638" y="54172"/>
            <a:ext cx="8675370" cy="1325563"/>
          </a:xfrm>
        </p:spPr>
        <p:txBody>
          <a:bodyPr>
            <a:normAutofit/>
          </a:bodyPr>
          <a:lstStyle/>
          <a:p>
            <a:r>
              <a:rPr lang="en-US">
                <a:latin typeface="Arial" panose="020B0604020202020204" pitchFamily="34" charset="0"/>
                <a:cs typeface="Arial" panose="020B0604020202020204" pitchFamily="34" charset="0"/>
              </a:rPr>
              <a:t>3.2. </a:t>
            </a:r>
            <a:r>
              <a:rPr lang="en-US" err="1">
                <a:latin typeface="Arial" panose="020B0604020202020204" pitchFamily="34" charset="0"/>
                <a:cs typeface="Arial" panose="020B0604020202020204" pitchFamily="34" charset="0"/>
              </a:rPr>
              <a:t>Đặc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tả</a:t>
            </a:r>
            <a:r>
              <a:rPr lang="en-US">
                <a:latin typeface="Arial" panose="020B0604020202020204" pitchFamily="34" charset="0"/>
                <a:cs typeface="Arial" panose="020B0604020202020204" pitchFamily="34" charset="0"/>
              </a:rPr>
              <a:t> Use case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 Activity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Sequence </a:t>
            </a:r>
            <a:r>
              <a:rPr lang="en-US" smtClean="0">
                <a:latin typeface="Arial" panose="020B0604020202020204" pitchFamily="34" charset="0"/>
                <a:cs typeface="Arial" panose="020B0604020202020204" pitchFamily="34" charset="0"/>
              </a:rPr>
              <a:t>Diagram(</a:t>
            </a:r>
            <a:r>
              <a:rPr lang="en-US" err="1" smtClean="0">
                <a:latin typeface="Arial" panose="020B0604020202020204" pitchFamily="34" charset="0"/>
                <a:cs typeface="Arial" panose="020B0604020202020204" pitchFamily="34" charset="0"/>
              </a:rPr>
              <a:t>tt</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3778" y="1265464"/>
            <a:ext cx="9657022" cy="5438546"/>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Tình huống thêm dự án</a:t>
            </a:r>
            <a:endParaRPr lang="en-US" sz="2200">
              <a:solidFill>
                <a:schemeClr val="tx1"/>
              </a:solidFill>
              <a:latin typeface="Times New Roman" pitchFamily="18" charset="0"/>
              <a:cs typeface="Times New Roman" pitchFamily="18" charset="0"/>
            </a:endParaRPr>
          </a:p>
          <a:p>
            <a:pPr>
              <a:buFont typeface="Wingdings" pitchFamily="2" charset="2"/>
              <a:buChar char="Ø"/>
            </a:pPr>
            <a:endParaRPr lang="en-US" sz="220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044" y="1660072"/>
            <a:ext cx="6001027" cy="5197929"/>
          </a:xfrm>
          <a:prstGeom prst="rect">
            <a:avLst/>
          </a:prstGeom>
        </p:spPr>
      </p:pic>
    </p:spTree>
    <p:extLst>
      <p:ext uri="{BB962C8B-B14F-4D97-AF65-F5344CB8AC3E}">
        <p14:creationId xmlns:p14="http://schemas.microsoft.com/office/powerpoint/2010/main" val="2891973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638" y="54172"/>
            <a:ext cx="7692026" cy="1325563"/>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smtClean="0">
                <a:latin typeface="Times New Roman" pitchFamily="18" charset="0"/>
                <a:cs typeface="Times New Roman" pitchFamily="18" charset="0"/>
              </a:rPr>
              <a:t>dụng,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1" y="1419454"/>
            <a:ext cx="9657022" cy="5438546"/>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Activity diagram</a:t>
            </a:r>
            <a:endParaRPr lang="en-US" sz="2200">
              <a:solidFill>
                <a:schemeClr val="tx1"/>
              </a:solidFill>
              <a:latin typeface="Times New Roman" pitchFamily="18" charset="0"/>
              <a:cs typeface="Times New Roman" pitchFamily="18" charset="0"/>
            </a:endParaRPr>
          </a:p>
          <a:p>
            <a:pPr marL="0" indent="0">
              <a:buNone/>
            </a:pPr>
            <a:endParaRPr lang="en-US" sz="220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12</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73468" y="1401536"/>
            <a:ext cx="5147033" cy="5456465"/>
          </a:xfrm>
          <a:prstGeom prst="rect">
            <a:avLst/>
          </a:prstGeom>
          <a:noFill/>
          <a:ln>
            <a:noFill/>
          </a:ln>
        </p:spPr>
      </p:pic>
    </p:spTree>
    <p:extLst>
      <p:ext uri="{BB962C8B-B14F-4D97-AF65-F5344CB8AC3E}">
        <p14:creationId xmlns:p14="http://schemas.microsoft.com/office/powerpoint/2010/main" val="3639174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49" y="231323"/>
            <a:ext cx="7385877" cy="1036410"/>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ứng</a:t>
            </a:r>
            <a:r>
              <a:rPr lang="en-US" sz="3600" smtClean="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401378" y="2105024"/>
            <a:ext cx="9657022" cy="5590268"/>
          </a:xfrm>
        </p:spPr>
        <p:txBody>
          <a:bodyPr>
            <a:no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Sequence Diagram</a:t>
            </a: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13</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54734" y="0"/>
            <a:ext cx="7205180" cy="6858000"/>
          </a:xfrm>
          <a:prstGeom prst="rect">
            <a:avLst/>
          </a:prstGeom>
          <a:noFill/>
          <a:ln>
            <a:noFill/>
          </a:ln>
        </p:spPr>
      </p:pic>
    </p:spTree>
    <p:extLst>
      <p:ext uri="{BB962C8B-B14F-4D97-AF65-F5344CB8AC3E}">
        <p14:creationId xmlns:p14="http://schemas.microsoft.com/office/powerpoint/2010/main" val="1302995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820" y="0"/>
            <a:ext cx="7092251" cy="1320800"/>
          </a:xfrm>
        </p:spPr>
        <p:txBody>
          <a:bodyPr>
            <a:normAutofit/>
          </a:bodyPr>
          <a:lstStyle/>
          <a:p>
            <a:r>
              <a:rPr lang="en-US" sz="4000">
                <a:latin typeface="Times New Roman" pitchFamily="18" charset="0"/>
                <a:cs typeface="Times New Roman" pitchFamily="18" charset="0"/>
              </a:rPr>
              <a:t>4</a:t>
            </a:r>
            <a:r>
              <a:rPr lang="en-US" sz="4000" smtClean="0">
                <a:latin typeface="Times New Roman" pitchFamily="18" charset="0"/>
                <a:cs typeface="Times New Roman" pitchFamily="18" charset="0"/>
              </a:rPr>
              <a:t>.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14</a:t>
            </a:fld>
            <a:endParaRPr lang="en-US"/>
          </a:p>
        </p:txBody>
      </p:sp>
      <p:sp>
        <p:nvSpPr>
          <p:cNvPr id="3" name="Content Placeholder 2"/>
          <p:cNvSpPr>
            <a:spLocks noGrp="1"/>
          </p:cNvSpPr>
          <p:nvPr>
            <p:ph idx="1"/>
          </p:nvPr>
        </p:nvSpPr>
        <p:spPr>
          <a:xfrm>
            <a:off x="138545" y="621993"/>
            <a:ext cx="9781310" cy="5917352"/>
          </a:xfrm>
        </p:spPr>
        <p:txBody>
          <a:bodyPr>
            <a:noAutofit/>
          </a:bodyPr>
          <a:lstStyle/>
          <a:p>
            <a:pPr>
              <a:buFont typeface="Wingdings" pitchFamily="2" charset="2"/>
              <a:buChar char="Ø"/>
            </a:pPr>
            <a:r>
              <a:rPr lang="en-US" sz="2200" smtClean="0">
                <a:latin typeface="Times New Roman" pitchFamily="18" charset="0"/>
                <a:cs typeface="Times New Roman" pitchFamily="18" charset="0"/>
              </a:rPr>
              <a:t>Mô tả cách hệ thống tìm kiếm và sắp xếp các ứng viên phù hợp dự án:</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908" y="0"/>
            <a:ext cx="7633855" cy="6954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40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4</a:t>
            </a:r>
            <a:r>
              <a:rPr lang="en-US" sz="4000" smtClean="0">
                <a:latin typeface="Times New Roman" pitchFamily="18" charset="0"/>
                <a:cs typeface="Times New Roman" pitchFamily="18" charset="0"/>
              </a:rPr>
              <a:t>.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a:p>
        </p:txBody>
      </p:sp>
      <p:sp>
        <p:nvSpPr>
          <p:cNvPr id="3" name="Content Placeholder 2"/>
          <p:cNvSpPr>
            <a:spLocks noGrp="1"/>
          </p:cNvSpPr>
          <p:nvPr>
            <p:ph idx="1"/>
          </p:nvPr>
        </p:nvSpPr>
        <p:spPr>
          <a:xfrm>
            <a:off x="500141" y="1298113"/>
            <a:ext cx="7092251" cy="3880773"/>
          </a:xfrm>
        </p:spPr>
        <p:txBody>
          <a:bodyPr>
            <a:normAutofit/>
          </a:bodyPr>
          <a:lstStyle/>
          <a:p>
            <a:pPr>
              <a:buFont typeface="Wingdings" pitchFamily="2" charset="2"/>
              <a:buChar char="Ø"/>
            </a:pPr>
            <a:r>
              <a:rPr lang="en-US" sz="2200">
                <a:latin typeface="Times New Roman" pitchFamily="18" charset="0"/>
                <a:cs typeface="Times New Roman" pitchFamily="18" charset="0"/>
              </a:rPr>
              <a:t>Màn </a:t>
            </a:r>
            <a:r>
              <a:rPr lang="en-US" sz="2200" smtClean="0">
                <a:latin typeface="Times New Roman" pitchFamily="18" charset="0"/>
                <a:cs typeface="Times New Roman" pitchFamily="18" charset="0"/>
              </a:rPr>
              <a:t>quản lý dự án</a:t>
            </a:r>
            <a:endParaRPr lang="en-US" sz="2200">
              <a:latin typeface="Times New Roman" pitchFamily="18" charset="0"/>
              <a:cs typeface="Times New Roman" pitchFamily="18" charset="0"/>
            </a:endParaRPr>
          </a:p>
          <a:p>
            <a:pPr>
              <a:buFont typeface="Wingdings" pitchFamily="2" charset="2"/>
              <a:buChar char="Ø"/>
            </a:pPr>
            <a:endParaRPr lang="en-US" sz="2200"/>
          </a:p>
        </p:txBody>
      </p:sp>
      <p:pic>
        <p:nvPicPr>
          <p:cNvPr id="5" name="Picture 4"/>
          <p:cNvPicPr/>
          <p:nvPr/>
        </p:nvPicPr>
        <p:blipFill>
          <a:blip r:embed="rId2"/>
          <a:stretch>
            <a:fillRect/>
          </a:stretch>
        </p:blipFill>
        <p:spPr>
          <a:xfrm>
            <a:off x="7145475" y="1901841"/>
            <a:ext cx="2988978" cy="1784845"/>
          </a:xfrm>
          <a:prstGeom prst="rect">
            <a:avLst/>
          </a:prstGeom>
        </p:spPr>
      </p:pic>
      <p:pic>
        <p:nvPicPr>
          <p:cNvPr id="6" name="Picture 5"/>
          <p:cNvPicPr/>
          <p:nvPr/>
        </p:nvPicPr>
        <p:blipFill>
          <a:blip r:embed="rId3"/>
          <a:stretch>
            <a:fillRect/>
          </a:stretch>
        </p:blipFill>
        <p:spPr>
          <a:xfrm>
            <a:off x="7145475" y="3987574"/>
            <a:ext cx="2988978" cy="1527856"/>
          </a:xfrm>
          <a:prstGeom prst="rect">
            <a:avLst/>
          </a:prstGeom>
        </p:spPr>
      </p:pic>
      <p:pic>
        <p:nvPicPr>
          <p:cNvPr id="7" name="Picture 6"/>
          <p:cNvPicPr/>
          <p:nvPr/>
        </p:nvPicPr>
        <p:blipFill>
          <a:blip r:embed="rId4"/>
          <a:stretch>
            <a:fillRect/>
          </a:stretch>
        </p:blipFill>
        <p:spPr>
          <a:xfrm>
            <a:off x="232229" y="1905342"/>
            <a:ext cx="3874032" cy="178134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6275" y="398546"/>
            <a:ext cx="3759200" cy="6459454"/>
          </a:xfrm>
          <a:prstGeom prst="rect">
            <a:avLst/>
          </a:prstGeom>
        </p:spPr>
      </p:pic>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4234316"/>
            <a:ext cx="3791855" cy="2003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2" y="174172"/>
            <a:ext cx="7092251" cy="1320800"/>
          </a:xfrm>
        </p:spPr>
        <p:txBody>
          <a:bodyPr>
            <a:normAutofit/>
          </a:bodyPr>
          <a:lstStyle/>
          <a:p>
            <a:r>
              <a:rPr lang="en-US" sz="4000">
                <a:latin typeface="Times New Roman" pitchFamily="18" charset="0"/>
                <a:cs typeface="Times New Roman" pitchFamily="18" charset="0"/>
              </a:rPr>
              <a:t>6</a:t>
            </a:r>
            <a:r>
              <a:rPr lang="en-US" sz="4000" smtClean="0">
                <a:latin typeface="Times New Roman" pitchFamily="18" charset="0"/>
                <a:cs typeface="Times New Roman" pitchFamily="18" charset="0"/>
              </a:rPr>
              <a:t>. Kết luận – Hướng phát triển</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16</a:t>
            </a:fld>
            <a:endParaRPr lang="en-US"/>
          </a:p>
        </p:txBody>
      </p:sp>
      <p:sp>
        <p:nvSpPr>
          <p:cNvPr id="3" name="Content Placeholder 2"/>
          <p:cNvSpPr>
            <a:spLocks noGrp="1"/>
          </p:cNvSpPr>
          <p:nvPr>
            <p:ph idx="1"/>
          </p:nvPr>
        </p:nvSpPr>
        <p:spPr>
          <a:xfrm>
            <a:off x="534507" y="840698"/>
            <a:ext cx="7701720" cy="5228089"/>
          </a:xfrm>
        </p:spPr>
        <p:txBody>
          <a:bodyPr>
            <a:noAutofit/>
          </a:bodyPr>
          <a:lstStyle/>
          <a:p>
            <a:pPr>
              <a:buFont typeface="Wingdings" pitchFamily="2" charset="2"/>
              <a:buChar char="Ø"/>
            </a:pPr>
            <a:r>
              <a:rPr lang="en-US" sz="2200">
                <a:latin typeface="Times New Roman" pitchFamily="18" charset="0"/>
                <a:cs typeface="Times New Roman" pitchFamily="18" charset="0"/>
              </a:rPr>
              <a:t>Trong khoảng thời gian thực tập và làm khóa luận tốt nghiệp tại công ty FPT Software từ ngày 14/01/2019 đến 30/5/2019, nhóm có tìm hiểu và tự học hỏi một số kỹ năng như: phương pháp lấy yêu cầu từ khách hàng, phân bố thời gian công việc phù hợp,  báo cáo công việc làm được hàng ngày, giải quyết tình huống khi gặp vấn đề. Ngoài ra nhóm còn áp dụng được quy tắc khi lập trình trong dự án, quy trình deploy sản phẩm lên máy chủ</a:t>
            </a:r>
            <a:r>
              <a:rPr lang="en-US" sz="2200" smtClean="0">
                <a:latin typeface="Times New Roman" pitchFamily="18" charset="0"/>
                <a:cs typeface="Times New Roman" pitchFamily="18" charset="0"/>
              </a:rPr>
              <a:t>.  </a:t>
            </a:r>
            <a:endParaRPr lang="en-US" sz="2200">
              <a:latin typeface="Times New Roman" pitchFamily="18" charset="0"/>
              <a:cs typeface="Times New Roman" pitchFamily="18" charset="0"/>
            </a:endParaRPr>
          </a:p>
          <a:p>
            <a:pPr>
              <a:buFont typeface="Wingdings" pitchFamily="2" charset="2"/>
              <a:buChar char="Ø"/>
            </a:pPr>
            <a:r>
              <a:rPr lang="en-US" sz="2200">
                <a:latin typeface="Times New Roman" pitchFamily="18" charset="0"/>
                <a:cs typeface="Times New Roman" pitchFamily="18" charset="0"/>
              </a:rPr>
              <a:t>Được trải nghiệm với dự án thực tế, môi trường phát triển phần mềm chuyên nghiệp. Hiện thực hoàn tất các chức năng cho hệ thống quản lý kỹ năng của nhân viên với các chức năng</a:t>
            </a:r>
            <a:r>
              <a:rPr lang="en-US" sz="2200" smtClean="0">
                <a:latin typeface="Times New Roman" pitchFamily="18" charset="0"/>
                <a:cs typeface="Times New Roman" pitchFamily="18" charset="0"/>
              </a:rPr>
              <a:t>:</a:t>
            </a:r>
          </a:p>
          <a:p>
            <a:pPr lvl="1">
              <a:buFont typeface="Wingdings" pitchFamily="2" charset="2"/>
              <a:buChar char="ü"/>
            </a:pPr>
            <a:r>
              <a:rPr lang="en-US" sz="2200">
                <a:latin typeface="Times New Roman" pitchFamily="18" charset="0"/>
                <a:cs typeface="Times New Roman" pitchFamily="18" charset="0"/>
              </a:rPr>
              <a:t>Chức năng dành cho nhân viên của công ty phần mềm FPT </a:t>
            </a:r>
            <a:r>
              <a:rPr lang="en-US" sz="2200" smtClean="0">
                <a:latin typeface="Times New Roman" pitchFamily="18" charset="0"/>
                <a:cs typeface="Times New Roman" pitchFamily="18" charset="0"/>
              </a:rPr>
              <a:t>Software.</a:t>
            </a:r>
            <a:endParaRPr lang="en-US" sz="2200">
              <a:latin typeface="Times New Roman" pitchFamily="18" charset="0"/>
              <a:cs typeface="Times New Roman" pitchFamily="18" charset="0"/>
            </a:endParaRP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1046854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2" y="176895"/>
            <a:ext cx="7092251" cy="1320800"/>
          </a:xfrm>
        </p:spPr>
        <p:txBody>
          <a:bodyPr>
            <a:normAutofit/>
          </a:bodyPr>
          <a:lstStyle/>
          <a:p>
            <a:r>
              <a:rPr lang="en-US" sz="4000">
                <a:latin typeface="Times New Roman" pitchFamily="18" charset="0"/>
                <a:cs typeface="Times New Roman" pitchFamily="18" charset="0"/>
              </a:rPr>
              <a:t>6</a:t>
            </a:r>
            <a:r>
              <a:rPr lang="en-US" sz="4000" smtClean="0">
                <a:latin typeface="Times New Roman" pitchFamily="18" charset="0"/>
                <a:cs typeface="Times New Roman" pitchFamily="18" charset="0"/>
              </a:rPr>
              <a:t>. Kết luận – Hướng phát triển(tt)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17</a:t>
            </a:fld>
            <a:endParaRPr lang="en-US"/>
          </a:p>
        </p:txBody>
      </p:sp>
      <p:sp>
        <p:nvSpPr>
          <p:cNvPr id="3" name="Content Placeholder 2"/>
          <p:cNvSpPr>
            <a:spLocks noGrp="1"/>
          </p:cNvSpPr>
          <p:nvPr>
            <p:ph idx="1"/>
          </p:nvPr>
        </p:nvSpPr>
        <p:spPr>
          <a:xfrm>
            <a:off x="498063" y="935947"/>
            <a:ext cx="7543799" cy="5404982"/>
          </a:xfrm>
        </p:spPr>
        <p:txBody>
          <a:bodyPr>
            <a:noAutofit/>
          </a:bodyPr>
          <a:lstStyle/>
          <a:p>
            <a:pPr lvl="1">
              <a:buFont typeface="Wingdings" pitchFamily="2" charset="2"/>
              <a:buChar char="ü"/>
            </a:pPr>
            <a:r>
              <a:rPr lang="en-US" sz="2200" smtClean="0">
                <a:latin typeface="Times New Roman" pitchFamily="18" charset="0"/>
                <a:cs typeface="Times New Roman" pitchFamily="18" charset="0"/>
              </a:rPr>
              <a:t>Chức </a:t>
            </a:r>
            <a:r>
              <a:rPr lang="en-US" sz="2200">
                <a:latin typeface="Times New Roman" pitchFamily="18" charset="0"/>
                <a:cs typeface="Times New Roman" pitchFamily="18" charset="0"/>
              </a:rPr>
              <a:t>năng dành cho nhân viên quản lý nhân sự của công ty phần mềm FPT Software: quản lý thông tin trong hồ sơ của tất cả nhân viên trong công ty (thêm, xóa có điều kiện và sửa các thông tin trong hồ sơ), duyệt trạng thái hồ sơ của các nhân viên, thống kê các thông số về nhân viên, tìm kiếm nhân viên theo tiêu chí. Xem lịch sử cập nhật của toàn bộ hồ sơ nhân viên trong hệ thống.</a:t>
            </a:r>
          </a:p>
          <a:p>
            <a:pPr lvl="1">
              <a:buFont typeface="Wingdings" pitchFamily="2" charset="2"/>
              <a:buChar char="ü"/>
            </a:pPr>
            <a:r>
              <a:rPr lang="en-US" sz="2200">
                <a:latin typeface="Times New Roman" pitchFamily="18" charset="0"/>
                <a:cs typeface="Times New Roman" pitchFamily="18" charset="0"/>
              </a:rPr>
              <a:t>Chức năng dành cho nhân viên quản lý dự án: quản lý thông tin các dự án mà nhân viên quản lý dự án tạo ra (thêm, cập nhật thông tin các dự án), tìm ứng viên phù hợp với dự án thông qua gợi ý của hệ thống.</a:t>
            </a:r>
          </a:p>
          <a:p>
            <a:pPr lvl="1">
              <a:buFont typeface="Wingdings" pitchFamily="2" charset="2"/>
              <a:buChar char="ü"/>
            </a:pPr>
            <a:r>
              <a:rPr lang="en-US" sz="2200">
                <a:latin typeface="Times New Roman" pitchFamily="18" charset="0"/>
                <a:cs typeface="Times New Roman" pitchFamily="18" charset="0"/>
              </a:rPr>
              <a:t>Ngoài ra, hệ thống còn có dịch vụ tự động kiểm tra ngày kết thúc vị trí trong dự án của công ty với ngày hiện tại, và cập nhật thông tin kinh nghiệm làm việc của nhân viên.</a:t>
            </a: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181876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50" y="149679"/>
            <a:ext cx="7092251" cy="1320800"/>
          </a:xfrm>
        </p:spPr>
        <p:txBody>
          <a:bodyPr>
            <a:normAutofit/>
          </a:bodyPr>
          <a:lstStyle/>
          <a:p>
            <a:r>
              <a:rPr lang="en-US" sz="4000">
                <a:latin typeface="Times New Roman" pitchFamily="18" charset="0"/>
                <a:cs typeface="Times New Roman" pitchFamily="18" charset="0"/>
              </a:rPr>
              <a:t>6</a:t>
            </a:r>
            <a:r>
              <a:rPr lang="en-US" sz="4000" smtClean="0">
                <a:latin typeface="Times New Roman" pitchFamily="18" charset="0"/>
                <a:cs typeface="Times New Roman" pitchFamily="18" charset="0"/>
              </a:rPr>
              <a:t>. Kết luận – Hướng phát triển(tt)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18</a:t>
            </a:fld>
            <a:endParaRPr lang="en-US"/>
          </a:p>
        </p:txBody>
      </p:sp>
      <p:sp>
        <p:nvSpPr>
          <p:cNvPr id="3" name="Content Placeholder 2"/>
          <p:cNvSpPr>
            <a:spLocks noGrp="1"/>
          </p:cNvSpPr>
          <p:nvPr>
            <p:ph idx="1"/>
          </p:nvPr>
        </p:nvSpPr>
        <p:spPr>
          <a:xfrm>
            <a:off x="498063" y="935947"/>
            <a:ext cx="7543799" cy="5404982"/>
          </a:xfrm>
        </p:spPr>
        <p:txBody>
          <a:bodyPr>
            <a:noAutofit/>
          </a:bodyPr>
          <a:lstStyle/>
          <a:p>
            <a:pPr>
              <a:buFont typeface="Wingdings" pitchFamily="2" charset="2"/>
              <a:buChar char="Ø"/>
            </a:pPr>
            <a:r>
              <a:rPr lang="en-US" sz="2200" smtClean="0">
                <a:latin typeface="Times New Roman" pitchFamily="18" charset="0"/>
                <a:cs typeface="Times New Roman" pitchFamily="18" charset="0"/>
              </a:rPr>
              <a:t>Hướng phát triển:</a:t>
            </a:r>
          </a:p>
          <a:p>
            <a:pPr lvl="1">
              <a:buFont typeface="Wingdings" pitchFamily="2" charset="2"/>
              <a:buChar char="ü"/>
            </a:pPr>
            <a:r>
              <a:rPr lang="en-US" sz="2200">
                <a:latin typeface="Times New Roman" pitchFamily="18" charset="0"/>
                <a:cs typeface="Times New Roman" pitchFamily="18" charset="0"/>
              </a:rPr>
              <a:t>Phát triển chức năng theo dõi quá trình thay đổi </a:t>
            </a:r>
            <a:r>
              <a:rPr lang="en-US" sz="2200" smtClean="0">
                <a:latin typeface="Times New Roman" pitchFamily="18" charset="0"/>
                <a:cs typeface="Times New Roman" pitchFamily="18" charset="0"/>
              </a:rPr>
              <a:t>hồ sơ </a:t>
            </a:r>
            <a:r>
              <a:rPr lang="en-US" sz="2200">
                <a:latin typeface="Times New Roman" pitchFamily="18" charset="0"/>
                <a:cs typeface="Times New Roman" pitchFamily="18" charset="0"/>
              </a:rPr>
              <a:t>của nhân viên hàng tháng.</a:t>
            </a:r>
          </a:p>
          <a:p>
            <a:pPr lvl="1">
              <a:buFont typeface="Wingdings" pitchFamily="2" charset="2"/>
              <a:buChar char="ü"/>
            </a:pPr>
            <a:r>
              <a:rPr lang="en-US" sz="2200">
                <a:latin typeface="Times New Roman" pitchFamily="18" charset="0"/>
                <a:cs typeface="Times New Roman" pitchFamily="18" charset="0"/>
              </a:rPr>
              <a:t>Phát triển chức năng upload file hồ sơ vào hệ thống.</a:t>
            </a:r>
          </a:p>
          <a:p>
            <a:pPr lvl="1">
              <a:buFont typeface="Wingdings" pitchFamily="2" charset="2"/>
              <a:buChar char="ü"/>
            </a:pPr>
            <a:r>
              <a:rPr lang="en-US" sz="2200">
                <a:latin typeface="Times New Roman" pitchFamily="18" charset="0"/>
                <a:cs typeface="Times New Roman" pitchFamily="18" charset="0"/>
              </a:rPr>
              <a:t>Phát triển hệ thống tự động gửi mail nhắc nhở.</a:t>
            </a:r>
          </a:p>
          <a:p>
            <a:pPr lvl="1">
              <a:buFont typeface="Wingdings" pitchFamily="2" charset="2"/>
              <a:buChar char="ü"/>
            </a:pPr>
            <a:r>
              <a:rPr lang="en-US" sz="2200">
                <a:latin typeface="Times New Roman" pitchFamily="18" charset="0"/>
                <a:cs typeface="Times New Roman" pitchFamily="18" charset="0"/>
              </a:rPr>
              <a:t>Nâng cấp thuật toán gợi ý tìm kiếm.</a:t>
            </a:r>
          </a:p>
          <a:p>
            <a:pPr lvl="1">
              <a:buFont typeface="Wingdings" pitchFamily="2" charset="2"/>
              <a:buChar char="ü"/>
            </a:pPr>
            <a:r>
              <a:rPr lang="en-US" sz="2200">
                <a:latin typeface="Times New Roman" pitchFamily="18" charset="0"/>
                <a:cs typeface="Times New Roman" pitchFamily="18" charset="0"/>
              </a:rPr>
              <a:t>Nâng cấp giao diện nhập liệu bằng bảng </a:t>
            </a:r>
            <a:r>
              <a:rPr lang="en-US" sz="2200" smtClean="0">
                <a:latin typeface="Times New Roman" pitchFamily="18" charset="0"/>
                <a:cs typeface="Times New Roman" pitchFamily="18" charset="0"/>
              </a:rPr>
              <a:t>tính.</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342197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2" y="2"/>
            <a:ext cx="7092251" cy="1320800"/>
          </a:xfrm>
        </p:spPr>
        <p:txBody>
          <a:bodyPr>
            <a:normAutofit/>
          </a:bodyPr>
          <a:lstStyle/>
          <a:p>
            <a:r>
              <a:rPr lang="en-US" sz="4000" smtClean="0">
                <a:latin typeface="Times New Roman" pitchFamily="18" charset="0"/>
                <a:cs typeface="Times New Roman" pitchFamily="18" charset="0"/>
              </a:rPr>
              <a:t>Tài liệu tham khảo</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653932" y="1030717"/>
            <a:ext cx="7489904" cy="5827285"/>
          </a:xfrm>
        </p:spPr>
        <p:txBody>
          <a:bodyPr>
            <a:noAutofit/>
          </a:bodyPr>
          <a:lstStyle/>
          <a:p>
            <a:pPr>
              <a:buFont typeface="Wingdings" pitchFamily="2" charset="2"/>
              <a:buChar char="ü"/>
            </a:pPr>
            <a:r>
              <a:rPr lang="en-US" sz="1600">
                <a:solidFill>
                  <a:schemeClr val="tx1"/>
                </a:solidFill>
                <a:latin typeface="Arial" pitchFamily="34" charset="0"/>
                <a:cs typeface="Arial" pitchFamily="34" charset="0"/>
              </a:rPr>
              <a:t>[1]. </a:t>
            </a:r>
            <a:r>
              <a:rPr lang="en-US" sz="1600">
                <a:solidFill>
                  <a:schemeClr val="tx1"/>
                </a:solidFill>
                <a:latin typeface="Arial" pitchFamily="34" charset="0"/>
                <a:cs typeface="Arial" pitchFamily="34" charset="0"/>
                <a:hlinkClick r:id="rId2"/>
              </a:rPr>
              <a:t>https://www.strategy-business.com/blog/Why-Companies-Need-to-Build-a-Skills-Inventory</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[2]. </a:t>
            </a:r>
            <a:r>
              <a:rPr lang="en-US" sz="1600">
                <a:solidFill>
                  <a:schemeClr val="tx1"/>
                </a:solidFill>
                <a:latin typeface="Arial" pitchFamily="34" charset="0"/>
                <a:cs typeface="Arial" pitchFamily="34" charset="0"/>
                <a:hlinkClick r:id="rId3"/>
              </a:rPr>
              <a:t>https://www.vogella.com/tutorials/DependencyInjection/article.html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[3]. </a:t>
            </a:r>
            <a:r>
              <a:rPr lang="en-US" sz="1600">
                <a:solidFill>
                  <a:schemeClr val="tx1"/>
                </a:solidFill>
                <a:latin typeface="Arial" pitchFamily="34" charset="0"/>
                <a:cs typeface="Arial" pitchFamily="34" charset="0"/>
                <a:hlinkClick r:id="rId4"/>
              </a:rPr>
              <a:t>https://docs.spring.io/spring/docs/5.1.7.RELEASE/spring-framework-reference/</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[4]. </a:t>
            </a:r>
            <a:r>
              <a:rPr lang="en-US" sz="1600">
                <a:solidFill>
                  <a:schemeClr val="tx1"/>
                </a:solidFill>
                <a:latin typeface="Arial" pitchFamily="34" charset="0"/>
                <a:cs typeface="Arial" pitchFamily="34" charset="0"/>
                <a:hlinkClick r:id="rId5"/>
              </a:rPr>
              <a:t>https://docs.spring.io/spring-boot/docs/2.1.3.RELEASE/reference/htmlsingle/</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[5]. Felipe Gutierrez. Pro Spring Boot. Apress, </a:t>
            </a:r>
            <a:r>
              <a:rPr lang="en-US" sz="1600" smtClean="0">
                <a:solidFill>
                  <a:schemeClr val="tx1"/>
                </a:solidFill>
                <a:latin typeface="Arial" pitchFamily="34" charset="0"/>
                <a:cs typeface="Arial" pitchFamily="34" charset="0"/>
              </a:rPr>
              <a:t>2016 </a:t>
            </a:r>
            <a:r>
              <a:rPr lang="en-US" sz="1600" smtClean="0"/>
              <a:t>(</a:t>
            </a:r>
            <a:r>
              <a:rPr lang="en-US" sz="1600"/>
              <a:t>Page </a:t>
            </a:r>
            <a:r>
              <a:rPr lang="en-US" sz="1600" smtClean="0"/>
              <a:t>1, page 13).</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[6]. </a:t>
            </a:r>
            <a:r>
              <a:rPr lang="en-US" sz="1600">
                <a:solidFill>
                  <a:schemeClr val="tx1"/>
                </a:solidFill>
                <a:latin typeface="Arial" pitchFamily="34" charset="0"/>
                <a:cs typeface="Arial" pitchFamily="34" charset="0"/>
                <a:hlinkClick r:id="rId6"/>
              </a:rPr>
              <a:t>https://angular.io/docs</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[7]. </a:t>
            </a:r>
            <a:r>
              <a:rPr lang="en-US" sz="1600" smtClean="0">
                <a:solidFill>
                  <a:schemeClr val="tx1"/>
                </a:solidFill>
                <a:latin typeface="Arial" pitchFamily="34" charset="0"/>
                <a:cs typeface="Arial" pitchFamily="34" charset="0"/>
                <a:hlinkClick r:id="rId7"/>
              </a:rPr>
              <a:t>https://</a:t>
            </a:r>
            <a:r>
              <a:rPr lang="en-US" sz="1600">
                <a:solidFill>
                  <a:schemeClr val="tx1"/>
                </a:solidFill>
                <a:latin typeface="Arial" pitchFamily="34" charset="0"/>
                <a:cs typeface="Arial" pitchFamily="34" charset="0"/>
                <a:hlinkClick r:id="rId7"/>
              </a:rPr>
              <a:t>reactjs.org/docs/thinking-in-react.html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[8]. </a:t>
            </a:r>
            <a:r>
              <a:rPr lang="en-US" sz="1600">
                <a:solidFill>
                  <a:schemeClr val="tx1"/>
                </a:solidFill>
                <a:latin typeface="Arial" pitchFamily="34" charset="0"/>
                <a:cs typeface="Arial" pitchFamily="34" charset="0"/>
                <a:hlinkClick r:id="rId8"/>
              </a:rPr>
              <a:t>https://reactjs.org/docs/components-and-props.html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[9]. </a:t>
            </a:r>
            <a:r>
              <a:rPr lang="en-US" sz="1600">
                <a:solidFill>
                  <a:schemeClr val="tx1"/>
                </a:solidFill>
                <a:latin typeface="Arial" pitchFamily="34" charset="0"/>
                <a:cs typeface="Arial" pitchFamily="34" charset="0"/>
                <a:hlinkClick r:id="rId9"/>
              </a:rPr>
              <a:t>https://api.jquery.com/category/core/</a:t>
            </a:r>
            <a:r>
              <a:rPr lang="en-US" sz="1600">
                <a:solidFill>
                  <a:schemeClr val="tx1"/>
                </a:solidFill>
                <a:latin typeface="Arial" pitchFamily="34" charset="0"/>
                <a:cs typeface="Arial" pitchFamily="34" charset="0"/>
              </a:rPr>
              <a:t> </a:t>
            </a:r>
          </a:p>
          <a:p>
            <a:pPr>
              <a:buFont typeface="Wingdings" pitchFamily="2" charset="2"/>
              <a:buChar char="ü"/>
            </a:pPr>
            <a:r>
              <a:rPr lang="en-US" sz="1600">
                <a:solidFill>
                  <a:schemeClr val="tx1"/>
                </a:solidFill>
                <a:latin typeface="Arial" pitchFamily="34" charset="0"/>
                <a:cs typeface="Arial" pitchFamily="34" charset="0"/>
              </a:rPr>
              <a:t>[10]. </a:t>
            </a:r>
            <a:r>
              <a:rPr lang="en-US" sz="1600">
                <a:solidFill>
                  <a:schemeClr val="tx1"/>
                </a:solidFill>
                <a:latin typeface="Arial" pitchFamily="34" charset="0"/>
                <a:cs typeface="Arial" pitchFamily="34" charset="0"/>
                <a:hlinkClick r:id="rId10"/>
              </a:rPr>
              <a:t>https://dev.mysql.com/doc/workbench/en/</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[11]. </a:t>
            </a:r>
            <a:r>
              <a:rPr lang="en-US" sz="1600">
                <a:solidFill>
                  <a:schemeClr val="tx1"/>
                </a:solidFill>
                <a:latin typeface="Arial" pitchFamily="34" charset="0"/>
                <a:cs typeface="Arial" pitchFamily="34" charset="0"/>
                <a:hlinkClick r:id="rId11"/>
              </a:rPr>
              <a:t>http://maven.apache.org/index.html</a:t>
            </a:r>
            <a:r>
              <a:rPr lang="en-US" sz="1600">
                <a:solidFill>
                  <a:schemeClr val="tx1"/>
                </a:solidFill>
                <a:latin typeface="Arial" pitchFamily="34" charset="0"/>
                <a:cs typeface="Arial" pitchFamily="34" charset="0"/>
              </a:rPr>
              <a:t> </a:t>
            </a:r>
          </a:p>
          <a:p>
            <a:pPr>
              <a:buFont typeface="Wingdings" pitchFamily="2" charset="2"/>
              <a:buChar char="ü"/>
            </a:pPr>
            <a:r>
              <a:rPr lang="en-US" sz="1600">
                <a:solidFill>
                  <a:schemeClr val="tx1"/>
                </a:solidFill>
                <a:latin typeface="Arial" pitchFamily="34" charset="0"/>
                <a:cs typeface="Arial" pitchFamily="34" charset="0"/>
              </a:rPr>
              <a:t>[12]. </a:t>
            </a:r>
            <a:r>
              <a:rPr lang="en-US" sz="1600">
                <a:solidFill>
                  <a:schemeClr val="tx1"/>
                </a:solidFill>
                <a:latin typeface="Arial" pitchFamily="34" charset="0"/>
                <a:cs typeface="Arial" pitchFamily="34" charset="0"/>
                <a:hlinkClick r:id="rId12"/>
              </a:rPr>
              <a:t>https://docs.gradle.org/current/userguide/migrating_from_maven.html</a:t>
            </a:r>
            <a:endParaRPr lang="vi-VN" sz="160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19</a:t>
            </a:fld>
            <a:endParaRPr lang="en-US"/>
          </a:p>
        </p:txBody>
      </p:sp>
    </p:spTree>
    <p:extLst>
      <p:ext uri="{BB962C8B-B14F-4D97-AF65-F5344CB8AC3E}">
        <p14:creationId xmlns:p14="http://schemas.microsoft.com/office/powerpoint/2010/main" val="1959149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err="1" smtClean="0">
                <a:latin typeface="Times New Roman" pitchFamily="18" charset="0"/>
                <a:cs typeface="Times New Roman" pitchFamily="18" charset="0"/>
              </a:rPr>
              <a:t>Nội</a:t>
            </a:r>
            <a:r>
              <a:rPr lang="en-US" sz="4000" smtClean="0">
                <a:latin typeface="Times New Roman" pitchFamily="18" charset="0"/>
                <a:cs typeface="Times New Roman" pitchFamily="18" charset="0"/>
              </a:rPr>
              <a:t> dung trình bày</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690430" y="1317033"/>
            <a:ext cx="9657022" cy="5337696"/>
          </a:xfrm>
        </p:spPr>
        <p:txBody>
          <a:bodyPr>
            <a:normAutofit/>
          </a:bodyPr>
          <a:lstStyle/>
          <a:p>
            <a:pPr marL="457200" indent="-457200">
              <a:buFont typeface="+mj-lt"/>
              <a:buAutoNum type="arabicPeriod"/>
            </a:pPr>
            <a:r>
              <a:rPr lang="en-US" sz="2200" err="1" smtClean="0">
                <a:latin typeface="Arial" panose="020B0604020202020204" pitchFamily="34" charset="0"/>
                <a:cs typeface="Arial" panose="020B0604020202020204" pitchFamily="34" charset="0"/>
              </a:rPr>
              <a:t>Giới</a:t>
            </a:r>
            <a:r>
              <a:rPr lang="en-US" sz="2200" smtClean="0">
                <a:latin typeface="Arial" panose="020B0604020202020204" pitchFamily="34" charset="0"/>
                <a:cs typeface="Arial" panose="020B0604020202020204" pitchFamily="34" charset="0"/>
              </a:rPr>
              <a:t> thiệu đề tài</a:t>
            </a:r>
          </a:p>
          <a:p>
            <a:pPr marL="457200" indent="-457200">
              <a:buFont typeface="+mj-lt"/>
              <a:buAutoNum type="arabicPeriod"/>
            </a:pPr>
            <a:r>
              <a:rPr lang="en-US" sz="2200" smtClean="0">
                <a:latin typeface="Arial" panose="020B0604020202020204" pitchFamily="34" charset="0"/>
                <a:cs typeface="Arial" panose="020B0604020202020204" pitchFamily="34" charset="0"/>
              </a:rPr>
              <a:t>Mục tiêu đề tài</a:t>
            </a:r>
          </a:p>
          <a:p>
            <a:pPr marL="457200" indent="-457200">
              <a:buFont typeface="+mj-lt"/>
              <a:buAutoNum type="arabicPeriod"/>
            </a:pPr>
            <a:r>
              <a:rPr lang="en-US" sz="2200" smtClean="0">
                <a:latin typeface="Arial" panose="020B0604020202020204" pitchFamily="34" charset="0"/>
                <a:cs typeface="Arial" panose="020B0604020202020204" pitchFamily="34" charset="0"/>
              </a:rPr>
              <a:t>Phân </a:t>
            </a:r>
            <a:r>
              <a:rPr lang="en-US" sz="2200" smtClean="0">
                <a:latin typeface="Arial" panose="020B0604020202020204" pitchFamily="34" charset="0"/>
                <a:cs typeface="Arial" panose="020B0604020202020204" pitchFamily="34" charset="0"/>
              </a:rPr>
              <a:t>tích, thiết </a:t>
            </a:r>
            <a:r>
              <a:rPr lang="en-US" sz="2200" err="1" smtClean="0">
                <a:latin typeface="Arial" panose="020B0604020202020204" pitchFamily="34" charset="0"/>
                <a:cs typeface="Arial" panose="020B0604020202020204" pitchFamily="34" charset="0"/>
              </a:rPr>
              <a:t>kế</a:t>
            </a:r>
            <a:r>
              <a:rPr lang="en-US" sz="2200" smtClean="0">
                <a:latin typeface="Arial" panose="020B0604020202020204" pitchFamily="34" charset="0"/>
                <a:cs typeface="Arial" panose="020B0604020202020204" pitchFamily="34" charset="0"/>
              </a:rPr>
              <a:t> </a:t>
            </a:r>
          </a:p>
          <a:p>
            <a:pPr marL="457200" indent="-457200">
              <a:buFont typeface="+mj-lt"/>
              <a:buAutoNum type="arabicPeriod"/>
            </a:pPr>
            <a:r>
              <a:rPr lang="en-US" sz="2200" err="1" smtClean="0">
                <a:latin typeface="Arial" panose="020B0604020202020204" pitchFamily="34" charset="0"/>
                <a:cs typeface="Arial" panose="020B0604020202020204" pitchFamily="34" charset="0"/>
              </a:rPr>
              <a:t>Hiện</a:t>
            </a:r>
            <a:r>
              <a:rPr lang="en-US" sz="2200" smtClean="0">
                <a:latin typeface="Arial" panose="020B0604020202020204" pitchFamily="34" charset="0"/>
                <a:cs typeface="Arial" panose="020B0604020202020204" pitchFamily="34" charset="0"/>
              </a:rPr>
              <a:t> </a:t>
            </a:r>
            <a:r>
              <a:rPr lang="en-US" sz="2200" err="1" smtClean="0">
                <a:latin typeface="Arial" panose="020B0604020202020204" pitchFamily="34" charset="0"/>
                <a:cs typeface="Arial" panose="020B0604020202020204" pitchFamily="34" charset="0"/>
              </a:rPr>
              <a:t>thực</a:t>
            </a:r>
            <a:r>
              <a:rPr lang="en-US" sz="2200" smtClean="0">
                <a:latin typeface="Arial" panose="020B0604020202020204" pitchFamily="34" charset="0"/>
                <a:cs typeface="Arial" panose="020B0604020202020204" pitchFamily="34" charset="0"/>
              </a:rPr>
              <a:t> – Demo</a:t>
            </a:r>
          </a:p>
          <a:p>
            <a:pPr marL="457200" indent="-457200">
              <a:buFont typeface="+mj-lt"/>
              <a:buAutoNum type="arabicPeriod"/>
            </a:pPr>
            <a:r>
              <a:rPr lang="en-US" sz="2200" smtClean="0">
                <a:latin typeface="Arial" panose="020B0604020202020204" pitchFamily="34" charset="0"/>
                <a:cs typeface="Arial" panose="020B0604020202020204" pitchFamily="34" charset="0"/>
              </a:rPr>
              <a:t>Kết luận – Hướng phát triển</a:t>
            </a:r>
          </a:p>
          <a:p>
            <a:pPr lvl="1"/>
            <a:endParaRPr lang="en-US" sz="2200" smtClean="0">
              <a:latin typeface="Arial" panose="020B0604020202020204" pitchFamily="34" charset="0"/>
              <a:cs typeface="Arial" panose="020B0604020202020204" pitchFamily="34" charset="0"/>
            </a:endParaRPr>
          </a:p>
          <a:p>
            <a:endParaRPr lang="en-US" sz="2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t>2</a:t>
            </a:fld>
            <a:endParaRPr lang="en-US"/>
          </a:p>
        </p:txBody>
      </p:sp>
    </p:spTree>
    <p:extLst>
      <p:ext uri="{BB962C8B-B14F-4D97-AF65-F5344CB8AC3E}">
        <p14:creationId xmlns:p14="http://schemas.microsoft.com/office/powerpoint/2010/main" val="1135487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endParaRPr lang="en-US" sz="4000" smtClean="0">
              <a:latin typeface="Arial" pitchFamily="34" charset="0"/>
              <a:cs typeface="Arial" pitchFamily="34" charset="0"/>
            </a:endParaRPr>
          </a:p>
          <a:p>
            <a:pPr marL="0" indent="0" algn="ctr">
              <a:buNone/>
            </a:pPr>
            <a:r>
              <a:rPr lang="en-US" sz="4000" i="1" err="1" smtClean="0">
                <a:latin typeface="Arial" pitchFamily="34" charset="0"/>
                <a:cs typeface="Arial" pitchFamily="34" charset="0"/>
              </a:rPr>
              <a:t>Cảm</a:t>
            </a:r>
            <a:r>
              <a:rPr lang="en-US" sz="4000" i="1" smtClean="0">
                <a:latin typeface="Arial" pitchFamily="34" charset="0"/>
                <a:cs typeface="Arial" pitchFamily="34" charset="0"/>
              </a:rPr>
              <a:t> </a:t>
            </a:r>
            <a:r>
              <a:rPr lang="en-US" sz="4000" i="1" err="1" smtClean="0">
                <a:latin typeface="Arial" pitchFamily="34" charset="0"/>
                <a:cs typeface="Arial" pitchFamily="34" charset="0"/>
              </a:rPr>
              <a:t>ơn</a:t>
            </a:r>
            <a:r>
              <a:rPr lang="en-US" sz="4000" i="1" smtClean="0">
                <a:latin typeface="Arial" pitchFamily="34" charset="0"/>
                <a:cs typeface="Arial" pitchFamily="34" charset="0"/>
              </a:rPr>
              <a:t> Thầy </a:t>
            </a:r>
            <a:r>
              <a:rPr lang="en-US" sz="4000" i="1" err="1" smtClean="0">
                <a:latin typeface="Arial" pitchFamily="34" charset="0"/>
                <a:cs typeface="Arial" pitchFamily="34" charset="0"/>
              </a:rPr>
              <a:t>Cô</a:t>
            </a:r>
            <a:r>
              <a:rPr lang="en-US" sz="4000" i="1" smtClean="0">
                <a:latin typeface="Arial" pitchFamily="34" charset="0"/>
                <a:cs typeface="Arial" pitchFamily="34" charset="0"/>
              </a:rPr>
              <a:t> </a:t>
            </a:r>
            <a:r>
              <a:rPr lang="en-US" sz="4000" i="1" err="1" smtClean="0">
                <a:latin typeface="Arial" pitchFamily="34" charset="0"/>
                <a:cs typeface="Arial" pitchFamily="34" charset="0"/>
              </a:rPr>
              <a:t>và</a:t>
            </a:r>
            <a:r>
              <a:rPr lang="en-US" sz="4000" i="1" smtClean="0">
                <a:latin typeface="Arial" pitchFamily="34" charset="0"/>
                <a:cs typeface="Arial" pitchFamily="34" charset="0"/>
              </a:rPr>
              <a:t> </a:t>
            </a:r>
            <a:r>
              <a:rPr lang="en-US" sz="4000" i="1" err="1" smtClean="0">
                <a:latin typeface="Arial" pitchFamily="34" charset="0"/>
                <a:cs typeface="Arial" pitchFamily="34" charset="0"/>
              </a:rPr>
              <a:t>các</a:t>
            </a:r>
            <a:r>
              <a:rPr lang="en-US" sz="4000" i="1" smtClean="0">
                <a:latin typeface="Arial" pitchFamily="34" charset="0"/>
                <a:cs typeface="Arial" pitchFamily="34" charset="0"/>
              </a:rPr>
              <a:t> bạn</a:t>
            </a:r>
            <a:endParaRPr lang="en-US" sz="4000" i="1">
              <a:latin typeface="Arial" pitchFamily="34" charset="0"/>
              <a:cs typeface="Arial" pitchFamily="34" charset="0"/>
            </a:endParaRPr>
          </a:p>
          <a:p>
            <a:pPr marL="0" indent="0" algn="ctr">
              <a:buNone/>
            </a:pPr>
            <a:r>
              <a:rPr lang="en-US" sz="4000" i="1" smtClean="0">
                <a:latin typeface="Arial" pitchFamily="34" charset="0"/>
                <a:cs typeface="Arial" pitchFamily="34" charset="0"/>
              </a:rPr>
              <a:t>đã </a:t>
            </a:r>
            <a:r>
              <a:rPr lang="en-US" sz="4000" i="1" err="1">
                <a:latin typeface="Arial" pitchFamily="34" charset="0"/>
                <a:cs typeface="Arial" pitchFamily="34" charset="0"/>
              </a:rPr>
              <a:t>theo</a:t>
            </a:r>
            <a:r>
              <a:rPr lang="en-US" sz="4000" i="1">
                <a:latin typeface="Arial" pitchFamily="34" charset="0"/>
                <a:cs typeface="Arial" pitchFamily="34" charset="0"/>
              </a:rPr>
              <a:t> </a:t>
            </a:r>
            <a:r>
              <a:rPr lang="en-US" sz="4000" i="1" err="1" smtClean="0">
                <a:latin typeface="Arial" pitchFamily="34" charset="0"/>
                <a:cs typeface="Arial" pitchFamily="34" charset="0"/>
              </a:rPr>
              <a:t>dõi</a:t>
            </a:r>
            <a:r>
              <a:rPr lang="en-US" sz="4000" i="1" smtClean="0">
                <a:latin typeface="Arial" pitchFamily="34" charset="0"/>
                <a:cs typeface="Arial" pitchFamily="34" charset="0"/>
              </a:rPr>
              <a:t>!</a:t>
            </a:r>
            <a:endParaRPr lang="en-US" sz="4000" i="1">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20</a:t>
            </a:fld>
            <a:endParaRPr lang="en-US"/>
          </a:p>
        </p:txBody>
      </p:sp>
    </p:spTree>
    <p:extLst>
      <p:ext uri="{BB962C8B-B14F-4D97-AF65-F5344CB8AC3E}">
        <p14:creationId xmlns:p14="http://schemas.microsoft.com/office/powerpoint/2010/main" val="2684684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129" y="235529"/>
            <a:ext cx="7092251" cy="1320800"/>
          </a:xfrm>
        </p:spPr>
        <p:txBody>
          <a:bodyPr>
            <a:normAutofit/>
          </a:bodyPr>
          <a:lstStyle/>
          <a:p>
            <a:r>
              <a:rPr lang="en-US" sz="4000" smtClean="0">
                <a:latin typeface="Times New Roman" pitchFamily="18" charset="0"/>
                <a:cs typeface="Times New Roman" pitchFamily="18" charset="0"/>
              </a:rPr>
              <a:t>1. </a:t>
            </a:r>
            <a:r>
              <a:rPr lang="en-US" sz="4000" err="1" smtClean="0">
                <a:latin typeface="Times New Roman" pitchFamily="18" charset="0"/>
                <a:cs typeface="Times New Roman" pitchFamily="18" charset="0"/>
              </a:rPr>
              <a:t>Giới</a:t>
            </a:r>
            <a:r>
              <a:rPr lang="en-US" sz="4000" smtClean="0">
                <a:latin typeface="Times New Roman" pitchFamily="18" charset="0"/>
                <a:cs typeface="Times New Roman" pitchFamily="18" charset="0"/>
              </a:rPr>
              <a:t> thiệu đề tài</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110836" y="845128"/>
            <a:ext cx="9615055" cy="5915890"/>
          </a:xfrm>
        </p:spPr>
        <p:txBody>
          <a:bodyPr>
            <a:noAutofit/>
          </a:bodyPr>
          <a:lstStyle/>
          <a:p>
            <a:pPr algn="just">
              <a:buFont typeface="Wingdings" pitchFamily="2" charset="2"/>
              <a:buChar char="Ø"/>
            </a:pPr>
            <a:r>
              <a:rPr lang="en-US" sz="2200" smtClean="0">
                <a:latin typeface="Times New Roman" pitchFamily="18" charset="0"/>
                <a:cs typeface="Times New Roman" pitchFamily="18" charset="0"/>
              </a:rPr>
              <a:t>Hiện nay, việc quản lý ứng dụng công nghệ thông tin có </a:t>
            </a:r>
            <a:r>
              <a:rPr lang="en-US" sz="2200">
                <a:latin typeface="Times New Roman" pitchFamily="18" charset="0"/>
                <a:cs typeface="Times New Roman" pitchFamily="18" charset="0"/>
              </a:rPr>
              <a:t>ảnh hưởng tới nhiều ngành nghề khác nhau của xã hội, nhất là trong xã hội phát triển có sử dụng lượng tri thức cao. Áp dụng công nghệ thông tin thay thế cho các hình thức truyền thống mang lại nhiều lợi ích trong nhiều lĩnh vực của đời sống từ thương mại, giáo dục cho đến quản lý hành </a:t>
            </a:r>
            <a:r>
              <a:rPr lang="en-US" sz="2200">
                <a:latin typeface="Times New Roman" pitchFamily="18" charset="0"/>
                <a:cs typeface="Times New Roman" pitchFamily="18" charset="0"/>
              </a:rPr>
              <a:t>chính</a:t>
            </a:r>
            <a:r>
              <a:rPr lang="en-US" sz="2200" smtClean="0">
                <a:latin typeface="Times New Roman" pitchFamily="18" charset="0"/>
                <a:cs typeface="Times New Roman" pitchFamily="18" charset="0"/>
              </a:rPr>
              <a:t>.</a:t>
            </a:r>
            <a:endParaRPr lang="en-US" sz="2200">
              <a:solidFill>
                <a:srgbClr val="FF0000"/>
              </a:solidFill>
              <a:latin typeface="Times New Roman" pitchFamily="18" charset="0"/>
              <a:cs typeface="Times New Roman" pitchFamily="18" charset="0"/>
            </a:endParaRPr>
          </a:p>
          <a:p>
            <a:pPr algn="just">
              <a:buFont typeface="Wingdings" pitchFamily="2" charset="2"/>
              <a:buChar char="Ø"/>
            </a:pPr>
            <a:r>
              <a:rPr lang="en-US" sz="2200">
                <a:latin typeface="Times New Roman" pitchFamily="18" charset="0"/>
                <a:cs typeface="Times New Roman" pitchFamily="18" charset="0"/>
              </a:rPr>
              <a:t>Quản lý nhân sự có ý nghĩa quan trọng và không thể thiếu trong việc quản lý các hoạt động của một tổ chức hay doanh nghiệp thương mại. Quản lý nhân sự giúp người quản lý nhận thức được tầm quan trọng của yếu tố con người trong hoạt động của tổ chức, doanh nghiệp. Một trong những khía cạnh của quản lý nhân sự, quản lý kỹ năng nhân sự là một yếu tố giúp việc tuyển dụng, sắp xếp vào các dự án </a:t>
            </a:r>
            <a:r>
              <a:rPr lang="en-US" sz="2200">
                <a:latin typeface="Times New Roman" pitchFamily="18" charset="0"/>
                <a:cs typeface="Times New Roman" pitchFamily="18" charset="0"/>
              </a:rPr>
              <a:t>hiệu </a:t>
            </a:r>
            <a:r>
              <a:rPr lang="en-US" sz="2200" smtClean="0">
                <a:latin typeface="Times New Roman" pitchFamily="18" charset="0"/>
                <a:cs typeface="Times New Roman" pitchFamily="18" charset="0"/>
              </a:rPr>
              <a:t>quả.</a:t>
            </a:r>
            <a:endParaRPr lang="en-US" sz="2200" smtClean="0">
              <a:solidFill>
                <a:srgbClr val="FF0000"/>
              </a:solidFill>
              <a:latin typeface="Times New Roman" pitchFamily="18" charset="0"/>
              <a:cs typeface="Times New Roman" pitchFamily="18" charset="0"/>
            </a:endParaRPr>
          </a:p>
          <a:p>
            <a:pPr algn="just">
              <a:buFont typeface="Wingdings" pitchFamily="2" charset="2"/>
              <a:buChar char="Ø"/>
            </a:pPr>
            <a:r>
              <a:rPr lang="en-US" sz="2200" smtClean="0">
                <a:latin typeface="Times New Roman" pitchFamily="18" charset="0"/>
                <a:cs typeface="Times New Roman" pitchFamily="18" charset="0"/>
              </a:rPr>
              <a:t>Thấy được sự quan trọng trong việc áp dụng công nghệ thông tin trong quản lý nhân sự, nhóm đã tiến hành </a:t>
            </a:r>
            <a:r>
              <a:rPr lang="en-US" sz="2200" smtClean="0">
                <a:latin typeface="Times New Roman" pitchFamily="18" charset="0"/>
                <a:cs typeface="Times New Roman" pitchFamily="18" charset="0"/>
              </a:rPr>
              <a:t>tìm </a:t>
            </a:r>
            <a:r>
              <a:rPr lang="en-US" sz="2200" smtClean="0">
                <a:latin typeface="Times New Roman" pitchFamily="18" charset="0"/>
                <a:cs typeface="Times New Roman" pitchFamily="18" charset="0"/>
              </a:rPr>
              <a:t>hiểu và xây dựng hệ thống quản lý kỹ năng của nhân viên để </a:t>
            </a:r>
            <a:r>
              <a:rPr lang="en-US" sz="2200" err="1" smtClean="0">
                <a:latin typeface="Times New Roman" pitchFamily="18" charset="0"/>
                <a:cs typeface="Times New Roman" pitchFamily="18" charset="0"/>
              </a:rPr>
              <a:t>giúp</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lĩnh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vực</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phần</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mềm</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có</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thể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nội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cá</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như</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một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dễ</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dàng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quan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đáp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cầu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thập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tích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của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ty</a:t>
            </a:r>
            <a:r>
              <a:rPr lang="en-US" sz="2200">
                <a:latin typeface="Times New Roman" pitchFamily="18" charset="0"/>
                <a:cs typeface="Times New Roman" pitchFamily="18" charset="0"/>
              </a:rPr>
              <a:t>.</a:t>
            </a:r>
            <a:endParaRPr lang="en-US" sz="22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a:p>
        </p:txBody>
      </p:sp>
    </p:spTree>
    <p:extLst>
      <p:ext uri="{BB962C8B-B14F-4D97-AF65-F5344CB8AC3E}">
        <p14:creationId xmlns:p14="http://schemas.microsoft.com/office/powerpoint/2010/main" val="1416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2. Mục tiêu đề tài</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370588" y="1387858"/>
            <a:ext cx="9493848" cy="5470143"/>
          </a:xfrm>
        </p:spPr>
        <p:txBody>
          <a:bodyPr>
            <a:noAutofit/>
          </a:bodyPr>
          <a:lstStyle/>
          <a:p>
            <a:pPr algn="just">
              <a:buFont typeface="Wingdings" pitchFamily="2" charset="2"/>
              <a:buChar char="Ø"/>
            </a:pPr>
            <a:r>
              <a:rPr lang="en-US" sz="2200">
                <a:latin typeface="Times New Roman" pitchFamily="18" charset="0"/>
                <a:cs typeface="Times New Roman" pitchFamily="18" charset="0"/>
              </a:rPr>
              <a:t>Tìm hiểu nghiệp vụ liên quan tới việc quản lý kỹ năng trong công ty phần mềm FPT Software.</a:t>
            </a:r>
          </a:p>
          <a:p>
            <a:pPr algn="just">
              <a:buFont typeface="Wingdings" pitchFamily="2" charset="2"/>
              <a:buChar char="Ø"/>
            </a:pPr>
            <a:r>
              <a:rPr lang="en-US" sz="2200">
                <a:latin typeface="Times New Roman" pitchFamily="18" charset="0"/>
                <a:cs typeface="Times New Roman" pitchFamily="18" charset="0"/>
              </a:rPr>
              <a:t>Xây dựng được hệ thống quản lý thông tin kỹ năng của nhân viên trong </a:t>
            </a:r>
            <a:r>
              <a:rPr lang="en-US" sz="2200" smtClean="0">
                <a:latin typeface="Times New Roman" pitchFamily="18" charset="0"/>
                <a:cs typeface="Times New Roman" pitchFamily="18" charset="0"/>
              </a:rPr>
              <a:t>nội </a:t>
            </a:r>
            <a:r>
              <a:rPr lang="en-US" sz="2200">
                <a:latin typeface="Times New Roman" pitchFamily="18" charset="0"/>
                <a:cs typeface="Times New Roman" pitchFamily="18" charset="0"/>
              </a:rPr>
              <a:t>bộ công ty FPT Software với các chức </a:t>
            </a:r>
            <a:r>
              <a:rPr lang="en-US" sz="2200" smtClean="0">
                <a:latin typeface="Times New Roman" pitchFamily="18" charset="0"/>
                <a:cs typeface="Times New Roman" pitchFamily="18" charset="0"/>
              </a:rPr>
              <a:t>năng:</a:t>
            </a:r>
          </a:p>
          <a:p>
            <a:pPr lvl="1" algn="just">
              <a:buFont typeface="Wingdings" pitchFamily="2" charset="2"/>
              <a:buChar char="ü"/>
            </a:pPr>
            <a:r>
              <a:rPr lang="en-US" sz="2200">
                <a:latin typeface="Times New Roman" pitchFamily="18" charset="0"/>
                <a:cs typeface="Times New Roman" pitchFamily="18" charset="0"/>
              </a:rPr>
              <a:t>Chức năng dành cho </a:t>
            </a:r>
            <a:r>
              <a:rPr lang="en-US" sz="2200" smtClean="0">
                <a:latin typeface="Times New Roman" pitchFamily="18" charset="0"/>
                <a:cs typeface="Times New Roman" pitchFamily="18" charset="0"/>
              </a:rPr>
              <a:t>nhân viên: cập </a:t>
            </a:r>
            <a:r>
              <a:rPr lang="en-US" sz="2200">
                <a:latin typeface="Times New Roman" pitchFamily="18" charset="0"/>
                <a:cs typeface="Times New Roman" pitchFamily="18" charset="0"/>
              </a:rPr>
              <a:t>nhật thông tin cá </a:t>
            </a:r>
            <a:r>
              <a:rPr lang="en-US" sz="2200" smtClean="0">
                <a:latin typeface="Times New Roman" pitchFamily="18" charset="0"/>
                <a:cs typeface="Times New Roman" pitchFamily="18" charset="0"/>
              </a:rPr>
              <a:t>nhân, quản lý các </a:t>
            </a:r>
            <a:r>
              <a:rPr lang="en-US" sz="2200">
                <a:latin typeface="Times New Roman" pitchFamily="18" charset="0"/>
                <a:cs typeface="Times New Roman" pitchFamily="18" charset="0"/>
              </a:rPr>
              <a:t>thông tin về kỹ năng kỹ thuật, bằng cấp, chứng chỉ, </a:t>
            </a:r>
            <a:r>
              <a:rPr lang="en-US" sz="2200" smtClean="0">
                <a:latin typeface="Times New Roman" pitchFamily="18" charset="0"/>
                <a:cs typeface="Times New Roman" pitchFamily="18" charset="0"/>
              </a:rPr>
              <a:t>….</a:t>
            </a:r>
            <a:endParaRPr lang="en-US" sz="2200" smtClean="0">
              <a:latin typeface="Times New Roman" pitchFamily="18" charset="0"/>
              <a:cs typeface="Times New Roman" pitchFamily="18" charset="0"/>
            </a:endParaRPr>
          </a:p>
          <a:p>
            <a:pPr lvl="1" algn="just">
              <a:buFont typeface="Wingdings" pitchFamily="2" charset="2"/>
              <a:buChar char="ü"/>
            </a:pPr>
            <a:r>
              <a:rPr lang="en-US" sz="2200">
                <a:latin typeface="Times New Roman" pitchFamily="18" charset="0"/>
                <a:cs typeface="Times New Roman" pitchFamily="18" charset="0"/>
              </a:rPr>
              <a:t>Chức năng dành cho nhân viên </a:t>
            </a:r>
            <a:r>
              <a:rPr lang="en-US" sz="2200" smtClean="0">
                <a:latin typeface="Times New Roman" pitchFamily="18" charset="0"/>
                <a:cs typeface="Times New Roman" pitchFamily="18" charset="0"/>
              </a:rPr>
              <a:t>nhân: quản lý, cập nhật, xác thực thông </a:t>
            </a:r>
            <a:r>
              <a:rPr lang="en-US" sz="2200">
                <a:latin typeface="Times New Roman" pitchFamily="18" charset="0"/>
                <a:cs typeface="Times New Roman" pitchFamily="18" charset="0"/>
              </a:rPr>
              <a:t>tin hồ sơ của toàn bộ của nhân viên</a:t>
            </a:r>
            <a:r>
              <a:rPr lang="en-US" sz="2200" smtClean="0">
                <a:latin typeface="Times New Roman" pitchFamily="18" charset="0"/>
                <a:cs typeface="Times New Roman" pitchFamily="18" charset="0"/>
              </a:rPr>
              <a:t>. Thống kê </a:t>
            </a:r>
            <a:r>
              <a:rPr lang="en-US" sz="2200">
                <a:latin typeface="Times New Roman" pitchFamily="18" charset="0"/>
                <a:cs typeface="Times New Roman" pitchFamily="18" charset="0"/>
              </a:rPr>
              <a:t>kỹ </a:t>
            </a:r>
            <a:r>
              <a:rPr lang="en-US" sz="2200" smtClean="0">
                <a:latin typeface="Times New Roman" pitchFamily="18" charset="0"/>
                <a:cs typeface="Times New Roman" pitchFamily="18" charset="0"/>
              </a:rPr>
              <a:t>năng. </a:t>
            </a:r>
            <a:r>
              <a:rPr lang="en-US" sz="2200" smtClean="0">
                <a:latin typeface="Times New Roman" pitchFamily="18" charset="0"/>
                <a:cs typeface="Times New Roman" pitchFamily="18" charset="0"/>
              </a:rPr>
              <a:t>Truy xuất nhật ký thay đổi hồ sơ của nhân viên. Quản lý dữ liệu hiển thị động của hệ thống</a:t>
            </a:r>
            <a:r>
              <a:rPr lang="en-US" sz="2200" smtClean="0">
                <a:latin typeface="Times New Roman" pitchFamily="18" charset="0"/>
                <a:cs typeface="Times New Roman" pitchFamily="18" charset="0"/>
              </a:rPr>
              <a:t>.</a:t>
            </a:r>
          </a:p>
          <a:p>
            <a:pPr lvl="1" algn="just">
              <a:buFont typeface="Wingdings" pitchFamily="2" charset="2"/>
              <a:buChar char="ü"/>
            </a:pPr>
            <a:r>
              <a:rPr lang="en-US" sz="2200">
                <a:latin typeface="Times New Roman" pitchFamily="18" charset="0"/>
                <a:cs typeface="Times New Roman" pitchFamily="18" charset="0"/>
              </a:rPr>
              <a:t>Chức năng dành cho nhân viên quản lý dự án của công ty</a:t>
            </a: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thêm</a:t>
            </a:r>
            <a:r>
              <a:rPr lang="en-US" sz="2200">
                <a:latin typeface="Times New Roman" pitchFamily="18" charset="0"/>
                <a:cs typeface="Times New Roman" pitchFamily="18" charset="0"/>
              </a:rPr>
              <a:t>, chỉnh sửa, xóa thông tin các dự án của công ty mà mình đang phụ trách</a:t>
            </a: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tìm </a:t>
            </a:r>
            <a:r>
              <a:rPr lang="en-US" sz="2200">
                <a:latin typeface="Times New Roman" pitchFamily="18" charset="0"/>
                <a:cs typeface="Times New Roman" pitchFamily="18" charset="0"/>
              </a:rPr>
              <a:t>kiếm nhân viên trong hệ thống phù hợp với dự án đang cần tuyển thêm nhân lực phục vụ quá trình phỏng vấn ứng viên nhanh chóng.</a:t>
            </a:r>
          </a:p>
          <a:p>
            <a:pPr lvl="1" algn="just">
              <a:buFont typeface="Wingdings" pitchFamily="2" charset="2"/>
              <a:buChar char="ü"/>
            </a:pPr>
            <a:endParaRPr lang="en-US" sz="22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4</a:t>
            </a:fld>
            <a:endParaRPr lang="en-US"/>
          </a:p>
        </p:txBody>
      </p:sp>
    </p:spTree>
    <p:extLst>
      <p:ext uri="{BB962C8B-B14F-4D97-AF65-F5344CB8AC3E}">
        <p14:creationId xmlns:p14="http://schemas.microsoft.com/office/powerpoint/2010/main" val="267171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2. Mục tiêu đề </a:t>
            </a:r>
            <a:r>
              <a:rPr lang="en-US" sz="4000" smtClean="0">
                <a:latin typeface="Times New Roman" pitchFamily="18" charset="0"/>
                <a:cs typeface="Times New Roman" pitchFamily="18" charset="0"/>
              </a:rPr>
              <a:t>tài(tt)</a:t>
            </a:r>
            <a:endParaRPr lang="en-US" sz="4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714" y="1415633"/>
            <a:ext cx="9846086" cy="5202881"/>
          </a:xfrm>
        </p:spPr>
        <p:txBody>
          <a:bodyPr>
            <a:noAutofit/>
          </a:bodyPr>
          <a:lstStyle/>
          <a:p>
            <a:pPr lvl="1" algn="just">
              <a:buFont typeface="Wingdings" pitchFamily="2" charset="2"/>
              <a:buChar char="Ø"/>
            </a:pPr>
            <a:r>
              <a:rPr lang="en-US" sz="2200" smtClean="0">
                <a:latin typeface="Times New Roman" pitchFamily="18" charset="0"/>
                <a:cs typeface="Times New Roman" pitchFamily="18" charset="0"/>
              </a:rPr>
              <a:t>Phạm </a:t>
            </a:r>
            <a:r>
              <a:rPr lang="en-US" sz="2200" smtClean="0">
                <a:latin typeface="Times New Roman" pitchFamily="18" charset="0"/>
                <a:cs typeface="Times New Roman" pitchFamily="18" charset="0"/>
              </a:rPr>
              <a:t>vi đề tài:</a:t>
            </a:r>
          </a:p>
          <a:p>
            <a:pPr lvl="2" algn="just">
              <a:buFont typeface="Wingdings" pitchFamily="2" charset="2"/>
              <a:buChar char="ü"/>
            </a:pPr>
            <a:r>
              <a:rPr lang="en-US" sz="2200">
                <a:latin typeface="Times New Roman" pitchFamily="18" charset="0"/>
                <a:cs typeface="Times New Roman" pitchFamily="18" charset="0"/>
              </a:rPr>
              <a:t>Đề tài thực hiện quản lý kỹ năng cho nhân viên công ty phần mềm FPT Software</a:t>
            </a:r>
            <a:r>
              <a:rPr lang="en-US" sz="2200" smtClean="0">
                <a:latin typeface="Times New Roman" pitchFamily="18" charset="0"/>
                <a:cs typeface="Times New Roman" pitchFamily="18" charset="0"/>
              </a:rPr>
              <a:t>.</a:t>
            </a:r>
          </a:p>
          <a:p>
            <a:pPr lvl="2" algn="just">
              <a:buFont typeface="Wingdings" pitchFamily="2" charset="2"/>
              <a:buChar char="ü"/>
            </a:pPr>
            <a:r>
              <a:rPr lang="en-US" sz="2200">
                <a:latin typeface="Times New Roman" pitchFamily="18" charset="0"/>
                <a:cs typeface="Times New Roman" pitchFamily="18" charset="0"/>
              </a:rPr>
              <a:t>Hệ thống cung cấp RESTful API cho các hệ thống khác truy cập và sử dụng, sử dụng Spring boot 2.1.3, giao diện sử dụng Angular 7, Maven 3.6.0, chạy trên server công ty FPT Software, sử dụng hệ quản trị cơ sở dữ liệu MySQL 5 để  lưu trữ dữ </a:t>
            </a:r>
            <a:r>
              <a:rPr lang="en-US" sz="2200" smtClean="0">
                <a:latin typeface="Times New Roman" pitchFamily="18" charset="0"/>
                <a:cs typeface="Times New Roman" pitchFamily="18" charset="0"/>
              </a:rPr>
              <a:t>liệu</a:t>
            </a:r>
            <a:r>
              <a:rPr lang="en-US" sz="2200" smtClean="0">
                <a:latin typeface="Times New Roman" pitchFamily="18" charset="0"/>
                <a:cs typeface="Times New Roman" pitchFamily="18" charset="0"/>
              </a:rPr>
              <a:t>.</a:t>
            </a:r>
          </a:p>
          <a:p>
            <a:pPr lvl="2" algn="just">
              <a:buFont typeface="Wingdings" pitchFamily="2" charset="2"/>
              <a:buChar char="ü"/>
            </a:pPr>
            <a:r>
              <a:rPr lang="en-US" sz="2200">
                <a:latin typeface="Times New Roman" pitchFamily="18" charset="0"/>
                <a:cs typeface="Times New Roman" pitchFamily="18" charset="0"/>
              </a:rPr>
              <a:t>Hệ thống chỉ quản lý hồ sơ của nhân viên trong công ty, không quản lý các hồ sơ của ứng viên. Mọi thông tin kỹ năng của một nhân sự đã được xác nhận bởi nhân viên nhân sự, hệ thống này không hỗ trợ quy trình, nghiệp vụ kiểm tra, xét duyệt hồ sơ của nhân viên. Để đăng nhập, người dùng của hệ thống này dùng chung tài khoản </a:t>
            </a:r>
            <a:r>
              <a:rPr lang="en-US" sz="2200">
                <a:latin typeface="Times New Roman" pitchFamily="18" charset="0"/>
                <a:cs typeface="Times New Roman" pitchFamily="18" charset="0"/>
              </a:rPr>
              <a:t>của </a:t>
            </a:r>
            <a:r>
              <a:rPr lang="en-US" sz="2200">
                <a:latin typeface="Times New Roman" pitchFamily="18" charset="0"/>
                <a:cs typeface="Times New Roman" pitchFamily="18" charset="0"/>
              </a:rPr>
              <a:t>công ty </a:t>
            </a:r>
            <a:r>
              <a:rPr lang="en-US" sz="2200">
                <a:latin typeface="Times New Roman" pitchFamily="18" charset="0"/>
                <a:cs typeface="Times New Roman" pitchFamily="18" charset="0"/>
              </a:rPr>
              <a:t>FPT </a:t>
            </a:r>
            <a:r>
              <a:rPr lang="en-US" sz="2200" smtClean="0">
                <a:latin typeface="Times New Roman" pitchFamily="18" charset="0"/>
                <a:cs typeface="Times New Roman" pitchFamily="18" charset="0"/>
              </a:rPr>
              <a:t>Software.</a:t>
            </a:r>
            <a:endParaRPr lang="en-US" sz="2200">
              <a:latin typeface="Times New Roman" pitchFamily="18" charset="0"/>
              <a:cs typeface="Times New Roman" pitchFamily="18" charset="0"/>
            </a:endParaRPr>
          </a:p>
          <a:p>
            <a:pPr lvl="2" algn="just">
              <a:buFont typeface="Wingdings" pitchFamily="2" charset="2"/>
              <a:buChar char="ü"/>
            </a:pPr>
            <a:endParaRPr lang="en-US" sz="22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a:p>
        </p:txBody>
      </p:sp>
    </p:spTree>
    <p:extLst>
      <p:ext uri="{BB962C8B-B14F-4D97-AF65-F5344CB8AC3E}">
        <p14:creationId xmlns:p14="http://schemas.microsoft.com/office/powerpoint/2010/main" val="268427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3</a:t>
            </a:r>
            <a:r>
              <a:rPr lang="en-US" sz="4000" smtClean="0">
                <a:latin typeface="Times New Roman" pitchFamily="18" charset="0"/>
                <a:cs typeface="Times New Roman" pitchFamily="18" charset="0"/>
              </a:rPr>
              <a:t>. </a:t>
            </a:r>
            <a:r>
              <a:rPr lang="en-US" sz="4000" err="1" smtClean="0">
                <a:latin typeface="Times New Roman" pitchFamily="18" charset="0"/>
                <a:cs typeface="Times New Roman" pitchFamily="18" charset="0"/>
              </a:rPr>
              <a:t>Phân</a:t>
            </a:r>
            <a:r>
              <a:rPr lang="en-US" sz="4000" smtClean="0">
                <a:latin typeface="Times New Roman" pitchFamily="18" charset="0"/>
                <a:cs typeface="Times New Roman" pitchFamily="18" charset="0"/>
              </a:rPr>
              <a:t> tích, thiết kế</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613235" y="1305408"/>
            <a:ext cx="6727817" cy="3880773"/>
          </a:xfrm>
        </p:spPr>
        <p:txBody>
          <a:bodyPr>
            <a:normAutofit/>
          </a:bodyPr>
          <a:lstStyle/>
          <a:p>
            <a:pPr>
              <a:buFont typeface="Wingdings" pitchFamily="2" charset="2"/>
              <a:buChar char="Ø"/>
            </a:pPr>
            <a:r>
              <a:rPr lang="en-US" sz="2200" smtClean="0">
                <a:latin typeface="Times New Roman" pitchFamily="18" charset="0"/>
                <a:cs typeface="Times New Roman" pitchFamily="18" charset="0"/>
              </a:rPr>
              <a:t>Usecase tổng quát: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79100" y="114300"/>
            <a:ext cx="7713736" cy="6743700"/>
          </a:xfrm>
          <a:prstGeom prst="rect">
            <a:avLst/>
          </a:prstGeom>
          <a:noFill/>
          <a:ln>
            <a:noFill/>
          </a:ln>
        </p:spPr>
      </p:pic>
    </p:spTree>
    <p:extLst>
      <p:ext uri="{BB962C8B-B14F-4D97-AF65-F5344CB8AC3E}">
        <p14:creationId xmlns:p14="http://schemas.microsoft.com/office/powerpoint/2010/main" val="36856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3669266"/>
              </p:ext>
            </p:extLst>
          </p:nvPr>
        </p:nvGraphicFramePr>
        <p:xfrm>
          <a:off x="217714" y="1157515"/>
          <a:ext cx="9608458" cy="5471455"/>
        </p:xfrm>
        <a:graphic>
          <a:graphicData uri="http://schemas.openxmlformats.org/drawingml/2006/table">
            <a:tbl>
              <a:tblPr firstRow="1" bandRow="1">
                <a:tableStyleId>{5C22544A-7EE6-4342-B048-85BDC9FD1C3A}</a:tableStyleId>
              </a:tblPr>
              <a:tblGrid>
                <a:gridCol w="2598057"/>
                <a:gridCol w="7010401"/>
              </a:tblGrid>
              <a:tr h="355517">
                <a:tc>
                  <a:txBody>
                    <a:bodyPr/>
                    <a:lstStyle/>
                    <a:p>
                      <a:pPr algn="ctr"/>
                      <a:r>
                        <a:rPr lang="en-US" smtClean="0"/>
                        <a:t>Tác</a:t>
                      </a:r>
                      <a:r>
                        <a:rPr lang="en-US" baseline="0" smtClean="0"/>
                        <a:t> nhân</a:t>
                      </a:r>
                      <a:endParaRPr lang="en-US"/>
                    </a:p>
                  </a:txBody>
                  <a:tcPr/>
                </a:tc>
                <a:tc>
                  <a:txBody>
                    <a:bodyPr/>
                    <a:lstStyle/>
                    <a:p>
                      <a:pPr algn="ctr"/>
                      <a:r>
                        <a:rPr lang="en-US" smtClean="0"/>
                        <a:t>Chức</a:t>
                      </a:r>
                      <a:r>
                        <a:rPr lang="en-US" baseline="0" smtClean="0"/>
                        <a:t> năng</a:t>
                      </a:r>
                      <a:endParaRPr lang="en-US"/>
                    </a:p>
                  </a:txBody>
                  <a:tcPr/>
                </a:tc>
              </a:tr>
              <a:tr h="859387">
                <a:tc>
                  <a:txBody>
                    <a:bodyPr/>
                    <a:lstStyle/>
                    <a:p>
                      <a:pPr algn="l"/>
                      <a:r>
                        <a:rPr lang="en-US" sz="2200" smtClean="0">
                          <a:latin typeface="Times New Roman" pitchFamily="18" charset="0"/>
                          <a:cs typeface="Times New Roman" pitchFamily="18" charset="0"/>
                        </a:rPr>
                        <a:t>Nhân</a:t>
                      </a:r>
                      <a:r>
                        <a:rPr lang="en-US" sz="2200" baseline="0" smtClean="0">
                          <a:latin typeface="Times New Roman" pitchFamily="18" charset="0"/>
                          <a:cs typeface="Times New Roman" pitchFamily="18" charset="0"/>
                        </a:rPr>
                        <a:t> viên</a:t>
                      </a:r>
                      <a:endParaRPr lang="en-US" sz="2200">
                        <a:latin typeface="Times New Roman" pitchFamily="18" charset="0"/>
                        <a:cs typeface="Times New Roman" pitchFamily="18" charset="0"/>
                      </a:endParaRPr>
                    </a:p>
                  </a:txBody>
                  <a:tcPr/>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2200" smtClean="0">
                          <a:latin typeface="Times New Roman" pitchFamily="18" charset="0"/>
                          <a:cs typeface="Times New Roman" pitchFamily="18" charset="0"/>
                        </a:rPr>
                        <a:t>Cập nhật thông tin cá nhân, </a:t>
                      </a:r>
                    </a:p>
                    <a:p>
                      <a:pPr marL="342900" marR="0" lvl="1" indent="-342900" algn="l" defTabSz="394335" rtl="0" eaLnBrk="1" fontAlgn="auto" latinLnBrk="0" hangingPunct="1">
                        <a:lnSpc>
                          <a:spcPct val="100000"/>
                        </a:lnSpc>
                        <a:spcBef>
                          <a:spcPts val="0"/>
                        </a:spcBef>
                        <a:spcAft>
                          <a:spcPts val="0"/>
                        </a:spcAft>
                        <a:buClrTx/>
                        <a:buSzTx/>
                        <a:buFontTx/>
                        <a:buChar char="-"/>
                        <a:tabLst/>
                        <a:defRPr/>
                      </a:pPr>
                      <a:r>
                        <a:rPr lang="en-US" sz="2200" smtClean="0">
                          <a:latin typeface="Times New Roman" pitchFamily="18" charset="0"/>
                          <a:cs typeface="Times New Roman" pitchFamily="18" charset="0"/>
                        </a:rPr>
                        <a:t>quản lý các thông tin về kỹ năng kỹ thuật, bằng cấp, chứng chỉ, ….</a:t>
                      </a:r>
                    </a:p>
                    <a:p>
                      <a:pPr marL="342900" marR="0" lvl="1" indent="-342900" algn="l" defTabSz="394335" rtl="0" eaLnBrk="1" fontAlgn="auto" latinLnBrk="0" hangingPunct="1">
                        <a:lnSpc>
                          <a:spcPct val="100000"/>
                        </a:lnSpc>
                        <a:spcBef>
                          <a:spcPts val="0"/>
                        </a:spcBef>
                        <a:spcAft>
                          <a:spcPts val="0"/>
                        </a:spcAft>
                        <a:buClrTx/>
                        <a:buSzTx/>
                        <a:buFontTx/>
                        <a:buChar char="-"/>
                        <a:tabLst/>
                        <a:defRPr/>
                      </a:pPr>
                      <a:endParaRPr lang="en-US" sz="2200" smtClean="0">
                        <a:latin typeface="Times New Roman" pitchFamily="18" charset="0"/>
                        <a:cs typeface="Times New Roman" pitchFamily="18" charset="0"/>
                      </a:endParaRPr>
                    </a:p>
                  </a:txBody>
                  <a:tcPr/>
                </a:tc>
              </a:tr>
              <a:tr h="1604843">
                <a:tc>
                  <a:txBody>
                    <a:bodyPr/>
                    <a:lstStyle/>
                    <a:p>
                      <a:pPr algn="l"/>
                      <a:r>
                        <a:rPr lang="en-US" sz="2200" smtClean="0">
                          <a:latin typeface="Times New Roman" pitchFamily="18" charset="0"/>
                          <a:cs typeface="Times New Roman" pitchFamily="18" charset="0"/>
                        </a:rPr>
                        <a:t>Nhân</a:t>
                      </a:r>
                      <a:r>
                        <a:rPr lang="en-US" sz="2200" baseline="0" smtClean="0">
                          <a:latin typeface="Times New Roman" pitchFamily="18" charset="0"/>
                          <a:cs typeface="Times New Roman" pitchFamily="18" charset="0"/>
                        </a:rPr>
                        <a:t> viên nhân sự</a:t>
                      </a:r>
                      <a:endParaRPr lang="en-US" sz="2200">
                        <a:latin typeface="Times New Roman" pitchFamily="18" charset="0"/>
                        <a:cs typeface="Times New Roman" pitchFamily="18" charset="0"/>
                      </a:endParaRPr>
                    </a:p>
                  </a:txBody>
                  <a:tcPr/>
                </a:tc>
                <a:tc>
                  <a:txBody>
                    <a:bodyPr/>
                    <a:lstStyle/>
                    <a:p>
                      <a:pPr marL="342900" marR="0" lvl="1" indent="-342900" algn="l" defTabSz="394335" rtl="0" eaLnBrk="1" fontAlgn="auto" latinLnBrk="0" hangingPunct="1">
                        <a:lnSpc>
                          <a:spcPct val="100000"/>
                        </a:lnSpc>
                        <a:spcBef>
                          <a:spcPts val="0"/>
                        </a:spcBef>
                        <a:spcAft>
                          <a:spcPts val="0"/>
                        </a:spcAft>
                        <a:buClrTx/>
                        <a:buSzTx/>
                        <a:buFontTx/>
                        <a:buChar char="-"/>
                        <a:tabLst/>
                        <a:defRPr/>
                      </a:pPr>
                      <a:r>
                        <a:rPr lang="en-US" sz="2200" smtClean="0">
                          <a:latin typeface="Times New Roman" pitchFamily="18" charset="0"/>
                          <a:cs typeface="Times New Roman" pitchFamily="18" charset="0"/>
                        </a:rPr>
                        <a:t>quản lý, cập nhật, xác thực thông tin hồ sơ của toàn bộ của nhân viên. </a:t>
                      </a:r>
                    </a:p>
                    <a:p>
                      <a:pPr marL="342900" marR="0" lvl="1" indent="-342900" algn="l" defTabSz="394335" rtl="0" eaLnBrk="1" fontAlgn="auto" latinLnBrk="0" hangingPunct="1">
                        <a:lnSpc>
                          <a:spcPct val="100000"/>
                        </a:lnSpc>
                        <a:spcBef>
                          <a:spcPts val="0"/>
                        </a:spcBef>
                        <a:spcAft>
                          <a:spcPts val="0"/>
                        </a:spcAft>
                        <a:buClrTx/>
                        <a:buSzTx/>
                        <a:buFontTx/>
                        <a:buChar char="-"/>
                        <a:tabLst/>
                        <a:defRPr/>
                      </a:pPr>
                      <a:r>
                        <a:rPr lang="en-US" sz="2200" smtClean="0">
                          <a:latin typeface="Times New Roman" pitchFamily="18" charset="0"/>
                          <a:cs typeface="Times New Roman" pitchFamily="18" charset="0"/>
                        </a:rPr>
                        <a:t>Thống kê kỹ năng. </a:t>
                      </a:r>
                    </a:p>
                    <a:p>
                      <a:pPr marL="342900" marR="0" lvl="1" indent="-342900" algn="l" defTabSz="394335" rtl="0" eaLnBrk="1" fontAlgn="auto" latinLnBrk="0" hangingPunct="1">
                        <a:lnSpc>
                          <a:spcPct val="100000"/>
                        </a:lnSpc>
                        <a:spcBef>
                          <a:spcPts val="0"/>
                        </a:spcBef>
                        <a:spcAft>
                          <a:spcPts val="0"/>
                        </a:spcAft>
                        <a:buClrTx/>
                        <a:buSzTx/>
                        <a:buFontTx/>
                        <a:buChar char="-"/>
                        <a:tabLst/>
                        <a:defRPr/>
                      </a:pPr>
                      <a:r>
                        <a:rPr lang="en-US" sz="2200" smtClean="0">
                          <a:latin typeface="Times New Roman" pitchFamily="18" charset="0"/>
                          <a:cs typeface="Times New Roman" pitchFamily="18" charset="0"/>
                        </a:rPr>
                        <a:t>Xem nhật ký thay đổi hồ sơ của nhân viên. </a:t>
                      </a:r>
                    </a:p>
                    <a:p>
                      <a:pPr marL="342900" marR="0" lvl="1" indent="-342900" algn="l" defTabSz="394335" rtl="0" eaLnBrk="1" fontAlgn="auto" latinLnBrk="0" hangingPunct="1">
                        <a:lnSpc>
                          <a:spcPct val="100000"/>
                        </a:lnSpc>
                        <a:spcBef>
                          <a:spcPts val="0"/>
                        </a:spcBef>
                        <a:spcAft>
                          <a:spcPts val="0"/>
                        </a:spcAft>
                        <a:buClrTx/>
                        <a:buSzTx/>
                        <a:buFontTx/>
                        <a:buChar char="-"/>
                        <a:tabLst/>
                        <a:defRPr/>
                      </a:pPr>
                      <a:r>
                        <a:rPr lang="en-US" sz="2200" smtClean="0">
                          <a:latin typeface="Times New Roman" pitchFamily="18" charset="0"/>
                          <a:cs typeface="Times New Roman" pitchFamily="18" charset="0"/>
                        </a:rPr>
                        <a:t>Quản lý dữ liệu hiển thị động của hệ thống.</a:t>
                      </a:r>
                    </a:p>
                  </a:txBody>
                  <a:tcPr/>
                </a:tc>
              </a:tr>
              <a:tr h="1915538">
                <a:tc>
                  <a:txBody>
                    <a:bodyPr/>
                    <a:lstStyle/>
                    <a:p>
                      <a:pPr algn="l"/>
                      <a:r>
                        <a:rPr lang="en-US" sz="2200" smtClean="0">
                          <a:latin typeface="Times New Roman" pitchFamily="18" charset="0"/>
                          <a:cs typeface="Times New Roman" pitchFamily="18" charset="0"/>
                        </a:rPr>
                        <a:t>Nhân</a:t>
                      </a:r>
                      <a:r>
                        <a:rPr lang="en-US" sz="2200" baseline="0" smtClean="0">
                          <a:latin typeface="Times New Roman" pitchFamily="18" charset="0"/>
                          <a:cs typeface="Times New Roman" pitchFamily="18" charset="0"/>
                        </a:rPr>
                        <a:t> viên quản lý dự án</a:t>
                      </a:r>
                      <a:endParaRPr lang="en-US" sz="2200">
                        <a:latin typeface="Times New Roman" pitchFamily="18" charset="0"/>
                        <a:cs typeface="Times New Roman" pitchFamily="18" charset="0"/>
                      </a:endParaRPr>
                    </a:p>
                  </a:txBody>
                  <a:tcPr/>
                </a:tc>
                <a:tc>
                  <a:txBody>
                    <a:bodyPr/>
                    <a:lstStyle/>
                    <a:p>
                      <a:pPr algn="l"/>
                      <a:r>
                        <a:rPr lang="en-US" sz="2200" smtClean="0">
                          <a:latin typeface="Times New Roman" pitchFamily="18" charset="0"/>
                          <a:cs typeface="Times New Roman" pitchFamily="18" charset="0"/>
                        </a:rPr>
                        <a:t>thêm, chỉnh sửa, xóa thông tin các dự án của công ty mà mình đang phụ trách; tìm kiếm nhân viên trong hệ thống phù hợp với dự án đang cần tuyển thêm nhân lực phục vụ quá trình phỏng vấn ứng viên nhanh chóng</a:t>
                      </a:r>
                      <a:endParaRPr lang="en-US" sz="2200">
                        <a:latin typeface="Times New Roman" pitchFamily="18" charset="0"/>
                        <a:cs typeface="Times New Roman" pitchFamily="18" charset="0"/>
                      </a:endParaRPr>
                    </a:p>
                  </a:txBody>
                  <a:tcPr/>
                </a:tc>
              </a:tr>
            </a:tbl>
          </a:graphicData>
        </a:graphic>
      </p:graphicFrame>
      <p:sp>
        <p:nvSpPr>
          <p:cNvPr id="10" name="Content Placeholder 2"/>
          <p:cNvSpPr txBox="1">
            <a:spLocks/>
          </p:cNvSpPr>
          <p:nvPr/>
        </p:nvSpPr>
        <p:spPr>
          <a:xfrm>
            <a:off x="401378" y="406853"/>
            <a:ext cx="9657022" cy="5590268"/>
          </a:xfrm>
          <a:prstGeom prst="rect">
            <a:avLst/>
          </a:prstGeom>
        </p:spPr>
        <p:txBody>
          <a:bodyPr vert="horz" lIns="91440" tIns="45720" rIns="91440" bIns="45720" rtlCol="0">
            <a:noAutofit/>
          </a:bodyPr>
          <a:lst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a:lstStyle>
          <a:p>
            <a:pPr>
              <a:buFont typeface="Wingdings" pitchFamily="2" charset="2"/>
              <a:buChar char="Ø"/>
            </a:pPr>
            <a:r>
              <a:rPr lang="en-US" sz="2200" smtClean="0">
                <a:solidFill>
                  <a:schemeClr val="tx1"/>
                </a:solidFill>
                <a:latin typeface="Times New Roman" pitchFamily="18" charset="0"/>
                <a:cs typeface="Times New Roman" pitchFamily="18" charset="0"/>
              </a:rPr>
              <a:t>Các tác nhân của hệ thống:</a:t>
            </a:r>
          </a:p>
          <a:p>
            <a:endParaRPr lang="en-US" sz="22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36852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7350"/>
            <a:ext cx="9657022" cy="1685306"/>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Mô hình lớp </a:t>
            </a:r>
            <a:r>
              <a:rPr lang="en-US" sz="2200">
                <a:latin typeface="Times New Roman" pitchFamily="18" charset="0"/>
                <a:cs typeface="Times New Roman" pitchFamily="18" charset="0"/>
              </a:rPr>
              <a:t>chỉ bao gồm </a:t>
            </a:r>
            <a:r>
              <a:rPr lang="en-US" sz="2200">
                <a:latin typeface="Times New Roman" pitchFamily="18" charset="0"/>
                <a:cs typeface="Times New Roman" pitchFamily="18" charset="0"/>
              </a:rPr>
              <a:t>các </a:t>
            </a:r>
            <a:r>
              <a:rPr lang="en-US" sz="2200" smtClean="0">
                <a:latin typeface="Times New Roman" pitchFamily="18" charset="0"/>
                <a:cs typeface="Times New Roman" pitchFamily="18" charset="0"/>
              </a:rPr>
              <a:t>Entity:</a:t>
            </a:r>
            <a:endParaRPr lang="en-US" sz="2200" smtClean="0">
              <a:solidFill>
                <a:schemeClr val="tx1"/>
              </a:solidFill>
              <a:latin typeface="Times New Roman" pitchFamily="18" charset="0"/>
              <a:cs typeface="Times New Roman" pitchFamily="18" charset="0"/>
            </a:endParaRP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64" y="0"/>
            <a:ext cx="8880763"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596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638" y="54172"/>
            <a:ext cx="7692026" cy="1325563"/>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smtClean="0">
                <a:latin typeface="Times New Roman" pitchFamily="18" charset="0"/>
                <a:cs typeface="Times New Roman" pitchFamily="18" charset="0"/>
              </a:rPr>
              <a:t>dụng,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1" y="1419454"/>
            <a:ext cx="9657022" cy="5438546"/>
          </a:xfrm>
        </p:spPr>
        <p:txBody>
          <a:bodyPr>
            <a:normAutofit/>
          </a:bodyPr>
          <a:lstStyle/>
          <a:p>
            <a:pPr>
              <a:buFont typeface="Wingdings" pitchFamily="2" charset="2"/>
              <a:buChar char="Ø"/>
            </a:pPr>
            <a:r>
              <a:rPr lang="en-US" sz="2200" smtClean="0">
                <a:solidFill>
                  <a:schemeClr val="accent1"/>
                </a:solidFill>
                <a:latin typeface="Times New Roman" pitchFamily="18" charset="0"/>
                <a:cs typeface="Times New Roman" pitchFamily="18" charset="0"/>
              </a:rPr>
              <a:t>Activity diagram</a:t>
            </a:r>
            <a:endParaRPr lang="en-US" sz="2200">
              <a:solidFill>
                <a:schemeClr val="accent1"/>
              </a:solidFill>
              <a:latin typeface="Times New Roman" pitchFamily="18" charset="0"/>
              <a:cs typeface="Times New Roman" pitchFamily="18" charset="0"/>
            </a:endParaRPr>
          </a:p>
          <a:p>
            <a:pPr marL="0" indent="0">
              <a:buNone/>
            </a:pPr>
            <a:endParaRPr lang="en-US" sz="2200" smtClean="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313968" y="1333597"/>
            <a:ext cx="5607100" cy="5524405"/>
          </a:xfrm>
          <a:prstGeom prst="rect">
            <a:avLst/>
          </a:prstGeom>
          <a:noFill/>
          <a:ln>
            <a:noFill/>
          </a:ln>
        </p:spPr>
      </p:pic>
    </p:spTree>
    <p:extLst>
      <p:ext uri="{BB962C8B-B14F-4D97-AF65-F5344CB8AC3E}">
        <p14:creationId xmlns:p14="http://schemas.microsoft.com/office/powerpoint/2010/main" val="3328371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TotalTime>
  <Words>1545</Words>
  <Application>Microsoft Office PowerPoint</Application>
  <PresentationFormat>Custom</PresentationFormat>
  <Paragraphs>113</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PowerPoint Presentation</vt:lpstr>
      <vt:lpstr>Nội dung trình bày</vt:lpstr>
      <vt:lpstr>1. Giới thiệu đề tài</vt:lpstr>
      <vt:lpstr>2. Mục tiêu đề tài</vt:lpstr>
      <vt:lpstr>2. Mục tiêu đề tài(tt)</vt:lpstr>
      <vt:lpstr>3. Phân tích, thiết kế</vt:lpstr>
      <vt:lpstr>PowerPoint Presentation</vt:lpstr>
      <vt:lpstr>PowerPoint Presentation</vt:lpstr>
      <vt:lpstr>4.2. Đặc tả Use case chính trong ứng dụng, Activity và Sequence Diagram(tt)</vt:lpstr>
      <vt:lpstr>4.2. Đặc tả Use case chính trong ứng dụng – Activity và Sequence Diagram(tt)</vt:lpstr>
      <vt:lpstr>3.2. Đặc tả Use case chính trong ứng dụng – Activity và Sequence Diagram(tt)</vt:lpstr>
      <vt:lpstr>4.2. Đặc tả Use case chính trong ứng dụng, Activity và Sequence Diagram(tt)</vt:lpstr>
      <vt:lpstr>4.2. Đặc tả Use case chính trong ứng dụng – Activity và Sequence Diagram(tt)</vt:lpstr>
      <vt:lpstr>4. Hiện thực – Demo</vt:lpstr>
      <vt:lpstr>4. Hiện thực – Demo(tt)</vt:lpstr>
      <vt:lpstr>6. Kết luận – Hướng phát triển</vt:lpstr>
      <vt:lpstr>6. Kết luận – Hướng phát triển(tt)</vt:lpstr>
      <vt:lpstr>6. Kết luận – Hướng phát triển(tt)</vt:lpstr>
      <vt:lpstr>Tài liệu tham khảo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LEO</cp:lastModifiedBy>
  <cp:revision>229</cp:revision>
  <dcterms:created xsi:type="dcterms:W3CDTF">2016-10-26T01:44:07Z</dcterms:created>
  <dcterms:modified xsi:type="dcterms:W3CDTF">2019-05-27T12:16:11Z</dcterms:modified>
</cp:coreProperties>
</file>