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7"/>
  </p:notesMasterIdLst>
  <p:sldIdLst>
    <p:sldId id="256" r:id="rId2"/>
    <p:sldId id="257" r:id="rId3"/>
    <p:sldId id="258" r:id="rId4"/>
    <p:sldId id="259" r:id="rId5"/>
    <p:sldId id="279" r:id="rId6"/>
    <p:sldId id="268" r:id="rId7"/>
    <p:sldId id="274" r:id="rId8"/>
    <p:sldId id="275" r:id="rId9"/>
    <p:sldId id="262" r:id="rId10"/>
    <p:sldId id="292" r:id="rId11"/>
    <p:sldId id="291" r:id="rId12"/>
    <p:sldId id="295" r:id="rId13"/>
    <p:sldId id="296" r:id="rId14"/>
    <p:sldId id="263" r:id="rId15"/>
    <p:sldId id="264" r:id="rId16"/>
  </p:sldIdLst>
  <p:sldSz cx="9144000" cy="5143500" type="screen16x9"/>
  <p:notesSz cx="6858000" cy="9144000"/>
  <p:defaultTextStyle>
    <a:defPPr>
      <a:defRPr lang="en-US"/>
    </a:defPPr>
    <a:lvl1pPr marL="0" algn="l" defTabSz="685723" rtl="0" eaLnBrk="1" latinLnBrk="0" hangingPunct="1">
      <a:defRPr sz="1300" kern="1200">
        <a:solidFill>
          <a:schemeClr val="tx1"/>
        </a:solidFill>
        <a:latin typeface="+mn-lt"/>
        <a:ea typeface="+mn-ea"/>
        <a:cs typeface="+mn-cs"/>
      </a:defRPr>
    </a:lvl1pPr>
    <a:lvl2pPr marL="342862" algn="l" defTabSz="685723" rtl="0" eaLnBrk="1" latinLnBrk="0" hangingPunct="1">
      <a:defRPr sz="1300" kern="1200">
        <a:solidFill>
          <a:schemeClr val="tx1"/>
        </a:solidFill>
        <a:latin typeface="+mn-lt"/>
        <a:ea typeface="+mn-ea"/>
        <a:cs typeface="+mn-cs"/>
      </a:defRPr>
    </a:lvl2pPr>
    <a:lvl3pPr marL="685723" algn="l" defTabSz="685723" rtl="0" eaLnBrk="1" latinLnBrk="0" hangingPunct="1">
      <a:defRPr sz="1300" kern="1200">
        <a:solidFill>
          <a:schemeClr val="tx1"/>
        </a:solidFill>
        <a:latin typeface="+mn-lt"/>
        <a:ea typeface="+mn-ea"/>
        <a:cs typeface="+mn-cs"/>
      </a:defRPr>
    </a:lvl3pPr>
    <a:lvl4pPr marL="1028585" algn="l" defTabSz="685723" rtl="0" eaLnBrk="1" latinLnBrk="0" hangingPunct="1">
      <a:defRPr sz="1300" kern="1200">
        <a:solidFill>
          <a:schemeClr val="tx1"/>
        </a:solidFill>
        <a:latin typeface="+mn-lt"/>
        <a:ea typeface="+mn-ea"/>
        <a:cs typeface="+mn-cs"/>
      </a:defRPr>
    </a:lvl4pPr>
    <a:lvl5pPr marL="1371446" algn="l" defTabSz="685723" rtl="0" eaLnBrk="1" latinLnBrk="0" hangingPunct="1">
      <a:defRPr sz="1300" kern="1200">
        <a:solidFill>
          <a:schemeClr val="tx1"/>
        </a:solidFill>
        <a:latin typeface="+mn-lt"/>
        <a:ea typeface="+mn-ea"/>
        <a:cs typeface="+mn-cs"/>
      </a:defRPr>
    </a:lvl5pPr>
    <a:lvl6pPr marL="1714308" algn="l" defTabSz="685723" rtl="0" eaLnBrk="1" latinLnBrk="0" hangingPunct="1">
      <a:defRPr sz="1300" kern="1200">
        <a:solidFill>
          <a:schemeClr val="tx1"/>
        </a:solidFill>
        <a:latin typeface="+mn-lt"/>
        <a:ea typeface="+mn-ea"/>
        <a:cs typeface="+mn-cs"/>
      </a:defRPr>
    </a:lvl6pPr>
    <a:lvl7pPr marL="2057170" algn="l" defTabSz="685723" rtl="0" eaLnBrk="1" latinLnBrk="0" hangingPunct="1">
      <a:defRPr sz="1300" kern="1200">
        <a:solidFill>
          <a:schemeClr val="tx1"/>
        </a:solidFill>
        <a:latin typeface="+mn-lt"/>
        <a:ea typeface="+mn-ea"/>
        <a:cs typeface="+mn-cs"/>
      </a:defRPr>
    </a:lvl7pPr>
    <a:lvl8pPr marL="2400031" algn="l" defTabSz="685723" rtl="0" eaLnBrk="1" latinLnBrk="0" hangingPunct="1">
      <a:defRPr sz="1300" kern="1200">
        <a:solidFill>
          <a:schemeClr val="tx1"/>
        </a:solidFill>
        <a:latin typeface="+mn-lt"/>
        <a:ea typeface="+mn-ea"/>
        <a:cs typeface="+mn-cs"/>
      </a:defRPr>
    </a:lvl8pPr>
    <a:lvl9pPr marL="2742893" algn="l" defTabSz="685723"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p15:clr>
            <a:srgbClr val="A4A3A4"/>
          </p15:clr>
        </p15:guide>
        <p15:guide id="2" pos="3312">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4632" autoAdjust="0"/>
  </p:normalViewPr>
  <p:slideViewPr>
    <p:cSldViewPr snapToGrid="0">
      <p:cViewPr varScale="1">
        <p:scale>
          <a:sx n="63" d="100"/>
          <a:sy n="63" d="100"/>
        </p:scale>
        <p:origin x="1536" y="84"/>
      </p:cViewPr>
      <p:guideLst>
        <p:guide orient="horz" pos="2016"/>
        <p:guide pos="3312"/>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6/1/2019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685723" rtl="0" eaLnBrk="1" latinLnBrk="0" hangingPunct="1">
      <a:defRPr sz="900" kern="1200">
        <a:solidFill>
          <a:schemeClr val="tx1"/>
        </a:solidFill>
        <a:latin typeface="+mn-lt"/>
        <a:ea typeface="+mn-ea"/>
        <a:cs typeface="+mn-cs"/>
      </a:defRPr>
    </a:lvl1pPr>
    <a:lvl2pPr marL="342862" algn="l" defTabSz="685723" rtl="0" eaLnBrk="1" latinLnBrk="0" hangingPunct="1">
      <a:defRPr sz="900" kern="1200">
        <a:solidFill>
          <a:schemeClr val="tx1"/>
        </a:solidFill>
        <a:latin typeface="+mn-lt"/>
        <a:ea typeface="+mn-ea"/>
        <a:cs typeface="+mn-cs"/>
      </a:defRPr>
    </a:lvl2pPr>
    <a:lvl3pPr marL="685723" algn="l" defTabSz="685723" rtl="0" eaLnBrk="1" latinLnBrk="0" hangingPunct="1">
      <a:defRPr sz="900" kern="1200">
        <a:solidFill>
          <a:schemeClr val="tx1"/>
        </a:solidFill>
        <a:latin typeface="+mn-lt"/>
        <a:ea typeface="+mn-ea"/>
        <a:cs typeface="+mn-cs"/>
      </a:defRPr>
    </a:lvl3pPr>
    <a:lvl4pPr marL="1028585" algn="l" defTabSz="685723" rtl="0" eaLnBrk="1" latinLnBrk="0" hangingPunct="1">
      <a:defRPr sz="900" kern="1200">
        <a:solidFill>
          <a:schemeClr val="tx1"/>
        </a:solidFill>
        <a:latin typeface="+mn-lt"/>
        <a:ea typeface="+mn-ea"/>
        <a:cs typeface="+mn-cs"/>
      </a:defRPr>
    </a:lvl4pPr>
    <a:lvl5pPr marL="1371446" algn="l" defTabSz="685723" rtl="0" eaLnBrk="1" latinLnBrk="0" hangingPunct="1">
      <a:defRPr sz="900" kern="1200">
        <a:solidFill>
          <a:schemeClr val="tx1"/>
        </a:solidFill>
        <a:latin typeface="+mn-lt"/>
        <a:ea typeface="+mn-ea"/>
        <a:cs typeface="+mn-cs"/>
      </a:defRPr>
    </a:lvl5pPr>
    <a:lvl6pPr marL="1714308" algn="l" defTabSz="685723" rtl="0" eaLnBrk="1" latinLnBrk="0" hangingPunct="1">
      <a:defRPr sz="900" kern="1200">
        <a:solidFill>
          <a:schemeClr val="tx1"/>
        </a:solidFill>
        <a:latin typeface="+mn-lt"/>
        <a:ea typeface="+mn-ea"/>
        <a:cs typeface="+mn-cs"/>
      </a:defRPr>
    </a:lvl6pPr>
    <a:lvl7pPr marL="2057170" algn="l" defTabSz="685723" rtl="0" eaLnBrk="1" latinLnBrk="0" hangingPunct="1">
      <a:defRPr sz="900" kern="1200">
        <a:solidFill>
          <a:schemeClr val="tx1"/>
        </a:solidFill>
        <a:latin typeface="+mn-lt"/>
        <a:ea typeface="+mn-ea"/>
        <a:cs typeface="+mn-cs"/>
      </a:defRPr>
    </a:lvl7pPr>
    <a:lvl8pPr marL="2400031" algn="l" defTabSz="685723" rtl="0" eaLnBrk="1" latinLnBrk="0" hangingPunct="1">
      <a:defRPr sz="900" kern="1200">
        <a:solidFill>
          <a:schemeClr val="tx1"/>
        </a:solidFill>
        <a:latin typeface="+mn-lt"/>
        <a:ea typeface="+mn-ea"/>
        <a:cs typeface="+mn-cs"/>
      </a:defRPr>
    </a:lvl8pPr>
    <a:lvl9pPr marL="2742893" algn="l" defTabSz="68572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900" kern="1200" smtClean="0">
                <a:solidFill>
                  <a:schemeClr val="tx1"/>
                </a:solidFill>
                <a:effectLst/>
                <a:latin typeface="+mn-lt"/>
                <a:ea typeface="+mn-ea"/>
                <a:cs typeface="+mn-cs"/>
              </a:rPr>
              <a:t>Spring Boot:</a:t>
            </a:r>
            <a:endParaRPr lang="en-US" sz="800" kern="1200" smtClean="0">
              <a:solidFill>
                <a:schemeClr val="tx1"/>
              </a:solidFill>
              <a:effectLst/>
              <a:latin typeface="+mn-lt"/>
              <a:ea typeface="+mn-ea"/>
              <a:cs typeface="+mn-cs"/>
            </a:endParaRPr>
          </a:p>
          <a:p>
            <a:pPr lvl="1" algn="l"/>
            <a:r>
              <a:rPr lang="en-US" sz="900" kern="1200" smtClean="0">
                <a:solidFill>
                  <a:schemeClr val="tx1"/>
                </a:solidFill>
                <a:effectLst/>
                <a:latin typeface="+mn-lt"/>
                <a:ea typeface="+mn-ea"/>
                <a:cs typeface="+mn-cs"/>
              </a:rPr>
              <a:t>Giảm thiểu độ phức tạp, thời gian cấu hình hơn so với</a:t>
            </a:r>
            <a:r>
              <a:rPr lang="en-US" sz="900" kern="1200" baseline="0" smtClean="0">
                <a:solidFill>
                  <a:schemeClr val="tx1"/>
                </a:solidFill>
                <a:effectLst/>
                <a:latin typeface="+mn-lt"/>
                <a:ea typeface="+mn-ea"/>
                <a:cs typeface="+mn-cs"/>
              </a:rPr>
              <a:t> </a:t>
            </a:r>
            <a:r>
              <a:rPr lang="en-US" sz="900" kern="1200" smtClean="0">
                <a:solidFill>
                  <a:schemeClr val="tx1"/>
                </a:solidFill>
                <a:effectLst/>
                <a:latin typeface="+mn-lt"/>
                <a:ea typeface="+mn-ea"/>
                <a:cs typeface="+mn-cs"/>
              </a:rPr>
              <a:t>các </a:t>
            </a:r>
            <a:r>
              <a:rPr lang="en-US" sz="900" kern="1200" smtClean="0">
                <a:solidFill>
                  <a:schemeClr val="tx1"/>
                </a:solidFill>
                <a:effectLst/>
                <a:latin typeface="+mn-lt"/>
                <a:ea typeface="+mn-ea"/>
                <a:cs typeface="+mn-cs"/>
              </a:rPr>
              <a:t>framework thông dụng Spring MVC, Struts, JavaServer </a:t>
            </a:r>
            <a:r>
              <a:rPr lang="en-US" sz="900" kern="1200" smtClean="0">
                <a:solidFill>
                  <a:schemeClr val="tx1"/>
                </a:solidFill>
                <a:effectLst/>
                <a:latin typeface="+mn-lt"/>
                <a:ea typeface="+mn-ea"/>
                <a:cs typeface="+mn-cs"/>
              </a:rPr>
              <a:t>Faces. Các dự án dựa trên Spring framework như Spring Data, Spring Rest đều có thể được tích hợp, cấu hình dễ dàng với Spring Boot qua file </a:t>
            </a:r>
            <a:r>
              <a:rPr lang="en-US" sz="900" i="1" kern="1200" smtClean="0">
                <a:solidFill>
                  <a:schemeClr val="tx1"/>
                </a:solidFill>
                <a:effectLst/>
                <a:latin typeface="+mn-lt"/>
                <a:ea typeface="+mn-ea"/>
                <a:cs typeface="+mn-cs"/>
              </a:rPr>
              <a:t>application.properties</a:t>
            </a:r>
            <a:r>
              <a:rPr lang="en-US" sz="900" kern="1200" smtClean="0">
                <a:solidFill>
                  <a:schemeClr val="tx1"/>
                </a:solidFill>
                <a:effectLst/>
                <a:latin typeface="+mn-lt"/>
                <a:ea typeface="+mn-ea"/>
                <a:cs typeface="+mn-cs"/>
              </a:rPr>
              <a:t>. Spring Boot được tích hợp tự động cấu hình giúp đơn giản hoá việc cấu hình với XML phức tạp như ở Spring MVC, đẩy nhanh tiến độ phát triển</a:t>
            </a:r>
            <a:endParaRPr lang="en-US" sz="800" kern="1200" smtClean="0">
              <a:solidFill>
                <a:schemeClr val="tx1"/>
              </a:solidFill>
              <a:effectLst/>
              <a:latin typeface="+mn-lt"/>
              <a:ea typeface="+mn-ea"/>
              <a:cs typeface="+mn-cs"/>
            </a:endParaRPr>
          </a:p>
          <a:p>
            <a:pPr lvl="0" algn="l"/>
            <a:r>
              <a:rPr lang="en-US" sz="900" kern="1200" smtClean="0">
                <a:solidFill>
                  <a:schemeClr val="tx1"/>
                </a:solidFill>
                <a:effectLst/>
                <a:latin typeface="+mn-lt"/>
                <a:ea typeface="+mn-ea"/>
                <a:cs typeface="+mn-cs"/>
              </a:rPr>
              <a:t>Angular:</a:t>
            </a:r>
            <a:endParaRPr lang="en-US" sz="800" kern="1200" smtClean="0">
              <a:solidFill>
                <a:schemeClr val="tx1"/>
              </a:solidFill>
              <a:effectLst/>
              <a:latin typeface="+mn-lt"/>
              <a:ea typeface="+mn-ea"/>
              <a:cs typeface="+mn-cs"/>
            </a:endParaRPr>
          </a:p>
          <a:p>
            <a:pPr lvl="1" algn="l"/>
            <a:r>
              <a:rPr lang="en-US" sz="900" kern="1200" smtClean="0">
                <a:solidFill>
                  <a:schemeClr val="tx1"/>
                </a:solidFill>
                <a:effectLst/>
                <a:latin typeface="+mn-lt"/>
                <a:ea typeface="+mn-ea"/>
                <a:cs typeface="+mn-cs"/>
              </a:rPr>
              <a:t>Quản lý các component hiệu quả so với các frameword front-end nổi tiếng React.</a:t>
            </a:r>
            <a:endParaRPr lang="en-US" sz="800" kern="1200" smtClean="0">
              <a:solidFill>
                <a:schemeClr val="tx1"/>
              </a:solidFill>
              <a:effectLst/>
              <a:latin typeface="+mn-lt"/>
              <a:ea typeface="+mn-ea"/>
              <a:cs typeface="+mn-cs"/>
            </a:endParaRPr>
          </a:p>
          <a:p>
            <a:pPr algn="l"/>
            <a:r>
              <a:rPr lang="en-US" smtClean="0"/>
              <a:t>MySQL</a:t>
            </a:r>
          </a:p>
          <a:p>
            <a:pPr marL="0" marR="0" lvl="0" indent="0" algn="l" defTabSz="685723" rtl="0" eaLnBrk="1" fontAlgn="auto" latinLnBrk="0" hangingPunct="1">
              <a:lnSpc>
                <a:spcPct val="100000"/>
              </a:lnSpc>
              <a:spcBef>
                <a:spcPts val="0"/>
              </a:spcBef>
              <a:spcAft>
                <a:spcPts val="0"/>
              </a:spcAft>
              <a:buClrTx/>
              <a:buSzTx/>
              <a:buFontTx/>
              <a:buNone/>
              <a:tabLst/>
              <a:defRPr/>
            </a:pPr>
            <a:r>
              <a:rPr lang="en-US" sz="900" kern="1200" baseline="0" smtClean="0">
                <a:solidFill>
                  <a:schemeClr val="tx1"/>
                </a:solidFill>
                <a:effectLst/>
                <a:latin typeface="+mn-lt"/>
                <a:ea typeface="+mn-ea"/>
                <a:cs typeface="+mn-cs"/>
              </a:rPr>
              <a:t>        </a:t>
            </a:r>
            <a:r>
              <a:rPr lang="en-US" sz="900" kern="1200" baseline="0" smtClean="0">
                <a:solidFill>
                  <a:schemeClr val="tx1"/>
                </a:solidFill>
                <a:effectLst/>
                <a:latin typeface="+mn-lt"/>
                <a:ea typeface="+mn-ea"/>
                <a:cs typeface="+mn-cs"/>
              </a:rPr>
              <a:t>S</a:t>
            </a:r>
            <a:r>
              <a:rPr lang="en-US" sz="900" kern="1200" smtClean="0">
                <a:solidFill>
                  <a:schemeClr val="tx1"/>
                </a:solidFill>
                <a:effectLst/>
                <a:latin typeface="+mn-lt"/>
                <a:ea typeface="+mn-ea"/>
                <a:cs typeface="+mn-cs"/>
              </a:rPr>
              <a:t>ẽ tiết kiệm chi phí cho doanh nghiệp, do MySQL là một mã nguồn mở, MySQL yêu cầu cấu hình máy chủ và chiếm ít tài nguyên phần cứng hơn SQL Server.</a:t>
            </a:r>
            <a:r>
              <a:rPr lang="en-US" sz="900" kern="1200" baseline="0" smtClean="0">
                <a:solidFill>
                  <a:schemeClr val="tx1"/>
                </a:solidFill>
                <a:effectLst/>
                <a:latin typeface="+mn-lt"/>
                <a:ea typeface="+mn-ea"/>
                <a:cs typeface="+mn-cs"/>
              </a:rPr>
              <a:t> </a:t>
            </a:r>
            <a:r>
              <a:rPr lang="en-US" sz="900" kern="1200" smtClean="0">
                <a:solidFill>
                  <a:schemeClr val="tx1"/>
                </a:solidFill>
                <a:effectLst/>
                <a:latin typeface="+mn-lt"/>
                <a:ea typeface="+mn-ea"/>
                <a:cs typeface="+mn-cs"/>
              </a:rPr>
              <a:t>Tuy nhiên việc sử dụng MySQL có bất lợi hơn so với SQL Server về mặt bảo mật.</a:t>
            </a:r>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5</a:t>
            </a:fld>
            <a:endParaRPr lang="en-US"/>
          </a:p>
        </p:txBody>
      </p:sp>
    </p:spTree>
    <p:extLst>
      <p:ext uri="{BB962C8B-B14F-4D97-AF65-F5344CB8AC3E}">
        <p14:creationId xmlns:p14="http://schemas.microsoft.com/office/powerpoint/2010/main" val="232012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68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000">
                <a:solidFill>
                  <a:schemeClr val="tx1">
                    <a:tint val="75000"/>
                  </a:schemeClr>
                </a:solidFill>
              </a:defRPr>
            </a:lvl1pPr>
            <a:lvl2pPr marL="386105" indent="0" algn="ctr">
              <a:buNone/>
              <a:defRPr>
                <a:solidFill>
                  <a:schemeClr val="tx1">
                    <a:tint val="75000"/>
                  </a:schemeClr>
                </a:solidFill>
              </a:defRPr>
            </a:lvl2pPr>
            <a:lvl3pPr marL="772211" indent="0" algn="ctr">
              <a:buNone/>
              <a:defRPr>
                <a:solidFill>
                  <a:schemeClr val="tx1">
                    <a:tint val="75000"/>
                  </a:schemeClr>
                </a:solidFill>
              </a:defRPr>
            </a:lvl3pPr>
            <a:lvl4pPr marL="1158316" indent="0" algn="ctr">
              <a:buNone/>
              <a:defRPr>
                <a:solidFill>
                  <a:schemeClr val="tx1">
                    <a:tint val="75000"/>
                  </a:schemeClr>
                </a:solidFill>
              </a:defRPr>
            </a:lvl4pPr>
            <a:lvl5pPr marL="1544422" indent="0" algn="ctr">
              <a:buNone/>
              <a:defRPr>
                <a:solidFill>
                  <a:schemeClr val="tx1">
                    <a:tint val="75000"/>
                  </a:schemeClr>
                </a:solidFill>
              </a:defRPr>
            </a:lvl5pPr>
            <a:lvl6pPr marL="1930527" indent="0" algn="ctr">
              <a:buNone/>
              <a:defRPr>
                <a:solidFill>
                  <a:schemeClr val="tx1">
                    <a:tint val="75000"/>
                  </a:schemeClr>
                </a:solidFill>
              </a:defRPr>
            </a:lvl6pPr>
            <a:lvl7pPr marL="2316632" indent="0" algn="ctr">
              <a:buNone/>
              <a:defRPr>
                <a:solidFill>
                  <a:schemeClr val="tx1">
                    <a:tint val="75000"/>
                  </a:schemeClr>
                </a:solidFill>
              </a:defRPr>
            </a:lvl7pPr>
            <a:lvl8pPr marL="2702738" indent="0" algn="ctr">
              <a:buNone/>
              <a:defRPr>
                <a:solidFill>
                  <a:schemeClr val="tx1">
                    <a:tint val="75000"/>
                  </a:schemeClr>
                </a:solidFill>
              </a:defRPr>
            </a:lvl8pPr>
            <a:lvl9pPr marL="308884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2E4CE9-2204-4424-8ECC-44EC75ED47DE}" type="datetime1">
              <a:rPr lang="en-US" smtClean="0"/>
              <a:t>6/1/2019</a:t>
            </a:fld>
            <a:endParaRPr lang="en-US"/>
          </a:p>
        </p:txBody>
      </p:sp>
      <p:sp>
        <p:nvSpPr>
          <p:cNvPr id="8" name="Slide Number Placeholder 7"/>
          <p:cNvSpPr>
            <a:spLocks noGrp="1"/>
          </p:cNvSpPr>
          <p:nvPr>
            <p:ph type="sldNum" sz="quarter" idx="11"/>
          </p:nvPr>
        </p:nvSpPr>
        <p:spPr/>
        <p:txBody>
          <a:bodyPr/>
          <a:lstStyle/>
          <a:p>
            <a:fld id="{3905339D-DD04-4120-AA77-8BCC40DA1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BFACBD-6CBD-41BD-899B-944D42A6308C}" type="datetime1">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772211" rtl="0" eaLnBrk="1" latinLnBrk="0" hangingPunct="1">
              <a:lnSpc>
                <a:spcPct val="100000"/>
              </a:lnSpc>
              <a:spcBef>
                <a:spcPct val="0"/>
              </a:spcBef>
              <a:buNone/>
              <a:defRPr lang="en-US" sz="41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1700">
                <a:solidFill>
                  <a:schemeClr val="tx1">
                    <a:tint val="75000"/>
                  </a:schemeClr>
                </a:solidFill>
              </a:defRPr>
            </a:lvl1pPr>
            <a:lvl2pPr marL="386105" indent="0">
              <a:buNone/>
              <a:defRPr sz="1500">
                <a:solidFill>
                  <a:schemeClr val="tx1">
                    <a:tint val="75000"/>
                  </a:schemeClr>
                </a:solidFill>
              </a:defRPr>
            </a:lvl2pPr>
            <a:lvl3pPr marL="772211" indent="0">
              <a:buNone/>
              <a:defRPr sz="1400">
                <a:solidFill>
                  <a:schemeClr val="tx1">
                    <a:tint val="75000"/>
                  </a:schemeClr>
                </a:solidFill>
              </a:defRPr>
            </a:lvl3pPr>
            <a:lvl4pPr marL="1158316" indent="0">
              <a:buNone/>
              <a:defRPr sz="1200">
                <a:solidFill>
                  <a:schemeClr val="tx1">
                    <a:tint val="75000"/>
                  </a:schemeClr>
                </a:solidFill>
              </a:defRPr>
            </a:lvl4pPr>
            <a:lvl5pPr marL="1544422" indent="0">
              <a:buNone/>
              <a:defRPr sz="1200">
                <a:solidFill>
                  <a:schemeClr val="tx1">
                    <a:tint val="75000"/>
                  </a:schemeClr>
                </a:solidFill>
              </a:defRPr>
            </a:lvl5pPr>
            <a:lvl6pPr marL="1930527" indent="0">
              <a:buNone/>
              <a:defRPr sz="1200">
                <a:solidFill>
                  <a:schemeClr val="tx1">
                    <a:tint val="75000"/>
                  </a:schemeClr>
                </a:solidFill>
              </a:defRPr>
            </a:lvl6pPr>
            <a:lvl7pPr marL="2316632" indent="0">
              <a:buNone/>
              <a:defRPr sz="1200">
                <a:solidFill>
                  <a:schemeClr val="tx1">
                    <a:tint val="75000"/>
                  </a:schemeClr>
                </a:solidFill>
              </a:defRPr>
            </a:lvl7pPr>
            <a:lvl8pPr marL="2702738" indent="0">
              <a:buNone/>
              <a:defRPr sz="1200">
                <a:solidFill>
                  <a:schemeClr val="tx1">
                    <a:tint val="75000"/>
                  </a:schemeClr>
                </a:solidFill>
              </a:defRPr>
            </a:lvl8pPr>
            <a:lvl9pPr marL="308884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8" name="Oval 7"/>
          <p:cNvSpPr/>
          <p:nvPr/>
        </p:nvSpPr>
        <p:spPr>
          <a:xfrm>
            <a:off x="4695826"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9" name="Oval 8"/>
          <p:cNvSpPr/>
          <p:nvPr/>
        </p:nvSpPr>
        <p:spPr>
          <a:xfrm>
            <a:off x="4296729"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B9AB01-BCCF-4582-BF39-8D8F034C96D4}" type="datetime1">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
        <p:nvSpPr>
          <p:cNvPr id="9" name="Content Placeholder 8"/>
          <p:cNvSpPr>
            <a:spLocks noGrp="1"/>
          </p:cNvSpPr>
          <p:nvPr>
            <p:ph sz="quarter" idx="13"/>
          </p:nvPr>
        </p:nvSpPr>
        <p:spPr>
          <a:xfrm>
            <a:off x="365761"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200150"/>
            <a:ext cx="4040188"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B9AB01-BCCF-4582-BF39-8D8F034C96D4}" type="datetime1">
              <a:rPr lang="en-US" smtClean="0"/>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
        <p:nvSpPr>
          <p:cNvPr id="11" name="Content Placeholder 10"/>
          <p:cNvSpPr>
            <a:spLocks noGrp="1"/>
          </p:cNvSpPr>
          <p:nvPr>
            <p:ph sz="quarter" idx="13"/>
          </p:nvPr>
        </p:nvSpPr>
        <p:spPr>
          <a:xfrm>
            <a:off x="457201"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00025"/>
            <a:ext cx="3008313" cy="1571625"/>
          </a:xfrm>
        </p:spPr>
        <p:txBody>
          <a:bodyPr anchor="b"/>
          <a:lstStyle>
            <a:lvl1pPr algn="ctr">
              <a:lnSpc>
                <a:spcPct val="100000"/>
              </a:lnSpc>
              <a:defRPr sz="24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9"/>
            <a:ext cx="4995863"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1828801"/>
            <a:ext cx="3008313" cy="2765822"/>
          </a:xfrm>
        </p:spPr>
        <p:txBody>
          <a:bodyPr>
            <a:normAutofit/>
          </a:bodyPr>
          <a:lstStyle>
            <a:lvl1pPr marL="0" indent="0" algn="ctr">
              <a:lnSpc>
                <a:spcPct val="125000"/>
              </a:lnSpc>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700"/>
            </a:lvl1pPr>
            <a:lvl2pPr marL="386105" indent="0">
              <a:buNone/>
              <a:defRPr sz="2400"/>
            </a:lvl2pPr>
            <a:lvl3pPr marL="772211" indent="0">
              <a:buNone/>
              <a:defRPr sz="2000"/>
            </a:lvl3pPr>
            <a:lvl4pPr marL="1158316" indent="0">
              <a:buNone/>
              <a:defRPr sz="1700"/>
            </a:lvl4pPr>
            <a:lvl5pPr marL="1544422" indent="0">
              <a:buNone/>
              <a:defRPr sz="1700"/>
            </a:lvl5pPr>
            <a:lvl6pPr marL="1930527" indent="0">
              <a:buNone/>
              <a:defRPr sz="1700"/>
            </a:lvl6pPr>
            <a:lvl7pPr marL="2316632" indent="0">
              <a:buNone/>
              <a:defRPr sz="1700"/>
            </a:lvl7pPr>
            <a:lvl8pPr marL="2702738" indent="0">
              <a:buNone/>
              <a:defRPr sz="1700"/>
            </a:lvl8pPr>
            <a:lvl9pPr marL="3088843"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77221" tIns="38611" rIns="77221" bIns="3861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77221" tIns="38611" rIns="77221" bIns="386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4"/>
            <a:ext cx="2085975" cy="273844"/>
          </a:xfrm>
          <a:prstGeom prst="rect">
            <a:avLst/>
          </a:prstGeom>
        </p:spPr>
        <p:txBody>
          <a:bodyPr vert="horz" lIns="77221" tIns="38611" rIns="38611" bIns="38611" rtlCol="0" anchor="ctr"/>
          <a:lstStyle>
            <a:lvl1pPr algn="r">
              <a:defRPr sz="1000">
                <a:solidFill>
                  <a:schemeClr val="tx1">
                    <a:lumMod val="65000"/>
                    <a:lumOff val="35000"/>
                  </a:schemeClr>
                </a:solidFill>
                <a:latin typeface="Century Gothic" pitchFamily="34" charset="0"/>
              </a:defRPr>
            </a:lvl1pPr>
          </a:lstStyle>
          <a:p>
            <a:fld id="{22B9AB01-BCCF-4582-BF39-8D8F034C96D4}" type="datetime1">
              <a:rPr lang="en-US" smtClean="0"/>
              <a:t>6/1/2019</a:t>
            </a:fld>
            <a:endParaRPr lang="en-US"/>
          </a:p>
        </p:txBody>
      </p:sp>
      <p:sp>
        <p:nvSpPr>
          <p:cNvPr id="5" name="Footer Placeholder 4"/>
          <p:cNvSpPr>
            <a:spLocks noGrp="1"/>
          </p:cNvSpPr>
          <p:nvPr>
            <p:ph type="ftr" sz="quarter" idx="3"/>
          </p:nvPr>
        </p:nvSpPr>
        <p:spPr>
          <a:xfrm>
            <a:off x="659166" y="4767264"/>
            <a:ext cx="2847975" cy="273844"/>
          </a:xfrm>
          <a:prstGeom prst="rect">
            <a:avLst/>
          </a:prstGeom>
        </p:spPr>
        <p:txBody>
          <a:bodyPr vert="horz" lIns="38611" tIns="38611" rIns="77221" bIns="38611" rtlCol="0" anchor="ctr"/>
          <a:lstStyle>
            <a:lvl1pPr algn="l">
              <a:defRPr sz="10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4"/>
            <a:ext cx="561975" cy="273844"/>
          </a:xfrm>
          <a:prstGeom prst="rect">
            <a:avLst/>
          </a:prstGeom>
        </p:spPr>
        <p:txBody>
          <a:bodyPr vert="horz" lIns="23166" tIns="38611" rIns="38611" bIns="38611" rtlCol="0" anchor="ctr"/>
          <a:lstStyle>
            <a:lvl1pPr algn="l">
              <a:defRPr sz="1000">
                <a:solidFill>
                  <a:schemeClr val="tx1">
                    <a:lumMod val="65000"/>
                    <a:lumOff val="35000"/>
                  </a:schemeClr>
                </a:solidFill>
                <a:latin typeface="Century Gothic" pitchFamily="34" charset="0"/>
              </a:defRPr>
            </a:lvl1pPr>
          </a:lstStyle>
          <a:p>
            <a:fld id="{3905339D-DD04-4120-AA77-8BCC40DA1522}"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marL="0" algn="ctr" defTabSz="772211" rtl="0" eaLnBrk="1" latinLnBrk="0" hangingPunct="1"/>
            <a:endParaRPr lang="en-US" sz="15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ftr="0" dt="0"/>
  <p:txStyles>
    <p:titleStyle>
      <a:lvl1pPr algn="ctr" defTabSz="772211" rtl="0" eaLnBrk="1" latinLnBrk="0" hangingPunct="1">
        <a:lnSpc>
          <a:spcPts val="4898"/>
        </a:lnSpc>
        <a:spcBef>
          <a:spcPct val="0"/>
        </a:spcBef>
        <a:buNone/>
        <a:defRPr sz="4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89579" indent="-289579" algn="l" defTabSz="772211"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1pPr>
      <a:lvl2pPr marL="627421" indent="-241316"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2pPr>
      <a:lvl3pPr marL="96526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3pPr>
      <a:lvl4pPr marL="1351369"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4pPr>
      <a:lvl5pPr marL="173747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5pPr>
      <a:lvl6pPr marL="2123580"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6pPr>
      <a:lvl7pPr marL="2509685"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7pPr>
      <a:lvl8pPr marL="2895791"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8pPr>
      <a:lvl9pPr marL="3281896"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9pPr>
    </p:bodyStyle>
    <p:otherStyle>
      <a:defPPr>
        <a:defRPr lang="en-US"/>
      </a:defPPr>
      <a:lvl1pPr marL="0" algn="l" defTabSz="772211" rtl="0" eaLnBrk="1" latinLnBrk="0" hangingPunct="1">
        <a:defRPr sz="1500" kern="1200">
          <a:solidFill>
            <a:schemeClr val="tx1"/>
          </a:solidFill>
          <a:latin typeface="+mn-lt"/>
          <a:ea typeface="+mn-ea"/>
          <a:cs typeface="+mn-cs"/>
        </a:defRPr>
      </a:lvl1pPr>
      <a:lvl2pPr marL="386105" algn="l" defTabSz="772211" rtl="0" eaLnBrk="1" latinLnBrk="0" hangingPunct="1">
        <a:defRPr sz="1500" kern="1200">
          <a:solidFill>
            <a:schemeClr val="tx1"/>
          </a:solidFill>
          <a:latin typeface="+mn-lt"/>
          <a:ea typeface="+mn-ea"/>
          <a:cs typeface="+mn-cs"/>
        </a:defRPr>
      </a:lvl2pPr>
      <a:lvl3pPr marL="772211" algn="l" defTabSz="772211" rtl="0" eaLnBrk="1" latinLnBrk="0" hangingPunct="1">
        <a:defRPr sz="1500" kern="1200">
          <a:solidFill>
            <a:schemeClr val="tx1"/>
          </a:solidFill>
          <a:latin typeface="+mn-lt"/>
          <a:ea typeface="+mn-ea"/>
          <a:cs typeface="+mn-cs"/>
        </a:defRPr>
      </a:lvl3pPr>
      <a:lvl4pPr marL="1158316" algn="l" defTabSz="772211" rtl="0" eaLnBrk="1" latinLnBrk="0" hangingPunct="1">
        <a:defRPr sz="1500" kern="1200">
          <a:solidFill>
            <a:schemeClr val="tx1"/>
          </a:solidFill>
          <a:latin typeface="+mn-lt"/>
          <a:ea typeface="+mn-ea"/>
          <a:cs typeface="+mn-cs"/>
        </a:defRPr>
      </a:lvl4pPr>
      <a:lvl5pPr marL="1544422" algn="l" defTabSz="772211" rtl="0" eaLnBrk="1" latinLnBrk="0" hangingPunct="1">
        <a:defRPr sz="1500" kern="1200">
          <a:solidFill>
            <a:schemeClr val="tx1"/>
          </a:solidFill>
          <a:latin typeface="+mn-lt"/>
          <a:ea typeface="+mn-ea"/>
          <a:cs typeface="+mn-cs"/>
        </a:defRPr>
      </a:lvl5pPr>
      <a:lvl6pPr marL="1930527" algn="l" defTabSz="772211" rtl="0" eaLnBrk="1" latinLnBrk="0" hangingPunct="1">
        <a:defRPr sz="1500" kern="1200">
          <a:solidFill>
            <a:schemeClr val="tx1"/>
          </a:solidFill>
          <a:latin typeface="+mn-lt"/>
          <a:ea typeface="+mn-ea"/>
          <a:cs typeface="+mn-cs"/>
        </a:defRPr>
      </a:lvl6pPr>
      <a:lvl7pPr marL="2316632" algn="l" defTabSz="772211" rtl="0" eaLnBrk="1" latinLnBrk="0" hangingPunct="1">
        <a:defRPr sz="1500" kern="1200">
          <a:solidFill>
            <a:schemeClr val="tx1"/>
          </a:solidFill>
          <a:latin typeface="+mn-lt"/>
          <a:ea typeface="+mn-ea"/>
          <a:cs typeface="+mn-cs"/>
        </a:defRPr>
      </a:lvl7pPr>
      <a:lvl8pPr marL="2702738" algn="l" defTabSz="772211" rtl="0" eaLnBrk="1" latinLnBrk="0" hangingPunct="1">
        <a:defRPr sz="1500" kern="1200">
          <a:solidFill>
            <a:schemeClr val="tx1"/>
          </a:solidFill>
          <a:latin typeface="+mn-lt"/>
          <a:ea typeface="+mn-ea"/>
          <a:cs typeface="+mn-cs"/>
        </a:defRPr>
      </a:lvl8pPr>
      <a:lvl9pPr marL="3088843" algn="l" defTabSz="77221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1287" y="989703"/>
            <a:ext cx="7485168" cy="3817249"/>
          </a:xfrm>
        </p:spPr>
        <p:txBody>
          <a:bodyPr>
            <a:normAutofit fontScale="92500" lnSpcReduction="10000"/>
          </a:bodyPr>
          <a:lstStyle/>
          <a:p>
            <a:pPr algn="ctr"/>
            <a:r>
              <a:rPr lang="en-US" sz="3600" b="1" err="1">
                <a:solidFill>
                  <a:srgbClr val="0070C0"/>
                </a:solidFill>
                <a:latin typeface="Arial" panose="020B0604020202020204" pitchFamily="34" charset="0"/>
                <a:cs typeface="Arial" panose="020B0604020202020204" pitchFamily="34" charset="0"/>
              </a:rPr>
              <a:t>Đề</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tài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Nghiên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cứu</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và</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phát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triển</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hệ</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thống</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quả</a:t>
            </a:r>
            <a:r>
              <a:rPr lang="vi-VN" sz="3600" b="1">
                <a:solidFill>
                  <a:srgbClr val="0070C0"/>
                </a:solidFill>
                <a:latin typeface="Arial" panose="020B0604020202020204" pitchFamily="34" charset="0"/>
                <a:cs typeface="Arial" panose="020B0604020202020204" pitchFamily="34" charset="0"/>
              </a:rPr>
              <a:t>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lý</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kỹ</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năng</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của</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nhân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viên</a:t>
            </a:r>
            <a:endParaRPr lang="en-US" sz="3600" b="1">
              <a:solidFill>
                <a:srgbClr val="0070C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p>
          <a:p>
            <a:pPr algn="l"/>
            <a:endParaRPr lang="en-US" sz="1400" b="1">
              <a:solidFill>
                <a:srgbClr val="00B0F0"/>
              </a:solidFill>
              <a:latin typeface="Arial" panose="020B0604020202020204" pitchFamily="34" charset="0"/>
              <a:cs typeface="Arial" panose="020B0604020202020204" pitchFamily="34" charset="0"/>
            </a:endParaRPr>
          </a:p>
          <a:p>
            <a:pPr algn="l"/>
            <a:endParaRPr lang="en-US" sz="1400" b="1">
              <a:solidFill>
                <a:srgbClr val="00B0F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Sinh viên thực hiện:</a:t>
            </a:r>
          </a:p>
          <a:p>
            <a:pPr algn="l"/>
            <a:r>
              <a:rPr lang="en-US" sz="1400" b="1">
                <a:solidFill>
                  <a:schemeClr val="tx1"/>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Nguyễn </a:t>
            </a:r>
            <a:r>
              <a:rPr lang="en-US" sz="1900" b="1" err="1">
                <a:solidFill>
                  <a:schemeClr val="tx1"/>
                </a:solidFill>
                <a:latin typeface="Arial" panose="020B0604020202020204" pitchFamily="34" charset="0"/>
                <a:cs typeface="Arial" panose="020B0604020202020204" pitchFamily="34" charset="0"/>
              </a:rPr>
              <a:t>Hiếu</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Đức</a:t>
            </a:r>
            <a:r>
              <a:rPr lang="en-US" sz="1900" b="1">
                <a:solidFill>
                  <a:schemeClr val="tx1"/>
                </a:solidFill>
                <a:latin typeface="Arial" panose="020B0604020202020204" pitchFamily="34" charset="0"/>
                <a:cs typeface="Arial" panose="020B0604020202020204" pitchFamily="34" charset="0"/>
              </a:rPr>
              <a:t> </a:t>
            </a:r>
            <a:r>
              <a:rPr lang="en-US" sz="1900" b="1" smtClean="0">
                <a:solidFill>
                  <a:schemeClr val="tx1"/>
                </a:solidFill>
                <a:latin typeface="Arial" panose="020B0604020202020204" pitchFamily="34" charset="0"/>
                <a:cs typeface="Arial" panose="020B0604020202020204" pitchFamily="34" charset="0"/>
              </a:rPr>
              <a:t>Ân     15071971</a:t>
            </a:r>
            <a:endParaRPr lang="en-US" sz="1900" b="1">
              <a:solidFill>
                <a:schemeClr val="tx1"/>
              </a:solidFill>
              <a:latin typeface="Arial" panose="020B0604020202020204" pitchFamily="34" charset="0"/>
              <a:cs typeface="Arial" panose="020B0604020202020204" pitchFamily="34" charset="0"/>
            </a:endParaRPr>
          </a:p>
          <a:p>
            <a:pPr algn="l"/>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Nguyễn Việt </a:t>
            </a:r>
            <a:r>
              <a:rPr lang="vi-VN" sz="1900" b="1" smtClean="0">
                <a:solidFill>
                  <a:schemeClr val="tx1"/>
                </a:solidFill>
                <a:latin typeface="Arial" panose="020B0604020202020204" pitchFamily="34" charset="0"/>
                <a:cs typeface="Arial" panose="020B0604020202020204" pitchFamily="34" charset="0"/>
              </a:rPr>
              <a:t>Hoàng</a:t>
            </a:r>
            <a:r>
              <a:rPr lang="en-US" sz="1900" b="1" smtClean="0">
                <a:solidFill>
                  <a:schemeClr val="tx1"/>
                </a:solidFill>
                <a:latin typeface="Arial" panose="020B0604020202020204" pitchFamily="34" charset="0"/>
                <a:cs typeface="Arial" panose="020B0604020202020204" pitchFamily="34" charset="0"/>
              </a:rPr>
              <a:t>        </a:t>
            </a:r>
            <a:r>
              <a:rPr lang="vi-VN" sz="1900" b="1" smtClean="0">
                <a:solidFill>
                  <a:schemeClr val="tx1"/>
                </a:solidFill>
                <a:latin typeface="Arial" panose="020B0604020202020204" pitchFamily="34" charset="0"/>
                <a:cs typeface="Arial" panose="020B0604020202020204" pitchFamily="34" charset="0"/>
              </a:rPr>
              <a:t>15044411</a:t>
            </a:r>
            <a:endParaRPr lang="vi-VN" sz="1900" b="1">
              <a:solidFill>
                <a:schemeClr val="tx1"/>
              </a:solidFill>
              <a:latin typeface="Arial" panose="020B0604020202020204" pitchFamily="34" charset="0"/>
              <a:cs typeface="Arial" panose="020B0604020202020204" pitchFamily="34" charset="0"/>
            </a:endParaRPr>
          </a:p>
          <a:p>
            <a:pPr algn="l"/>
            <a:r>
              <a:rPr lang="vi-VN" sz="1700" b="1">
                <a:solidFill>
                  <a:srgbClr val="00B0F0"/>
                </a:solidFill>
                <a:latin typeface="Arial" panose="020B0604020202020204" pitchFamily="34" charset="0"/>
                <a:cs typeface="Arial" panose="020B0604020202020204" pitchFamily="34" charset="0"/>
              </a:rPr>
              <a:t>				</a:t>
            </a:r>
            <a:r>
              <a:rPr lang="en-US" sz="1700"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8191" y="100328"/>
            <a:ext cx="1579529" cy="889375"/>
          </a:xfrm>
          <a:prstGeom prst="rect">
            <a:avLst/>
          </a:prstGeom>
        </p:spPr>
      </p:pic>
    </p:spTree>
    <p:extLst>
      <p:ext uri="{BB962C8B-B14F-4D97-AF65-F5344CB8AC3E}">
        <p14:creationId xmlns:p14="http://schemas.microsoft.com/office/powerpoint/2010/main" val="680121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99" y="-480634"/>
            <a:ext cx="8229600" cy="120015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Demo(tt)</a:t>
            </a:r>
          </a:p>
        </p:txBody>
      </p:sp>
      <p:sp>
        <p:nvSpPr>
          <p:cNvPr id="3" name="Content Placeholder 2"/>
          <p:cNvSpPr>
            <a:spLocks noGrp="1"/>
          </p:cNvSpPr>
          <p:nvPr>
            <p:ph idx="1"/>
          </p:nvPr>
        </p:nvSpPr>
        <p:spPr>
          <a:xfrm>
            <a:off x="211118" y="719516"/>
            <a:ext cx="6447501"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Một số màn hình </a:t>
            </a:r>
            <a:r>
              <a:rPr lang="en-US" sz="1900" smtClean="0">
                <a:latin typeface="Times New Roman" pitchFamily="18" charset="0"/>
                <a:cs typeface="Times New Roman" pitchFamily="18" charset="0"/>
              </a:rPr>
              <a:t>chức năng:</a:t>
            </a:r>
            <a:endParaRPr lang="en-US" sz="1900">
              <a:latin typeface="Times New Roman" pitchFamily="18" charset="0"/>
              <a:cs typeface="Times New Roman" pitchFamily="18" charset="0"/>
            </a:endParaRPr>
          </a:p>
          <a:p>
            <a:pPr>
              <a:buFont typeface="Wingdings" pitchFamily="2" charset="2"/>
              <a:buChar char="Ø"/>
            </a:pPr>
            <a:endParaRPr lang="en-US" sz="1900"/>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p:nvPr/>
        </p:nvPicPr>
        <p:blipFill>
          <a:blip r:embed="rId2"/>
          <a:stretch>
            <a:fillRect/>
          </a:stretch>
        </p:blipFill>
        <p:spPr>
          <a:xfrm>
            <a:off x="6388001" y="1426381"/>
            <a:ext cx="2717253" cy="1338634"/>
          </a:xfrm>
          <a:prstGeom prst="rect">
            <a:avLst/>
          </a:prstGeom>
        </p:spPr>
      </p:pic>
      <p:pic>
        <p:nvPicPr>
          <p:cNvPr id="6" name="Picture 5"/>
          <p:cNvPicPr/>
          <p:nvPr/>
        </p:nvPicPr>
        <p:blipFill>
          <a:blip r:embed="rId3"/>
          <a:stretch>
            <a:fillRect/>
          </a:stretch>
        </p:blipFill>
        <p:spPr>
          <a:xfrm>
            <a:off x="6388001" y="2966625"/>
            <a:ext cx="2717253" cy="1145892"/>
          </a:xfrm>
          <a:prstGeom prst="rect">
            <a:avLst/>
          </a:prstGeom>
        </p:spPr>
      </p:pic>
      <p:pic>
        <p:nvPicPr>
          <p:cNvPr id="7" name="Picture 6"/>
          <p:cNvPicPr/>
          <p:nvPr/>
        </p:nvPicPr>
        <p:blipFill>
          <a:blip r:embed="rId4"/>
          <a:stretch>
            <a:fillRect/>
          </a:stretch>
        </p:blipFill>
        <p:spPr>
          <a:xfrm>
            <a:off x="211118" y="1420396"/>
            <a:ext cx="3521847" cy="13360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0223" y="711201"/>
            <a:ext cx="3143087" cy="4432299"/>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60358"/>
            <a:ext cx="3447141" cy="15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32" y="-359229"/>
            <a:ext cx="6447501" cy="990600"/>
          </a:xfrm>
        </p:spPr>
        <p:txBody>
          <a:bodyPr>
            <a:normAutofit/>
          </a:bodyPr>
          <a:lstStyle/>
          <a:p>
            <a:r>
              <a:rPr lang="en-US" sz="3400">
                <a:latin typeface="Times New Roman" pitchFamily="18" charset="0"/>
                <a:cs typeface="Times New Roman" pitchFamily="18" charset="0"/>
              </a:rPr>
              <a:t>5. Kết luận – Hướng phát triển</a:t>
            </a:r>
          </a:p>
        </p:txBody>
      </p:sp>
      <p:sp>
        <p:nvSpPr>
          <p:cNvPr id="3" name="Content Placeholder 2"/>
          <p:cNvSpPr>
            <a:spLocks noGrp="1"/>
          </p:cNvSpPr>
          <p:nvPr>
            <p:ph idx="1"/>
          </p:nvPr>
        </p:nvSpPr>
        <p:spPr>
          <a:xfrm>
            <a:off x="6739" y="526269"/>
            <a:ext cx="9087021" cy="4224505"/>
          </a:xfrm>
        </p:spPr>
        <p:txBody>
          <a:bodyPr>
            <a:noAutofit/>
          </a:bodyPr>
          <a:lstStyle/>
          <a:p>
            <a:pPr>
              <a:buFont typeface="Wingdings" pitchFamily="2" charset="2"/>
              <a:buChar char="Ø"/>
            </a:pPr>
            <a:r>
              <a:rPr lang="en-US" sz="1900">
                <a:latin typeface="Times New Roman" pitchFamily="18" charset="0"/>
                <a:cs typeface="Times New Roman" pitchFamily="18" charset="0"/>
              </a:rPr>
              <a:t>Nhóm </a:t>
            </a:r>
            <a:r>
              <a:rPr lang="en-US" sz="1900" smtClean="0">
                <a:latin typeface="Times New Roman" pitchFamily="18" charset="0"/>
                <a:cs typeface="Times New Roman" pitchFamily="18" charset="0"/>
              </a:rPr>
              <a:t>đã tìm </a:t>
            </a:r>
            <a:r>
              <a:rPr lang="en-US" sz="1900">
                <a:latin typeface="Times New Roman" pitchFamily="18" charset="0"/>
                <a:cs typeface="Times New Roman" pitchFamily="18" charset="0"/>
              </a:rPr>
              <a:t>hiểu và tự học hỏi một số kỹ năng như: phương pháp lấy yêu cầu từ khách hàng, phân bố thời gian công việc phù hợp, </a:t>
            </a:r>
            <a:r>
              <a:rPr lang="en-US" sz="1900" smtClean="0">
                <a:latin typeface="Times New Roman" pitchFamily="18" charset="0"/>
                <a:cs typeface="Times New Roman" pitchFamily="18" charset="0"/>
              </a:rPr>
              <a:t>báo </a:t>
            </a:r>
            <a:r>
              <a:rPr lang="en-US" sz="1900">
                <a:latin typeface="Times New Roman" pitchFamily="18" charset="0"/>
                <a:cs typeface="Times New Roman" pitchFamily="18" charset="0"/>
              </a:rPr>
              <a:t>cáo công việc làm được hàng ngày, giải quyết tình huống khi gặp vấn đề. Ngoài ra nhóm còn áp dụng được quy tắc khi lập trình trong dự án, quy trình </a:t>
            </a:r>
            <a:r>
              <a:rPr lang="en-US" sz="1900" smtClean="0">
                <a:latin typeface="Times New Roman" pitchFamily="18" charset="0"/>
                <a:cs typeface="Times New Roman" pitchFamily="18" charset="0"/>
              </a:rPr>
              <a:t>triển khai </a:t>
            </a:r>
            <a:r>
              <a:rPr lang="en-US" sz="1900">
                <a:latin typeface="Times New Roman" pitchFamily="18" charset="0"/>
                <a:cs typeface="Times New Roman" pitchFamily="18" charset="0"/>
              </a:rPr>
              <a:t>sản phẩm lên máy chủ</a:t>
            </a:r>
            <a:r>
              <a:rPr lang="en-US" sz="1900" smtClean="0">
                <a:latin typeface="Times New Roman" pitchFamily="18" charset="0"/>
                <a:cs typeface="Times New Roman" pitchFamily="18" charset="0"/>
              </a:rPr>
              <a:t>.</a:t>
            </a:r>
            <a:endParaRPr lang="en-US" sz="1900">
              <a:latin typeface="Times New Roman" pitchFamily="18" charset="0"/>
              <a:cs typeface="Times New Roman" pitchFamily="18" charset="0"/>
            </a:endParaRPr>
          </a:p>
          <a:p>
            <a:pPr>
              <a:buFont typeface="Wingdings" pitchFamily="2" charset="2"/>
              <a:buChar char="Ø"/>
            </a:pPr>
            <a:r>
              <a:rPr lang="en-US" sz="19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p>
          <a:p>
            <a:pPr lvl="1">
              <a:buFont typeface="Wingdings" pitchFamily="2" charset="2"/>
              <a:buChar char="ü"/>
            </a:pPr>
            <a:r>
              <a:rPr lang="en-US" sz="1900">
                <a:latin typeface="Times New Roman" pitchFamily="18" charset="0"/>
                <a:cs typeface="Times New Roman" pitchFamily="18" charset="0"/>
              </a:rPr>
              <a:t>Chức năng dành cho nhân viên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nhân sự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dự án của công ty phần mềm FPT Software.</a:t>
            </a:r>
          </a:p>
          <a:p>
            <a:pPr lvl="1">
              <a:buFont typeface="Wingdings" pitchFamily="2" charset="2"/>
              <a:buChar char="ü"/>
            </a:pPr>
            <a:r>
              <a:rPr lang="en-US" sz="19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r>
              <a:rPr lang="en-US" sz="1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spTree>
    <p:extLst>
      <p:ext uri="{BB962C8B-B14F-4D97-AF65-F5344CB8AC3E}">
        <p14:creationId xmlns:p14="http://schemas.microsoft.com/office/powerpoint/2010/main" val="10468545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83134" y="669472"/>
            <a:ext cx="8271085"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Ảnh hưởng của đề tài đối với môi trường kinh tế, xã hội:</a:t>
            </a:r>
          </a:p>
          <a:p>
            <a:pPr lvl="1">
              <a:buFont typeface="Wingdings" pitchFamily="2" charset="2"/>
              <a:buChar char="ü"/>
            </a:pPr>
            <a:r>
              <a:rPr lang="en-US" sz="1900">
                <a:latin typeface="Times New Roman" pitchFamily="18" charset="0"/>
                <a:cs typeface="Times New Roman" pitchFamily="18" charset="0"/>
              </a:rPr>
              <a:t>Giải quyết vấn đề </a:t>
            </a:r>
            <a:r>
              <a:rPr lang="en-US" sz="1900" smtClean="0">
                <a:latin typeface="Times New Roman" pitchFamily="18" charset="0"/>
                <a:cs typeface="Times New Roman" pitchFamily="18" charset="0"/>
              </a:rPr>
              <a:t>tổ chức nhân </a:t>
            </a:r>
            <a:r>
              <a:rPr lang="en-US" sz="1900">
                <a:latin typeface="Times New Roman" pitchFamily="18" charset="0"/>
                <a:cs typeface="Times New Roman" pitchFamily="18" charset="0"/>
              </a:rPr>
              <a:t>sự trước đây quản lý thủ công.</a:t>
            </a:r>
          </a:p>
          <a:p>
            <a:pPr lvl="1">
              <a:buFont typeface="Wingdings" pitchFamily="2" charset="2"/>
              <a:buChar char="ü"/>
            </a:pPr>
            <a:r>
              <a:rPr lang="en-US" sz="1900" smtClean="0">
                <a:latin typeface="Times New Roman" pitchFamily="18" charset="0"/>
                <a:cs typeface="Times New Roman" pitchFamily="18" charset="0"/>
              </a:rPr>
              <a:t>Hỗ trợ tìm </a:t>
            </a:r>
            <a:r>
              <a:rPr lang="en-US" sz="1900">
                <a:latin typeface="Times New Roman" pitchFamily="18" charset="0"/>
                <a:cs typeface="Times New Roman" pitchFamily="18" charset="0"/>
              </a:rPr>
              <a:t>kiếm nhân sự phù hợp cho công </a:t>
            </a:r>
            <a:r>
              <a:rPr lang="en-US" sz="1900" smtClean="0">
                <a:latin typeface="Times New Roman" pitchFamily="18" charset="0"/>
                <a:cs typeface="Times New Roman" pitchFamily="18" charset="0"/>
              </a:rPr>
              <a:t>ty, doanh nghiệp </a:t>
            </a:r>
            <a:r>
              <a:rPr lang="en-US" sz="1900">
                <a:latin typeface="Times New Roman" pitchFamily="18" charset="0"/>
                <a:cs typeface="Times New Roman" pitchFamily="18" charset="0"/>
              </a:rPr>
              <a:t>nói chung, công ty phần mềm nói riêng.</a:t>
            </a:r>
          </a:p>
          <a:p>
            <a:pPr lvl="1">
              <a:buFont typeface="Wingdings" pitchFamily="2" charset="2"/>
              <a:buChar char="ü"/>
            </a:pPr>
            <a:r>
              <a:rPr lang="en-US" sz="1900">
                <a:latin typeface="Times New Roman" pitchFamily="18" charset="0"/>
                <a:cs typeface="Times New Roman" pitchFamily="18" charset="0"/>
              </a:rPr>
              <a:t>Hỗ trợ </a:t>
            </a:r>
            <a:r>
              <a:rPr lang="en-US" sz="1900" smtClean="0">
                <a:latin typeface="Times New Roman" pitchFamily="18" charset="0"/>
                <a:cs typeface="Times New Roman" pitchFamily="18" charset="0"/>
              </a:rPr>
              <a:t>quản </a:t>
            </a:r>
            <a:r>
              <a:rPr lang="en-US" sz="1900">
                <a:latin typeface="Times New Roman" pitchFamily="18" charset="0"/>
                <a:cs typeface="Times New Roman" pitchFamily="18" charset="0"/>
              </a:rPr>
              <a:t>lý nguồn nhân lực với các kỹ năng hiệu quả </a:t>
            </a:r>
            <a:r>
              <a:rPr lang="en-US" sz="1900" smtClean="0">
                <a:latin typeface="Times New Roman" pitchFamily="18" charset="0"/>
                <a:cs typeface="Times New Roman" pitchFamily="18" charset="0"/>
              </a:rPr>
              <a:t>hơn khi có một dự án mới.</a:t>
            </a:r>
          </a:p>
          <a:p>
            <a:pPr lvl="1">
              <a:buFont typeface="Wingdings" pitchFamily="2" charset="2"/>
              <a:buChar char="ü"/>
            </a:pPr>
            <a:r>
              <a:rPr lang="en-US" sz="1900" smtClean="0">
                <a:latin typeface="Times New Roman" pitchFamily="18" charset="0"/>
                <a:cs typeface="Times New Roman" pitchFamily="18" charset="0"/>
              </a:rPr>
              <a:t>Tuy nhiên, để làm quen với hệ thống, nhân viên nhân sự cần tốn thời gian tìm hiểu và sử dụng hệ 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spTree>
    <p:extLst>
      <p:ext uri="{BB962C8B-B14F-4D97-AF65-F5344CB8AC3E}">
        <p14:creationId xmlns:p14="http://schemas.microsoft.com/office/powerpoint/2010/main" val="2342197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Hướng phát triển:</a:t>
            </a:r>
          </a:p>
          <a:p>
            <a:pPr lvl="1">
              <a:buFont typeface="Wingdings" pitchFamily="2" charset="2"/>
              <a:buChar char="ü"/>
            </a:pPr>
            <a:r>
              <a:rPr lang="en-US" sz="1900">
                <a:latin typeface="Times New Roman" pitchFamily="18" charset="0"/>
                <a:cs typeface="Times New Roman" pitchFamily="18" charset="0"/>
              </a:rPr>
              <a:t>Phát triển chức năng theo dõi quá trình thay đổi hồ sơ của nhân viên hàng tháng.</a:t>
            </a:r>
          </a:p>
          <a:p>
            <a:pPr lvl="1">
              <a:buFont typeface="Wingdings" pitchFamily="2" charset="2"/>
              <a:buChar char="ü"/>
            </a:pPr>
            <a:r>
              <a:rPr lang="en-US" sz="1900">
                <a:latin typeface="Times New Roman" pitchFamily="18" charset="0"/>
                <a:cs typeface="Times New Roman" pitchFamily="18" charset="0"/>
              </a:rPr>
              <a:t>Phát triển chức năng </a:t>
            </a:r>
            <a:r>
              <a:rPr lang="en-US" sz="1900" smtClean="0">
                <a:latin typeface="Times New Roman" pitchFamily="18" charset="0"/>
                <a:cs typeface="Times New Roman" pitchFamily="18" charset="0"/>
              </a:rPr>
              <a:t>cập nhật hồ </a:t>
            </a:r>
            <a:r>
              <a:rPr lang="en-US" sz="1900">
                <a:latin typeface="Times New Roman" pitchFamily="18" charset="0"/>
                <a:cs typeface="Times New Roman" pitchFamily="18" charset="0"/>
              </a:rPr>
              <a:t>sơ vào hệ thống.</a:t>
            </a:r>
          </a:p>
          <a:p>
            <a:pPr lvl="1">
              <a:buFont typeface="Wingdings" pitchFamily="2" charset="2"/>
              <a:buChar char="ü"/>
            </a:pPr>
            <a:r>
              <a:rPr lang="en-US" sz="1900">
                <a:latin typeface="Times New Roman" pitchFamily="18" charset="0"/>
                <a:cs typeface="Times New Roman" pitchFamily="18" charset="0"/>
              </a:rPr>
              <a:t>Phát triển hệ thống tự động gửi mail nhắc </a:t>
            </a:r>
            <a:r>
              <a:rPr lang="en-US" sz="1900" smtClean="0">
                <a:latin typeface="Times New Roman" pitchFamily="18" charset="0"/>
                <a:cs typeface="Times New Roman" pitchFamily="18" charset="0"/>
              </a:rPr>
              <a:t>nhở cập nhật hồ sơ khi hoàn tất một dự án hay tham gia các khóa học.</a:t>
            </a:r>
            <a:endParaRPr lang="en-US" sz="1900">
              <a:latin typeface="Times New Roman" pitchFamily="18" charset="0"/>
              <a:cs typeface="Times New Roman" pitchFamily="18" charset="0"/>
            </a:endParaRPr>
          </a:p>
          <a:p>
            <a:pPr lvl="1">
              <a:buFont typeface="Wingdings" pitchFamily="2" charset="2"/>
              <a:buChar char="ü"/>
            </a:pPr>
            <a:r>
              <a:rPr lang="en-US" sz="1900">
                <a:latin typeface="Times New Roman" pitchFamily="18" charset="0"/>
                <a:cs typeface="Times New Roman" pitchFamily="18" charset="0"/>
              </a:rPr>
              <a:t>Nâng cấp thuật toán gợi ý tìm kiếm.</a:t>
            </a:r>
          </a:p>
          <a:p>
            <a:pPr lvl="1">
              <a:buFont typeface="Wingdings" pitchFamily="2" charset="2"/>
              <a:buChar char="ü"/>
            </a:pPr>
            <a:r>
              <a:rPr lang="en-US" sz="1900">
                <a:latin typeface="Times New Roman" pitchFamily="18" charset="0"/>
                <a:cs typeface="Times New Roman" pitchFamily="18" charset="0"/>
              </a:rPr>
              <a:t>Nâng cấp giao diện nhập liệu bằng bảng tính.</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spTree>
    <p:extLst>
      <p:ext uri="{BB962C8B-B14F-4D97-AF65-F5344CB8AC3E}">
        <p14:creationId xmlns:p14="http://schemas.microsoft.com/office/powerpoint/2010/main" val="31782460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2"/>
            <a:ext cx="6447501" cy="990600"/>
          </a:xfrm>
        </p:spPr>
        <p:txBody>
          <a:bodyPr>
            <a:normAutofit/>
          </a:bodyPr>
          <a:lstStyle/>
          <a:p>
            <a:r>
              <a:rPr lang="en-US" sz="3400">
                <a:latin typeface="Times New Roman" pitchFamily="18" charset="0"/>
                <a:cs typeface="Times New Roman" pitchFamily="18" charset="0"/>
              </a:rPr>
              <a:t>Tài liệu tham khảo</a:t>
            </a:r>
          </a:p>
        </p:txBody>
      </p:sp>
      <p:sp>
        <p:nvSpPr>
          <p:cNvPr id="3" name="Content Placeholder 2"/>
          <p:cNvSpPr>
            <a:spLocks noGrp="1"/>
          </p:cNvSpPr>
          <p:nvPr>
            <p:ph idx="1"/>
          </p:nvPr>
        </p:nvSpPr>
        <p:spPr>
          <a:xfrm>
            <a:off x="607678" y="892781"/>
            <a:ext cx="6809004" cy="4370464"/>
          </a:xfrm>
        </p:spPr>
        <p:txBody>
          <a:bodyPr>
            <a:noAutofit/>
          </a:bodyPr>
          <a:lstStyle/>
          <a:p>
            <a:pPr marL="0" indent="0">
              <a:buNone/>
            </a:pPr>
            <a:r>
              <a:rPr lang="en-US" sz="1500">
                <a:solidFill>
                  <a:schemeClr val="tx1"/>
                </a:solidFill>
                <a:latin typeface="Times New Roman" pitchFamily="18" charset="0"/>
                <a:cs typeface="Times New Roman" pitchFamily="18" charset="0"/>
              </a:rPr>
              <a:t>[1]. </a:t>
            </a:r>
            <a:r>
              <a:rPr lang="en-US" sz="1500">
                <a:solidFill>
                  <a:schemeClr val="tx1"/>
                </a:solidFill>
                <a:latin typeface="Times New Roman" pitchFamily="18" charset="0"/>
                <a:cs typeface="Times New Roman" pitchFamily="18" charset="0"/>
                <a:hlinkClick r:id="rId2"/>
              </a:rPr>
              <a:t>https://www.strategy-business.com/blog/Why-Companies-Need-to-Build-a-Skills-Inventory</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[2]. </a:t>
            </a:r>
            <a:r>
              <a:rPr lang="en-US" sz="1500">
                <a:solidFill>
                  <a:schemeClr val="tx1"/>
                </a:solidFill>
                <a:latin typeface="Times New Roman" pitchFamily="18" charset="0"/>
                <a:cs typeface="Times New Roman" pitchFamily="18" charset="0"/>
                <a:hlinkClick r:id="rId3"/>
              </a:rPr>
              <a:t>https://www.vogella.com/tutorials/DependencyInjection/article.html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[3]. </a:t>
            </a:r>
            <a:r>
              <a:rPr lang="en-US" sz="1500">
                <a:solidFill>
                  <a:schemeClr val="tx1"/>
                </a:solidFill>
                <a:latin typeface="Times New Roman" pitchFamily="18" charset="0"/>
                <a:cs typeface="Times New Roman" pitchFamily="18" charset="0"/>
                <a:hlinkClick r:id="rId4"/>
              </a:rPr>
              <a:t>https://docs.spring.io/spring/docs/5.1.7.RELEASE/spring-framework-reference/</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[4]. </a:t>
            </a:r>
            <a:r>
              <a:rPr lang="en-US" sz="1500">
                <a:solidFill>
                  <a:schemeClr val="tx1"/>
                </a:solidFill>
                <a:latin typeface="Times New Roman" pitchFamily="18" charset="0"/>
                <a:cs typeface="Times New Roman" pitchFamily="18" charset="0"/>
                <a:hlinkClick r:id="rId5"/>
              </a:rPr>
              <a:t>https://docs.spring.io/spring-boot/docs/2.1.3.RELEASE/reference/htmlsingle/</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[5]. Felipe Gutierrez. Pro Spring Boot. Apress, </a:t>
            </a:r>
            <a:r>
              <a:rPr lang="en-US" sz="1500" smtClean="0">
                <a:solidFill>
                  <a:schemeClr val="tx1"/>
                </a:solidFill>
                <a:latin typeface="Times New Roman" pitchFamily="18" charset="0"/>
                <a:cs typeface="Times New Roman" pitchFamily="18" charset="0"/>
              </a:rPr>
              <a:t>2016.</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[6]. </a:t>
            </a:r>
            <a:r>
              <a:rPr lang="en-US" sz="1500">
                <a:solidFill>
                  <a:schemeClr val="tx1"/>
                </a:solidFill>
                <a:latin typeface="Times New Roman" pitchFamily="18" charset="0"/>
                <a:cs typeface="Times New Roman" pitchFamily="18" charset="0"/>
                <a:hlinkClick r:id="rId6"/>
              </a:rPr>
              <a:t>https://angular.io/docs</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[7]. </a:t>
            </a:r>
            <a:r>
              <a:rPr lang="en-US" sz="1500">
                <a:solidFill>
                  <a:schemeClr val="tx1"/>
                </a:solidFill>
                <a:latin typeface="Times New Roman" pitchFamily="18" charset="0"/>
                <a:cs typeface="Times New Roman" pitchFamily="18" charset="0"/>
                <a:hlinkClick r:id="rId7"/>
              </a:rPr>
              <a:t>https://reactjs.org/docs/thinking-in-react.html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[8]. </a:t>
            </a:r>
            <a:r>
              <a:rPr lang="en-US" sz="1500">
                <a:solidFill>
                  <a:schemeClr val="tx1"/>
                </a:solidFill>
                <a:latin typeface="Times New Roman" pitchFamily="18" charset="0"/>
                <a:cs typeface="Times New Roman" pitchFamily="18" charset="0"/>
                <a:hlinkClick r:id="rId8"/>
              </a:rPr>
              <a:t>https://reactjs.org/docs/components-and-props.html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[9]. </a:t>
            </a:r>
            <a:r>
              <a:rPr lang="en-US" sz="1500">
                <a:solidFill>
                  <a:schemeClr val="tx1"/>
                </a:solidFill>
                <a:latin typeface="Times New Roman" pitchFamily="18" charset="0"/>
                <a:cs typeface="Times New Roman" pitchFamily="18" charset="0"/>
                <a:hlinkClick r:id="rId9"/>
              </a:rPr>
              <a:t>https://api.jquery.com/category/core/</a:t>
            </a:r>
            <a:r>
              <a:rPr lang="en-US" sz="1500">
                <a:solidFill>
                  <a:schemeClr val="tx1"/>
                </a:solidFill>
                <a:latin typeface="Times New Roman" pitchFamily="18" charset="0"/>
                <a:cs typeface="Times New Roman" pitchFamily="18" charset="0"/>
              </a:rPr>
              <a:t> </a:t>
            </a:r>
          </a:p>
          <a:p>
            <a:pPr marL="0" indent="0">
              <a:buNone/>
            </a:pPr>
            <a:r>
              <a:rPr lang="en-US" sz="1500">
                <a:solidFill>
                  <a:schemeClr val="tx1"/>
                </a:solidFill>
                <a:latin typeface="Times New Roman" pitchFamily="18" charset="0"/>
                <a:cs typeface="Times New Roman" pitchFamily="18" charset="0"/>
              </a:rPr>
              <a:t>[10]. </a:t>
            </a:r>
            <a:r>
              <a:rPr lang="en-US" sz="1500">
                <a:solidFill>
                  <a:schemeClr val="tx1"/>
                </a:solidFill>
                <a:latin typeface="Times New Roman" pitchFamily="18" charset="0"/>
                <a:cs typeface="Times New Roman" pitchFamily="18" charset="0"/>
                <a:hlinkClick r:id="rId10"/>
              </a:rPr>
              <a:t>https://dev.mysql.com/doc/workbench/en/</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[11]. </a:t>
            </a:r>
            <a:r>
              <a:rPr lang="en-US" sz="1500">
                <a:solidFill>
                  <a:schemeClr val="tx1"/>
                </a:solidFill>
                <a:latin typeface="Times New Roman" pitchFamily="18" charset="0"/>
                <a:cs typeface="Times New Roman" pitchFamily="18" charset="0"/>
                <a:hlinkClick r:id="rId11"/>
              </a:rPr>
              <a:t>http://maven.apache.org/index.html</a:t>
            </a:r>
            <a:r>
              <a:rPr lang="en-US" sz="1500">
                <a:solidFill>
                  <a:schemeClr val="tx1"/>
                </a:solidFill>
                <a:latin typeface="Times New Roman" pitchFamily="18" charset="0"/>
                <a:cs typeface="Times New Roman" pitchFamily="18" charset="0"/>
              </a:rPr>
              <a:t> </a:t>
            </a:r>
          </a:p>
          <a:p>
            <a:pPr marL="0" indent="0">
              <a:buNone/>
            </a:pPr>
            <a:r>
              <a:rPr lang="en-US" sz="1500">
                <a:solidFill>
                  <a:schemeClr val="tx1"/>
                </a:solidFill>
                <a:latin typeface="Times New Roman" pitchFamily="18" charset="0"/>
                <a:cs typeface="Times New Roman" pitchFamily="18" charset="0"/>
              </a:rPr>
              <a:t>[12]. </a:t>
            </a:r>
            <a:r>
              <a:rPr lang="en-US" sz="1500">
                <a:solidFill>
                  <a:schemeClr val="tx1"/>
                </a:solidFill>
                <a:latin typeface="Times New Roman" pitchFamily="18" charset="0"/>
                <a:cs typeface="Times New Roman" pitchFamily="18" charset="0"/>
                <a:hlinkClick r:id="rId12"/>
              </a:rPr>
              <a:t>https://docs.gradle.org/current/userguide/migrating_from_maven.html</a:t>
            </a:r>
            <a:endParaRPr lang="vi-VN" sz="15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spTree>
    <p:extLst>
      <p:ext uri="{BB962C8B-B14F-4D97-AF65-F5344CB8AC3E}">
        <p14:creationId xmlns:p14="http://schemas.microsoft.com/office/powerpoint/2010/main" val="1959149156"/>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3400">
              <a:latin typeface="Arial" pitchFamily="34" charset="0"/>
              <a:cs typeface="Arial" pitchFamily="34" charset="0"/>
            </a:endParaRPr>
          </a:p>
          <a:p>
            <a:pPr marL="0" indent="0" algn="ctr">
              <a:buNone/>
            </a:pPr>
            <a:r>
              <a:rPr lang="en-US" sz="3400" i="1" err="1">
                <a:latin typeface="Arial" pitchFamily="34" charset="0"/>
                <a:cs typeface="Arial" pitchFamily="34" charset="0"/>
              </a:rPr>
              <a:t>Cảm</a:t>
            </a:r>
            <a:r>
              <a:rPr lang="en-US" sz="3400" i="1">
                <a:latin typeface="Arial" pitchFamily="34" charset="0"/>
                <a:cs typeface="Arial" pitchFamily="34" charset="0"/>
              </a:rPr>
              <a:t> </a:t>
            </a:r>
            <a:r>
              <a:rPr lang="en-US" sz="3400" i="1" err="1">
                <a:latin typeface="Arial" pitchFamily="34" charset="0"/>
                <a:cs typeface="Arial" pitchFamily="34" charset="0"/>
              </a:rPr>
              <a:t>ơn</a:t>
            </a:r>
            <a:r>
              <a:rPr lang="en-US" sz="3400" i="1">
                <a:latin typeface="Arial" pitchFamily="34" charset="0"/>
                <a:cs typeface="Arial" pitchFamily="34" charset="0"/>
              </a:rPr>
              <a:t> </a:t>
            </a:r>
            <a:r>
              <a:rPr lang="en-US" sz="3400" i="1" smtClean="0">
                <a:latin typeface="Arial" pitchFamily="34" charset="0"/>
                <a:cs typeface="Arial" pitchFamily="34" charset="0"/>
              </a:rPr>
              <a:t>Thầy, Cô, các Anh Chị và </a:t>
            </a:r>
            <a:r>
              <a:rPr lang="en-US" sz="3400" i="1" err="1">
                <a:latin typeface="Arial" pitchFamily="34" charset="0"/>
                <a:cs typeface="Arial" pitchFamily="34" charset="0"/>
              </a:rPr>
              <a:t>các</a:t>
            </a:r>
            <a:r>
              <a:rPr lang="en-US" sz="3400" i="1">
                <a:latin typeface="Arial" pitchFamily="34" charset="0"/>
                <a:cs typeface="Arial" pitchFamily="34" charset="0"/>
              </a:rPr>
              <a:t> </a:t>
            </a:r>
            <a:r>
              <a:rPr lang="en-US" sz="3400" i="1" smtClean="0">
                <a:latin typeface="Arial" pitchFamily="34" charset="0"/>
                <a:cs typeface="Arial" pitchFamily="34" charset="0"/>
              </a:rPr>
              <a:t>bạn đã quan tâm </a:t>
            </a:r>
            <a:r>
              <a:rPr lang="en-US" sz="3400" i="1" err="1">
                <a:latin typeface="Arial" pitchFamily="34" charset="0"/>
                <a:cs typeface="Arial" pitchFamily="34" charset="0"/>
              </a:rPr>
              <a:t>theo</a:t>
            </a:r>
            <a:r>
              <a:rPr lang="en-US" sz="3400" i="1">
                <a:latin typeface="Arial" pitchFamily="34" charset="0"/>
                <a:cs typeface="Arial" pitchFamily="34" charset="0"/>
              </a:rPr>
              <a:t> </a:t>
            </a:r>
            <a:r>
              <a:rPr lang="en-US" sz="3400" i="1" err="1">
                <a:latin typeface="Arial" pitchFamily="34" charset="0"/>
                <a:cs typeface="Arial" pitchFamily="34" charset="0"/>
              </a:rPr>
              <a:t>dõi</a:t>
            </a:r>
            <a:r>
              <a:rPr lang="en-US" sz="3400" i="1">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268468430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err="1">
                <a:latin typeface="Times New Roman" pitchFamily="18" charset="0"/>
                <a:cs typeface="Times New Roman" pitchFamily="18" charset="0"/>
              </a:rPr>
              <a:t>Nội</a:t>
            </a:r>
            <a:r>
              <a:rPr lang="en-US" sz="3400">
                <a:latin typeface="Times New Roman" pitchFamily="18" charset="0"/>
                <a:cs typeface="Times New Roman" pitchFamily="18" charset="0"/>
              </a:rPr>
              <a:t> dung trình bày</a:t>
            </a:r>
          </a:p>
        </p:txBody>
      </p:sp>
      <p:sp>
        <p:nvSpPr>
          <p:cNvPr id="3" name="Content Placeholder 2"/>
          <p:cNvSpPr>
            <a:spLocks noGrp="1"/>
          </p:cNvSpPr>
          <p:nvPr>
            <p:ph idx="1"/>
          </p:nvPr>
        </p:nvSpPr>
        <p:spPr>
          <a:xfrm>
            <a:off x="640858" y="1238147"/>
            <a:ext cx="8779111" cy="4003272"/>
          </a:xfrm>
        </p:spPr>
        <p:txBody>
          <a:bodyPr>
            <a:normAutofit/>
          </a:bodyPr>
          <a:lstStyle/>
          <a:p>
            <a:pPr marL="386105" indent="-386105">
              <a:buFont typeface="+mj-lt"/>
              <a:buAutoNum type="arabicPeriod"/>
            </a:pPr>
            <a:r>
              <a:rPr lang="en-US" sz="1900" err="1">
                <a:latin typeface="Arial" panose="020B0604020202020204" pitchFamily="34" charset="0"/>
                <a:cs typeface="Arial" panose="020B0604020202020204" pitchFamily="34" charset="0"/>
              </a:rPr>
              <a:t>Giới</a:t>
            </a:r>
            <a:r>
              <a:rPr lang="en-US" sz="1900">
                <a:latin typeface="Arial" panose="020B0604020202020204" pitchFamily="34" charset="0"/>
                <a:cs typeface="Arial" panose="020B0604020202020204" pitchFamily="34" charset="0"/>
              </a:rPr>
              <a:t> thiệu đề tài</a:t>
            </a:r>
          </a:p>
          <a:p>
            <a:pPr marL="386105" indent="-386105">
              <a:buFont typeface="+mj-lt"/>
              <a:buAutoNum type="arabicPeriod"/>
            </a:pPr>
            <a:r>
              <a:rPr lang="en-US" sz="1900">
                <a:latin typeface="Arial" panose="020B0604020202020204" pitchFamily="34" charset="0"/>
                <a:cs typeface="Arial" panose="020B0604020202020204" pitchFamily="34" charset="0"/>
              </a:rPr>
              <a:t>Mục </a:t>
            </a:r>
            <a:r>
              <a:rPr lang="en-US" sz="1900" smtClean="0">
                <a:latin typeface="Arial" panose="020B0604020202020204" pitchFamily="34" charset="0"/>
                <a:cs typeface="Arial" panose="020B0604020202020204" pitchFamily="34" charset="0"/>
              </a:rPr>
              <a:t>tiêu, phạm vi </a:t>
            </a:r>
            <a:r>
              <a:rPr lang="en-US" sz="1900">
                <a:latin typeface="Arial" panose="020B0604020202020204" pitchFamily="34" charset="0"/>
                <a:cs typeface="Arial" panose="020B0604020202020204" pitchFamily="34" charset="0"/>
              </a:rPr>
              <a:t>đề tài</a:t>
            </a:r>
          </a:p>
          <a:p>
            <a:pPr marL="386105" indent="-386105">
              <a:buFont typeface="+mj-lt"/>
              <a:buAutoNum type="arabicPeriod"/>
            </a:pPr>
            <a:r>
              <a:rPr lang="en-US" sz="1900">
                <a:latin typeface="Arial" panose="020B0604020202020204" pitchFamily="34" charset="0"/>
                <a:cs typeface="Arial" panose="020B0604020202020204" pitchFamily="34" charset="0"/>
              </a:rPr>
              <a:t>Phân tích, thiết </a:t>
            </a:r>
            <a:r>
              <a:rPr lang="en-US" sz="1900" err="1">
                <a:latin typeface="Arial" panose="020B0604020202020204" pitchFamily="34" charset="0"/>
                <a:cs typeface="Arial" panose="020B0604020202020204" pitchFamily="34" charset="0"/>
              </a:rPr>
              <a:t>kế</a:t>
            </a:r>
            <a:r>
              <a:rPr lang="en-US" sz="1900">
                <a:latin typeface="Arial" panose="020B0604020202020204" pitchFamily="34" charset="0"/>
                <a:cs typeface="Arial" panose="020B0604020202020204" pitchFamily="34" charset="0"/>
              </a:rPr>
              <a:t> </a:t>
            </a:r>
          </a:p>
          <a:p>
            <a:pPr marL="386105" indent="-386105">
              <a:buFont typeface="+mj-lt"/>
              <a:buAutoNum type="arabicPeriod"/>
            </a:pPr>
            <a:r>
              <a:rPr lang="en-US" sz="1900" err="1">
                <a:latin typeface="Arial" panose="020B0604020202020204" pitchFamily="34" charset="0"/>
                <a:cs typeface="Arial" panose="020B0604020202020204" pitchFamily="34" charset="0"/>
              </a:rPr>
              <a:t>Hiện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thực</a:t>
            </a:r>
            <a:r>
              <a:rPr lang="en-US" sz="1900">
                <a:latin typeface="Arial" panose="020B0604020202020204" pitchFamily="34" charset="0"/>
                <a:cs typeface="Arial" panose="020B0604020202020204" pitchFamily="34" charset="0"/>
              </a:rPr>
              <a:t> – Demo</a:t>
            </a:r>
          </a:p>
          <a:p>
            <a:pPr marL="386105" indent="-386105">
              <a:buFont typeface="+mj-lt"/>
              <a:buAutoNum type="arabicPeriod"/>
            </a:pPr>
            <a:r>
              <a:rPr lang="en-US" sz="1900">
                <a:latin typeface="Arial" panose="020B0604020202020204" pitchFamily="34" charset="0"/>
                <a:cs typeface="Arial" panose="020B0604020202020204" pitchFamily="34" charset="0"/>
              </a:rPr>
              <a:t>Kết luận – Hướng phát triển</a:t>
            </a:r>
          </a:p>
          <a:p>
            <a:pPr lvl="1"/>
            <a:endParaRPr lang="en-US" sz="1900">
              <a:latin typeface="Arial" panose="020B0604020202020204" pitchFamily="34" charset="0"/>
              <a:cs typeface="Arial" panose="020B0604020202020204" pitchFamily="34" charset="0"/>
            </a:endParaRPr>
          </a:p>
          <a:p>
            <a:endParaRPr lang="en-US" sz="19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0761" y="922317"/>
            <a:ext cx="8740959" cy="4436918"/>
          </a:xfrm>
        </p:spPr>
        <p:txBody>
          <a:bodyPr>
            <a:noAutofit/>
          </a:bodyPr>
          <a:lstStyle/>
          <a:p>
            <a:pPr algn="just">
              <a:buFont typeface="Wingdings" pitchFamily="2" charset="2"/>
              <a:buChar char="Ø"/>
            </a:pPr>
            <a:r>
              <a:rPr lang="en-US" sz="1900">
                <a:solidFill>
                  <a:schemeClr val="bg1">
                    <a:lumMod val="50000"/>
                  </a:schemeClr>
                </a:solidFill>
                <a:latin typeface="Times New Roman" pitchFamily="18" charset="0"/>
                <a:cs typeface="Times New Roman" pitchFamily="18" charset="0"/>
              </a:rPr>
              <a:t>Hiện nay, việc quản lý ứng dụng công nghệ thông tin có ảnh hưởng tới nhiều ngành nghề khác nhau của xã hội, nhất là trong xã hội phát triển có sử dụng lượng tri thức </a:t>
            </a:r>
            <a:r>
              <a:rPr lang="en-US" sz="1900" smtClean="0">
                <a:solidFill>
                  <a:schemeClr val="bg1">
                    <a:lumMod val="50000"/>
                  </a:schemeClr>
                </a:solidFill>
                <a:latin typeface="Times New Roman" pitchFamily="18" charset="0"/>
                <a:cs typeface="Times New Roman" pitchFamily="18" charset="0"/>
              </a:rPr>
              <a:t>cao [1]. </a:t>
            </a:r>
            <a:endParaRPr lang="en-US" sz="1900" smtClean="0">
              <a:solidFill>
                <a:schemeClr val="bg1">
                  <a:lumMod val="50000"/>
                </a:schemeClr>
              </a:solidFill>
              <a:latin typeface="Times New Roman" pitchFamily="18" charset="0"/>
              <a:cs typeface="Times New Roman" pitchFamily="18" charset="0"/>
            </a:endParaRPr>
          </a:p>
          <a:p>
            <a:pPr algn="just">
              <a:buFont typeface="Wingdings" pitchFamily="2" charset="2"/>
              <a:buChar char="Ø"/>
            </a:pPr>
            <a:r>
              <a:rPr lang="en-US" sz="1900" smtClean="0">
                <a:solidFill>
                  <a:schemeClr val="bg1">
                    <a:lumMod val="50000"/>
                  </a:schemeClr>
                </a:solidFill>
                <a:latin typeface="Times New Roman" pitchFamily="18" charset="0"/>
                <a:cs typeface="Times New Roman" pitchFamily="18" charset="0"/>
              </a:rPr>
              <a:t>Áp </a:t>
            </a:r>
            <a:r>
              <a:rPr lang="en-US" sz="1900">
                <a:solidFill>
                  <a:schemeClr val="bg1">
                    <a:lumMod val="50000"/>
                  </a:schemeClr>
                </a:solidFill>
                <a:latin typeface="Times New Roman" pitchFamily="18" charset="0"/>
                <a:cs typeface="Times New Roman" pitchFamily="18" charset="0"/>
              </a:rPr>
              <a:t>dụng công nghệ thông tin thay thế cho các hình thức truyền thống mang lại nhiều lợi ích trong nhiều lĩnh vực của đời sống từ thương mại, giáo dục cho đến quản lý hành chính.</a:t>
            </a:r>
          </a:p>
          <a:p>
            <a:pPr algn="just">
              <a:buFont typeface="Wingdings" pitchFamily="2" charset="2"/>
              <a:buChar char="Ø"/>
            </a:pPr>
            <a:r>
              <a:rPr lang="en-US" sz="1900">
                <a:solidFill>
                  <a:schemeClr val="bg1">
                    <a:lumMod val="50000"/>
                  </a:schemeClr>
                </a:solidFill>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a:t>
            </a:r>
            <a:endParaRPr lang="en-US" sz="1900" smtClean="0">
              <a:solidFill>
                <a:schemeClr val="bg1">
                  <a:lumMod val="50000"/>
                </a:schemeClr>
              </a:solidFill>
              <a:latin typeface="Times New Roman" pitchFamily="18" charset="0"/>
              <a:cs typeface="Times New Roman" pitchFamily="18" charset="0"/>
            </a:endParaRPr>
          </a:p>
          <a:p>
            <a:pPr algn="just">
              <a:buFont typeface="Wingdings" pitchFamily="2" charset="2"/>
              <a:buChar char="Ø"/>
            </a:pPr>
            <a:r>
              <a:rPr lang="en-US" sz="1900" smtClean="0">
                <a:solidFill>
                  <a:schemeClr val="bg1">
                    <a:lumMod val="50000"/>
                  </a:schemeClr>
                </a:solidFill>
                <a:latin typeface="Times New Roman" pitchFamily="18" charset="0"/>
                <a:cs typeface="Times New Roman" pitchFamily="18" charset="0"/>
              </a:rPr>
              <a:t>Một </a:t>
            </a:r>
            <a:r>
              <a:rPr lang="en-US" sz="1900">
                <a:solidFill>
                  <a:schemeClr val="bg1">
                    <a:lumMod val="50000"/>
                  </a:schemeClr>
                </a:solidFill>
                <a:latin typeface="Times New Roman" pitchFamily="18" charset="0"/>
                <a:cs typeface="Times New Roman" pitchFamily="18" charset="0"/>
              </a:rPr>
              <a:t>trong những khía cạnh của quản lý nhân sự, quản lý kỹ năng nhân sự là một yếu tố giúp việc tuyển dụng, sắp xếp vào các dự án hiệu quả</a:t>
            </a:r>
            <a:r>
              <a:rPr lang="en-US" sz="1900" smtClean="0">
                <a:solidFill>
                  <a:schemeClr val="bg1">
                    <a:lumMod val="50000"/>
                  </a:schemeClr>
                </a:solidFill>
                <a:latin typeface="Times New Roman" pitchFamily="18" charset="0"/>
                <a:cs typeface="Times New Roman" pitchFamily="18" charset="0"/>
              </a:rPr>
              <a:t>.</a:t>
            </a:r>
          </a:p>
          <a:p>
            <a:pPr algn="just">
              <a:buFont typeface="Wingdings" pitchFamily="2" charset="2"/>
              <a:buChar char="Ø"/>
            </a:pPr>
            <a:endParaRPr lang="en-US" sz="1900">
              <a:solidFill>
                <a:schemeClr val="bg1">
                  <a:lumMod val="50000"/>
                </a:schemeClr>
              </a:solidFill>
              <a:latin typeface="Times New Roman" pitchFamily="18" charset="0"/>
              <a:cs typeface="Times New Roman" pitchFamily="18" charset="0"/>
            </a:endParaRPr>
          </a:p>
          <a:p>
            <a:pPr marL="0" indent="0" algn="just">
              <a:buNone/>
            </a:pPr>
            <a:r>
              <a:rPr lang="en-US" sz="1900" smtClean="0">
                <a:solidFill>
                  <a:schemeClr val="bg1">
                    <a:lumMod val="50000"/>
                  </a:schemeClr>
                </a:solidFill>
                <a:latin typeface="Times New Roman" pitchFamily="18" charset="0"/>
                <a:cs typeface="Times New Roman" pitchFamily="18" charset="0"/>
                <a:sym typeface="Wingdings" pitchFamily="2" charset="2"/>
              </a:rPr>
              <a:t> </a:t>
            </a:r>
            <a:r>
              <a:rPr lang="en-US" sz="1900" smtClean="0">
                <a:solidFill>
                  <a:schemeClr val="bg1">
                    <a:lumMod val="50000"/>
                  </a:schemeClr>
                </a:solidFill>
                <a:latin typeface="Times New Roman" pitchFamily="18" charset="0"/>
                <a:cs typeface="Times New Roman" pitchFamily="18" charset="0"/>
                <a:sym typeface="Wingdings" pitchFamily="2" charset="2"/>
              </a:rPr>
              <a:t>Nhóm thực hiện đề tài </a:t>
            </a:r>
            <a:r>
              <a:rPr lang="en-US" sz="1900" smtClean="0">
                <a:solidFill>
                  <a:schemeClr val="bg1">
                    <a:lumMod val="50000"/>
                  </a:schemeClr>
                </a:solidFill>
                <a:latin typeface="Times New Roman" pitchFamily="18" charset="0"/>
                <a:cs typeface="Times New Roman" pitchFamily="18" charset="0"/>
              </a:rPr>
              <a:t>tìm hiểu và xây dựng hệ thống quản lý kỹ năng của nhân viên. </a:t>
            </a:r>
            <a:endParaRPr lang="en-US" sz="1900">
              <a:solidFill>
                <a:schemeClr val="bg1">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pic>
        <p:nvPicPr>
          <p:cNvPr id="5" name="Picture 2" descr="C:\Users\LEO\Desktop\Class\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0160" y="0"/>
            <a:ext cx="1204309" cy="93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7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907" y="-600075"/>
            <a:ext cx="8229600" cy="1200150"/>
          </a:xfrm>
        </p:spPr>
        <p:txBody>
          <a:bodyPr>
            <a:normAutofit/>
          </a:bodyPr>
          <a:lstStyle/>
          <a:p>
            <a:r>
              <a:rPr lang="en-US" sz="3400">
                <a:latin typeface="Times New Roman" pitchFamily="18" charset="0"/>
                <a:cs typeface="Times New Roman" pitchFamily="18" charset="0"/>
              </a:rPr>
              <a:t>2. Mục </a:t>
            </a:r>
            <a:r>
              <a:rPr lang="en-US" sz="3400" smtClean="0">
                <a:latin typeface="Times New Roman" pitchFamily="18" charset="0"/>
                <a:cs typeface="Times New Roman" pitchFamily="18" charset="0"/>
              </a:rPr>
              <a:t>tiêu, phạm vi đề tài</a:t>
            </a:r>
            <a:endParaRPr lang="en-US" sz="3400">
              <a:latin typeface="Times New Roman" pitchFamily="18" charset="0"/>
              <a:cs typeface="Times New Roman" pitchFamily="18" charset="0"/>
            </a:endParaRPr>
          </a:p>
        </p:txBody>
      </p:sp>
      <p:sp>
        <p:nvSpPr>
          <p:cNvPr id="3" name="Content Placeholder 2"/>
          <p:cNvSpPr>
            <a:spLocks noGrp="1"/>
          </p:cNvSpPr>
          <p:nvPr>
            <p:ph idx="1"/>
          </p:nvPr>
        </p:nvSpPr>
        <p:spPr>
          <a:xfrm>
            <a:off x="336898" y="725210"/>
            <a:ext cx="8630771" cy="4102607"/>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1900">
                <a:latin typeface="Times New Roman" pitchFamily="18" charset="0"/>
                <a:cs typeface="Times New Roman" pitchFamily="18" charset="0"/>
              </a:rPr>
              <a:t>Xây dựng được hệ thống quản lý thông tin kỹ năng của nhân viên trong nội bộ công ty FPT Software với các chức năng:</a:t>
            </a:r>
          </a:p>
          <a:p>
            <a:pPr lvl="1" algn="just">
              <a:buFont typeface="Wingdings" pitchFamily="2" charset="2"/>
              <a:buChar char="ü"/>
            </a:pPr>
            <a:r>
              <a:rPr lang="en-US" sz="1900">
                <a:latin typeface="Times New Roman" pitchFamily="18" charset="0"/>
                <a:cs typeface="Times New Roman" pitchFamily="18" charset="0"/>
              </a:rPr>
              <a:t>Chức năng dành cho nhân viên: cập nhật thông tin cá nhân, quản lý các thông tin về kỹ năng kỹ thuật, bằng cấp, chứng chỉ, ….</a:t>
            </a:r>
          </a:p>
          <a:p>
            <a:pPr lvl="1" algn="just">
              <a:buFont typeface="Wingdings" pitchFamily="2" charset="2"/>
              <a:buChar char="ü"/>
            </a:pPr>
            <a:r>
              <a:rPr lang="en-US" sz="1900">
                <a:latin typeface="Times New Roman" pitchFamily="18" charset="0"/>
                <a:cs typeface="Times New Roman" pitchFamily="18" charset="0"/>
              </a:rPr>
              <a:t>Chức năng dành cho nhân viên </a:t>
            </a:r>
            <a:r>
              <a:rPr lang="en-US" sz="1900" smtClean="0">
                <a:latin typeface="Times New Roman" pitchFamily="18" charset="0"/>
                <a:cs typeface="Times New Roman" pitchFamily="18" charset="0"/>
              </a:rPr>
              <a:t>nhân sự: </a:t>
            </a:r>
            <a:r>
              <a:rPr lang="en-US" sz="1900">
                <a:latin typeface="Times New Roman" pitchFamily="18" charset="0"/>
                <a:cs typeface="Times New Roman" pitchFamily="18" charset="0"/>
              </a:rPr>
              <a:t>quản lý, cập nhật, xác thực thông tin hồ sơ của toàn bộ của nhân viên. Thống kê kỹ năng. </a:t>
            </a:r>
            <a:r>
              <a:rPr lang="en-US" sz="1900" smtClean="0">
                <a:latin typeface="Times New Roman" pitchFamily="18" charset="0"/>
                <a:cs typeface="Times New Roman" pitchFamily="18" charset="0"/>
              </a:rPr>
              <a:t>Xem </a:t>
            </a:r>
            <a:r>
              <a:rPr lang="en-US" sz="1900">
                <a:latin typeface="Times New Roman" pitchFamily="18" charset="0"/>
                <a:cs typeface="Times New Roman" pitchFamily="18" charset="0"/>
              </a:rPr>
              <a:t>nhật ký thay đổi hồ sơ của nhân viên. Quản lý dữ liệu hiển thị động của hệ thống.</a:t>
            </a:r>
          </a:p>
          <a:p>
            <a:pPr lvl="1" algn="just">
              <a:buFont typeface="Wingdings" pitchFamily="2" charset="2"/>
              <a:buChar char="ü"/>
            </a:pPr>
            <a:r>
              <a:rPr lang="en-US" sz="1900">
                <a:latin typeface="Times New Roman" pitchFamily="18" charset="0"/>
                <a:cs typeface="Times New Roman" pitchFamily="18" charset="0"/>
              </a:rPr>
              <a:t>Chức năng dành cho nhân viên quản lý dự án của công ty: thêm, chỉnh </a:t>
            </a:r>
            <a:r>
              <a:rPr lang="en-US" sz="1900" smtClean="0">
                <a:latin typeface="Times New Roman" pitchFamily="18" charset="0"/>
                <a:cs typeface="Times New Roman" pitchFamily="18" charset="0"/>
              </a:rPr>
              <a:t>sửa thông </a:t>
            </a:r>
            <a:r>
              <a:rPr lang="en-US" sz="1900">
                <a:latin typeface="Times New Roman" pitchFamily="18" charset="0"/>
                <a:cs typeface="Times New Roman" pitchFamily="18" charset="0"/>
              </a:rPr>
              <a:t>tin các dự án của công ty mà mình đang phụ trách; tìm kiếm nhân viên trong hệ thống phù hợp với dự án đang cần tuyển thêm nhân lực phục vụ quá trình phỏng vấn ứng viên nhanh chóng.</a:t>
            </a:r>
          </a:p>
          <a:p>
            <a:pPr lvl="1"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817" y="-600075"/>
            <a:ext cx="8229600" cy="1200150"/>
          </a:xfrm>
        </p:spPr>
        <p:txBody>
          <a:bodyPr>
            <a:normAutofit/>
          </a:bodyPr>
          <a:lstStyle/>
          <a:p>
            <a:r>
              <a:rPr lang="en-US" sz="3400">
                <a:latin typeface="Times New Roman" pitchFamily="18" charset="0"/>
                <a:cs typeface="Times New Roman" pitchFamily="18" charset="0"/>
              </a:rPr>
              <a:t>2. Mục </a:t>
            </a:r>
            <a:r>
              <a:rPr lang="en-US" sz="3400" smtClean="0">
                <a:latin typeface="Times New Roman" pitchFamily="18" charset="0"/>
                <a:cs typeface="Times New Roman" pitchFamily="18" charset="0"/>
              </a:rPr>
              <a:t>tiêu, phạm vi </a:t>
            </a:r>
            <a:r>
              <a:rPr lang="en-US" sz="3400">
                <a:latin typeface="Times New Roman" pitchFamily="18" charset="0"/>
                <a:cs typeface="Times New Roman" pitchFamily="18" charset="0"/>
              </a:rPr>
              <a:t>đề tài(tt)</a:t>
            </a:r>
            <a:endParaRPr lang="en-US" sz="34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351" y="744225"/>
            <a:ext cx="8950987" cy="3902161"/>
          </a:xfrm>
        </p:spPr>
        <p:txBody>
          <a:bodyPr>
            <a:noAutofit/>
          </a:bodyPr>
          <a:lstStyle/>
          <a:p>
            <a:pPr lvl="1" algn="just">
              <a:buFont typeface="Wingdings" pitchFamily="2" charset="2"/>
              <a:buChar char="Ø"/>
            </a:pPr>
            <a:r>
              <a:rPr lang="en-US" sz="1900">
                <a:latin typeface="Times New Roman" pitchFamily="18" charset="0"/>
                <a:cs typeface="Times New Roman" pitchFamily="18" charset="0"/>
              </a:rPr>
              <a:t>Phạm vi đề tài:</a:t>
            </a:r>
          </a:p>
          <a:p>
            <a:pPr lvl="2" algn="just">
              <a:buFont typeface="Wingdings" pitchFamily="2" charset="2"/>
              <a:buChar char="ü"/>
            </a:pPr>
            <a:r>
              <a:rPr lang="en-US" sz="1900">
                <a:latin typeface="Times New Roman" pitchFamily="18" charset="0"/>
                <a:cs typeface="Times New Roman" pitchFamily="18" charset="0"/>
              </a:rPr>
              <a:t>Đề tài thực hiện quản lý kỹ năng cho nhân viên công ty phần mềm FPT Software.</a:t>
            </a:r>
          </a:p>
          <a:p>
            <a:pPr lvl="2" algn="just">
              <a:buFont typeface="Wingdings" pitchFamily="2" charset="2"/>
              <a:buChar char="ü"/>
            </a:pPr>
            <a:r>
              <a:rPr lang="en-US" sz="1900">
                <a:latin typeface="Times New Roman" pitchFamily="18" charset="0"/>
                <a:cs typeface="Times New Roman" pitchFamily="18" charset="0"/>
              </a:rPr>
              <a:t>Hệ thống cung cấp RESTful API cho các hệ thống khác truy cập và sử dụng, sử dụng Spring </a:t>
            </a:r>
            <a:r>
              <a:rPr lang="en-US" sz="1900" smtClean="0">
                <a:latin typeface="Times New Roman" pitchFamily="18" charset="0"/>
                <a:cs typeface="Times New Roman" pitchFamily="18" charset="0"/>
              </a:rPr>
              <a:t>Boot 2.1.3 [4], </a:t>
            </a:r>
            <a:r>
              <a:rPr lang="en-US" sz="1900">
                <a:latin typeface="Times New Roman" pitchFamily="18" charset="0"/>
                <a:cs typeface="Times New Roman" pitchFamily="18" charset="0"/>
              </a:rPr>
              <a:t>giao diện sử dụng Angular </a:t>
            </a:r>
            <a:r>
              <a:rPr lang="en-US" sz="1900" smtClean="0">
                <a:latin typeface="Times New Roman" pitchFamily="18" charset="0"/>
                <a:cs typeface="Times New Roman" pitchFamily="18" charset="0"/>
              </a:rPr>
              <a:t>7 [6], </a:t>
            </a:r>
            <a:r>
              <a:rPr lang="en-US" sz="1900">
                <a:latin typeface="Times New Roman" pitchFamily="18" charset="0"/>
                <a:cs typeface="Times New Roman" pitchFamily="18" charset="0"/>
              </a:rPr>
              <a:t>Maven 3.6.0, chạy trên server công ty FPT Software, sử dụng hệ quản trị cơ sở dữ liệu MySQL </a:t>
            </a:r>
            <a:r>
              <a:rPr lang="en-US" sz="1900" smtClean="0">
                <a:latin typeface="Times New Roman" pitchFamily="18" charset="0"/>
                <a:cs typeface="Times New Roman" pitchFamily="18" charset="0"/>
              </a:rPr>
              <a:t>5 [10] </a:t>
            </a:r>
            <a:r>
              <a:rPr lang="en-US" sz="1900">
                <a:latin typeface="Times New Roman" pitchFamily="18" charset="0"/>
                <a:cs typeface="Times New Roman" pitchFamily="18" charset="0"/>
              </a:rPr>
              <a:t>để  lưu trữ dữ liệu.</a:t>
            </a:r>
          </a:p>
          <a:p>
            <a:pPr lvl="2" algn="just">
              <a:buFont typeface="Wingdings" pitchFamily="2" charset="2"/>
              <a:buChar char="ü"/>
            </a:pPr>
            <a:r>
              <a:rPr lang="en-US" sz="1900">
                <a:latin typeface="Times New Roman" pitchFamily="18" charset="0"/>
                <a:cs typeface="Times New Roman" pitchFamily="18" charset="0"/>
              </a:rPr>
              <a:t>Hệ 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công ty FPT Software.</a:t>
            </a:r>
          </a:p>
          <a:p>
            <a:pPr lvl="2"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040" y="-542370"/>
            <a:ext cx="8229600" cy="1200150"/>
          </a:xfrm>
        </p:spPr>
        <p:txBody>
          <a:bodyPr>
            <a:normAutofit/>
          </a:bodyPr>
          <a:lstStyle/>
          <a:p>
            <a:r>
              <a:rPr lang="en-US" sz="3400">
                <a:latin typeface="Times New Roman" pitchFamily="18" charset="0"/>
                <a:cs typeface="Times New Roman" pitchFamily="18" charset="0"/>
              </a:rPr>
              <a:t>3. </a:t>
            </a:r>
            <a:r>
              <a:rPr lang="en-US" sz="3400" err="1">
                <a:latin typeface="Times New Roman" pitchFamily="18" charset="0"/>
                <a:cs typeface="Times New Roman" pitchFamily="18" charset="0"/>
              </a:rPr>
              <a:t>Phân</a:t>
            </a:r>
            <a:r>
              <a:rPr lang="en-US" sz="3400">
                <a:latin typeface="Times New Roman" pitchFamily="18" charset="0"/>
                <a:cs typeface="Times New Roman" pitchFamily="18" charset="0"/>
              </a:rPr>
              <a:t> tích, thiết kế</a:t>
            </a:r>
          </a:p>
        </p:txBody>
      </p:sp>
      <p:sp>
        <p:nvSpPr>
          <p:cNvPr id="3" name="Content Placeholder 2"/>
          <p:cNvSpPr>
            <a:spLocks noGrp="1"/>
          </p:cNvSpPr>
          <p:nvPr>
            <p:ph idx="1"/>
          </p:nvPr>
        </p:nvSpPr>
        <p:spPr>
          <a:xfrm>
            <a:off x="582200" y="657780"/>
            <a:ext cx="6116197" cy="522627"/>
          </a:xfrm>
        </p:spPr>
        <p:txBody>
          <a:bodyPr>
            <a:normAutofit/>
          </a:bodyPr>
          <a:lstStyle/>
          <a:p>
            <a:pPr>
              <a:buFont typeface="Wingdings" pitchFamily="2" charset="2"/>
              <a:buChar char="Ø"/>
            </a:pPr>
            <a:r>
              <a:rPr lang="en-US" sz="1900">
                <a:latin typeface="Times New Roman" pitchFamily="18" charset="0"/>
                <a:cs typeface="Times New Roman" pitchFamily="18" charset="0"/>
              </a:rPr>
              <a:t>Usecase tổng quát</a:t>
            </a:r>
            <a:r>
              <a:rPr lang="en-US" sz="1900" smtClean="0">
                <a:latin typeface="Times New Roman" pitchFamily="18" charset="0"/>
                <a:cs typeface="Times New Roman" pitchFamily="18" charset="0"/>
              </a:rPr>
              <a:t>:</a:t>
            </a:r>
            <a:endParaRPr lang="en-US" sz="19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pic>
        <p:nvPicPr>
          <p:cNvPr id="7" name="Picture 6"/>
          <p:cNvPicPr/>
          <p:nvPr/>
        </p:nvPicPr>
        <p:blipFill rotWithShape="1">
          <a:blip r:embed="rId2">
            <a:extLst>
              <a:ext uri="{28A0092B-C50C-407E-A947-70E740481C1C}">
                <a14:useLocalDpi xmlns:a14="http://schemas.microsoft.com/office/drawing/2010/main" val="0"/>
              </a:ext>
            </a:extLst>
          </a:blip>
          <a:srcRect l="1223" t="1972" r="1423" b="1446"/>
          <a:stretch/>
        </p:blipFill>
        <p:spPr bwMode="auto">
          <a:xfrm>
            <a:off x="1926760" y="509567"/>
            <a:ext cx="5086989" cy="463393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56723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34394357"/>
              </p:ext>
            </p:extLst>
          </p:nvPr>
        </p:nvGraphicFramePr>
        <p:xfrm>
          <a:off x="197922" y="868136"/>
          <a:ext cx="8734962" cy="3747407"/>
        </p:xfrm>
        <a:graphic>
          <a:graphicData uri="http://schemas.openxmlformats.org/drawingml/2006/table">
            <a:tbl>
              <a:tblPr firstRow="1" bandRow="1">
                <a:tableStyleId>{5C22544A-7EE6-4342-B048-85BDC9FD1C3A}</a:tableStyleId>
              </a:tblPr>
              <a:tblGrid>
                <a:gridCol w="2361870"/>
                <a:gridCol w="6373092"/>
              </a:tblGrid>
              <a:tr h="274320">
                <a:tc>
                  <a:txBody>
                    <a:bodyPr/>
                    <a:lstStyle/>
                    <a:p>
                      <a:pPr algn="ctr"/>
                      <a:r>
                        <a:rPr lang="en-US" sz="1400" smtClean="0"/>
                        <a:t>Tác</a:t>
                      </a:r>
                      <a:r>
                        <a:rPr lang="en-US" sz="1400" baseline="0" smtClean="0"/>
                        <a:t> nhân của hệ thống</a:t>
                      </a:r>
                      <a:endParaRPr lang="en-US" sz="1400"/>
                    </a:p>
                  </a:txBody>
                  <a:tcPr marL="83127" marR="83127" marT="34290" marB="34290"/>
                </a:tc>
                <a:tc>
                  <a:txBody>
                    <a:bodyPr/>
                    <a:lstStyle/>
                    <a:p>
                      <a:pPr algn="ctr"/>
                      <a:r>
                        <a:rPr lang="en-US" sz="1400" smtClean="0"/>
                        <a:t>Chức</a:t>
                      </a:r>
                      <a:r>
                        <a:rPr lang="en-US" sz="1400" baseline="0" smtClean="0"/>
                        <a:t> năng</a:t>
                      </a:r>
                      <a:endParaRPr lang="en-US" sz="1400"/>
                    </a:p>
                  </a:txBody>
                  <a:tcPr marL="83127" marR="83127" marT="34290" marB="34290"/>
                </a:tc>
              </a:tr>
              <a:tr h="852895">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Cập nhật thông tin cá nhân.</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1700" smtClean="0">
                        <a:latin typeface="Times New Roman" pitchFamily="18" charset="0"/>
                        <a:cs typeface="Times New Roman" pitchFamily="18" charset="0"/>
                      </a:endParaRPr>
                    </a:p>
                  </a:txBody>
                  <a:tcPr marL="83127" marR="83127" marT="34290" marB="34290"/>
                </a:tc>
              </a:tr>
              <a:tr h="1325880">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nhân sự</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cập nhật, xác thực thông tin hồ sơ của toàn bộ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Thống kê kỹ năng.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Xem nhật ký thay đổi hồ sơ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dữ liệu hiển thị động của hệ thống.</a:t>
                      </a:r>
                    </a:p>
                  </a:txBody>
                  <a:tcPr marL="83127" marR="83127" marT="34290" marB="34290"/>
                </a:tc>
              </a:tr>
              <a:tr h="1286692">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quản lý dự án</a:t>
                      </a:r>
                      <a:endParaRPr lang="en-US" sz="1700">
                        <a:latin typeface="Times New Roman" pitchFamily="18" charset="0"/>
                        <a:cs typeface="Times New Roman" pitchFamily="18" charset="0"/>
                      </a:endParaRPr>
                    </a:p>
                  </a:txBody>
                  <a:tcPr marL="83127" marR="83127" marT="34290" marB="34290"/>
                </a:tc>
                <a:tc>
                  <a:txBody>
                    <a:bodyPr/>
                    <a:lstStyle/>
                    <a:p>
                      <a:pPr marL="0" indent="0" algn="l">
                        <a:buFontTx/>
                        <a:buNone/>
                      </a:pPr>
                      <a:r>
                        <a:rPr lang="en-US" sz="1700" smtClean="0">
                          <a:latin typeface="Times New Roman" pitchFamily="18" charset="0"/>
                          <a:cs typeface="Times New Roman" pitchFamily="18" charset="0"/>
                        </a:rPr>
                        <a:t>- Thêm, chỉnh sửa, xóa thông tin các dự án của công ty mà mình đang phụ trách.</a:t>
                      </a:r>
                    </a:p>
                    <a:p>
                      <a:pPr marL="0" indent="0" algn="l">
                        <a:buFontTx/>
                        <a:buNone/>
                      </a:pPr>
                      <a:r>
                        <a:rPr lang="en-US" sz="1700" smtClean="0">
                          <a:latin typeface="Times New Roman" pitchFamily="18" charset="0"/>
                          <a:cs typeface="Times New Roman" pitchFamily="18" charset="0"/>
                        </a:rPr>
                        <a:t>- Tìm kiếm nhân viên trong hệ thống phù hợp với dự án đang cần tuyển thêm nhân lực phục vụ quá trình phỏng vấn ứng viên nhanh chóng.</a:t>
                      </a:r>
                      <a:endParaRPr lang="en-US" sz="1700">
                        <a:latin typeface="Times New Roman" pitchFamily="18" charset="0"/>
                        <a:cs typeface="Times New Roman" pitchFamily="18" charset="0"/>
                      </a:endParaRPr>
                    </a:p>
                  </a:txBody>
                  <a:tcPr marL="83127" marR="83127" marT="34290" marB="34290"/>
                </a:tc>
              </a:tr>
            </a:tbl>
          </a:graphicData>
        </a:graphic>
      </p:graphicFrame>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10" name="Content Placeholder 2"/>
          <p:cNvSpPr txBox="1">
            <a:spLocks/>
          </p:cNvSpPr>
          <p:nvPr/>
        </p:nvSpPr>
        <p:spPr>
          <a:xfrm>
            <a:off x="364889" y="305140"/>
            <a:ext cx="8779111" cy="4192701"/>
          </a:xfrm>
          <a:prstGeom prst="rect">
            <a:avLst/>
          </a:prstGeom>
        </p:spPr>
        <p:txBody>
          <a:bodyPr vert="horz" lIns="77221" tIns="38611" rIns="77221" bIns="38611"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1900">
                <a:solidFill>
                  <a:schemeClr val="bg1">
                    <a:lumMod val="50000"/>
                  </a:schemeClr>
                </a:solidFill>
                <a:latin typeface="Times New Roman" pitchFamily="18" charset="0"/>
                <a:cs typeface="Times New Roman" pitchFamily="18" charset="0"/>
              </a:rPr>
              <a:t>Các tác nhân của hệ thống:</a:t>
            </a:r>
          </a:p>
          <a:p>
            <a:endParaRPr lang="en-US" sz="1900">
              <a:solidFill>
                <a:schemeClr val="bg1">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368525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22" y="129666"/>
            <a:ext cx="8779111" cy="629091"/>
          </a:xfrm>
        </p:spPr>
        <p:txBody>
          <a:bodyPr>
            <a:normAutofit/>
          </a:bodyPr>
          <a:lstStyle/>
          <a:p>
            <a:pPr>
              <a:buFont typeface="Wingdings" pitchFamily="2" charset="2"/>
              <a:buChar char="Ø"/>
            </a:pPr>
            <a:r>
              <a:rPr lang="en-US" sz="1900">
                <a:solidFill>
                  <a:schemeClr val="bg1">
                    <a:lumMod val="50000"/>
                  </a:schemeClr>
                </a:solidFill>
                <a:latin typeface="Times New Roman" pitchFamily="18" charset="0"/>
                <a:cs typeface="Times New Roman" pitchFamily="18" charset="0"/>
              </a:rPr>
              <a:t>Mô hình lớp chỉ bao gồm các </a:t>
            </a:r>
            <a:r>
              <a:rPr lang="en-US" sz="1900" smtClean="0">
                <a:solidFill>
                  <a:schemeClr val="bg1">
                    <a:lumMod val="50000"/>
                  </a:schemeClr>
                </a:solidFill>
                <a:latin typeface="Times New Roman" pitchFamily="18" charset="0"/>
                <a:cs typeface="Times New Roman" pitchFamily="18" charset="0"/>
              </a:rPr>
              <a:t>Entity</a:t>
            </a:r>
            <a:r>
              <a:rPr lang="en-US" sz="1900">
                <a:solidFill>
                  <a:schemeClr val="bg1">
                    <a:lumMod val="50000"/>
                  </a:schemeClr>
                </a:solidFill>
                <a:latin typeface="Times New Roman" pitchFamily="18" charset="0"/>
                <a:cs typeface="Times New Roman" pitchFamily="18" charset="0"/>
              </a:rPr>
              <a:t>:</a:t>
            </a:r>
            <a:endParaRPr lang="en-US" sz="1900">
              <a:solidFill>
                <a:schemeClr val="bg1">
                  <a:lumMod val="50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77" t="2129" r="1150" b="2121"/>
          <a:stretch/>
        </p:blipFill>
        <p:spPr bwMode="auto">
          <a:xfrm>
            <a:off x="248850" y="536467"/>
            <a:ext cx="8583865" cy="43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60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151" y="-364671"/>
            <a:ext cx="6447501" cy="99060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a:t>
            </a:r>
          </a:p>
        </p:txBody>
      </p:sp>
      <p:sp>
        <p:nvSpPr>
          <p:cNvPr id="3" name="Content Placeholder 2"/>
          <p:cNvSpPr>
            <a:spLocks noGrp="1"/>
          </p:cNvSpPr>
          <p:nvPr>
            <p:ph idx="1"/>
          </p:nvPr>
        </p:nvSpPr>
        <p:spPr>
          <a:xfrm>
            <a:off x="125950" y="466495"/>
            <a:ext cx="8892100" cy="4438014"/>
          </a:xfrm>
        </p:spPr>
        <p:txBody>
          <a:bodyPr>
            <a:noAutofit/>
          </a:bodyPr>
          <a:lstStyle/>
          <a:p>
            <a:pPr>
              <a:buFont typeface="Wingdings" pitchFamily="2" charset="2"/>
              <a:buChar char="Ø"/>
            </a:pPr>
            <a:r>
              <a:rPr lang="en-US" sz="1900">
                <a:latin typeface="Times New Roman" pitchFamily="18" charset="0"/>
                <a:cs typeface="Times New Roman" pitchFamily="18" charset="0"/>
              </a:rPr>
              <a:t>Mô tả cách hệ thống tìm kiếm và sắp xếp các ứng viên phù hợp dự án:</a:t>
            </a: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7719" y="852616"/>
            <a:ext cx="5968313" cy="418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812</TotalTime>
  <Words>1520</Words>
  <Application>Microsoft Office PowerPoint</Application>
  <PresentationFormat>On-screen Show (16:9)</PresentationFormat>
  <Paragraphs>113</Paragraphs>
  <Slides>15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Courier New</vt:lpstr>
      <vt:lpstr>Palatino Linotype</vt:lpstr>
      <vt:lpstr>Times New Roman</vt:lpstr>
      <vt:lpstr>Wingdings</vt:lpstr>
      <vt:lpstr>Wingdings 3</vt:lpstr>
      <vt:lpstr>Executive</vt:lpstr>
      <vt:lpstr>PowerPoint Presentation</vt:lpstr>
      <vt:lpstr>Nội dung trình bày</vt:lpstr>
      <vt:lpstr>1. Giới thiệu đề tài</vt:lpstr>
      <vt:lpstr>2. Mục tiêu, phạm vi đề tài</vt:lpstr>
      <vt:lpstr>2. Mục tiêu, phạm vi đề tài(tt)</vt:lpstr>
      <vt:lpstr>3. Phân tích, thiết kế</vt:lpstr>
      <vt:lpstr>PowerPoint Presentation</vt:lpstr>
      <vt:lpstr>PowerPoint Presentation</vt:lpstr>
      <vt:lpstr>4. Hiện thực – Demo</vt:lpstr>
      <vt:lpstr>4.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300</cp:revision>
  <dcterms:created xsi:type="dcterms:W3CDTF">2016-10-26T01:44:07Z</dcterms:created>
  <dcterms:modified xsi:type="dcterms:W3CDTF">2019-06-01T15:37:58Z</dcterms:modified>
</cp:coreProperties>
</file>