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6" r:id="rId10"/>
    <p:sldId id="264" r:id="rId11"/>
    <p:sldId id="265" r:id="rId12"/>
    <p:sldId id="260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h2IXhtKZ+7hDrzPCbxSOGYnga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3479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兩項物件" type="txAndTwoObj">
  <p:cSld name="TEXT_AND_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body" idx="1"/>
          </p:nvPr>
        </p:nvSpPr>
        <p:spPr>
          <a:xfrm>
            <a:off x="914400" y="1125538"/>
            <a:ext cx="50800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body" idx="2"/>
          </p:nvPr>
        </p:nvSpPr>
        <p:spPr>
          <a:xfrm>
            <a:off x="6197600" y="1125549"/>
            <a:ext cx="5080000" cy="237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body" idx="3"/>
          </p:nvPr>
        </p:nvSpPr>
        <p:spPr>
          <a:xfrm>
            <a:off x="6197600" y="3648086"/>
            <a:ext cx="5080000" cy="237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物件" type="txAndObj">
  <p:cSld name="TEXT_AND_OBJEC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body" idx="1"/>
          </p:nvPr>
        </p:nvSpPr>
        <p:spPr>
          <a:xfrm>
            <a:off x="914400" y="1125538"/>
            <a:ext cx="50800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body" idx="2"/>
          </p:nvPr>
        </p:nvSpPr>
        <p:spPr>
          <a:xfrm>
            <a:off x="6197600" y="1125538"/>
            <a:ext cx="50800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標題及物件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1"/>
          </p:nvPr>
        </p:nvSpPr>
        <p:spPr>
          <a:xfrm>
            <a:off x="431372" y="980728"/>
            <a:ext cx="11425269" cy="50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6830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  <a:defRPr sz="2200" b="0"/>
            </a:lvl1pPr>
            <a:lvl2pPr marL="914400" lvl="1" indent="-35560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/>
            </a:lvl2pPr>
            <a:lvl3pPr marL="1371600" lvl="2" indent="-34290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/>
            </a:lvl3pPr>
            <a:lvl4pPr marL="1828800" lvl="3" indent="-33020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/>
            </a:lvl4pPr>
            <a:lvl5pPr marL="2286000" lvl="4" indent="-317500" algn="l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 sz="14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634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body" idx="1"/>
          </p:nvPr>
        </p:nvSpPr>
        <p:spPr>
          <a:xfrm>
            <a:off x="914400" y="1125538"/>
            <a:ext cx="50800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28612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Times New Roman"/>
              <a:buChar char="•"/>
              <a:defRPr sz="1575"/>
            </a:lvl1pPr>
            <a:lvl2pPr marL="914400" lvl="1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–"/>
              <a:defRPr sz="1350"/>
            </a:lvl2pPr>
            <a:lvl3pPr marL="1371600" lvl="2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Char char="•"/>
              <a:defRPr sz="1125"/>
            </a:lvl3pPr>
            <a:lvl4pPr marL="1828800" lvl="3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Char char="–"/>
              <a:defRPr sz="1013"/>
            </a:lvl4pPr>
            <a:lvl5pPr marL="2286000" lvl="4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Char char="»"/>
              <a:defRPr sz="1013"/>
            </a:lvl5pPr>
            <a:lvl6pPr marL="2743200" lvl="5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»"/>
              <a:defRPr sz="1013"/>
            </a:lvl6pPr>
            <a:lvl7pPr marL="3200400" lvl="6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»"/>
              <a:defRPr sz="1013"/>
            </a:lvl7pPr>
            <a:lvl8pPr marL="3657600" lvl="7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»"/>
              <a:defRPr sz="1013"/>
            </a:lvl8pPr>
            <a:lvl9pPr marL="4114800" lvl="8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»"/>
              <a:defRPr sz="1013"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2"/>
          </p:nvPr>
        </p:nvSpPr>
        <p:spPr>
          <a:xfrm>
            <a:off x="6197600" y="1125538"/>
            <a:ext cx="50800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28612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Times New Roman"/>
              <a:buChar char="•"/>
              <a:defRPr sz="1575"/>
            </a:lvl1pPr>
            <a:lvl2pPr marL="914400" lvl="1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–"/>
              <a:defRPr sz="1350"/>
            </a:lvl2pPr>
            <a:lvl3pPr marL="1371600" lvl="2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Char char="•"/>
              <a:defRPr sz="1125"/>
            </a:lvl3pPr>
            <a:lvl4pPr marL="1828800" lvl="3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Char char="–"/>
              <a:defRPr sz="1013"/>
            </a:lvl4pPr>
            <a:lvl5pPr marL="2286000" lvl="4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Char char="»"/>
              <a:defRPr sz="1013"/>
            </a:lvl5pPr>
            <a:lvl6pPr marL="2743200" lvl="5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»"/>
              <a:defRPr sz="1013"/>
            </a:lvl6pPr>
            <a:lvl7pPr marL="3200400" lvl="6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»"/>
              <a:defRPr sz="1013"/>
            </a:lvl7pPr>
            <a:lvl8pPr marL="3657600" lvl="7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»"/>
              <a:defRPr sz="1013"/>
            </a:lvl8pPr>
            <a:lvl9pPr marL="4114800" lvl="8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»"/>
              <a:defRPr sz="1013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  <a:defRPr sz="1350" b="1"/>
            </a:lvl1pPr>
            <a:lvl2pPr marL="914400" lvl="1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None/>
              <a:defRPr sz="1125" b="1"/>
            </a:lvl2pPr>
            <a:lvl3pPr marL="1371600" lvl="2" indent="-228600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None/>
              <a:defRPr sz="1013" b="1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1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1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•"/>
              <a:defRPr sz="1350"/>
            </a:lvl1pPr>
            <a:lvl2pPr marL="914400" lvl="1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Char char="–"/>
              <a:defRPr sz="1125"/>
            </a:lvl2pPr>
            <a:lvl3pPr marL="1371600" lvl="2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Char char="•"/>
              <a:defRPr sz="1013"/>
            </a:lvl3pPr>
            <a:lvl4pPr marL="1828800" lvl="3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»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6pPr>
            <a:lvl7pPr marL="3200400" lvl="6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7pPr>
            <a:lvl8pPr marL="3657600" lvl="7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8pPr>
            <a:lvl9pPr marL="4114800" lvl="8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3"/>
          </p:nvPr>
        </p:nvSpPr>
        <p:spPr>
          <a:xfrm>
            <a:off x="6193374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  <a:defRPr sz="1350" b="1"/>
            </a:lvl1pPr>
            <a:lvl2pPr marL="914400" lvl="1" indent="-228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None/>
              <a:defRPr sz="1125" b="1"/>
            </a:lvl2pPr>
            <a:lvl3pPr marL="1371600" lvl="2" indent="-228600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None/>
              <a:defRPr sz="1013" b="1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1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1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body" idx="4"/>
          </p:nvPr>
        </p:nvSpPr>
        <p:spPr>
          <a:xfrm>
            <a:off x="6193374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•"/>
              <a:defRPr sz="1350"/>
            </a:lvl1pPr>
            <a:lvl2pPr marL="914400" lvl="1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Char char="–"/>
              <a:defRPr sz="1125"/>
            </a:lvl2pPr>
            <a:lvl3pPr marL="1371600" lvl="2" indent="-29292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013"/>
              <a:buFont typeface="Times New Roman"/>
              <a:buChar char="•"/>
              <a:defRPr sz="1013"/>
            </a:lvl3pPr>
            <a:lvl4pPr marL="1828800" lvl="3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»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6pPr>
            <a:lvl7pPr marL="3200400" lvl="6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7pPr>
            <a:lvl8pPr marL="3657600" lvl="7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8pPr>
            <a:lvl9pPr marL="4114800" lvl="8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1"/>
          </p:nvPr>
        </p:nvSpPr>
        <p:spPr>
          <a:xfrm>
            <a:off x="4766733" y="27306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1pPr>
            <a:lvl2pPr marL="914400" lvl="1" indent="-328612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1575"/>
              <a:buFont typeface="Times New Roman"/>
              <a:buChar char="–"/>
              <a:defRPr sz="1575"/>
            </a:lvl2pPr>
            <a:lvl3pPr marL="1371600" lvl="2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•"/>
              <a:defRPr sz="1350"/>
            </a:lvl3pPr>
            <a:lvl4pPr marL="1828800" lvl="3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Char char="–"/>
              <a:defRPr sz="1125"/>
            </a:lvl4pPr>
            <a:lvl5pPr marL="2286000" lvl="4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Char char="»"/>
              <a:defRPr sz="1125"/>
            </a:lvl5pPr>
            <a:lvl6pPr marL="2743200" lvl="5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sz="1125"/>
            </a:lvl6pPr>
            <a:lvl7pPr marL="3200400" lvl="6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sz="1125"/>
            </a:lvl7pPr>
            <a:lvl8pPr marL="3657600" lvl="7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sz="1125"/>
            </a:lvl8pPr>
            <a:lvl9pPr marL="4114800" lvl="8" indent="-300037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sz="1125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788"/>
              <a:buFont typeface="Times New Roman"/>
              <a:buNone/>
              <a:defRPr sz="788"/>
            </a:lvl1pPr>
            <a:lvl2pPr marL="914400" lvl="1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Times New Roman"/>
              <a:buNone/>
              <a:defRPr sz="675"/>
            </a:lvl2pPr>
            <a:lvl3pPr marL="1371600" lvl="2" indent="-228600" algn="l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>
                <a:schemeClr val="dk1"/>
              </a:buClr>
              <a:buSzPts val="563"/>
              <a:buFont typeface="Times New Roman"/>
              <a:buNone/>
              <a:defRPr sz="563"/>
            </a:lvl3pPr>
            <a:lvl4pPr marL="1828800" lvl="3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Times New Roman"/>
              <a:buNone/>
              <a:defRPr sz="506"/>
            </a:lvl4pPr>
            <a:lvl5pPr marL="2286000" lvl="4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Times New Roman"/>
              <a:buNone/>
              <a:defRPr sz="506"/>
            </a:lvl5pPr>
            <a:lvl6pPr marL="2743200" lvl="5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Arial"/>
              <a:buNone/>
              <a:defRPr sz="506"/>
            </a:lvl6pPr>
            <a:lvl7pPr marL="3200400" lvl="6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Arial"/>
              <a:buNone/>
              <a:defRPr sz="506"/>
            </a:lvl7pPr>
            <a:lvl8pPr marL="3657600" lvl="7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Arial"/>
              <a:buNone/>
              <a:defRPr sz="506"/>
            </a:lvl8pPr>
            <a:lvl9pPr marL="4114800" lvl="8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Arial"/>
              <a:buNone/>
              <a:defRPr sz="5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1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25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27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788"/>
              <a:buFont typeface="Times New Roman"/>
              <a:buNone/>
              <a:defRPr sz="788"/>
            </a:lvl1pPr>
            <a:lvl2pPr marL="914400" lvl="1" indent="-22860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Times New Roman"/>
              <a:buNone/>
              <a:defRPr sz="675"/>
            </a:lvl2pPr>
            <a:lvl3pPr marL="1371600" lvl="2" indent="-228600" algn="l">
              <a:lnSpc>
                <a:spcPct val="100000"/>
              </a:lnSpc>
              <a:spcBef>
                <a:spcPts val="113"/>
              </a:spcBef>
              <a:spcAft>
                <a:spcPts val="0"/>
              </a:spcAft>
              <a:buClr>
                <a:schemeClr val="dk1"/>
              </a:buClr>
              <a:buSzPts val="563"/>
              <a:buFont typeface="Times New Roman"/>
              <a:buNone/>
              <a:defRPr sz="563"/>
            </a:lvl3pPr>
            <a:lvl4pPr marL="1828800" lvl="3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Times New Roman"/>
              <a:buNone/>
              <a:defRPr sz="506"/>
            </a:lvl4pPr>
            <a:lvl5pPr marL="2286000" lvl="4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Times New Roman"/>
              <a:buNone/>
              <a:defRPr sz="506"/>
            </a:lvl5pPr>
            <a:lvl6pPr marL="2743200" lvl="5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Arial"/>
              <a:buNone/>
              <a:defRPr sz="506"/>
            </a:lvl6pPr>
            <a:lvl7pPr marL="3200400" lvl="6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Arial"/>
              <a:buNone/>
              <a:defRPr sz="506"/>
            </a:lvl7pPr>
            <a:lvl8pPr marL="3657600" lvl="7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Arial"/>
              <a:buNone/>
              <a:defRPr sz="506"/>
            </a:lvl8pPr>
            <a:lvl9pPr marL="4114800" lvl="8" indent="-228600" algn="l">
              <a:lnSpc>
                <a:spcPct val="100000"/>
              </a:lnSpc>
              <a:spcBef>
                <a:spcPts val="101"/>
              </a:spcBef>
              <a:spcAft>
                <a:spcPts val="0"/>
              </a:spcAft>
              <a:buClr>
                <a:schemeClr val="dk1"/>
              </a:buClr>
              <a:buSzPts val="506"/>
              <a:buFont typeface="Arial"/>
              <a:buNone/>
              <a:defRPr sz="50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>
            <a:spLocks noGrp="1"/>
          </p:cNvSpPr>
          <p:nvPr>
            <p:ph type="title"/>
          </p:nvPr>
        </p:nvSpPr>
        <p:spPr>
          <a:xfrm rot="5400000">
            <a:off x="7513110" y="1580092"/>
            <a:ext cx="5975350" cy="290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body" idx="1"/>
          </p:nvPr>
        </p:nvSpPr>
        <p:spPr>
          <a:xfrm rot="5400000">
            <a:off x="1602320" y="-1223434"/>
            <a:ext cx="5975350" cy="8511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1 個大物件與 2 個小物件" type="objAndTwoObj">
  <p:cSld name="OBJECT_AND_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1"/>
          </p:nvPr>
        </p:nvSpPr>
        <p:spPr>
          <a:xfrm>
            <a:off x="914400" y="1125538"/>
            <a:ext cx="50800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body" idx="2"/>
          </p:nvPr>
        </p:nvSpPr>
        <p:spPr>
          <a:xfrm>
            <a:off x="6197600" y="1125549"/>
            <a:ext cx="5080000" cy="237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body" idx="3"/>
          </p:nvPr>
        </p:nvSpPr>
        <p:spPr>
          <a:xfrm>
            <a:off x="6197600" y="3648086"/>
            <a:ext cx="5080000" cy="237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8"/>
          <p:cNvCxnSpPr/>
          <p:nvPr/>
        </p:nvCxnSpPr>
        <p:spPr>
          <a:xfrm>
            <a:off x="704851" y="6569075"/>
            <a:ext cx="10769600" cy="0"/>
          </a:xfrm>
          <a:prstGeom prst="straightConnector1">
            <a:avLst/>
          </a:prstGeom>
          <a:noFill/>
          <a:ln w="254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18"/>
          <p:cNvCxnSpPr/>
          <p:nvPr/>
        </p:nvCxnSpPr>
        <p:spPr>
          <a:xfrm>
            <a:off x="704851" y="6518275"/>
            <a:ext cx="10769600" cy="0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18"/>
          <p:cNvSpPr txBox="1"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75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body" idx="1"/>
          </p:nvPr>
        </p:nvSpPr>
        <p:spPr>
          <a:xfrm>
            <a:off x="914400" y="1125538"/>
            <a:ext cx="10363200" cy="489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•"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–"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14325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Char char="•"/>
              <a:defRPr sz="135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Char char="–"/>
              <a:defRPr sz="1125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Times New Roman"/>
              <a:buChar char="»"/>
              <a:defRPr sz="1125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sz="112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sz="112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sz="112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0037" algn="l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»"/>
              <a:defRPr sz="112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" name="Google Shape;14;p18"/>
          <p:cNvCxnSpPr/>
          <p:nvPr/>
        </p:nvCxnSpPr>
        <p:spPr>
          <a:xfrm>
            <a:off x="105833" y="692150"/>
            <a:ext cx="12075584" cy="1588"/>
          </a:xfrm>
          <a:prstGeom prst="straightConnector1">
            <a:avLst/>
          </a:prstGeom>
          <a:noFill/>
          <a:ln w="254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18"/>
          <p:cNvCxnSpPr/>
          <p:nvPr/>
        </p:nvCxnSpPr>
        <p:spPr>
          <a:xfrm>
            <a:off x="101600" y="744549"/>
            <a:ext cx="12075584" cy="1587"/>
          </a:xfrm>
          <a:prstGeom prst="straightConnector1">
            <a:avLst/>
          </a:prstGeom>
          <a:noFill/>
          <a:ln w="444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18"/>
          <p:cNvSpPr/>
          <p:nvPr/>
        </p:nvSpPr>
        <p:spPr>
          <a:xfrm>
            <a:off x="10519835" y="6442075"/>
            <a:ext cx="4445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8"/>
          <p:cNvSpPr/>
          <p:nvPr/>
        </p:nvSpPr>
        <p:spPr>
          <a:xfrm>
            <a:off x="10265833" y="6438900"/>
            <a:ext cx="924984" cy="223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00" tIns="25700" rIns="51400" bIns="2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fld id="{00000000-1234-1234-1234-123412341234}" type="slidenum">
              <a:rPr lang="en-US" sz="675" b="1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75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1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7328" y="6171003"/>
            <a:ext cx="3360373" cy="68700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y39866821/AAHLS-LAB-B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1">
            <a:noAutofit/>
          </a:bodyPr>
          <a:lstStyle/>
          <a:p>
            <a:pPr lvl="0"/>
            <a:r>
              <a:rPr lang="en-US" altLang="zh-TW" sz="4000" dirty="0"/>
              <a:t>AA-HLS</a:t>
            </a:r>
            <a:br>
              <a:rPr lang="en-US" altLang="zh-TW" sz="4000" dirty="0"/>
            </a:br>
            <a:r>
              <a:rPr lang="en-US" altLang="zh-TW" sz="4000"/>
              <a:t>LAB-B #10: </a:t>
            </a:r>
            <a:r>
              <a:rPr lang="en-US" altLang="zh-TW" sz="4000" dirty="0"/>
              <a:t>Matrix Multiplication</a:t>
            </a:r>
            <a:endParaRPr sz="4000" dirty="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914400" y="3908394"/>
            <a:ext cx="103632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457200" lvl="0" indent="-314325" algn="ctr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</a:pPr>
            <a:r>
              <a:rPr lang="en-US" altLang="zh-TW" sz="2000" dirty="0"/>
              <a:t>107062205</a:t>
            </a:r>
            <a:r>
              <a:rPr lang="zh-TW" altLang="en-US" sz="2000" dirty="0"/>
              <a:t> </a:t>
            </a:r>
            <a:r>
              <a:rPr lang="en-US" sz="2000" dirty="0"/>
              <a:t>鍾宇騫</a:t>
            </a:r>
            <a:endParaRPr sz="2000" dirty="0"/>
          </a:p>
          <a:p>
            <a:pPr marL="457200" lvl="0" indent="-314325" algn="ctr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Times New Roman"/>
              <a:buNone/>
            </a:pPr>
            <a:r>
              <a:rPr lang="en-US" sz="2000" dirty="0"/>
              <a:t>2022 / 3 / </a:t>
            </a:r>
            <a:r>
              <a:rPr lang="en-US" altLang="zh-TW" sz="2000" dirty="0"/>
              <a:t>29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295E01-8B9B-48C3-90BE-FBE6BDB2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Compute/Store Optimization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F450DA-8FCD-49A4-8039-4995BB337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Merger store part into compute loop to hide write out latency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1A3B167-53F1-4FD2-8D36-68991FAD8B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52100" y="1850150"/>
            <a:ext cx="5930283" cy="2397711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68A4BA2-0D98-41B8-B7A1-036EB6187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229350"/>
              </p:ext>
            </p:extLst>
          </p:nvPr>
        </p:nvGraphicFramePr>
        <p:xfrm>
          <a:off x="1952100" y="4536439"/>
          <a:ext cx="8128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25092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806564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538224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3767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Loop 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Latency (cycles)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Interval (cycles)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DSP (count)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8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Load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72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896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Compute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192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1747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Store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strike="noStrike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strike="noStrike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strike="noStrike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strike="noStrike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strike="noStrike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strike="noStrike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61350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405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295E01-8B9B-48C3-90BE-FBE6BDB2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&amp; Solution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F450DA-8FCD-49A4-8039-4995BB337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Load-Store issue (Write after Read)</a:t>
            </a:r>
          </a:p>
          <a:p>
            <a:pPr lvl="1"/>
            <a:r>
              <a:rPr lang="en-US" altLang="zh-TW" dirty="0"/>
              <a:t>SRAM: II &gt;= 2, lower area</a:t>
            </a:r>
          </a:p>
          <a:p>
            <a:pPr lvl="1"/>
            <a:r>
              <a:rPr lang="en-US" altLang="zh-TW" dirty="0"/>
              <a:t>Registers: II &gt;= 1, higher are</a:t>
            </a:r>
          </a:p>
          <a:p>
            <a:pPr lvl="1"/>
            <a:r>
              <a:rPr lang="en-US" altLang="zh-TW" dirty="0"/>
              <a:t>Tool will apply corresponding memory type based on II setting.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#pragma HLS DATAFLOW</a:t>
            </a:r>
          </a:p>
          <a:p>
            <a:pPr lvl="1"/>
            <a:r>
              <a:rPr lang="en-US" altLang="zh-TW" dirty="0"/>
              <a:t>Task-level pipeline</a:t>
            </a:r>
          </a:p>
          <a:p>
            <a:pPr lvl="1"/>
            <a:r>
              <a:rPr lang="en-US" altLang="zh-TW" dirty="0"/>
              <a:t>May cause R/W to the same address (port conflict)</a:t>
            </a:r>
          </a:p>
          <a:p>
            <a:pPr lvl="1"/>
            <a:r>
              <a:rPr lang="en-US" altLang="zh-TW" dirty="0"/>
              <a:t>Manually merge write &amp; compute loop in previous slide.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60CCD6C-B93C-4538-A00D-09A607402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274" y="2517732"/>
            <a:ext cx="5200000" cy="56190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EF1F3B4-4B8B-4B93-86F3-BDC5D9DF4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586" y="4616641"/>
            <a:ext cx="5200000" cy="153701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D876AB1-06ED-4B5B-91FD-129CD0943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299" y="4105514"/>
            <a:ext cx="3180952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1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2929EC-83AD-4A29-AA21-87B225AD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GitHub Repo Link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870E80-961C-4493-BC53-4CBE8A1CA1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https://github.com/andy39866821/AAHLS-LAB-B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849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title"/>
          </p:nvPr>
        </p:nvSpPr>
        <p:spPr>
          <a:xfrm>
            <a:off x="334433" y="44450"/>
            <a:ext cx="11618384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/>
              <a:t>Index</a:t>
            </a:r>
            <a:endParaRPr dirty="0"/>
          </a:p>
        </p:txBody>
      </p:sp>
      <p:sp>
        <p:nvSpPr>
          <p:cNvPr id="81" name="Google Shape;81;p2"/>
          <p:cNvSpPr txBox="1">
            <a:spLocks noGrp="1"/>
          </p:cNvSpPr>
          <p:nvPr>
            <p:ph type="body" idx="1"/>
          </p:nvPr>
        </p:nvSpPr>
        <p:spPr>
          <a:xfrm>
            <a:off x="431372" y="980728"/>
            <a:ext cx="11425269" cy="50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Algorithm Introduction</a:t>
            </a:r>
          </a:p>
          <a:p>
            <a:pPr marL="457200" lvl="0" indent="-368300" algn="l" rtl="0">
              <a:lnSpc>
                <a:spcPct val="100000"/>
              </a:lnSpc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Simple implementation: Brutal force</a:t>
            </a:r>
          </a:p>
          <a:p>
            <a:pPr lvl="1" indent="-368300">
              <a:buSzPts val="2200"/>
              <a:buFont typeface="Times New Roman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#pragma HLS PIPELINE</a:t>
            </a:r>
          </a:p>
          <a:p>
            <a:pPr lvl="1" indent="-368300">
              <a:buSzPts val="2200"/>
              <a:buFont typeface="Times New Roman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#pragma HLS RESHAPE</a:t>
            </a:r>
          </a:p>
          <a:p>
            <a:pPr lvl="0"/>
            <a:r>
              <a:rPr lang="en-US" sz="3000" dirty="0">
                <a:solidFill>
                  <a:schemeClr val="tx1"/>
                </a:solidFill>
              </a:rPr>
              <a:t>Complex implementation: Block matrix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altLang="zh-TW" sz="2800" dirty="0">
              <a:solidFill>
                <a:schemeClr val="tx1"/>
              </a:solidFill>
            </a:endParaRPr>
          </a:p>
          <a:p>
            <a:pPr lvl="1" indent="-368300">
              <a:buSzPts val="2200"/>
              <a:buFont typeface="Times New Roman"/>
              <a:buChar char="•"/>
            </a:pPr>
            <a:r>
              <a:rPr lang="en-US" altLang="zh-TW" sz="2800" dirty="0">
                <a:solidFill>
                  <a:schemeClr val="tx1"/>
                </a:solidFill>
              </a:rPr>
              <a:t>#pragma HLS DATAFLOW</a:t>
            </a:r>
          </a:p>
          <a:p>
            <a:pPr lvl="1" indent="-368300">
              <a:buSzPts val="2200"/>
              <a:buFont typeface="Times New Roman"/>
              <a:buChar char="•"/>
            </a:pPr>
            <a:r>
              <a:rPr lang="en-US" altLang="zh-TW" sz="2800" dirty="0">
                <a:solidFill>
                  <a:schemeClr val="tx1"/>
                </a:solidFill>
              </a:rPr>
              <a:t>Compute optimization</a:t>
            </a:r>
          </a:p>
          <a:p>
            <a:r>
              <a:rPr lang="en-US" altLang="zh-TW" sz="3000" dirty="0">
                <a:solidFill>
                  <a:schemeClr val="tx1"/>
                </a:solidFill>
              </a:rPr>
              <a:t>Problem &amp; Solution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lvl="1"/>
            <a:endParaRPr lang="en-US" sz="2800" dirty="0">
              <a:solidFill>
                <a:schemeClr val="tx1"/>
              </a:solidFill>
            </a:endParaRPr>
          </a:p>
          <a:p>
            <a:endParaRPr lang="en-US" sz="3000" dirty="0"/>
          </a:p>
          <a:p>
            <a:pPr marL="558800" lvl="1" indent="0">
              <a:buNone/>
            </a:pPr>
            <a:endParaRPr lang="en-US" altLang="zh-TW" sz="2600" dirty="0">
              <a:solidFill>
                <a:schemeClr val="tx1"/>
              </a:solidFill>
            </a:endParaRPr>
          </a:p>
          <a:p>
            <a:pPr lvl="1" indent="-368300">
              <a:buSzPts val="2200"/>
              <a:buFont typeface="Times New Roman"/>
              <a:buChar char="•"/>
            </a:pPr>
            <a:endParaRPr lang="en-US" sz="3000" dirty="0"/>
          </a:p>
          <a:p>
            <a:endParaRPr lang="en-US" sz="3000" dirty="0"/>
          </a:p>
          <a:p>
            <a:pPr lvl="1">
              <a:buFont typeface="Wingdings" panose="05000000000000000000" pitchFamily="2" charset="2"/>
              <a:buChar char="l"/>
            </a:pP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DE9B45-ECC9-46F1-97AF-BF62D057F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Common numerical operation for image processing, neural network, etc.</a:t>
            </a:r>
          </a:p>
          <a:p>
            <a:r>
              <a:rPr lang="en-US" altLang="zh-TW" dirty="0"/>
              <a:t>Basic multiplication and accumulation (MAC), with high parallelism.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E13F6B-4AC9-479C-82D4-2887B7609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314" y="4868850"/>
            <a:ext cx="6791032" cy="94121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1E3CED8-11D9-4851-8623-D8322824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Introduction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FA8804-C7CB-4A74-9CF6-2956410F3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56" y="4801643"/>
            <a:ext cx="4210974" cy="10756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CB54D65-2B83-4C2A-9E71-A6A635B11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190" y="1887357"/>
            <a:ext cx="6847619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8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DE9B45-ECC9-46F1-97AF-BF62D057F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 = P = M = 32</a:t>
            </a:r>
          </a:p>
          <a:p>
            <a:r>
              <a:rPr lang="en-US" altLang="zh-TW" dirty="0"/>
              <a:t>If not set II in directive, tool will increase from 1 until meet constraint.</a:t>
            </a:r>
          </a:p>
          <a:p>
            <a:pPr marL="88900" indent="0">
              <a:buNone/>
            </a:pP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1E3CED8-11D9-4851-8623-D8322824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Implementation with Different Pipelining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77264E3-E253-46D5-A4DF-79101F873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928" y="4146375"/>
            <a:ext cx="3518722" cy="18734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0ECDF39-F1E4-4858-AC18-4DBC6AAE8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1" y="4159932"/>
            <a:ext cx="3529676" cy="185986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78BF173-29FD-43D1-9BFF-6852A9B1D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406" y="4159932"/>
            <a:ext cx="3544532" cy="1859868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7E5361C-E67B-41D3-B3F5-EE1275855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969245"/>
              </p:ext>
            </p:extLst>
          </p:nvPr>
        </p:nvGraphicFramePr>
        <p:xfrm>
          <a:off x="2079625" y="2450812"/>
          <a:ext cx="8128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38851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055633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51947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915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Pipeline 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Latency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Interval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DSP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957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row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3072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974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col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1035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1036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96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5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product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322775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322775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90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97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DE9B45-ECC9-46F1-97AF-BF62D057F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Reshape array to different bandwidth memory (SRAM, register files)</a:t>
            </a:r>
          </a:p>
          <a:p>
            <a:r>
              <a:rPr lang="en-US" altLang="zh-TW" dirty="0"/>
              <a:t>#pragma HLS ARRAY_RESHAPE variable=&lt;NAME&gt; dim=&lt;D&gt;</a:t>
            </a:r>
          </a:p>
          <a:p>
            <a:pPr lvl="1"/>
            <a:r>
              <a:rPr lang="en-US" altLang="zh-TW" dirty="0"/>
              <a:t>D = 0, reshape all</a:t>
            </a:r>
          </a:p>
          <a:p>
            <a:pPr lvl="1"/>
            <a:r>
              <a:rPr lang="en-US" altLang="zh-TW" dirty="0"/>
              <a:t>D &gt; 0, reshape specific dimension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1E3CED8-11D9-4851-8623-D8322824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HLS ARRAY_RESHAPE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7A0F4B-C0AF-4E3F-9558-138CE5035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87" y="3353133"/>
            <a:ext cx="2904762" cy="266666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A4910C9-E5DB-428F-A4F4-93A9BCC63F28}"/>
              </a:ext>
            </a:extLst>
          </p:cNvPr>
          <p:cNvSpPr txBox="1"/>
          <p:nvPr/>
        </p:nvSpPr>
        <p:spPr>
          <a:xfrm>
            <a:off x="1306587" y="2953023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Without reshape</a:t>
            </a:r>
            <a:endParaRPr lang="zh-TW" altLang="en-US" sz="2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E2DDABA-1C05-4D76-B651-9074084C8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152" y="3353133"/>
            <a:ext cx="2945849" cy="2666667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A89FCF7-4946-4CCA-B8E8-4E42690FC856}"/>
              </a:ext>
            </a:extLst>
          </p:cNvPr>
          <p:cNvSpPr txBox="1"/>
          <p:nvPr/>
        </p:nvSpPr>
        <p:spPr>
          <a:xfrm>
            <a:off x="4810743" y="2953023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A: dim 1, B: dim 2</a:t>
            </a:r>
            <a:endParaRPr lang="zh-TW" altLang="en-US" sz="20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2B661AB-9EB8-4A0B-88CD-2B1C698AE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904" y="3353133"/>
            <a:ext cx="2904762" cy="155238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76F9F52-090D-4230-BFBE-257495A6D069}"/>
              </a:ext>
            </a:extLst>
          </p:cNvPr>
          <p:cNvSpPr txBox="1"/>
          <p:nvPr/>
        </p:nvSpPr>
        <p:spPr>
          <a:xfrm>
            <a:off x="8414017" y="2953023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A: dim 0, B: dim 0</a:t>
            </a:r>
            <a:endParaRPr lang="zh-TW" altLang="en-US" sz="20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8E55A99-7184-4AA6-93DD-E4197080A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9904" y="2557730"/>
            <a:ext cx="5800000" cy="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6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DE9B45-ECC9-46F1-97AF-BF62D057F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Fixed basic computing block (2x2 output matrix)</a:t>
            </a:r>
          </a:p>
          <a:p>
            <a:r>
              <a:rPr lang="en-US" altLang="zh-TW" dirty="0"/>
              <a:t>Data tiling to split a large task</a:t>
            </a:r>
          </a:p>
          <a:p>
            <a:r>
              <a:rPr lang="en-US" altLang="zh-TW" dirty="0"/>
              <a:t>Scalable computing height/width</a:t>
            </a:r>
          </a:p>
          <a:p>
            <a:r>
              <a:rPr lang="en-US" altLang="zh-TW" dirty="0"/>
              <a:t>Using </a:t>
            </a:r>
            <a:r>
              <a:rPr lang="en-US" altLang="zh-TW" b="1" dirty="0" err="1"/>
              <a:t>hls:stream</a:t>
            </a:r>
            <a:r>
              <a:rPr lang="en-US" altLang="zh-TW" b="1" dirty="0"/>
              <a:t> </a:t>
            </a:r>
            <a:r>
              <a:rPr lang="en-US" altLang="zh-TW" dirty="0"/>
              <a:t>to transfer input matrix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1E3CED8-11D9-4851-8623-D8322824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Matrix Multiplication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8159923-8E48-48E8-BD38-D485DF5434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21228" y="913403"/>
            <a:ext cx="3873974" cy="532785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2797781-BAC8-44EA-9F44-42A68B3719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82218" y="3189468"/>
            <a:ext cx="6777109" cy="305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B75AC9-99C6-4C61-8339-5557A094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of Block MM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BB7B6B-C112-439F-9051-6227B2D41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BLOCK_SIZE=4, SIZE=8</a:t>
            </a:r>
          </a:p>
          <a:p>
            <a:r>
              <a:rPr lang="en-US" altLang="zh-TW" dirty="0"/>
              <a:t>Input</a:t>
            </a:r>
          </a:p>
          <a:p>
            <a:pPr lvl="1"/>
            <a:r>
              <a:rPr lang="en-US" altLang="zh-TW" dirty="0"/>
              <a:t>Stream A row (4x1)</a:t>
            </a:r>
          </a:p>
          <a:p>
            <a:pPr lvl="1"/>
            <a:r>
              <a:rPr lang="en-US" altLang="zh-TW" dirty="0"/>
              <a:t>Stream B column (1x4)</a:t>
            </a:r>
          </a:p>
          <a:p>
            <a:r>
              <a:rPr lang="en-US" altLang="zh-TW" dirty="0"/>
              <a:t>Output </a:t>
            </a:r>
          </a:p>
          <a:p>
            <a:pPr lvl="1"/>
            <a:r>
              <a:rPr lang="en-US" altLang="zh-TW" dirty="0"/>
              <a:t>Block matrix (4x4)</a:t>
            </a:r>
          </a:p>
          <a:p>
            <a:r>
              <a:rPr lang="en-US" altLang="zh-TW" dirty="0"/>
              <a:t>Load</a:t>
            </a:r>
          </a:p>
          <a:p>
            <a:pPr lvl="1"/>
            <a:r>
              <a:rPr lang="en-US" altLang="zh-TW" dirty="0"/>
              <a:t>Load required rows of A</a:t>
            </a:r>
          </a:p>
          <a:p>
            <a:r>
              <a:rPr lang="en-US" altLang="zh-TW" dirty="0"/>
              <a:t>Compute</a:t>
            </a:r>
          </a:p>
          <a:p>
            <a:pPr lvl="1"/>
            <a:r>
              <a:rPr lang="en-US" altLang="zh-TW" dirty="0"/>
              <a:t>Load required columns of B </a:t>
            </a:r>
          </a:p>
          <a:p>
            <a:pPr marL="88900" indent="0">
              <a:buNone/>
            </a:pPr>
            <a:r>
              <a:rPr lang="en-US" altLang="zh-TW" dirty="0"/>
              <a:t>	row by row.</a:t>
            </a:r>
          </a:p>
          <a:p>
            <a:pPr lvl="1"/>
            <a:r>
              <a:rPr lang="en-US" altLang="zh-TW" dirty="0"/>
              <a:t>MAC matrix A and B</a:t>
            </a:r>
          </a:p>
          <a:p>
            <a:r>
              <a:rPr lang="en-US" altLang="zh-TW" dirty="0"/>
              <a:t>Store</a:t>
            </a:r>
          </a:p>
          <a:p>
            <a:pPr lvl="1"/>
            <a:r>
              <a:rPr lang="en-US" altLang="zh-TW" dirty="0"/>
              <a:t>Write result to output matrix</a:t>
            </a:r>
          </a:p>
          <a:p>
            <a:pPr marL="558800" lvl="1" indent="0">
              <a:buNone/>
            </a:pP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81F86F-3A57-4CA9-9AC4-73E1AF92F6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79506" y="1486755"/>
            <a:ext cx="6777135" cy="428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3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65C82B-7165-4112-ACAE-107FBEA5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Result: I/O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65548B-279A-40A6-A511-C03F1D1CB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hls:stream</a:t>
            </a:r>
            <a:r>
              <a:rPr lang="en-US" altLang="zh-TW" dirty="0"/>
              <a:t>: </a:t>
            </a:r>
            <a:r>
              <a:rPr lang="en-US" altLang="zh-TW" dirty="0" err="1"/>
              <a:t>Arwos</a:t>
            </a:r>
            <a:r>
              <a:rPr lang="en-US" altLang="zh-TW" dirty="0"/>
              <a:t> and </a:t>
            </a:r>
            <a:r>
              <a:rPr lang="en-US" altLang="zh-TW" dirty="0" err="1"/>
              <a:t>Bcols</a:t>
            </a:r>
            <a:endParaRPr lang="en-US" altLang="zh-TW" dirty="0"/>
          </a:p>
          <a:p>
            <a:pPr lvl="1"/>
            <a:r>
              <a:rPr lang="en-US" altLang="zh-TW" dirty="0"/>
              <a:t>Data port</a:t>
            </a:r>
          </a:p>
          <a:p>
            <a:pPr lvl="1"/>
            <a:r>
              <a:rPr lang="en-US" altLang="zh-TW" dirty="0"/>
              <a:t>Two handshaking port</a:t>
            </a:r>
          </a:p>
          <a:p>
            <a:r>
              <a:rPr lang="en-US" altLang="zh-TW" dirty="0"/>
              <a:t>Writable direct map registers: </a:t>
            </a:r>
            <a:r>
              <a:rPr lang="en-US" altLang="zh-TW" dirty="0" err="1"/>
              <a:t>APpartial</a:t>
            </a:r>
            <a:endParaRPr lang="en-US" altLang="zh-TW" dirty="0"/>
          </a:p>
          <a:p>
            <a:pPr lvl="1"/>
            <a:r>
              <a:rPr lang="en-US" altLang="zh-TW" dirty="0"/>
              <a:t>Two way data port</a:t>
            </a:r>
          </a:p>
          <a:p>
            <a:pPr lvl="1"/>
            <a:r>
              <a:rPr lang="en-US" altLang="zh-TW" dirty="0"/>
              <a:t>One handshaking port</a:t>
            </a:r>
          </a:p>
          <a:p>
            <a:r>
              <a:rPr lang="en-US" altLang="zh-TW" dirty="0"/>
              <a:t>Read only registers: it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E7D9890-3DDE-4419-B102-D8763A39A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73" y="3664719"/>
            <a:ext cx="7921300" cy="25651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4DB09EF-DDBF-4880-BD30-31655386E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329" y="980728"/>
            <a:ext cx="2849299" cy="524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0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65C82B-7165-4112-ACAE-107FBEA5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 Result: Latency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65548B-279A-40A6-A511-C03F1D1CB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Load</a:t>
            </a:r>
          </a:p>
          <a:p>
            <a:pPr lvl="1"/>
            <a:r>
              <a:rPr lang="en-US" altLang="zh-TW" dirty="0"/>
              <a:t>Latency = Interval * SIZE(8) = 72 cycles</a:t>
            </a:r>
          </a:p>
          <a:p>
            <a:r>
              <a:rPr lang="en-US" altLang="zh-TW" dirty="0"/>
              <a:t>Compute</a:t>
            </a:r>
          </a:p>
          <a:p>
            <a:pPr lvl="1"/>
            <a:r>
              <a:rPr lang="en-US" altLang="zh-TW" dirty="0"/>
              <a:t>Latency = Interval * SIZE(8) = 192 cycles</a:t>
            </a:r>
          </a:p>
          <a:p>
            <a:pPr lvl="1"/>
            <a:r>
              <a:rPr lang="en-US" altLang="zh-TW" dirty="0"/>
              <a:t>MAC need to 2 adder and 1 multiplier = 3 DSP</a:t>
            </a:r>
          </a:p>
          <a:p>
            <a:r>
              <a:rPr lang="en-US" altLang="zh-TW" dirty="0"/>
              <a:t>Store</a:t>
            </a:r>
          </a:p>
          <a:p>
            <a:pPr lvl="1"/>
            <a:r>
              <a:rPr lang="en-US" altLang="zh-TW" dirty="0"/>
              <a:t>Latency = Interval * BLOCK_SIZE(4) + overhead = 18 cycles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90711C5-C441-4F83-A4F8-0142B3CF45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60978" y="3755829"/>
          <a:ext cx="8128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25092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806564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538224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3767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Loop 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Latency (cycles)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Interval (cycles)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DSP (count)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81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Load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72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896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Compute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192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1747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Store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61350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383073"/>
      </p:ext>
    </p:extLst>
  </p:cSld>
  <p:clrMapOvr>
    <a:masterClrMapping/>
  </p:clrMapOvr>
</p:sld>
</file>

<file path=ppt/theme/theme1.xml><?xml version="1.0" encoding="utf-8"?>
<a:theme xmlns:a="http://schemas.openxmlformats.org/drawingml/2006/main" name="清大模板">
  <a:themeElements>
    <a:clrScheme name="模組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507</Words>
  <Application>Microsoft Office PowerPoint</Application>
  <PresentationFormat>寬螢幕</PresentationFormat>
  <Paragraphs>132</Paragraphs>
  <Slides>12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新細明體</vt:lpstr>
      <vt:lpstr>標楷體</vt:lpstr>
      <vt:lpstr>Arial</vt:lpstr>
      <vt:lpstr>Calibri</vt:lpstr>
      <vt:lpstr>Times New Roman</vt:lpstr>
      <vt:lpstr>Wingdings</vt:lpstr>
      <vt:lpstr>清大模板</vt:lpstr>
      <vt:lpstr>AA-HLS LAB-B #10: Matrix Multiplication</vt:lpstr>
      <vt:lpstr>Index</vt:lpstr>
      <vt:lpstr>Algorithm Introduction</vt:lpstr>
      <vt:lpstr>Simple Implementation with Different Pipelining</vt:lpstr>
      <vt:lpstr>HLS ARRAY_RESHAPE</vt:lpstr>
      <vt:lpstr>Block Matrix Multiplication</vt:lpstr>
      <vt:lpstr>Implementation of Block MM</vt:lpstr>
      <vt:lpstr>Synthesis Result: I/O</vt:lpstr>
      <vt:lpstr>Synthesis Result: Latency</vt:lpstr>
      <vt:lpstr>Compute/Store Optimization</vt:lpstr>
      <vt:lpstr>Problems &amp; Solution</vt:lpstr>
      <vt:lpstr>GitHub Repo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Meeting  </dc:title>
  <dc:creator>Yu Chien Chung</dc:creator>
  <cp:lastModifiedBy>Andy Chung</cp:lastModifiedBy>
  <cp:revision>253</cp:revision>
  <dcterms:created xsi:type="dcterms:W3CDTF">2021-07-13T09:47:01Z</dcterms:created>
  <dcterms:modified xsi:type="dcterms:W3CDTF">2022-03-26T11:13:46Z</dcterms:modified>
</cp:coreProperties>
</file>