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9" r:id="rId4"/>
    <p:sldId id="261" r:id="rId5"/>
    <p:sldId id="258" r:id="rId6"/>
    <p:sldId id="271" r:id="rId7"/>
    <p:sldId id="272" r:id="rId8"/>
    <p:sldId id="260" r:id="rId9"/>
    <p:sldId id="264" r:id="rId10"/>
    <p:sldId id="262" r:id="rId11"/>
    <p:sldId id="290" r:id="rId12"/>
    <p:sldId id="274" r:id="rId13"/>
    <p:sldId id="276" r:id="rId14"/>
    <p:sldId id="277" r:id="rId15"/>
    <p:sldId id="278" r:id="rId16"/>
    <p:sldId id="273" r:id="rId17"/>
    <p:sldId id="266" r:id="rId18"/>
    <p:sldId id="270" r:id="rId19"/>
    <p:sldId id="267" r:id="rId20"/>
    <p:sldId id="268" r:id="rId21"/>
    <p:sldId id="269" r:id="rId22"/>
    <p:sldId id="279" r:id="rId23"/>
    <p:sldId id="294" r:id="rId24"/>
    <p:sldId id="281" r:id="rId25"/>
    <p:sldId id="285" r:id="rId26"/>
    <p:sldId id="286" r:id="rId27"/>
    <p:sldId id="295" r:id="rId28"/>
    <p:sldId id="292" r:id="rId29"/>
    <p:sldId id="296" r:id="rId30"/>
    <p:sldId id="297" r:id="rId31"/>
    <p:sldId id="298" r:id="rId32"/>
    <p:sldId id="289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09" autoAdjust="0"/>
  </p:normalViewPr>
  <p:slideViewPr>
    <p:cSldViewPr snapToGrid="0">
      <p:cViewPr varScale="1">
        <p:scale>
          <a:sx n="82" d="100"/>
          <a:sy n="82" d="100"/>
        </p:scale>
        <p:origin x="16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FED8-ADC9-40B5-9D7E-B88F0C96D1C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34B83-B047-490E-A562-EE3DDDC54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6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4B83-B047-490E-A562-EE3DDDC541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27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the non-reuse version, it need to load whole source and weights in each round</a:t>
            </a:r>
          </a:p>
          <a:p>
            <a:r>
              <a:rPr lang="en-US" altLang="zh-TW" dirty="0"/>
              <a:t>For the reuse version, I buffered 5-rows source and 5 by 5  kernel to calculate a row of result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4B83-B047-490E-A562-EE3DDDC541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8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the non-reuse version, I did not buffer any thing, so I need to load every data we need to calculate one result</a:t>
            </a:r>
          </a:p>
          <a:p>
            <a:r>
              <a:rPr lang="en-US" altLang="zh-TW" dirty="0"/>
              <a:t>But in reuse version, I buffer result array, that is, we only need to load source one times.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4B83-B047-490E-A562-EE3DDDC541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048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Here is the table of comparing 2 different data reuse method, we can find that reuse version can save up to 90 % Input time.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4B83-B047-490E-A562-EE3DDDC541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0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4B83-B047-490E-A562-EE3DDDC541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415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4B83-B047-490E-A562-EE3DDDC541A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8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30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3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10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52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48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020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405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88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8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12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50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35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07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52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76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36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309BD-70CD-4B7F-8A61-A942BBE06BFC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86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5ACC7-9957-40EC-AEA1-F3435655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/>
              <a:t>EE6470</a:t>
            </a:r>
            <a:br>
              <a:rPr lang="en-US" altLang="zh-TW" sz="3600" dirty="0"/>
            </a:br>
            <a:r>
              <a:rPr lang="en-US" altLang="zh-TW" sz="3600" dirty="0"/>
              <a:t>Implementation of Many-core Systems</a:t>
            </a:r>
            <a:br>
              <a:rPr lang="en-US" altLang="zh-TW" sz="3600" dirty="0"/>
            </a:br>
            <a:r>
              <a:rPr lang="en-US" altLang="zh-TW" sz="3600" dirty="0"/>
              <a:t>Final Project - Deep Neural Network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6BE3ED-DE6C-4876-82A7-ADB151A4A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107062205 </a:t>
            </a:r>
            <a:r>
              <a:rPr lang="zh-TW" altLang="en-US" dirty="0"/>
              <a:t>鍾宇騫</a:t>
            </a:r>
          </a:p>
        </p:txBody>
      </p:sp>
    </p:spTree>
    <p:extLst>
      <p:ext uri="{BB962C8B-B14F-4D97-AF65-F5344CB8AC3E}">
        <p14:creationId xmlns:p14="http://schemas.microsoft.com/office/powerpoint/2010/main" val="90899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CFDF9-1C14-403D-B26E-C4177A71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Golden Model &amp; Result Verification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9AA09-4651-4B27-8D8C-DFE6598A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training model</a:t>
            </a:r>
          </a:p>
          <a:p>
            <a:pPr lvl="1"/>
            <a:r>
              <a:rPr lang="en-US" altLang="zh-TW" dirty="0"/>
              <a:t>Input</a:t>
            </a:r>
          </a:p>
          <a:p>
            <a:pPr lvl="1"/>
            <a:r>
              <a:rPr lang="en-US" altLang="zh-TW" dirty="0"/>
              <a:t>Weight</a:t>
            </a:r>
          </a:p>
          <a:p>
            <a:pPr lvl="1"/>
            <a:r>
              <a:rPr lang="en-US" altLang="zh-TW" dirty="0"/>
              <a:t>Label (Output)</a:t>
            </a:r>
          </a:p>
          <a:p>
            <a:r>
              <a:rPr lang="en-US" altLang="zh-TW" dirty="0"/>
              <a:t>Python golden model</a:t>
            </a:r>
          </a:p>
          <a:p>
            <a:pPr lvl="1"/>
            <a:r>
              <a:rPr lang="en-US" altLang="zh-TW" dirty="0"/>
              <a:t>Each layers activation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6D52B2-5C6A-4DFD-88BE-76773156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44" y="2132325"/>
            <a:ext cx="3099957" cy="25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0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5ACC7-9957-40EC-AEA1-F3435655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Data Reuse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6BE3ED-DE6C-4876-82A7-ADB151A4A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49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409E7-59AE-4D17-9F7F-8D26DD62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B4590-D079-4416-B752-2AAEB404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Non-Reuse Data</a:t>
            </a:r>
          </a:p>
          <a:p>
            <a:pPr lvl="1"/>
            <a:r>
              <a:rPr lang="en-US" altLang="zh-TW" dirty="0"/>
              <a:t>Advantage: No need buffer, computation is simple</a:t>
            </a:r>
          </a:p>
          <a:p>
            <a:pPr lvl="1"/>
            <a:r>
              <a:rPr lang="en-US" altLang="zh-TW" dirty="0"/>
              <a:t>Disadvantage: I/O bound System</a:t>
            </a:r>
          </a:p>
          <a:p>
            <a:r>
              <a:rPr lang="en-US" altLang="zh-TW" dirty="0"/>
              <a:t>Reuse Data</a:t>
            </a:r>
          </a:p>
          <a:p>
            <a:pPr lvl="1"/>
            <a:r>
              <a:rPr lang="en-US" altLang="zh-TW" dirty="0"/>
              <a:t>Advantage: Lower IO times </a:t>
            </a:r>
          </a:p>
          <a:p>
            <a:pPr lvl="1"/>
            <a:r>
              <a:rPr lang="en-US" altLang="zh-TW" dirty="0"/>
              <a:t>Disadvantage: Need buffer and complicated computation</a:t>
            </a:r>
          </a:p>
        </p:txBody>
      </p:sp>
    </p:spTree>
    <p:extLst>
      <p:ext uri="{BB962C8B-B14F-4D97-AF65-F5344CB8AC3E}">
        <p14:creationId xmlns:p14="http://schemas.microsoft.com/office/powerpoint/2010/main" val="297330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409E7-59AE-4D17-9F7F-8D26DD62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Reuse: Convolution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B4590-D079-4416-B752-2AAEB404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Non-Reuse Data</a:t>
            </a:r>
            <a:r>
              <a:rPr lang="zh-TW" altLang="en-US" dirty="0"/>
              <a:t> </a:t>
            </a:r>
            <a:r>
              <a:rPr lang="en-US" altLang="zh-TW" dirty="0"/>
              <a:t>(3x3 Example)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Reuse Data: Need buffer R rows input (3x3 Example)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B6A862-17ED-4A75-82F4-A66B5A079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18894"/>
            <a:ext cx="3174753" cy="11143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6635F4-33D5-4BBC-ACB6-A36528890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65608"/>
            <a:ext cx="5879115" cy="134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9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409E7-59AE-4D17-9F7F-8D26DD62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Reuse: Fully Connection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B4590-D079-4416-B752-2AAEB404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Non-Reuse Data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Reuse Data: Need buffer for each accumulation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5C4961-AB1E-4CA3-9D7E-90BB9C0A8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6138"/>
            <a:ext cx="4064000" cy="14848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B738605-994D-4904-A8F2-00E2102F4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556524"/>
            <a:ext cx="5090160" cy="16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8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1E3E2-6EFF-4EA9-965A-3F43889B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Reuse Method Comparison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6B5517-E4A5-4E14-94EC-95210CCD1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8908031" cy="32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9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5ACC7-9957-40EC-AEA1-F3435655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Design Architecture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6BE3ED-DE6C-4876-82A7-ADB151A4A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94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C8B09-161E-4987-8118-911359C9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TLM</a:t>
            </a:r>
            <a:r>
              <a:rPr lang="zh-TW" altLang="en-US" dirty="0"/>
              <a:t> </a:t>
            </a:r>
            <a:r>
              <a:rPr lang="en-US" altLang="zh-TW" dirty="0"/>
              <a:t>Overview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A05CBD-A1F7-4E54-9FCE-358870F0C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47374"/>
            <a:ext cx="8596668" cy="3852121"/>
          </a:xfrm>
        </p:spPr>
      </p:pic>
    </p:spTree>
    <p:extLst>
      <p:ext uri="{BB962C8B-B14F-4D97-AF65-F5344CB8AC3E}">
        <p14:creationId xmlns:p14="http://schemas.microsoft.com/office/powerpoint/2010/main" val="84779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F3EA4-86E8-4F30-94D9-427E631B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830E22-A50A-4BA9-B147-45507CE96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30" y="1762125"/>
            <a:ext cx="7686675" cy="3333750"/>
          </a:xfrm>
        </p:spPr>
      </p:pic>
    </p:spTree>
    <p:extLst>
      <p:ext uri="{BB962C8B-B14F-4D97-AF65-F5344CB8AC3E}">
        <p14:creationId xmlns:p14="http://schemas.microsoft.com/office/powerpoint/2010/main" val="407837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2E9BE-7B18-4EEB-A257-B1563DE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3D Convolution module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212FE53-A58F-4CA9-86FF-A28013B25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41" y="1329845"/>
            <a:ext cx="6540659" cy="4198309"/>
          </a:xfrm>
        </p:spPr>
      </p:pic>
    </p:spTree>
    <p:extLst>
      <p:ext uri="{BB962C8B-B14F-4D97-AF65-F5344CB8AC3E}">
        <p14:creationId xmlns:p14="http://schemas.microsoft.com/office/powerpoint/2010/main" val="21110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53E2D-157B-451F-A915-5CA69F30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Guide 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A67664-63B7-4360-8D03-44B087A6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Design Model</a:t>
            </a:r>
          </a:p>
          <a:p>
            <a:r>
              <a:rPr lang="en-US" altLang="zh-TW" dirty="0"/>
              <a:t>Data Reuse Method</a:t>
            </a:r>
          </a:p>
          <a:p>
            <a:r>
              <a:rPr lang="en-US" altLang="zh-TW" dirty="0"/>
              <a:t>Design Architecture</a:t>
            </a:r>
          </a:p>
          <a:p>
            <a:r>
              <a:rPr lang="en-US" altLang="zh-TW" dirty="0"/>
              <a:t>DNN in HLS</a:t>
            </a:r>
          </a:p>
          <a:p>
            <a:r>
              <a:rPr lang="en-US" altLang="zh-TW" dirty="0"/>
              <a:t>DNN in TLM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8871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443BF-5588-456A-BA7D-643A0608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Connection Module (No bias)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6B7B1EB-054F-4AE1-A97E-2C7E1259B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68" y="1286323"/>
            <a:ext cx="6669000" cy="4285354"/>
          </a:xfrm>
        </p:spPr>
      </p:pic>
    </p:spTree>
    <p:extLst>
      <p:ext uri="{BB962C8B-B14F-4D97-AF65-F5344CB8AC3E}">
        <p14:creationId xmlns:p14="http://schemas.microsoft.com/office/powerpoint/2010/main" val="3579958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443BF-5588-456A-BA7D-643A0608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Connection Module (With bias)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8C3C672-F4D6-4177-8003-CE8A088C0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68" y="1286324"/>
            <a:ext cx="6669000" cy="42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1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5ACC7-9957-40EC-AEA1-F3435655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DNN in HLS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6BE3ED-DE6C-4876-82A7-ADB151A4A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69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951C1-BC50-45E9-93B2-66AE16CE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Stratus Synthesis Result</a:t>
            </a:r>
            <a:br>
              <a:rPr lang="en-US" altLang="zh-TW" dirty="0"/>
            </a:br>
            <a:r>
              <a:rPr lang="en-US" altLang="zh-TW" dirty="0"/>
              <a:t>8-bits Multiplier and 24-bits Accumulator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F3FBAE-E9F4-4CB9-BCEB-C2C8997A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596668" cy="35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51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95335-D1C6-4E88-86F1-F0C5B118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Reason for Higher Area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596312-ED87-4ABD-AB63-175CC70A9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0123"/>
            <a:ext cx="8596668" cy="3880773"/>
          </a:xfrm>
        </p:spPr>
        <p:txBody>
          <a:bodyPr/>
          <a:lstStyle/>
          <a:p>
            <a:r>
              <a:rPr lang="en-US" altLang="zh-TW" dirty="0"/>
              <a:t>Row-based buffer version need extra area to place </a:t>
            </a:r>
          </a:p>
          <a:p>
            <a:pPr lvl="1"/>
            <a:r>
              <a:rPr lang="en-US" altLang="zh-TW" dirty="0"/>
              <a:t>Controller, buffer, and data path for buffer</a:t>
            </a:r>
          </a:p>
          <a:p>
            <a:r>
              <a:rPr lang="en-US" altLang="zh-TW" dirty="0"/>
              <a:t>Both version has same area of data path (MAC)</a:t>
            </a:r>
          </a:p>
          <a:p>
            <a:pPr marL="457200" lvl="1" indent="0">
              <a:buNone/>
            </a:pPr>
            <a:r>
              <a:rPr lang="en-US" altLang="zh-TW" dirty="0"/>
              <a:t>	Reuse-Conv1								Non-reuse-Conv1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4A7258-BA4B-4B0F-A8F1-F257C783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50" y="2868326"/>
            <a:ext cx="3597789" cy="35746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61368B-7767-4926-B148-E0EB0CBA2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65" y="2868326"/>
            <a:ext cx="3597789" cy="357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6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5ACC7-9957-40EC-AEA1-F3435655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DNN in RISCV-VP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6BE3ED-DE6C-4876-82A7-ADB151A4A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036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11BE6-F47E-4331-B350-8D0C1B57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Different-Cores Simulation Times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606931D-54CE-4DBA-905E-9E629007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82" y="1807308"/>
            <a:ext cx="8670649" cy="157747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FCFBFE1-629A-4132-97D0-0C0A147CB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82" y="3511883"/>
            <a:ext cx="8670649" cy="162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35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11BE6-F47E-4331-B350-8D0C1B57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Different-Ways Simulation Times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1AA9AD1-689A-4639-82CB-490C406C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82" y="1780141"/>
            <a:ext cx="8410620" cy="153208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F5EAE9F-7678-4FCD-9EEF-B0883339A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15" y="3511884"/>
            <a:ext cx="8432991" cy="15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8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0EF23-314C-436D-960D-70453339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- Convolution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BBEC0DC-EA81-4909-9A35-FE4EAEC7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6" y="1270000"/>
            <a:ext cx="7630044" cy="5086696"/>
          </a:xfrm>
        </p:spPr>
      </p:pic>
    </p:spTree>
    <p:extLst>
      <p:ext uri="{BB962C8B-B14F-4D97-AF65-F5344CB8AC3E}">
        <p14:creationId xmlns:p14="http://schemas.microsoft.com/office/powerpoint/2010/main" val="1440392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0EF23-314C-436D-960D-70453339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– Fully Connection</a:t>
            </a:r>
            <a:endParaRPr lang="zh-TW" altLang="en-US" dirty="0"/>
          </a:p>
        </p:txBody>
      </p:sp>
      <p:pic>
        <p:nvPicPr>
          <p:cNvPr id="10" name="內容版面配置區 6">
            <a:extLst>
              <a:ext uri="{FF2B5EF4-FFF2-40B4-BE49-F238E27FC236}">
                <a16:creationId xmlns:a16="http://schemas.microsoft.com/office/drawing/2014/main" id="{23D85F90-B981-4A41-9188-8001583B0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6" y="1275862"/>
            <a:ext cx="7630044" cy="5086696"/>
          </a:xfrm>
        </p:spPr>
      </p:pic>
    </p:spTree>
    <p:extLst>
      <p:ext uri="{BB962C8B-B14F-4D97-AF65-F5344CB8AC3E}">
        <p14:creationId xmlns:p14="http://schemas.microsoft.com/office/powerpoint/2010/main" val="177517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5ACC7-9957-40EC-AEA1-F3435655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Design Model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6BE3ED-DE6C-4876-82A7-ADB151A4A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176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28FF654-8760-4A12-A330-8EE28CD08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7" y="1270000"/>
            <a:ext cx="7630044" cy="50866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B70EF23-314C-436D-960D-70453339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– Entire DNN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591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9DB02-2FE8-4E70-83D7-D958A075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- Overview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61E5360-D204-433F-8599-90CB04A64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55" y="1232042"/>
            <a:ext cx="7524537" cy="5016358"/>
          </a:xfrm>
        </p:spPr>
      </p:pic>
    </p:spTree>
    <p:extLst>
      <p:ext uri="{BB962C8B-B14F-4D97-AF65-F5344CB8AC3E}">
        <p14:creationId xmlns:p14="http://schemas.microsoft.com/office/powerpoint/2010/main" val="2153508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26F54-3B1A-405D-8888-A916B7DF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Results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5279A2-92F2-4FF2-9503-0CC53A08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29" y="1317766"/>
            <a:ext cx="5353501" cy="47782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1255098-D705-4949-9937-5CEC1B88B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30" y="1317766"/>
            <a:ext cx="2866940" cy="47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52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73E1E-E62E-4CA8-B11A-AAA5D276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4" y="2768600"/>
            <a:ext cx="8596668" cy="1320800"/>
          </a:xfrm>
        </p:spPr>
        <p:txBody>
          <a:bodyPr/>
          <a:lstStyle/>
          <a:p>
            <a:r>
              <a:rPr lang="en-US" altLang="zh-TW" dirty="0"/>
              <a:t>Thanks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62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BFE4-5484-45B1-9854-A4C9771D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CIFAR-10 Image classification model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CF88D25-9082-4813-8130-E220F0F0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539" y="1930400"/>
            <a:ext cx="5196704" cy="408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8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32DBC-F567-45C1-B9BA-54011E2C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CIFAR-10 Image classification model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D3E2214-381F-4A29-8A51-C2B861FEE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251" y="2330027"/>
            <a:ext cx="1439333" cy="30801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88A1B8-C07F-4004-AF7A-6E70E02B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1828571" cy="3419048"/>
          </a:xfrm>
          <a:prstGeom prst="rect">
            <a:avLst/>
          </a:prstGeom>
        </p:spPr>
      </p:pic>
      <p:pic>
        <p:nvPicPr>
          <p:cNvPr id="11" name="內容版面配置區 8">
            <a:extLst>
              <a:ext uri="{FF2B5EF4-FFF2-40B4-BE49-F238E27FC236}">
                <a16:creationId xmlns:a16="http://schemas.microsoft.com/office/drawing/2014/main" id="{9E874EB9-8A71-4836-A814-FD392FBE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0" y="2330027"/>
            <a:ext cx="1439333" cy="308017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24D992A-B475-4596-9837-AA0E5298C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63" y="2498726"/>
            <a:ext cx="48768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1DA61-8B71-4E11-90A6-3D247032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 layer golden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E42A9C-8AB7-45EE-9151-C426ADCF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FD4279-AD5E-4152-89D7-1A285FDA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596669" cy="43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F1D98-DAD5-450E-BD50-42333184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Connection layer golden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F6C29D-55E6-48B3-97B6-DD04457B6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B864C2-1255-4B9F-BB9E-5179B6D4D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596668" cy="267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9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72958-DE57-451D-A7F1-D19F1473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Each layer parameters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7E597-4975-41F3-9E57-949F6D1D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 layer			     : 3 channels, 32 pixels width, and 32 pixels  height</a:t>
            </a:r>
          </a:p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3D Convolution layer     : 6 batches, 3 channels, 5x5 kernels</a:t>
            </a:r>
          </a:p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max-pooling layer	     : 6 batches, 2x2 max-pooling </a:t>
            </a:r>
          </a:p>
          <a:p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3D</a:t>
            </a:r>
            <a:r>
              <a:rPr lang="zh-TW" altLang="en-US" dirty="0"/>
              <a:t> </a:t>
            </a:r>
            <a:r>
              <a:rPr lang="en-US" altLang="zh-TW" dirty="0"/>
              <a:t>Convolution layer    : 16 batches, 6 channels, 5x5 kernels</a:t>
            </a:r>
          </a:p>
          <a:p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 max-pooling layer	     : 16 batches, 2x2 max-pooling </a:t>
            </a:r>
          </a:p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Fully Connection layer  : 400 to 120 FC</a:t>
            </a:r>
          </a:p>
          <a:p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 Fully Connection layer : 120 to 84 FC</a:t>
            </a:r>
          </a:p>
          <a:p>
            <a:r>
              <a:rPr lang="en-US" altLang="zh-TW" dirty="0"/>
              <a:t>3</a:t>
            </a:r>
            <a:r>
              <a:rPr lang="en-US" altLang="zh-TW" baseline="30000" dirty="0"/>
              <a:t>rd</a:t>
            </a:r>
            <a:r>
              <a:rPr lang="en-US" altLang="zh-TW" dirty="0"/>
              <a:t>  Fully Connection layer : 84 to 10 FC with bias addition</a:t>
            </a:r>
          </a:p>
          <a:p>
            <a:r>
              <a:rPr lang="en-US" altLang="zh-TW" dirty="0"/>
              <a:t>Output layer			     : predicted value of 10 classes 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238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B2C82-53CE-4196-AE13-05ECE016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Quantization for hardware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7C4E7-EC3B-492A-B338-1034E5A2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 bit-width</a:t>
            </a:r>
          </a:p>
          <a:p>
            <a:pPr lvl="1"/>
            <a:r>
              <a:rPr lang="en-US" altLang="zh-TW" dirty="0"/>
              <a:t>8-bits Integer Multiplication</a:t>
            </a:r>
          </a:p>
          <a:p>
            <a:pPr lvl="1"/>
            <a:r>
              <a:rPr lang="en-US" altLang="zh-TW" dirty="0"/>
              <a:t>24-bits Integer Multiplication</a:t>
            </a:r>
          </a:p>
          <a:p>
            <a:r>
              <a:rPr lang="en-US" altLang="zh-TW" dirty="0"/>
              <a:t>Effect</a:t>
            </a:r>
          </a:p>
          <a:p>
            <a:pPr lvl="1"/>
            <a:r>
              <a:rPr lang="en-US" altLang="zh-TW" dirty="0"/>
              <a:t>Lower Area</a:t>
            </a:r>
          </a:p>
          <a:p>
            <a:pPr lvl="1"/>
            <a:r>
              <a:rPr lang="en-US" altLang="zh-TW" dirty="0"/>
              <a:t>Lower power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ED58BA-0FB1-467D-BB5C-6C75C2B7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622" y="2160589"/>
            <a:ext cx="5090380" cy="226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1021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1684</TotalTime>
  <Words>502</Words>
  <Application>Microsoft Office PowerPoint</Application>
  <PresentationFormat>寬螢幕</PresentationFormat>
  <Paragraphs>92</Paragraphs>
  <Slides>33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EE6470 Implementation of Many-core Systems Final Project - Deep Neural Network</vt:lpstr>
      <vt:lpstr>Guide line</vt:lpstr>
      <vt:lpstr>Introduction of Design Model </vt:lpstr>
      <vt:lpstr>CIFAR-10 Image classification model</vt:lpstr>
      <vt:lpstr>CIFAR-10 Image classification model</vt:lpstr>
      <vt:lpstr>Convolution layer golden code</vt:lpstr>
      <vt:lpstr>Fully Connection layer golden code</vt:lpstr>
      <vt:lpstr>Each layer parameters</vt:lpstr>
      <vt:lpstr>Quantization for hardware design</vt:lpstr>
      <vt:lpstr>Golden Model &amp; Result Verification</vt:lpstr>
      <vt:lpstr>Data Reuse</vt:lpstr>
      <vt:lpstr>Method Analysis</vt:lpstr>
      <vt:lpstr>Data Reuse: Convolution</vt:lpstr>
      <vt:lpstr>Data Reuse: Fully Connection</vt:lpstr>
      <vt:lpstr>Data Reuse Method Comparison</vt:lpstr>
      <vt:lpstr>Design Architecture </vt:lpstr>
      <vt:lpstr>TLM Overview</vt:lpstr>
      <vt:lpstr>Testbench</vt:lpstr>
      <vt:lpstr>3D Convolution module</vt:lpstr>
      <vt:lpstr>Fully Connection Module (No bias)</vt:lpstr>
      <vt:lpstr>Fully Connection Module (With bias)</vt:lpstr>
      <vt:lpstr>DNN in HLS </vt:lpstr>
      <vt:lpstr>Stratus Synthesis Result 8-bits Multiplier and 24-bits Accumulator</vt:lpstr>
      <vt:lpstr>Reason for Higher Area</vt:lpstr>
      <vt:lpstr>DNN in RISCV-VP</vt:lpstr>
      <vt:lpstr>Different-Cores Simulation Times</vt:lpstr>
      <vt:lpstr>Different-Ways Simulation Times</vt:lpstr>
      <vt:lpstr>Comparison - Convolution</vt:lpstr>
      <vt:lpstr>Comparison – Fully Connection</vt:lpstr>
      <vt:lpstr>Comparison – Entire DNN</vt:lpstr>
      <vt:lpstr>Comparison - Overview</vt:lpstr>
      <vt:lpstr>Simulation Results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EE6470 Implementation of Many-core Systems Midterm Project - Deep Neural Network</dc:title>
  <dc:creator>Yu Chien Chung</dc:creator>
  <cp:lastModifiedBy>Yu Chien Chung</cp:lastModifiedBy>
  <cp:revision>100</cp:revision>
  <dcterms:created xsi:type="dcterms:W3CDTF">2021-05-01T07:24:41Z</dcterms:created>
  <dcterms:modified xsi:type="dcterms:W3CDTF">2021-06-19T06:39:49Z</dcterms:modified>
</cp:coreProperties>
</file>