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75" r:id="rId4"/>
    <p:sldId id="277" r:id="rId5"/>
    <p:sldId id="286" r:id="rId6"/>
    <p:sldId id="282" r:id="rId7"/>
    <p:sldId id="284" r:id="rId8"/>
    <p:sldId id="279" r:id="rId9"/>
    <p:sldId id="285" r:id="rId10"/>
    <p:sldId id="287" r:id="rId11"/>
    <p:sldId id="288" r:id="rId12"/>
    <p:sldId id="289" r:id="rId13"/>
    <p:sldId id="283" r:id="rId14"/>
    <p:sldId id="290" r:id="rId15"/>
    <p:sldId id="271" r:id="rId16"/>
    <p:sldId id="291" r:id="rId17"/>
    <p:sldId id="29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553B0F17-62B7-4F91-BCF2-5CB6909DA856}">
          <p14:sldIdLst>
            <p14:sldId id="256"/>
            <p14:sldId id="281"/>
            <p14:sldId id="275"/>
            <p14:sldId id="277"/>
            <p14:sldId id="286"/>
            <p14:sldId id="282"/>
            <p14:sldId id="284"/>
            <p14:sldId id="279"/>
            <p14:sldId id="285"/>
            <p14:sldId id="287"/>
            <p14:sldId id="288"/>
            <p14:sldId id="289"/>
            <p14:sldId id="283"/>
            <p14:sldId id="290"/>
            <p14:sldId id="271"/>
            <p14:sldId id="291"/>
            <p14:sldId id="292"/>
          </p14:sldIdLst>
        </p14:section>
        <p14:section name="未命名的章節" id="{C24C5586-1CF8-4CC4-998D-429E3999B307}">
          <p14:sldIdLst/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gOd+wQMooxLTDHdRWfjSuicpG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 rot="5400000">
            <a:off x="3648869" y="-1608931"/>
            <a:ext cx="4894262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title"/>
          </p:nvPr>
        </p:nvSpPr>
        <p:spPr>
          <a:xfrm rot="5400000">
            <a:off x="7513110" y="1580092"/>
            <a:ext cx="5975350" cy="290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1"/>
          </p:nvPr>
        </p:nvSpPr>
        <p:spPr>
          <a:xfrm rot="5400000">
            <a:off x="1602320" y="-1223434"/>
            <a:ext cx="5975350" cy="851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1 個大物件與 2 個小物件" type="objAndTwoObj">
  <p:cSld name="OBJECT_AND_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2"/>
          </p:nvPr>
        </p:nvSpPr>
        <p:spPr>
          <a:xfrm>
            <a:off x="6197600" y="1125549"/>
            <a:ext cx="5080000" cy="237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3"/>
          </p:nvPr>
        </p:nvSpPr>
        <p:spPr>
          <a:xfrm>
            <a:off x="6197600" y="3648086"/>
            <a:ext cx="5080000" cy="237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兩項物件" type="txAndTwoObj">
  <p:cSld name="TEX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2"/>
          </p:nvPr>
        </p:nvSpPr>
        <p:spPr>
          <a:xfrm>
            <a:off x="6197600" y="1125549"/>
            <a:ext cx="5080000" cy="237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3"/>
          </p:nvPr>
        </p:nvSpPr>
        <p:spPr>
          <a:xfrm>
            <a:off x="6197600" y="3648086"/>
            <a:ext cx="5080000" cy="237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2"/>
          </p:nvPr>
        </p:nvSpPr>
        <p:spPr>
          <a:xfrm>
            <a:off x="61976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431372" y="980728"/>
            <a:ext cx="11425269" cy="50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/>
            </a:lvl1pPr>
            <a:lvl2pPr marL="914400" lvl="1" indent="-3556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/>
            </a:lvl2pPr>
            <a:lvl3pPr marL="1371600" lvl="2" indent="-3429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/>
            </a:lvl3pPr>
            <a:lvl4pPr marL="1828800" lvl="3" indent="-3302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/>
            </a:lvl4pPr>
            <a:lvl5pPr marL="2286000" lvl="4" indent="-3175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5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/>
            </a:lvl1pPr>
            <a:lvl2pPr marL="914400" lvl="1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None/>
              <a:defRPr sz="1013"/>
            </a:lvl2pPr>
            <a:lvl3pPr marL="1371600" lvl="2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Times New Roman"/>
              <a:buNone/>
              <a:defRPr sz="788"/>
            </a:lvl4pPr>
            <a:lvl5pPr marL="2286000" lvl="4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Times New Roman"/>
              <a:buNone/>
              <a:defRPr sz="788"/>
            </a:lvl5pPr>
            <a:lvl6pPr marL="2743200" lvl="5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sz="788"/>
            </a:lvl6pPr>
            <a:lvl7pPr marL="3200400" lvl="6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sz="788"/>
            </a:lvl7pPr>
            <a:lvl8pPr marL="3657600" lvl="7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sz="788"/>
            </a:lvl8pPr>
            <a:lvl9pPr marL="4114800" lvl="8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sz="78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Times New Roman"/>
              <a:buChar char="•"/>
              <a:defRPr sz="1575"/>
            </a:lvl1pPr>
            <a:lvl2pPr marL="914400" lvl="1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/>
            </a:lvl2pPr>
            <a:lvl3pPr marL="1371600" lvl="2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•"/>
              <a:defRPr sz="1125"/>
            </a:lvl3pPr>
            <a:lvl4pPr marL="1828800" lvl="3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–"/>
              <a:defRPr sz="1013"/>
            </a:lvl4pPr>
            <a:lvl5pPr marL="2286000" lvl="4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»"/>
              <a:defRPr sz="1013"/>
            </a:lvl5pPr>
            <a:lvl6pPr marL="2743200" lvl="5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6pPr>
            <a:lvl7pPr marL="3200400" lvl="6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7pPr>
            <a:lvl8pPr marL="3657600" lvl="7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8pPr>
            <a:lvl9pPr marL="4114800" lvl="8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2"/>
          </p:nvPr>
        </p:nvSpPr>
        <p:spPr>
          <a:xfrm>
            <a:off x="61976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Times New Roman"/>
              <a:buChar char="•"/>
              <a:defRPr sz="1575"/>
            </a:lvl1pPr>
            <a:lvl2pPr marL="914400" lvl="1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/>
            </a:lvl2pPr>
            <a:lvl3pPr marL="1371600" lvl="2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•"/>
              <a:defRPr sz="1125"/>
            </a:lvl3pPr>
            <a:lvl4pPr marL="1828800" lvl="3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–"/>
              <a:defRPr sz="1013"/>
            </a:lvl4pPr>
            <a:lvl5pPr marL="2286000" lvl="4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»"/>
              <a:defRPr sz="1013"/>
            </a:lvl5pPr>
            <a:lvl6pPr marL="2743200" lvl="5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6pPr>
            <a:lvl7pPr marL="3200400" lvl="6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7pPr>
            <a:lvl8pPr marL="3657600" lvl="7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8pPr>
            <a:lvl9pPr marL="4114800" lvl="8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sz="135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2pPr>
            <a:lvl3pPr marL="1371600" lvl="2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None/>
              <a:defRPr sz="1013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/>
            </a:lvl1pPr>
            <a:lvl2pPr marL="914400" lvl="1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/>
            </a:lvl2pPr>
            <a:lvl3pPr marL="1371600" lvl="2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•"/>
              <a:defRPr sz="1013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sz="135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2pPr>
            <a:lvl3pPr marL="1371600" lvl="2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None/>
              <a:defRPr sz="1013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/>
            </a:lvl1pPr>
            <a:lvl2pPr marL="914400" lvl="1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/>
            </a:lvl2pPr>
            <a:lvl3pPr marL="1371600" lvl="2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•"/>
              <a:defRPr sz="1013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4766733" y="27306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1pPr>
            <a:lvl2pPr marL="914400" lvl="1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Times New Roman"/>
              <a:buChar char="–"/>
              <a:defRPr sz="1575"/>
            </a:lvl2pPr>
            <a:lvl3pPr marL="1371600" lvl="2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/>
            </a:lvl3pPr>
            <a:lvl4pPr marL="1828800" lvl="3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/>
            </a:lvl4pPr>
            <a:lvl5pPr marL="2286000" lvl="4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»"/>
              <a:defRPr sz="1125"/>
            </a:lvl5pPr>
            <a:lvl6pPr marL="2743200" lvl="5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6pPr>
            <a:lvl7pPr marL="3200400" lvl="6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7pPr>
            <a:lvl8pPr marL="3657600" lvl="7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8pPr>
            <a:lvl9pPr marL="4114800" lvl="8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Times New Roman"/>
              <a:buNone/>
              <a:defRPr sz="788"/>
            </a:lvl1pPr>
            <a:lvl2pPr marL="914400" lvl="1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/>
            </a:lvl2pPr>
            <a:lvl3pPr marL="1371600" lvl="2" indent="-228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Font typeface="Times New Roman"/>
              <a:buNone/>
              <a:defRPr sz="563"/>
            </a:lvl3pPr>
            <a:lvl4pPr marL="1828800" lvl="3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4pPr>
            <a:lvl5pPr marL="2286000" lvl="4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5pPr>
            <a:lvl6pPr marL="2743200" lvl="5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6pPr>
            <a:lvl7pPr marL="3200400" lvl="6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7pPr>
            <a:lvl8pPr marL="3657600" lvl="7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8pPr>
            <a:lvl9pPr marL="4114800" lvl="8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Times New Roman"/>
              <a:buNone/>
              <a:defRPr sz="788"/>
            </a:lvl1pPr>
            <a:lvl2pPr marL="914400" lvl="1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/>
            </a:lvl2pPr>
            <a:lvl3pPr marL="1371600" lvl="2" indent="-228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Font typeface="Times New Roman"/>
              <a:buNone/>
              <a:defRPr sz="563"/>
            </a:lvl3pPr>
            <a:lvl4pPr marL="1828800" lvl="3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4pPr>
            <a:lvl5pPr marL="2286000" lvl="4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5pPr>
            <a:lvl6pPr marL="2743200" lvl="5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6pPr>
            <a:lvl7pPr marL="3200400" lvl="6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7pPr>
            <a:lvl8pPr marL="3657600" lvl="7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8pPr>
            <a:lvl9pPr marL="4114800" lvl="8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8"/>
          <p:cNvCxnSpPr/>
          <p:nvPr/>
        </p:nvCxnSpPr>
        <p:spPr>
          <a:xfrm>
            <a:off x="704851" y="6569075"/>
            <a:ext cx="10769600" cy="0"/>
          </a:xfrm>
          <a:prstGeom prst="straightConnector1">
            <a:avLst/>
          </a:prstGeom>
          <a:noFill/>
          <a:ln w="254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8"/>
          <p:cNvCxnSpPr/>
          <p:nvPr/>
        </p:nvCxnSpPr>
        <p:spPr>
          <a:xfrm>
            <a:off x="704851" y="6518275"/>
            <a:ext cx="10769600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103632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»"/>
              <a:defRPr sz="112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18"/>
          <p:cNvCxnSpPr/>
          <p:nvPr/>
        </p:nvCxnSpPr>
        <p:spPr>
          <a:xfrm>
            <a:off x="105833" y="692150"/>
            <a:ext cx="12075584" cy="1588"/>
          </a:xfrm>
          <a:prstGeom prst="straightConnector1">
            <a:avLst/>
          </a:prstGeom>
          <a:noFill/>
          <a:ln w="254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8"/>
          <p:cNvCxnSpPr/>
          <p:nvPr/>
        </p:nvCxnSpPr>
        <p:spPr>
          <a:xfrm>
            <a:off x="101600" y="744549"/>
            <a:ext cx="12075584" cy="1587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8"/>
          <p:cNvSpPr/>
          <p:nvPr/>
        </p:nvSpPr>
        <p:spPr>
          <a:xfrm>
            <a:off x="10519835" y="6442075"/>
            <a:ext cx="4445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8"/>
          <p:cNvSpPr/>
          <p:nvPr/>
        </p:nvSpPr>
        <p:spPr>
          <a:xfrm>
            <a:off x="10265833" y="6438900"/>
            <a:ext cx="924984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5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7328" y="6171003"/>
            <a:ext cx="3360373" cy="68700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5555/2821589" TargetMode="External"/><Relationship Id="rId2" Type="http://schemas.openxmlformats.org/officeDocument/2006/relationships/hyperlink" Target="https://arxiv.org/abs/1710.1029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astnerRG/pp4fpgas" TargetMode="External"/><Relationship Id="rId4" Type="http://schemas.openxmlformats.org/officeDocument/2006/relationships/hyperlink" Target="https://www.boledu.org/textbooks/hls-textbook/structure-and-hierarchical-design/structure-desig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y39866821/Vitis-HLS-2D-Mesh-NoC-Implemen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output-virtual-chann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sz="4000" dirty="0"/>
              <a:t>AAHLS</a:t>
            </a:r>
            <a:r>
              <a:rPr lang="zh-TW" altLang="en-US" sz="4000" dirty="0"/>
              <a:t> </a:t>
            </a:r>
            <a:r>
              <a:rPr lang="en-US" altLang="zh-TW" sz="4000" dirty="0"/>
              <a:t>Final Project Presentation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3200" dirty="0"/>
              <a:t>2D Mesh Interconnection Network on Chip</a:t>
            </a:r>
            <a:endParaRPr sz="4000"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457200" lvl="0" indent="-31432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</a:pPr>
            <a:r>
              <a:rPr lang="en-US" altLang="zh-TW" sz="2000" dirty="0"/>
              <a:t>Group 03: </a:t>
            </a:r>
            <a:r>
              <a:rPr lang="zh-TW" altLang="en-US" sz="2000" dirty="0"/>
              <a:t>鍾宇騫 許鏡瑋</a:t>
            </a:r>
            <a:endParaRPr lang="en-US" altLang="zh-TW" sz="2000" dirty="0"/>
          </a:p>
          <a:p>
            <a:pPr marL="457200" lvl="0" indent="-31432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</a:pPr>
            <a:r>
              <a:rPr lang="sv-SE" sz="2000" dirty="0"/>
              <a:t>2022 / 0</a:t>
            </a:r>
            <a:r>
              <a:rPr lang="en-US" sz="2000" dirty="0"/>
              <a:t>6</a:t>
            </a:r>
            <a:r>
              <a:rPr lang="zh-TW" altLang="en-US" sz="2000" dirty="0"/>
              <a:t> </a:t>
            </a:r>
            <a:r>
              <a:rPr lang="en-US" altLang="zh-TW" sz="2000" dirty="0"/>
              <a:t>/</a:t>
            </a:r>
            <a:r>
              <a:rPr lang="zh-TW" altLang="en-US" sz="2000" dirty="0"/>
              <a:t> </a:t>
            </a:r>
            <a:r>
              <a:rPr lang="en-US" altLang="zh-TW" sz="2000" dirty="0"/>
              <a:t>15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07288-8D27-46BA-ACD1-44D33064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Structural Design Technique (I)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53017D-D07F-463B-85DA-8E1F73271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Recall: Combinational &amp; sequential part description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EA41CF-67C7-4D3C-807A-CC483EAFDA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3565" y="1387338"/>
            <a:ext cx="5607134" cy="17016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79A26EC-301D-4E35-943E-9CCAF44F2A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8632" y="3231472"/>
            <a:ext cx="6859227" cy="26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78E5E-7AE6-4E71-B4D9-7DFA0579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Structural Design Technique (II)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14D530-596D-4588-A2E0-3AB805AA02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453" y="932879"/>
            <a:ext cx="4452675" cy="50950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F26C541-DB90-40FF-B494-C370EC659D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10090" y="932879"/>
            <a:ext cx="6842727" cy="434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78E5E-7AE6-4E71-B4D9-7DFA0579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Structural Design Technique (III)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CF38D2-BA03-407E-A01F-00F928815E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3401" y="996950"/>
            <a:ext cx="5274310" cy="24320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26AC18-5E84-46F8-9624-C2EF89AE66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43708" y="996950"/>
            <a:ext cx="4635623" cy="51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9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3649A-9833-49FD-BA26-43712A90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&amp; Resource Utilization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B260CA-8650-46F5-8752-04AAEE0CA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4950"/>
              </p:ext>
            </p:extLst>
          </p:nvPr>
        </p:nvGraphicFramePr>
        <p:xfrm>
          <a:off x="2396971" y="1100828"/>
          <a:ext cx="6968970" cy="4918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5115">
                  <a:extLst>
                    <a:ext uri="{9D8B030D-6E8A-4147-A177-3AD203B41FA5}">
                      <a16:colId xmlns:a16="http://schemas.microsoft.com/office/drawing/2014/main" val="4248757779"/>
                    </a:ext>
                  </a:extLst>
                </a:gridCol>
                <a:gridCol w="1590148">
                  <a:extLst>
                    <a:ext uri="{9D8B030D-6E8A-4147-A177-3AD203B41FA5}">
                      <a16:colId xmlns:a16="http://schemas.microsoft.com/office/drawing/2014/main" val="3254433613"/>
                    </a:ext>
                  </a:extLst>
                </a:gridCol>
                <a:gridCol w="1333707">
                  <a:extLst>
                    <a:ext uri="{9D8B030D-6E8A-4147-A177-3AD203B41FA5}">
                      <a16:colId xmlns:a16="http://schemas.microsoft.com/office/drawing/2014/main" val="2408091846"/>
                    </a:ext>
                  </a:extLst>
                </a:gridCol>
              </a:tblGrid>
              <a:tr h="61487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Item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Result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Utilization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456806"/>
                  </a:ext>
                </a:extLst>
              </a:tr>
              <a:tr h="30743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Board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AlveoU280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441304"/>
                  </a:ext>
                </a:extLst>
              </a:tr>
              <a:tr h="30743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Clock rate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100 MHZ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452992"/>
                  </a:ext>
                </a:extLst>
              </a:tr>
              <a:tr h="30743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FF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49,987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1%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045626"/>
                  </a:ext>
                </a:extLst>
              </a:tr>
              <a:tr h="30743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DSP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0%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765780"/>
                  </a:ext>
                </a:extLst>
              </a:tr>
              <a:tr h="30743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LUT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131283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10%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1456130"/>
                  </a:ext>
                </a:extLst>
              </a:tr>
              <a:tr h="61487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Actual throughput (single router)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5.98 </a:t>
                      </a:r>
                      <a:r>
                        <a:rPr lang="en-US" sz="1800" kern="100" dirty="0" err="1">
                          <a:effectLst/>
                        </a:rPr>
                        <a:t>GBps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6568401"/>
                  </a:ext>
                </a:extLst>
              </a:tr>
              <a:tr h="61487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Ideal throughput (single router)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6.50 </a:t>
                      </a:r>
                      <a:r>
                        <a:rPr lang="en-US" sz="1800" kern="100" dirty="0" err="1">
                          <a:effectLst/>
                        </a:rPr>
                        <a:t>GBps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92%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737530"/>
                  </a:ext>
                </a:extLst>
              </a:tr>
              <a:tr h="61487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Worst throughput (single router)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1.30 </a:t>
                      </a:r>
                      <a:r>
                        <a:rPr lang="en-US" sz="1800" kern="100" dirty="0" err="1">
                          <a:effectLst/>
                        </a:rPr>
                        <a:t>GBps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474880"/>
                  </a:ext>
                </a:extLst>
              </a:tr>
              <a:tr h="30743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Actual throughput (system)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3.74 GBps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314166"/>
                  </a:ext>
                </a:extLst>
              </a:tr>
              <a:tr h="30743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Ideal throughput (system)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5.20 GBps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72%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09858"/>
                  </a:ext>
                </a:extLst>
              </a:tr>
              <a:tr h="30743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Worst throughput (system)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1.30 GBps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49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62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621AF-059C-4EC9-BAC6-0B980407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&amp; Contribution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0D2276-E6F1-4EAB-97D6-3867DE242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Xilinx Vitis is not suitable for structural design</a:t>
            </a:r>
          </a:p>
          <a:p>
            <a:pPr lvl="1"/>
            <a:r>
              <a:rPr lang="en-US" altLang="zh-TW" dirty="0"/>
              <a:t>Bad utilization when synthesis</a:t>
            </a:r>
          </a:p>
          <a:p>
            <a:pPr lvl="1"/>
            <a:r>
              <a:rPr lang="en-US" altLang="zh-TW" dirty="0"/>
              <a:t>It is developed for high-level algorithm hardware-mapping (RestNet50, Signal processing)</a:t>
            </a:r>
          </a:p>
          <a:p>
            <a:pPr lvl="1"/>
            <a:r>
              <a:rPr lang="en-US" altLang="zh-TW" dirty="0"/>
              <a:t>Lack of documentation about structural design</a:t>
            </a:r>
          </a:p>
          <a:p>
            <a:r>
              <a:rPr lang="en-US" altLang="zh-TW" dirty="0"/>
              <a:t>Our contribution</a:t>
            </a:r>
          </a:p>
          <a:p>
            <a:pPr lvl="1"/>
            <a:r>
              <a:rPr lang="en-US" altLang="zh-TW" dirty="0"/>
              <a:t>Build a 2-by-2 2D mesh </a:t>
            </a:r>
            <a:r>
              <a:rPr lang="en-US" altLang="zh-TW" dirty="0" err="1"/>
              <a:t>NoC</a:t>
            </a:r>
            <a:r>
              <a:rPr lang="en-US" altLang="zh-TW" dirty="0"/>
              <a:t> with classical router implementation</a:t>
            </a:r>
          </a:p>
          <a:p>
            <a:pPr lvl="1"/>
            <a:r>
              <a:rPr lang="en-US" altLang="zh-TW" dirty="0"/>
              <a:t>Explore structural design coding style</a:t>
            </a:r>
          </a:p>
          <a:p>
            <a:pPr lvl="2"/>
            <a:r>
              <a:rPr lang="en-US" altLang="zh-TW" dirty="0"/>
              <a:t>Combinational &amp; sequential updating in </a:t>
            </a:r>
            <a:r>
              <a:rPr lang="en-US" altLang="zh-TW" b="1" dirty="0"/>
              <a:t>class level </a:t>
            </a:r>
            <a:r>
              <a:rPr lang="en-US" altLang="zh-TW" dirty="0"/>
              <a:t>(Lecture and paper provide function-level design)</a:t>
            </a:r>
          </a:p>
          <a:p>
            <a:pPr lvl="2"/>
            <a:r>
              <a:rPr lang="en-US" altLang="zh-TW" dirty="0"/>
              <a:t>RTL-like coding style, explore the design style of independent module</a:t>
            </a:r>
          </a:p>
          <a:p>
            <a:r>
              <a:rPr lang="en-US" altLang="zh-TW" dirty="0"/>
              <a:t>Future of our work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err="1"/>
              <a:t>Vivado</a:t>
            </a:r>
            <a:r>
              <a:rPr lang="en-US" altLang="zh-TW" dirty="0"/>
              <a:t> to design hardware in RTL coding</a:t>
            </a:r>
          </a:p>
          <a:p>
            <a:pPr lvl="1"/>
            <a:r>
              <a:rPr lang="en-US" altLang="zh-TW" dirty="0"/>
              <a:t>Using Vitis for IP integration and prototyping</a:t>
            </a:r>
          </a:p>
          <a:p>
            <a:pPr lvl="2"/>
            <a:r>
              <a:rPr lang="en-US" altLang="zh-TW" dirty="0"/>
              <a:t>Software stack of Vitis is powerful</a:t>
            </a:r>
          </a:p>
          <a:p>
            <a:pPr marL="1028700" lvl="2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094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1519E-958D-4DDD-836A-57EE91A6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collaboration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07BA43-06BA-43F3-B2B6-532BCCFFD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25687"/>
              </p:ext>
            </p:extLst>
          </p:nvPr>
        </p:nvGraphicFramePr>
        <p:xfrm>
          <a:off x="2837249" y="1907310"/>
          <a:ext cx="6517502" cy="245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8751">
                  <a:extLst>
                    <a:ext uri="{9D8B030D-6E8A-4147-A177-3AD203B41FA5}">
                      <a16:colId xmlns:a16="http://schemas.microsoft.com/office/drawing/2014/main" val="331419021"/>
                    </a:ext>
                  </a:extLst>
                </a:gridCol>
                <a:gridCol w="3258751">
                  <a:extLst>
                    <a:ext uri="{9D8B030D-6E8A-4147-A177-3AD203B41FA5}">
                      <a16:colId xmlns:a16="http://schemas.microsoft.com/office/drawing/2014/main" val="3820406045"/>
                    </a:ext>
                  </a:extLst>
                </a:gridCol>
              </a:tblGrid>
              <a:tr h="491454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Job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Student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57721"/>
                  </a:ext>
                </a:extLst>
              </a:tr>
              <a:tr h="491454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Router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鍾宇騫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71269"/>
                  </a:ext>
                </a:extLst>
              </a:tr>
              <a:tr h="491454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Network Interface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鍾宇騫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514141"/>
                  </a:ext>
                </a:extLst>
              </a:tr>
              <a:tr h="491454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System Integration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鍾宇騫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84927"/>
                  </a:ext>
                </a:extLst>
              </a:tr>
              <a:tr h="491454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OpenCL &amp; prototyping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許鏡瑋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73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B3D7E-5D06-433F-9E2B-5ADCFCE9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A2F801-6AA4-4D5F-8F3F-B9587D31E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[1] 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Using </a:t>
            </a:r>
            <a:r>
              <a:rPr lang="en-US" altLang="zh-TW" sz="1800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Vivado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-HLS for Structural Design: a </a:t>
            </a:r>
            <a:r>
              <a:rPr lang="en-US" altLang="zh-TW" sz="1800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NoC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 Case Study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[2] 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principle and practice of interconnection network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[3] 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HLS text book from Bridge of Life Education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[4] 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5"/>
              </a:rPr>
              <a:t>Parallel Programming for FPGA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607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D6530-0AB7-4F35-9E85-4421DD09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Repository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BCDB0-83A1-404D-81D0-39C7BA3AF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altLang="zh-TW">
                <a:hlinkClick r:id="rId2"/>
              </a:rPr>
              <a:t>https://github.com/andy39866821/Vitis-HLS-2D-Mesh-NoC-Implementation</a:t>
            </a:r>
            <a:endParaRPr lang="en-US" altLang="zh-TW"/>
          </a:p>
          <a:p>
            <a:pPr marL="889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87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FCAC7F-A9F9-4E8B-A2CE-324DCDFCA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372" y="980728"/>
            <a:ext cx="11425269" cy="5039072"/>
          </a:xfrm>
        </p:spPr>
        <p:txBody>
          <a:bodyPr/>
          <a:lstStyle/>
          <a:p>
            <a:r>
              <a:rPr lang="en-US" altLang="zh-TW" dirty="0"/>
              <a:t>2x2 Interconnection Network on Chip in Structural Design</a:t>
            </a:r>
          </a:p>
          <a:p>
            <a:r>
              <a:rPr lang="en-US" altLang="zh-TW" dirty="0"/>
              <a:t>Exploring possibility of Xilinx HLS for </a:t>
            </a:r>
            <a:r>
              <a:rPr lang="en-US" altLang="zh-TW" dirty="0" err="1"/>
              <a:t>NoC</a:t>
            </a:r>
            <a:r>
              <a:rPr lang="en-US" altLang="zh-TW" dirty="0"/>
              <a:t> system design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C4E46F-EA51-4A02-8EBA-8A793F8F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Architecture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855A87-7B84-43DB-8D05-8DD97CA69DCE}"/>
              </a:ext>
            </a:extLst>
          </p:cNvPr>
          <p:cNvSpPr/>
          <p:nvPr/>
        </p:nvSpPr>
        <p:spPr>
          <a:xfrm>
            <a:off x="4101854" y="2620725"/>
            <a:ext cx="839679" cy="862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Router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109BA0-B06E-4674-950E-32D445A5FFC8}"/>
              </a:ext>
            </a:extLst>
          </p:cNvPr>
          <p:cNvSpPr/>
          <p:nvPr/>
        </p:nvSpPr>
        <p:spPr>
          <a:xfrm>
            <a:off x="6340229" y="2620725"/>
            <a:ext cx="839679" cy="862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Router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2071E1-2471-4E8A-A190-E23C71A49A67}"/>
              </a:ext>
            </a:extLst>
          </p:cNvPr>
          <p:cNvSpPr/>
          <p:nvPr/>
        </p:nvSpPr>
        <p:spPr>
          <a:xfrm>
            <a:off x="4101854" y="4403911"/>
            <a:ext cx="839679" cy="862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Router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238B0E-AB67-44C2-91E2-A2A44FEE509D}"/>
              </a:ext>
            </a:extLst>
          </p:cNvPr>
          <p:cNvSpPr/>
          <p:nvPr/>
        </p:nvSpPr>
        <p:spPr>
          <a:xfrm>
            <a:off x="6340229" y="4403911"/>
            <a:ext cx="839679" cy="862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Router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932A86F-0E36-4CA8-A267-DD50D76B0DE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979865" y="3052032"/>
            <a:ext cx="1360364" cy="6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911219A-CA3D-4132-950D-DE7B99B59C6A}"/>
              </a:ext>
            </a:extLst>
          </p:cNvPr>
          <p:cNvCxnSpPr>
            <a:cxnSpLocks/>
          </p:cNvCxnSpPr>
          <p:nvPr/>
        </p:nvCxnSpPr>
        <p:spPr>
          <a:xfrm flipV="1">
            <a:off x="4941533" y="4823518"/>
            <a:ext cx="1360364" cy="6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0F08600-0909-457E-82E7-6B3C5A060FF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60069" y="3483338"/>
            <a:ext cx="0" cy="9379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B09E637-ADA7-4D24-A4D5-1AD7095C9622}"/>
              </a:ext>
            </a:extLst>
          </p:cNvPr>
          <p:cNvCxnSpPr>
            <a:cxnSpLocks/>
          </p:cNvCxnSpPr>
          <p:nvPr/>
        </p:nvCxnSpPr>
        <p:spPr>
          <a:xfrm>
            <a:off x="4521693" y="3465991"/>
            <a:ext cx="0" cy="9379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77C2649-950A-4755-BEC7-16B28CFF9FA9}"/>
              </a:ext>
            </a:extLst>
          </p:cNvPr>
          <p:cNvSpPr/>
          <p:nvPr/>
        </p:nvSpPr>
        <p:spPr>
          <a:xfrm>
            <a:off x="7329582" y="5819582"/>
            <a:ext cx="511690" cy="457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NI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9DE3279-94C6-43AD-A6EE-0F4D6154617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161090" y="5254824"/>
            <a:ext cx="424337" cy="5647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E114F4D-A947-4275-AB5D-CFAF35747848}"/>
              </a:ext>
            </a:extLst>
          </p:cNvPr>
          <p:cNvSpPr/>
          <p:nvPr/>
        </p:nvSpPr>
        <p:spPr>
          <a:xfrm>
            <a:off x="3331040" y="3869517"/>
            <a:ext cx="511690" cy="457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NI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1115E10-6A3F-4422-919A-B654118BBA88}"/>
              </a:ext>
            </a:extLst>
          </p:cNvPr>
          <p:cNvCxnSpPr>
            <a:cxnSpLocks/>
          </p:cNvCxnSpPr>
          <p:nvPr/>
        </p:nvCxnSpPr>
        <p:spPr>
          <a:xfrm flipH="1">
            <a:off x="3641852" y="3477745"/>
            <a:ext cx="454267" cy="391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686F32D-F5EE-4694-B99F-F610503F94CD}"/>
              </a:ext>
            </a:extLst>
          </p:cNvPr>
          <p:cNvSpPr/>
          <p:nvPr/>
        </p:nvSpPr>
        <p:spPr>
          <a:xfrm>
            <a:off x="7354135" y="4042503"/>
            <a:ext cx="511690" cy="457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NI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7D40519-B473-4F8A-A676-86DEC023977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185643" y="3477745"/>
            <a:ext cx="424337" cy="5647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6501-2459-4C27-92AE-3A22AA6FB9AE}"/>
              </a:ext>
            </a:extLst>
          </p:cNvPr>
          <p:cNvSpPr/>
          <p:nvPr/>
        </p:nvSpPr>
        <p:spPr>
          <a:xfrm>
            <a:off x="8175320" y="4042648"/>
            <a:ext cx="1385929" cy="457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Feed &amp; Fetch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EA195FD-B066-42B6-8969-3C739FBAF1D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870736" y="4271095"/>
            <a:ext cx="304584" cy="1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15E79D2-8856-43BF-866B-68E4E8279FAA}"/>
              </a:ext>
            </a:extLst>
          </p:cNvPr>
          <p:cNvSpPr/>
          <p:nvPr/>
        </p:nvSpPr>
        <p:spPr>
          <a:xfrm>
            <a:off x="8145857" y="5819582"/>
            <a:ext cx="1415392" cy="457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Feed &amp; Fetch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D4039DA-3DE8-4D3D-8FBC-70E5D468500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841272" y="6048029"/>
            <a:ext cx="304585" cy="1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A7DC8E7-473A-462B-AD0F-4FF413F3689D}"/>
              </a:ext>
            </a:extLst>
          </p:cNvPr>
          <p:cNvSpPr/>
          <p:nvPr/>
        </p:nvSpPr>
        <p:spPr>
          <a:xfrm>
            <a:off x="3331040" y="5645887"/>
            <a:ext cx="511690" cy="457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NI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890D7DD-C191-4135-8948-42A0255E15C6}"/>
              </a:ext>
            </a:extLst>
          </p:cNvPr>
          <p:cNvCxnSpPr>
            <a:cxnSpLocks/>
          </p:cNvCxnSpPr>
          <p:nvPr/>
        </p:nvCxnSpPr>
        <p:spPr>
          <a:xfrm flipH="1">
            <a:off x="3641852" y="5254115"/>
            <a:ext cx="454267" cy="391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90C3D2F-C06C-4555-9CD4-EADA5A36AC8A}"/>
              </a:ext>
            </a:extLst>
          </p:cNvPr>
          <p:cNvSpPr/>
          <p:nvPr/>
        </p:nvSpPr>
        <p:spPr>
          <a:xfrm>
            <a:off x="3123705" y="2256870"/>
            <a:ext cx="4856303" cy="41330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C48ACC1-E26C-422E-8CB3-1D0761216E3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833233" y="4098110"/>
            <a:ext cx="497807" cy="5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F824178-A082-481F-83C3-8135FF9983D8}"/>
              </a:ext>
            </a:extLst>
          </p:cNvPr>
          <p:cNvCxnSpPr>
            <a:cxnSpLocks/>
          </p:cNvCxnSpPr>
          <p:nvPr/>
        </p:nvCxnSpPr>
        <p:spPr>
          <a:xfrm flipV="1">
            <a:off x="2823063" y="5864310"/>
            <a:ext cx="497807" cy="5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B732961-30B8-4753-8D18-8F05AEDEB5F4}"/>
              </a:ext>
            </a:extLst>
          </p:cNvPr>
          <p:cNvSpPr/>
          <p:nvPr/>
        </p:nvSpPr>
        <p:spPr>
          <a:xfrm>
            <a:off x="839124" y="1923495"/>
            <a:ext cx="9655483" cy="4784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BF42FA6-C26B-4579-B76F-91DA75611351}"/>
              </a:ext>
            </a:extLst>
          </p:cNvPr>
          <p:cNvSpPr txBox="1"/>
          <p:nvPr/>
        </p:nvSpPr>
        <p:spPr>
          <a:xfrm>
            <a:off x="6822172" y="2286133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NoC</a:t>
            </a:r>
            <a:r>
              <a:rPr lang="en-US" altLang="zh-TW" dirty="0">
                <a:solidFill>
                  <a:srgbClr val="FF0000"/>
                </a:solidFill>
              </a:rPr>
              <a:t> Design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69AFD5B-BB8B-4BF3-9BAC-5151A78C5CBE}"/>
              </a:ext>
            </a:extLst>
          </p:cNvPr>
          <p:cNvSpPr txBox="1"/>
          <p:nvPr/>
        </p:nvSpPr>
        <p:spPr>
          <a:xfrm>
            <a:off x="9561250" y="1586126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Testbench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B1EC7EF-B3E6-464C-B196-CBF6F819EE4F}"/>
              </a:ext>
            </a:extLst>
          </p:cNvPr>
          <p:cNvSpPr/>
          <p:nvPr/>
        </p:nvSpPr>
        <p:spPr>
          <a:xfrm>
            <a:off x="1512505" y="3899759"/>
            <a:ext cx="1280993" cy="457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Feed &amp; Fetch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6A348B-7BC2-4972-B66E-FEA284622F76}"/>
              </a:ext>
            </a:extLst>
          </p:cNvPr>
          <p:cNvSpPr/>
          <p:nvPr/>
        </p:nvSpPr>
        <p:spPr>
          <a:xfrm>
            <a:off x="1512505" y="5646446"/>
            <a:ext cx="1320729" cy="457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Feed &amp; Fetch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61F51B8-DAA9-4846-A72C-E64B7605D98C}"/>
              </a:ext>
            </a:extLst>
          </p:cNvPr>
          <p:cNvSpPr/>
          <p:nvPr/>
        </p:nvSpPr>
        <p:spPr>
          <a:xfrm>
            <a:off x="1260629" y="2068496"/>
            <a:ext cx="8620218" cy="4447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1D2BB07-189E-4B28-9D30-611EBBEB28DA}"/>
              </a:ext>
            </a:extLst>
          </p:cNvPr>
          <p:cNvSpPr txBox="1"/>
          <p:nvPr/>
        </p:nvSpPr>
        <p:spPr>
          <a:xfrm>
            <a:off x="8541419" y="213223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System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7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4E46F-EA51-4A02-8EBA-8A793F8F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Transmission Data Structure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FCAC7F-A9F9-4E8B-A2CE-324DCDFCA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372" y="980728"/>
            <a:ext cx="11425269" cy="5039072"/>
          </a:xfrm>
        </p:spPr>
        <p:txBody>
          <a:bodyPr/>
          <a:lstStyle/>
          <a:p>
            <a:endParaRPr lang="en-US" altLang="zh-TW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B270C9C-7A44-4543-8C7F-CCEF42844A3C}"/>
              </a:ext>
            </a:extLst>
          </p:cNvPr>
          <p:cNvSpPr txBox="1"/>
          <p:nvPr/>
        </p:nvSpPr>
        <p:spPr>
          <a:xfrm>
            <a:off x="1416064" y="1827960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Packet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6D3F02-69D5-4387-BC07-77E183F0518A}"/>
              </a:ext>
            </a:extLst>
          </p:cNvPr>
          <p:cNvSpPr/>
          <p:nvPr/>
        </p:nvSpPr>
        <p:spPr>
          <a:xfrm>
            <a:off x="2303307" y="2754768"/>
            <a:ext cx="860116" cy="484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Dest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F8FB5E5-95D0-4CEB-80D5-3E7AEAF38399}"/>
              </a:ext>
            </a:extLst>
          </p:cNvPr>
          <p:cNvSpPr/>
          <p:nvPr/>
        </p:nvSpPr>
        <p:spPr>
          <a:xfrm>
            <a:off x="1443191" y="2759127"/>
            <a:ext cx="860116" cy="484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Seq#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C683D5F-9951-4377-B448-6B84AB0FF189}"/>
              </a:ext>
            </a:extLst>
          </p:cNvPr>
          <p:cNvSpPr/>
          <p:nvPr/>
        </p:nvSpPr>
        <p:spPr>
          <a:xfrm>
            <a:off x="3163423" y="2754766"/>
            <a:ext cx="7057663" cy="484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Payload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DD63DE2-0A64-40F3-A34F-4A1D2B87A277}"/>
              </a:ext>
            </a:extLst>
          </p:cNvPr>
          <p:cNvSpPr txBox="1"/>
          <p:nvPr/>
        </p:nvSpPr>
        <p:spPr>
          <a:xfrm>
            <a:off x="2430237" y="236751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 bits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DAC81DC-688D-46BE-B9CB-647355D52E7D}"/>
              </a:ext>
            </a:extLst>
          </p:cNvPr>
          <p:cNvSpPr txBox="1"/>
          <p:nvPr/>
        </p:nvSpPr>
        <p:spPr>
          <a:xfrm>
            <a:off x="1525237" y="238027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 bits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C8BC0A8-5834-41A2-BCF6-3543CACC8B43}"/>
              </a:ext>
            </a:extLst>
          </p:cNvPr>
          <p:cNvSpPr txBox="1"/>
          <p:nvPr/>
        </p:nvSpPr>
        <p:spPr>
          <a:xfrm>
            <a:off x="5951017" y="238656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512 bits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53949D4-049E-495D-923C-EF57C057DC27}"/>
              </a:ext>
            </a:extLst>
          </p:cNvPr>
          <p:cNvSpPr txBox="1"/>
          <p:nvPr/>
        </p:nvSpPr>
        <p:spPr>
          <a:xfrm>
            <a:off x="1416064" y="346829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Flits</a:t>
            </a:r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CB8717-2E51-4126-BC4B-F9DCD1C1B458}"/>
              </a:ext>
            </a:extLst>
          </p:cNvPr>
          <p:cNvSpPr/>
          <p:nvPr/>
        </p:nvSpPr>
        <p:spPr>
          <a:xfrm>
            <a:off x="1445941" y="4157960"/>
            <a:ext cx="1754664" cy="484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Head Flit (0)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4C3955A-9A66-45D6-9102-3029EC685063}"/>
              </a:ext>
            </a:extLst>
          </p:cNvPr>
          <p:cNvSpPr/>
          <p:nvPr/>
        </p:nvSpPr>
        <p:spPr>
          <a:xfrm>
            <a:off x="3175303" y="4157252"/>
            <a:ext cx="1754664" cy="484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Body Flit (1)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5171F42-6A2C-4504-8407-55CD7E8D17D5}"/>
              </a:ext>
            </a:extLst>
          </p:cNvPr>
          <p:cNvSpPr/>
          <p:nvPr/>
        </p:nvSpPr>
        <p:spPr>
          <a:xfrm>
            <a:off x="4929967" y="4157252"/>
            <a:ext cx="1754664" cy="484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Body Flit (2)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EC8DE1-68AB-41D6-A176-97CB6C057EC0}"/>
              </a:ext>
            </a:extLst>
          </p:cNvPr>
          <p:cNvSpPr/>
          <p:nvPr/>
        </p:nvSpPr>
        <p:spPr>
          <a:xfrm>
            <a:off x="6684631" y="4157252"/>
            <a:ext cx="1754664" cy="484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Body Flit (3)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5FC82B4-E451-4D74-94D6-44E8819A4C74}"/>
              </a:ext>
            </a:extLst>
          </p:cNvPr>
          <p:cNvSpPr/>
          <p:nvPr/>
        </p:nvSpPr>
        <p:spPr>
          <a:xfrm>
            <a:off x="8439295" y="4157251"/>
            <a:ext cx="1754664" cy="484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Tail Flit (4)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DDC2F92-C442-4828-AFFF-F125C7940EAB}"/>
              </a:ext>
            </a:extLst>
          </p:cNvPr>
          <p:cNvSpPr txBox="1"/>
          <p:nvPr/>
        </p:nvSpPr>
        <p:spPr>
          <a:xfrm>
            <a:off x="1938078" y="378648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104 bits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820DAE9-8D34-422E-90EE-64849DECCCF0}"/>
              </a:ext>
            </a:extLst>
          </p:cNvPr>
          <p:cNvSpPr txBox="1"/>
          <p:nvPr/>
        </p:nvSpPr>
        <p:spPr>
          <a:xfrm>
            <a:off x="3615390" y="378648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104 bits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2B961B7-6B3F-4930-8D8E-4BFE5A5F0464}"/>
              </a:ext>
            </a:extLst>
          </p:cNvPr>
          <p:cNvSpPr txBox="1"/>
          <p:nvPr/>
        </p:nvSpPr>
        <p:spPr>
          <a:xfrm>
            <a:off x="5342267" y="378648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104 bits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F6BD1FE1-2782-417A-A8EE-D13535F61A7D}"/>
              </a:ext>
            </a:extLst>
          </p:cNvPr>
          <p:cNvSpPr txBox="1"/>
          <p:nvPr/>
        </p:nvSpPr>
        <p:spPr>
          <a:xfrm>
            <a:off x="7295227" y="378648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104 bits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194A9F9-86BB-40B6-8A50-ABE847173F83}"/>
              </a:ext>
            </a:extLst>
          </p:cNvPr>
          <p:cNvSpPr txBox="1"/>
          <p:nvPr/>
        </p:nvSpPr>
        <p:spPr>
          <a:xfrm>
            <a:off x="8892021" y="378648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104 bits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516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4148A85-62EA-4FF4-A310-F9B329DC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5x5 Router 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392C8C3-F51A-48B3-AF2B-E458BE8DD9F7}"/>
              </a:ext>
            </a:extLst>
          </p:cNvPr>
          <p:cNvSpPr/>
          <p:nvPr/>
        </p:nvSpPr>
        <p:spPr>
          <a:xfrm>
            <a:off x="1844990" y="1268905"/>
            <a:ext cx="8308835" cy="4608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F403E4F-1903-4DAD-833E-B077B4799EA7}"/>
              </a:ext>
            </a:extLst>
          </p:cNvPr>
          <p:cNvSpPr/>
          <p:nvPr/>
        </p:nvSpPr>
        <p:spPr>
          <a:xfrm>
            <a:off x="2359232" y="4252660"/>
            <a:ext cx="1722268" cy="1278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4CA9265-6B1C-4EC6-ADCC-EFF690BCCFD1}"/>
              </a:ext>
            </a:extLst>
          </p:cNvPr>
          <p:cNvSpPr/>
          <p:nvPr/>
        </p:nvSpPr>
        <p:spPr>
          <a:xfrm>
            <a:off x="2469467" y="5146021"/>
            <a:ext cx="1486020" cy="26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0E9460E-3FCB-45EB-B2AD-903A252A4F3F}"/>
              </a:ext>
            </a:extLst>
          </p:cNvPr>
          <p:cNvSpPr txBox="1"/>
          <p:nvPr/>
        </p:nvSpPr>
        <p:spPr>
          <a:xfrm>
            <a:off x="2354550" y="4255759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Input Unit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790A454-9B69-43F2-8F4C-99D0D713FE13}"/>
              </a:ext>
            </a:extLst>
          </p:cNvPr>
          <p:cNvSpPr txBox="1"/>
          <p:nvPr/>
        </p:nvSpPr>
        <p:spPr>
          <a:xfrm>
            <a:off x="2972668" y="3796524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B887573-C04F-435C-BE94-33F176A6E612}"/>
              </a:ext>
            </a:extLst>
          </p:cNvPr>
          <p:cNvSpPr/>
          <p:nvPr/>
        </p:nvSpPr>
        <p:spPr>
          <a:xfrm>
            <a:off x="2453437" y="4569696"/>
            <a:ext cx="1486020" cy="26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0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ACE9EAE-7B67-4E74-AB9A-1A52AA97FA19}"/>
              </a:ext>
            </a:extLst>
          </p:cNvPr>
          <p:cNvSpPr/>
          <p:nvPr/>
        </p:nvSpPr>
        <p:spPr>
          <a:xfrm>
            <a:off x="2359232" y="2527596"/>
            <a:ext cx="1722268" cy="1278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5A559E4-C0F9-46B8-B334-7196553114AF}"/>
              </a:ext>
            </a:extLst>
          </p:cNvPr>
          <p:cNvSpPr/>
          <p:nvPr/>
        </p:nvSpPr>
        <p:spPr>
          <a:xfrm>
            <a:off x="2469467" y="3420957"/>
            <a:ext cx="1486020" cy="26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F9E28A48-D978-4EA7-81F7-E6B6FA1BE271}"/>
              </a:ext>
            </a:extLst>
          </p:cNvPr>
          <p:cNvSpPr txBox="1"/>
          <p:nvPr/>
        </p:nvSpPr>
        <p:spPr>
          <a:xfrm>
            <a:off x="2354550" y="253069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Input Unit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0</a:t>
            </a:r>
            <a:endParaRPr lang="zh-TW" altLang="en-US" sz="1200" b="1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AC26957-F959-4E38-AE42-53EC1C2DC25F}"/>
              </a:ext>
            </a:extLst>
          </p:cNvPr>
          <p:cNvSpPr/>
          <p:nvPr/>
        </p:nvSpPr>
        <p:spPr>
          <a:xfrm>
            <a:off x="2453437" y="2844632"/>
            <a:ext cx="1486020" cy="26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0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BF1237C-7A33-437B-BA17-D12343560578}"/>
              </a:ext>
            </a:extLst>
          </p:cNvPr>
          <p:cNvSpPr/>
          <p:nvPr/>
        </p:nvSpPr>
        <p:spPr>
          <a:xfrm>
            <a:off x="4802811" y="3233208"/>
            <a:ext cx="2155794" cy="22978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0" name="圖片 79">
            <a:extLst>
              <a:ext uri="{FF2B5EF4-FFF2-40B4-BE49-F238E27FC236}">
                <a16:creationId xmlns:a16="http://schemas.microsoft.com/office/drawing/2014/main" id="{7420CCF3-D9BF-4EFC-86A8-90C8B689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184" y="3605936"/>
            <a:ext cx="1219048" cy="1552381"/>
          </a:xfrm>
          <a:prstGeom prst="rect">
            <a:avLst/>
          </a:prstGeom>
        </p:spPr>
      </p:pic>
      <p:sp>
        <p:nvSpPr>
          <p:cNvPr id="81" name="文字方塊 80">
            <a:extLst>
              <a:ext uri="{FF2B5EF4-FFF2-40B4-BE49-F238E27FC236}">
                <a16:creationId xmlns:a16="http://schemas.microsoft.com/office/drawing/2014/main" id="{5BED5711-D8FE-418A-A153-846CC1A8CD97}"/>
              </a:ext>
            </a:extLst>
          </p:cNvPr>
          <p:cNvSpPr txBox="1"/>
          <p:nvPr/>
        </p:nvSpPr>
        <p:spPr>
          <a:xfrm>
            <a:off x="8586315" y="4392408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37392C4-1FF9-4AAD-B1A5-9F0204609EF2}"/>
              </a:ext>
            </a:extLst>
          </p:cNvPr>
          <p:cNvSpPr/>
          <p:nvPr/>
        </p:nvSpPr>
        <p:spPr>
          <a:xfrm>
            <a:off x="7969176" y="3713461"/>
            <a:ext cx="1722268" cy="705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C377D1E-4B34-44EB-B97F-6FB47C0A0D7E}"/>
              </a:ext>
            </a:extLst>
          </p:cNvPr>
          <p:cNvSpPr txBox="1"/>
          <p:nvPr/>
        </p:nvSpPr>
        <p:spPr>
          <a:xfrm>
            <a:off x="7964494" y="3716560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Output Unit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0</a:t>
            </a:r>
            <a:endParaRPr lang="zh-TW" altLang="en-US" sz="1200" b="1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C620690-3482-4D60-A4B3-C5DA863B9920}"/>
              </a:ext>
            </a:extLst>
          </p:cNvPr>
          <p:cNvSpPr/>
          <p:nvPr/>
        </p:nvSpPr>
        <p:spPr>
          <a:xfrm>
            <a:off x="8063381" y="4030497"/>
            <a:ext cx="1486020" cy="26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FIFO Buffer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385D428-221E-4BE0-BEB7-4E970A45A2FC}"/>
              </a:ext>
            </a:extLst>
          </p:cNvPr>
          <p:cNvSpPr/>
          <p:nvPr/>
        </p:nvSpPr>
        <p:spPr>
          <a:xfrm>
            <a:off x="7985206" y="4825432"/>
            <a:ext cx="1722268" cy="705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FED48A7-6BD9-444C-B3E7-2F21C9E54B37}"/>
              </a:ext>
            </a:extLst>
          </p:cNvPr>
          <p:cNvSpPr txBox="1"/>
          <p:nvPr/>
        </p:nvSpPr>
        <p:spPr>
          <a:xfrm>
            <a:off x="7980524" y="482853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Output Unit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94A5B54-90E5-455B-B5BD-C12104A717DE}"/>
              </a:ext>
            </a:extLst>
          </p:cNvPr>
          <p:cNvSpPr/>
          <p:nvPr/>
        </p:nvSpPr>
        <p:spPr>
          <a:xfrm>
            <a:off x="8079411" y="5142468"/>
            <a:ext cx="1486020" cy="26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FIFO Buffer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EEA1D3C-3315-4E69-82D8-2FB9B83B7BF3}"/>
              </a:ext>
            </a:extLst>
          </p:cNvPr>
          <p:cNvSpPr/>
          <p:nvPr/>
        </p:nvSpPr>
        <p:spPr>
          <a:xfrm>
            <a:off x="4802811" y="1565612"/>
            <a:ext cx="1722268" cy="705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Arbiter</a:t>
            </a:r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633A99E2-8C78-43EB-A90A-E148B3C34C87}"/>
              </a:ext>
            </a:extLst>
          </p:cNvPr>
          <p:cNvCxnSpPr>
            <a:stCxn id="88" idx="1"/>
            <a:endCxn id="77" idx="0"/>
          </p:cNvCxnSpPr>
          <p:nvPr/>
        </p:nvCxnSpPr>
        <p:spPr>
          <a:xfrm rot="10800000" flipV="1">
            <a:off x="2871679" y="1918417"/>
            <a:ext cx="1931132" cy="61227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接點: 肘形 89">
            <a:extLst>
              <a:ext uri="{FF2B5EF4-FFF2-40B4-BE49-F238E27FC236}">
                <a16:creationId xmlns:a16="http://schemas.microsoft.com/office/drawing/2014/main" id="{710EEF03-BD9F-4DA0-AA4F-0BA26C236AAE}"/>
              </a:ext>
            </a:extLst>
          </p:cNvPr>
          <p:cNvCxnSpPr>
            <a:cxnSpLocks/>
            <a:stCxn id="82" idx="0"/>
          </p:cNvCxnSpPr>
          <p:nvPr/>
        </p:nvCxnSpPr>
        <p:spPr>
          <a:xfrm rot="16200000" flipV="1">
            <a:off x="6780173" y="1663324"/>
            <a:ext cx="1795044" cy="2305230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37A01130-B4DD-4B57-92CA-43EB8E4358E9}"/>
              </a:ext>
            </a:extLst>
          </p:cNvPr>
          <p:cNvCxnSpPr>
            <a:stCxn id="88" idx="2"/>
          </p:cNvCxnSpPr>
          <p:nvPr/>
        </p:nvCxnSpPr>
        <p:spPr>
          <a:xfrm>
            <a:off x="5663945" y="2271224"/>
            <a:ext cx="0" cy="961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F9EABEF7-8C9B-4627-9117-B7E39E3E97A5}"/>
              </a:ext>
            </a:extLst>
          </p:cNvPr>
          <p:cNvCxnSpPr>
            <a:cxnSpLocks/>
          </p:cNvCxnSpPr>
          <p:nvPr/>
        </p:nvCxnSpPr>
        <p:spPr>
          <a:xfrm>
            <a:off x="1071970" y="2844632"/>
            <a:ext cx="1282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69EB042-7E94-41E4-A230-8BE6944109E6}"/>
              </a:ext>
            </a:extLst>
          </p:cNvPr>
          <p:cNvCxnSpPr>
            <a:cxnSpLocks/>
          </p:cNvCxnSpPr>
          <p:nvPr/>
        </p:nvCxnSpPr>
        <p:spPr>
          <a:xfrm flipH="1">
            <a:off x="1061657" y="3607282"/>
            <a:ext cx="1282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4B8BC9C8-E233-43A9-A608-7047E88DF592}"/>
              </a:ext>
            </a:extLst>
          </p:cNvPr>
          <p:cNvSpPr txBox="1"/>
          <p:nvPr/>
        </p:nvSpPr>
        <p:spPr>
          <a:xfrm>
            <a:off x="772105" y="2549164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Input Flit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0</a:t>
            </a:r>
            <a:endParaRPr lang="zh-TW" altLang="en-US" sz="1200" b="1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F55732B7-F24C-415F-AAAF-BDC6081AFDEB}"/>
              </a:ext>
            </a:extLst>
          </p:cNvPr>
          <p:cNvCxnSpPr>
            <a:cxnSpLocks/>
          </p:cNvCxnSpPr>
          <p:nvPr/>
        </p:nvCxnSpPr>
        <p:spPr>
          <a:xfrm>
            <a:off x="1061657" y="3190255"/>
            <a:ext cx="1282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715FD10-7D61-4204-B7E5-49C657E49F1B}"/>
              </a:ext>
            </a:extLst>
          </p:cNvPr>
          <p:cNvSpPr txBox="1"/>
          <p:nvPr/>
        </p:nvSpPr>
        <p:spPr>
          <a:xfrm>
            <a:off x="624576" y="2886319"/>
            <a:ext cx="1103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Input Valid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0</a:t>
            </a:r>
            <a:endParaRPr lang="zh-TW" altLang="en-US" sz="1200" b="1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BC48E50-174D-451E-8223-42AAF8FD2F0B}"/>
              </a:ext>
            </a:extLst>
          </p:cNvPr>
          <p:cNvSpPr txBox="1"/>
          <p:nvPr/>
        </p:nvSpPr>
        <p:spPr>
          <a:xfrm>
            <a:off x="877082" y="3301999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VC Full 0</a:t>
            </a:r>
            <a:endParaRPr lang="zh-TW" altLang="en-US" sz="1200" b="1" dirty="0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CFFFEE1B-5D31-4348-828C-4BA950C331AE}"/>
              </a:ext>
            </a:extLst>
          </p:cNvPr>
          <p:cNvCxnSpPr>
            <a:cxnSpLocks/>
          </p:cNvCxnSpPr>
          <p:nvPr/>
        </p:nvCxnSpPr>
        <p:spPr>
          <a:xfrm>
            <a:off x="1080672" y="4560061"/>
            <a:ext cx="1282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9E714F42-21D9-4B6A-8865-2A7AE22E31E5}"/>
              </a:ext>
            </a:extLst>
          </p:cNvPr>
          <p:cNvCxnSpPr>
            <a:cxnSpLocks/>
          </p:cNvCxnSpPr>
          <p:nvPr/>
        </p:nvCxnSpPr>
        <p:spPr>
          <a:xfrm flipH="1">
            <a:off x="1061657" y="5321365"/>
            <a:ext cx="1301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54DC698-3C3D-488C-9882-CF90AB329803}"/>
              </a:ext>
            </a:extLst>
          </p:cNvPr>
          <p:cNvSpPr txBox="1"/>
          <p:nvPr/>
        </p:nvSpPr>
        <p:spPr>
          <a:xfrm>
            <a:off x="780807" y="4264593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Input Flit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A2BCD87A-591B-4D13-B01F-2AF0A34B7B5A}"/>
              </a:ext>
            </a:extLst>
          </p:cNvPr>
          <p:cNvCxnSpPr>
            <a:cxnSpLocks/>
          </p:cNvCxnSpPr>
          <p:nvPr/>
        </p:nvCxnSpPr>
        <p:spPr>
          <a:xfrm>
            <a:off x="1070359" y="4905684"/>
            <a:ext cx="1282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16C6690-C47E-42D0-A9A7-79263919A6C2}"/>
              </a:ext>
            </a:extLst>
          </p:cNvPr>
          <p:cNvSpPr txBox="1"/>
          <p:nvPr/>
        </p:nvSpPr>
        <p:spPr>
          <a:xfrm>
            <a:off x="635849" y="4628685"/>
            <a:ext cx="1103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Input Valid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77E53AD-7C80-4398-B554-5DF7773F64DF}"/>
              </a:ext>
            </a:extLst>
          </p:cNvPr>
          <p:cNvSpPr txBox="1"/>
          <p:nvPr/>
        </p:nvSpPr>
        <p:spPr>
          <a:xfrm>
            <a:off x="882660" y="497829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VC Full 4</a:t>
            </a:r>
            <a:endParaRPr lang="zh-TW" altLang="en-US" sz="1200" b="1" dirty="0"/>
          </a:p>
        </p:txBody>
      </p: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2C928A14-7AB5-4FB0-94EE-9B5E65C7A37F}"/>
              </a:ext>
            </a:extLst>
          </p:cNvPr>
          <p:cNvCxnSpPr/>
          <p:nvPr/>
        </p:nvCxnSpPr>
        <p:spPr>
          <a:xfrm>
            <a:off x="4081500" y="3163318"/>
            <a:ext cx="721311" cy="55014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91F29CBF-B118-4D87-A818-184C13223BBC}"/>
              </a:ext>
            </a:extLst>
          </p:cNvPr>
          <p:cNvCxnSpPr>
            <a:cxnSpLocks/>
          </p:cNvCxnSpPr>
          <p:nvPr/>
        </p:nvCxnSpPr>
        <p:spPr>
          <a:xfrm>
            <a:off x="4081500" y="4905684"/>
            <a:ext cx="743333" cy="27255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8C073B9E-2E4B-4AED-9444-46E82E4B8BC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959911" y="3740812"/>
            <a:ext cx="1009265" cy="32545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E4B2F603-7A4E-4848-BE95-81AD2FCCE120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6958605" y="4859766"/>
            <a:ext cx="1026601" cy="3184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7C5E705F-4351-491E-B0E1-E034A8C9250A}"/>
              </a:ext>
            </a:extLst>
          </p:cNvPr>
          <p:cNvCxnSpPr>
            <a:cxnSpLocks/>
          </p:cNvCxnSpPr>
          <p:nvPr/>
        </p:nvCxnSpPr>
        <p:spPr>
          <a:xfrm>
            <a:off x="9708856" y="4919890"/>
            <a:ext cx="7972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42A46EAF-D6A0-4D0C-A0FB-BBB9D99A0529}"/>
              </a:ext>
            </a:extLst>
          </p:cNvPr>
          <p:cNvCxnSpPr>
            <a:cxnSpLocks/>
          </p:cNvCxnSpPr>
          <p:nvPr/>
        </p:nvCxnSpPr>
        <p:spPr>
          <a:xfrm flipH="1">
            <a:off x="9689840" y="5409909"/>
            <a:ext cx="8162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8A969B16-E328-4915-A2EC-72624AE62002}"/>
              </a:ext>
            </a:extLst>
          </p:cNvPr>
          <p:cNvSpPr txBox="1"/>
          <p:nvPr/>
        </p:nvSpPr>
        <p:spPr>
          <a:xfrm>
            <a:off x="10586868" y="5039738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Output Flit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884EC548-343F-4F0B-B958-0F561AC1A1A9}"/>
              </a:ext>
            </a:extLst>
          </p:cNvPr>
          <p:cNvCxnSpPr>
            <a:cxnSpLocks/>
          </p:cNvCxnSpPr>
          <p:nvPr/>
        </p:nvCxnSpPr>
        <p:spPr>
          <a:xfrm>
            <a:off x="9732082" y="5159013"/>
            <a:ext cx="798624" cy="10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F2CD47F0-3C71-45A7-827A-D73BA8E78BC5}"/>
              </a:ext>
            </a:extLst>
          </p:cNvPr>
          <p:cNvSpPr txBox="1"/>
          <p:nvPr/>
        </p:nvSpPr>
        <p:spPr>
          <a:xfrm>
            <a:off x="10450613" y="4782592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Output Valid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834DE6CD-53B7-4633-ACCA-6B4F24B9BDF7}"/>
              </a:ext>
            </a:extLst>
          </p:cNvPr>
          <p:cNvSpPr txBox="1"/>
          <p:nvPr/>
        </p:nvSpPr>
        <p:spPr>
          <a:xfrm>
            <a:off x="10836415" y="525788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VC Full 4</a:t>
            </a:r>
            <a:endParaRPr lang="zh-TW" altLang="en-US" sz="1200" b="1" dirty="0"/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4E341F96-9E44-4E45-B949-BEDAE1F8DAED}"/>
              </a:ext>
            </a:extLst>
          </p:cNvPr>
          <p:cNvCxnSpPr>
            <a:cxnSpLocks/>
          </p:cNvCxnSpPr>
          <p:nvPr/>
        </p:nvCxnSpPr>
        <p:spPr>
          <a:xfrm>
            <a:off x="9699978" y="3829665"/>
            <a:ext cx="7972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59E9696F-AF3B-417F-BF0B-E0F7FE69490A}"/>
              </a:ext>
            </a:extLst>
          </p:cNvPr>
          <p:cNvCxnSpPr>
            <a:cxnSpLocks/>
          </p:cNvCxnSpPr>
          <p:nvPr/>
        </p:nvCxnSpPr>
        <p:spPr>
          <a:xfrm flipH="1">
            <a:off x="9680962" y="4319684"/>
            <a:ext cx="8162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4DB48AE1-EC22-4B1F-8D70-552E260B1FC5}"/>
              </a:ext>
            </a:extLst>
          </p:cNvPr>
          <p:cNvSpPr txBox="1"/>
          <p:nvPr/>
        </p:nvSpPr>
        <p:spPr>
          <a:xfrm>
            <a:off x="10577990" y="3949513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Output Flit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0</a:t>
            </a:r>
            <a:endParaRPr lang="zh-TW" altLang="en-US" sz="1200" b="1" dirty="0"/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FEBFD9E0-21A2-4BAC-A656-06CD508DBFC4}"/>
              </a:ext>
            </a:extLst>
          </p:cNvPr>
          <p:cNvCxnSpPr>
            <a:cxnSpLocks/>
          </p:cNvCxnSpPr>
          <p:nvPr/>
        </p:nvCxnSpPr>
        <p:spPr>
          <a:xfrm>
            <a:off x="9723204" y="4068788"/>
            <a:ext cx="798624" cy="10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2AC208A-4AF6-4BB1-A5A9-07D239DE8C77}"/>
              </a:ext>
            </a:extLst>
          </p:cNvPr>
          <p:cNvSpPr txBox="1"/>
          <p:nvPr/>
        </p:nvSpPr>
        <p:spPr>
          <a:xfrm>
            <a:off x="10441735" y="3692367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Output Valid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0</a:t>
            </a:r>
            <a:endParaRPr lang="zh-TW" altLang="en-US" sz="1200" b="1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CC5E48AD-233A-49E8-A928-7DAB9F5A81B0}"/>
              </a:ext>
            </a:extLst>
          </p:cNvPr>
          <p:cNvSpPr txBox="1"/>
          <p:nvPr/>
        </p:nvSpPr>
        <p:spPr>
          <a:xfrm>
            <a:off x="10827537" y="416766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VC Full 0</a:t>
            </a:r>
            <a:endParaRPr lang="zh-TW" altLang="en-US" sz="12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816E8E40-3CBF-4613-9C20-8EDE25589050}"/>
              </a:ext>
            </a:extLst>
          </p:cNvPr>
          <p:cNvSpPr txBox="1"/>
          <p:nvPr/>
        </p:nvSpPr>
        <p:spPr>
          <a:xfrm>
            <a:off x="4331047" y="4048941"/>
            <a:ext cx="447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8369884F-07F3-44B7-988A-03BDC697DDF6}"/>
              </a:ext>
            </a:extLst>
          </p:cNvPr>
          <p:cNvSpPr txBox="1"/>
          <p:nvPr/>
        </p:nvSpPr>
        <p:spPr>
          <a:xfrm>
            <a:off x="6950933" y="4218218"/>
            <a:ext cx="447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44C8EAE1-4B69-4CDC-AF38-D77883801D65}"/>
              </a:ext>
            </a:extLst>
          </p:cNvPr>
          <p:cNvSpPr txBox="1"/>
          <p:nvPr/>
        </p:nvSpPr>
        <p:spPr>
          <a:xfrm>
            <a:off x="10892687" y="4415019"/>
            <a:ext cx="447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D3D09F47-2506-426D-9B17-9CD1BC3387D7}"/>
              </a:ext>
            </a:extLst>
          </p:cNvPr>
          <p:cNvSpPr txBox="1"/>
          <p:nvPr/>
        </p:nvSpPr>
        <p:spPr>
          <a:xfrm>
            <a:off x="1109522" y="3740716"/>
            <a:ext cx="447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5E52A0D-3E04-4C43-9428-B0E664F5DB5D}"/>
              </a:ext>
            </a:extLst>
          </p:cNvPr>
          <p:cNvSpPr/>
          <p:nvPr/>
        </p:nvSpPr>
        <p:spPr>
          <a:xfrm>
            <a:off x="4168360" y="6049233"/>
            <a:ext cx="75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Reference: </a:t>
            </a:r>
            <a:r>
              <a:rPr lang="zh-TW" altLang="en-US" dirty="0">
                <a:hlinkClick r:id="rId3"/>
              </a:rPr>
              <a:t>https://www.sciencedirect.com/topics/computer-science/output-virtual-channel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257F217C-AF4E-47DB-A5A1-07DFD3A7FF48}"/>
              </a:ext>
            </a:extLst>
          </p:cNvPr>
          <p:cNvSpPr txBox="1"/>
          <p:nvPr/>
        </p:nvSpPr>
        <p:spPr>
          <a:xfrm>
            <a:off x="5664733" y="279800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Control</a:t>
            </a:r>
            <a:endParaRPr lang="zh-TW" altLang="en-US" sz="1200" b="1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2192A61A-CBE1-41C3-9D96-47DBB2FE6E16}"/>
              </a:ext>
            </a:extLst>
          </p:cNvPr>
          <p:cNvSpPr txBox="1"/>
          <p:nvPr/>
        </p:nvSpPr>
        <p:spPr>
          <a:xfrm>
            <a:off x="7105458" y="34209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Data out</a:t>
            </a:r>
            <a:endParaRPr lang="zh-TW" altLang="en-US" sz="1200" b="1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D206DAA6-DE6F-4524-ADBB-52A6A6748DCC}"/>
              </a:ext>
            </a:extLst>
          </p:cNvPr>
          <p:cNvSpPr txBox="1"/>
          <p:nvPr/>
        </p:nvSpPr>
        <p:spPr>
          <a:xfrm>
            <a:off x="4103273" y="278329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Data in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0894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15;g1017b863f87_0_6">
            <a:extLst>
              <a:ext uri="{FF2B5EF4-FFF2-40B4-BE49-F238E27FC236}">
                <a16:creationId xmlns:a16="http://schemas.microsoft.com/office/drawing/2014/main" id="{1CE7979C-5E20-49CB-B0D1-470159811E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1372" y="980728"/>
            <a:ext cx="11425200" cy="5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r>
              <a:rPr lang="en-US" altLang="zh-TW" dirty="0"/>
              <a:t>Buffer for input unit and output unit</a:t>
            </a:r>
          </a:p>
          <a:p>
            <a:r>
              <a:rPr lang="en-US" altLang="zh-TW" dirty="0"/>
              <a:t>16x104b Registers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F08B2E-2E4B-4BA1-9A9D-9F8EF480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</p:spPr>
        <p:txBody>
          <a:bodyPr/>
          <a:lstStyle/>
          <a:p>
            <a:r>
              <a:rPr lang="en-US" altLang="zh-TW" sz="2400" dirty="0"/>
              <a:t>FIFO Buffer (</a:t>
            </a:r>
            <a:r>
              <a:rPr lang="en-US" altLang="zh-TW" sz="2400" dirty="0" err="1"/>
              <a:t>flit_buffer.h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FD9559-41CE-4A6C-A051-E20DA7E5F2FA}"/>
              </a:ext>
            </a:extLst>
          </p:cNvPr>
          <p:cNvSpPr/>
          <p:nvPr/>
        </p:nvSpPr>
        <p:spPr>
          <a:xfrm>
            <a:off x="3775460" y="3401849"/>
            <a:ext cx="733809" cy="631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R0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8EE975-FD64-47A5-A428-B6ACEB3D0201}"/>
              </a:ext>
            </a:extLst>
          </p:cNvPr>
          <p:cNvSpPr/>
          <p:nvPr/>
        </p:nvSpPr>
        <p:spPr>
          <a:xfrm>
            <a:off x="4509269" y="3401849"/>
            <a:ext cx="733809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R1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52BA71-3493-4533-88E0-081C331CD399}"/>
              </a:ext>
            </a:extLst>
          </p:cNvPr>
          <p:cNvSpPr/>
          <p:nvPr/>
        </p:nvSpPr>
        <p:spPr>
          <a:xfrm>
            <a:off x="5243078" y="3401849"/>
            <a:ext cx="733809" cy="631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R2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7C0ACD2-9DCE-4684-808C-8329794B46FD}"/>
              </a:ext>
            </a:extLst>
          </p:cNvPr>
          <p:cNvSpPr/>
          <p:nvPr/>
        </p:nvSpPr>
        <p:spPr>
          <a:xfrm>
            <a:off x="7026167" y="3401849"/>
            <a:ext cx="733809" cy="631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R61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720903-5F3B-4976-82B8-A757CD6CA04E}"/>
              </a:ext>
            </a:extLst>
          </p:cNvPr>
          <p:cNvSpPr/>
          <p:nvPr/>
        </p:nvSpPr>
        <p:spPr>
          <a:xfrm>
            <a:off x="7759976" y="3401849"/>
            <a:ext cx="733809" cy="631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R62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39352F-B5B1-46D6-B09D-CA8838BE2D15}"/>
              </a:ext>
            </a:extLst>
          </p:cNvPr>
          <p:cNvSpPr/>
          <p:nvPr/>
        </p:nvSpPr>
        <p:spPr>
          <a:xfrm>
            <a:off x="8493785" y="3401849"/>
            <a:ext cx="733809" cy="631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R63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BDD4CA5-09E9-4F39-9B2C-A123CFE029E8}"/>
              </a:ext>
            </a:extLst>
          </p:cNvPr>
          <p:cNvSpPr txBox="1"/>
          <p:nvPr/>
        </p:nvSpPr>
        <p:spPr>
          <a:xfrm>
            <a:off x="6292358" y="3454918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…</a:t>
            </a:r>
            <a:r>
              <a:rPr lang="zh-TW" altLang="en-US" sz="2000" b="1" dirty="0"/>
              <a:t> </a:t>
            </a:r>
            <a:endParaRPr lang="en-US" altLang="zh-TW" sz="2000" b="1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C4C2F6A-4E7A-4D57-8C59-233DFE8B19DE}"/>
              </a:ext>
            </a:extLst>
          </p:cNvPr>
          <p:cNvCxnSpPr>
            <a:cxnSpLocks/>
          </p:cNvCxnSpPr>
          <p:nvPr/>
        </p:nvCxnSpPr>
        <p:spPr>
          <a:xfrm flipV="1">
            <a:off x="5609982" y="2914173"/>
            <a:ext cx="0" cy="5073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88945E-6F6D-4AEF-8126-C47005D799FF}"/>
              </a:ext>
            </a:extLst>
          </p:cNvPr>
          <p:cNvSpPr txBox="1"/>
          <p:nvPr/>
        </p:nvSpPr>
        <p:spPr>
          <a:xfrm>
            <a:off x="1334877" y="2484940"/>
            <a:ext cx="190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Read index = 2</a:t>
            </a:r>
            <a:endParaRPr lang="zh-TW" altLang="en-US" sz="1600" b="1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4E6856B-8118-4A3A-9F01-AB8A02BE8ED2}"/>
              </a:ext>
            </a:extLst>
          </p:cNvPr>
          <p:cNvSpPr txBox="1"/>
          <p:nvPr/>
        </p:nvSpPr>
        <p:spPr>
          <a:xfrm>
            <a:off x="6292358" y="289454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…</a:t>
            </a:r>
            <a:r>
              <a:rPr lang="zh-TW" altLang="en-US" sz="2000" b="1" dirty="0"/>
              <a:t> </a:t>
            </a:r>
            <a:endParaRPr lang="en-US" altLang="zh-TW" sz="2000" b="1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34F38A5-53EC-44E0-BDC7-4C2BEFA7C2E6}"/>
              </a:ext>
            </a:extLst>
          </p:cNvPr>
          <p:cNvCxnSpPr>
            <a:cxnSpLocks/>
          </p:cNvCxnSpPr>
          <p:nvPr/>
        </p:nvCxnSpPr>
        <p:spPr>
          <a:xfrm>
            <a:off x="3149187" y="2666591"/>
            <a:ext cx="626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B1F2BE8-1C11-4353-9353-39A34F981BC8}"/>
              </a:ext>
            </a:extLst>
          </p:cNvPr>
          <p:cNvCxnSpPr>
            <a:cxnSpLocks/>
          </p:cNvCxnSpPr>
          <p:nvPr/>
        </p:nvCxnSpPr>
        <p:spPr>
          <a:xfrm flipV="1">
            <a:off x="6535187" y="1842933"/>
            <a:ext cx="0" cy="507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4986F6E-CC27-4C98-BA55-11351F6BBB9F}"/>
              </a:ext>
            </a:extLst>
          </p:cNvPr>
          <p:cNvSpPr txBox="1"/>
          <p:nvPr/>
        </p:nvSpPr>
        <p:spPr>
          <a:xfrm>
            <a:off x="6667554" y="1884765"/>
            <a:ext cx="1451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read data</a:t>
            </a:r>
            <a:endParaRPr lang="zh-TW" altLang="en-US" sz="1600" b="1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679C6F6-E807-4BF8-8924-BFE7CC12BAF8}"/>
              </a:ext>
            </a:extLst>
          </p:cNvPr>
          <p:cNvCxnSpPr>
            <a:cxnSpLocks/>
          </p:cNvCxnSpPr>
          <p:nvPr/>
        </p:nvCxnSpPr>
        <p:spPr>
          <a:xfrm flipV="1">
            <a:off x="4853829" y="4015291"/>
            <a:ext cx="0" cy="13107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773B1D2-2711-4643-98A9-61AAE81E2BFC}"/>
              </a:ext>
            </a:extLst>
          </p:cNvPr>
          <p:cNvSpPr txBox="1"/>
          <p:nvPr/>
        </p:nvSpPr>
        <p:spPr>
          <a:xfrm>
            <a:off x="6299103" y="417109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…</a:t>
            </a:r>
            <a:r>
              <a:rPr lang="zh-TW" altLang="en-US" sz="2000" b="1" dirty="0"/>
              <a:t> </a:t>
            </a:r>
            <a:endParaRPr lang="en-US" altLang="zh-TW" sz="20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3E1CB98-992D-4F8A-8793-FFE792347202}"/>
              </a:ext>
            </a:extLst>
          </p:cNvPr>
          <p:cNvSpPr txBox="1"/>
          <p:nvPr/>
        </p:nvSpPr>
        <p:spPr>
          <a:xfrm>
            <a:off x="5932210" y="4584479"/>
            <a:ext cx="267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Write data </a:t>
            </a:r>
          </a:p>
          <a:p>
            <a:r>
              <a:rPr lang="en-US" altLang="zh-TW" sz="1600" b="1" dirty="0"/>
              <a:t>enable[64]</a:t>
            </a:r>
            <a:endParaRPr lang="zh-TW" altLang="en-US" sz="16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91460EC-DDE9-4CF1-A9D5-D523BB7C5426}"/>
              </a:ext>
            </a:extLst>
          </p:cNvPr>
          <p:cNvSpPr/>
          <p:nvPr/>
        </p:nvSpPr>
        <p:spPr>
          <a:xfrm>
            <a:off x="3775449" y="5258961"/>
            <a:ext cx="5452136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Write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1FB1F23-A74A-404D-9D35-088168DC6E5D}"/>
              </a:ext>
            </a:extLst>
          </p:cNvPr>
          <p:cNvSpPr txBox="1"/>
          <p:nvPr/>
        </p:nvSpPr>
        <p:spPr>
          <a:xfrm>
            <a:off x="1390875" y="5344782"/>
            <a:ext cx="184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Write index = 1</a:t>
            </a:r>
            <a:endParaRPr lang="zh-TW" altLang="en-US" sz="1600" b="1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A5CAF0D-3828-4031-B25D-4E1948151034}"/>
              </a:ext>
            </a:extLst>
          </p:cNvPr>
          <p:cNvCxnSpPr>
            <a:cxnSpLocks/>
          </p:cNvCxnSpPr>
          <p:nvPr/>
        </p:nvCxnSpPr>
        <p:spPr>
          <a:xfrm>
            <a:off x="3149187" y="5526433"/>
            <a:ext cx="626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F8E3B85-70AF-47AD-9EC1-6A7AC0217B46}"/>
              </a:ext>
            </a:extLst>
          </p:cNvPr>
          <p:cNvCxnSpPr>
            <a:cxnSpLocks/>
          </p:cNvCxnSpPr>
          <p:nvPr/>
        </p:nvCxnSpPr>
        <p:spPr>
          <a:xfrm flipV="1">
            <a:off x="6525534" y="5928020"/>
            <a:ext cx="0" cy="507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715562F-F0A9-438C-9EAF-1226D3708665}"/>
              </a:ext>
            </a:extLst>
          </p:cNvPr>
          <p:cNvSpPr txBox="1"/>
          <p:nvPr/>
        </p:nvSpPr>
        <p:spPr>
          <a:xfrm>
            <a:off x="6657901" y="5969852"/>
            <a:ext cx="2406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write data &amp; enable</a:t>
            </a:r>
            <a:endParaRPr lang="zh-TW" altLang="en-US" sz="16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A46C29-2EB3-4C19-B40D-04E90CF540AB}"/>
              </a:ext>
            </a:extLst>
          </p:cNvPr>
          <p:cNvSpPr/>
          <p:nvPr/>
        </p:nvSpPr>
        <p:spPr>
          <a:xfrm>
            <a:off x="3775449" y="2276997"/>
            <a:ext cx="5452136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Read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1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08B2E-2E4B-4BA1-9A9D-9F8EF480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Input Unit (</a:t>
            </a:r>
            <a:r>
              <a:rPr lang="en-US" altLang="zh-TW" sz="2400" dirty="0" err="1"/>
              <a:t>input_unit.h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3AB3700-018D-4EA9-8AEC-68EC728C3F53}"/>
              </a:ext>
            </a:extLst>
          </p:cNvPr>
          <p:cNvSpPr/>
          <p:nvPr/>
        </p:nvSpPr>
        <p:spPr>
          <a:xfrm>
            <a:off x="2326380" y="1636405"/>
            <a:ext cx="7548001" cy="4693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0228742-D883-4200-9546-111C4AE79AB3}"/>
              </a:ext>
            </a:extLst>
          </p:cNvPr>
          <p:cNvSpPr/>
          <p:nvPr/>
        </p:nvSpPr>
        <p:spPr>
          <a:xfrm>
            <a:off x="4012508" y="1995266"/>
            <a:ext cx="4166984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0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AAEA495-ECC8-4CB0-A2E3-364B25FAA530}"/>
              </a:ext>
            </a:extLst>
          </p:cNvPr>
          <p:cNvCxnSpPr>
            <a:cxnSpLocks/>
          </p:cNvCxnSpPr>
          <p:nvPr/>
        </p:nvCxnSpPr>
        <p:spPr>
          <a:xfrm flipH="1" flipV="1">
            <a:off x="1165486" y="3420084"/>
            <a:ext cx="1450035" cy="8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9892A49-52D2-4999-9473-737E78C0F55E}"/>
              </a:ext>
            </a:extLst>
          </p:cNvPr>
          <p:cNvCxnSpPr>
            <a:cxnSpLocks/>
          </p:cNvCxnSpPr>
          <p:nvPr/>
        </p:nvCxnSpPr>
        <p:spPr>
          <a:xfrm>
            <a:off x="1165486" y="4186456"/>
            <a:ext cx="1450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C8028E0-1195-4223-BEEF-EC69CB860944}"/>
              </a:ext>
            </a:extLst>
          </p:cNvPr>
          <p:cNvSpPr txBox="1"/>
          <p:nvPr/>
        </p:nvSpPr>
        <p:spPr>
          <a:xfrm>
            <a:off x="138044" y="4009301"/>
            <a:ext cx="114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Input Flit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D179F82E-59C4-475E-A8CC-8C4D224DE44C}"/>
              </a:ext>
            </a:extLst>
          </p:cNvPr>
          <p:cNvCxnSpPr>
            <a:cxnSpLocks/>
            <a:endCxn id="120" idx="1"/>
          </p:cNvCxnSpPr>
          <p:nvPr/>
        </p:nvCxnSpPr>
        <p:spPr>
          <a:xfrm flipV="1">
            <a:off x="1165486" y="3768861"/>
            <a:ext cx="1450035" cy="1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40175D0-8159-4A0A-8F1E-BF7507933450}"/>
              </a:ext>
            </a:extLst>
          </p:cNvPr>
          <p:cNvSpPr txBox="1"/>
          <p:nvPr/>
        </p:nvSpPr>
        <p:spPr>
          <a:xfrm>
            <a:off x="9282" y="3632275"/>
            <a:ext cx="131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Input Valid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BF3BB7E-D71A-4584-86C7-42B4218B88EA}"/>
              </a:ext>
            </a:extLst>
          </p:cNvPr>
          <p:cNvSpPr txBox="1"/>
          <p:nvPr/>
        </p:nvSpPr>
        <p:spPr>
          <a:xfrm>
            <a:off x="247391" y="3255249"/>
            <a:ext cx="100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VC Full 4</a:t>
            </a:r>
            <a:endParaRPr lang="zh-TW" altLang="en-US" sz="1200" b="1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A5315C4-0317-40C6-86E0-CE72D5049269}"/>
              </a:ext>
            </a:extLst>
          </p:cNvPr>
          <p:cNvSpPr/>
          <p:nvPr/>
        </p:nvSpPr>
        <p:spPr>
          <a:xfrm>
            <a:off x="4039118" y="2939521"/>
            <a:ext cx="4166984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FBD1969-E6EB-4942-947E-D4D9179B491E}"/>
              </a:ext>
            </a:extLst>
          </p:cNvPr>
          <p:cNvSpPr/>
          <p:nvPr/>
        </p:nvSpPr>
        <p:spPr>
          <a:xfrm>
            <a:off x="4039118" y="3840987"/>
            <a:ext cx="4166984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1268B1C-EC46-492A-A5FB-A48B3C72A0F2}"/>
              </a:ext>
            </a:extLst>
          </p:cNvPr>
          <p:cNvSpPr/>
          <p:nvPr/>
        </p:nvSpPr>
        <p:spPr>
          <a:xfrm>
            <a:off x="4060133" y="4682202"/>
            <a:ext cx="4166984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CC0BB8E-22EF-4B3F-B465-46B97BEFCCD2}"/>
              </a:ext>
            </a:extLst>
          </p:cNvPr>
          <p:cNvSpPr/>
          <p:nvPr/>
        </p:nvSpPr>
        <p:spPr>
          <a:xfrm>
            <a:off x="4060133" y="5523417"/>
            <a:ext cx="4166984" cy="631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Virtual Channel 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88CCF719-5590-4E9B-B96B-6666E10527E9}"/>
              </a:ext>
            </a:extLst>
          </p:cNvPr>
          <p:cNvCxnSpPr>
            <a:cxnSpLocks/>
          </p:cNvCxnSpPr>
          <p:nvPr/>
        </p:nvCxnSpPr>
        <p:spPr>
          <a:xfrm>
            <a:off x="9389360" y="4195372"/>
            <a:ext cx="16459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021BB003-4945-4D2E-9801-2E148958B8F5}"/>
              </a:ext>
            </a:extLst>
          </p:cNvPr>
          <p:cNvSpPr txBox="1"/>
          <p:nvPr/>
        </p:nvSpPr>
        <p:spPr>
          <a:xfrm>
            <a:off x="11067231" y="4056872"/>
            <a:ext cx="114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Flit to switch</a:t>
            </a:r>
            <a:endParaRPr lang="zh-TW" altLang="en-US" sz="1200" b="1" dirty="0"/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9A64B88B-99CB-4B27-B302-5D04C38AABA2}"/>
              </a:ext>
            </a:extLst>
          </p:cNvPr>
          <p:cNvCxnSpPr>
            <a:cxnSpLocks/>
          </p:cNvCxnSpPr>
          <p:nvPr/>
        </p:nvCxnSpPr>
        <p:spPr>
          <a:xfrm>
            <a:off x="9389360" y="3754603"/>
            <a:ext cx="1656506" cy="25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13A88F7-A293-4E5A-A311-7A86E515ACC2}"/>
              </a:ext>
            </a:extLst>
          </p:cNvPr>
          <p:cNvSpPr txBox="1"/>
          <p:nvPr/>
        </p:nvSpPr>
        <p:spPr>
          <a:xfrm>
            <a:off x="11077814" y="3616104"/>
            <a:ext cx="131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Flit valid</a:t>
            </a:r>
            <a:endParaRPr lang="zh-TW" altLang="en-US" sz="1200" b="1" dirty="0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06EAD3ED-D219-4D17-914E-9055F3976C52}"/>
              </a:ext>
            </a:extLst>
          </p:cNvPr>
          <p:cNvCxnSpPr>
            <a:cxnSpLocks/>
          </p:cNvCxnSpPr>
          <p:nvPr/>
        </p:nvCxnSpPr>
        <p:spPr>
          <a:xfrm flipV="1">
            <a:off x="4404496" y="1305017"/>
            <a:ext cx="0" cy="421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B3AD1DD9-6C52-489D-A9A6-179197236C54}"/>
              </a:ext>
            </a:extLst>
          </p:cNvPr>
          <p:cNvCxnSpPr>
            <a:cxnSpLocks/>
          </p:cNvCxnSpPr>
          <p:nvPr/>
        </p:nvCxnSpPr>
        <p:spPr>
          <a:xfrm flipV="1">
            <a:off x="4583529" y="1305017"/>
            <a:ext cx="0" cy="3377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F231AAB4-0948-4C94-84AB-ADBEE70BE1DB}"/>
              </a:ext>
            </a:extLst>
          </p:cNvPr>
          <p:cNvCxnSpPr>
            <a:cxnSpLocks/>
          </p:cNvCxnSpPr>
          <p:nvPr/>
        </p:nvCxnSpPr>
        <p:spPr>
          <a:xfrm flipV="1">
            <a:off x="4814348" y="1305017"/>
            <a:ext cx="0" cy="2535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92BB0E37-BFF4-4960-AAA3-CF9F96ED9858}"/>
              </a:ext>
            </a:extLst>
          </p:cNvPr>
          <p:cNvCxnSpPr>
            <a:cxnSpLocks/>
          </p:cNvCxnSpPr>
          <p:nvPr/>
        </p:nvCxnSpPr>
        <p:spPr>
          <a:xfrm flipV="1">
            <a:off x="5002259" y="1305017"/>
            <a:ext cx="0" cy="1634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662E7F69-ECBB-4818-9A84-81E9DDB0A36E}"/>
              </a:ext>
            </a:extLst>
          </p:cNvPr>
          <p:cNvCxnSpPr>
            <a:cxnSpLocks/>
          </p:cNvCxnSpPr>
          <p:nvPr/>
        </p:nvCxnSpPr>
        <p:spPr>
          <a:xfrm flipV="1">
            <a:off x="5163536" y="1305017"/>
            <a:ext cx="0" cy="690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497EEEA-164B-4730-B92D-858F0107F1FE}"/>
              </a:ext>
            </a:extLst>
          </p:cNvPr>
          <p:cNvSpPr txBox="1"/>
          <p:nvPr/>
        </p:nvSpPr>
        <p:spPr>
          <a:xfrm>
            <a:off x="4248597" y="944513"/>
            <a:ext cx="100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Requests[5]</a:t>
            </a:r>
            <a:endParaRPr lang="zh-TW" altLang="en-US" sz="1200" b="1" dirty="0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98887C88-E734-4323-BCCB-D34B4274AAAA}"/>
              </a:ext>
            </a:extLst>
          </p:cNvPr>
          <p:cNvCxnSpPr>
            <a:cxnSpLocks/>
          </p:cNvCxnSpPr>
          <p:nvPr/>
        </p:nvCxnSpPr>
        <p:spPr>
          <a:xfrm>
            <a:off x="6820702" y="1291280"/>
            <a:ext cx="0" cy="421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49499E50-C32E-4281-BA9E-BD6677546F17}"/>
              </a:ext>
            </a:extLst>
          </p:cNvPr>
          <p:cNvCxnSpPr>
            <a:cxnSpLocks/>
          </p:cNvCxnSpPr>
          <p:nvPr/>
        </p:nvCxnSpPr>
        <p:spPr>
          <a:xfrm>
            <a:off x="6999735" y="1291280"/>
            <a:ext cx="0" cy="3377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FAF648E4-2388-4D21-A25F-7531AB2866E2}"/>
              </a:ext>
            </a:extLst>
          </p:cNvPr>
          <p:cNvCxnSpPr>
            <a:cxnSpLocks/>
          </p:cNvCxnSpPr>
          <p:nvPr/>
        </p:nvCxnSpPr>
        <p:spPr>
          <a:xfrm>
            <a:off x="7230554" y="1291280"/>
            <a:ext cx="0" cy="2535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95329695-301A-4305-B43B-D63137BA4B4B}"/>
              </a:ext>
            </a:extLst>
          </p:cNvPr>
          <p:cNvCxnSpPr>
            <a:cxnSpLocks/>
          </p:cNvCxnSpPr>
          <p:nvPr/>
        </p:nvCxnSpPr>
        <p:spPr>
          <a:xfrm>
            <a:off x="7418465" y="1291280"/>
            <a:ext cx="0" cy="1634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AD0CC7B-7E12-499E-B76D-20F78A52FDD9}"/>
              </a:ext>
            </a:extLst>
          </p:cNvPr>
          <p:cNvCxnSpPr>
            <a:cxnSpLocks/>
          </p:cNvCxnSpPr>
          <p:nvPr/>
        </p:nvCxnSpPr>
        <p:spPr>
          <a:xfrm>
            <a:off x="7579742" y="1291280"/>
            <a:ext cx="0" cy="690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7EB77117-E9D3-4134-A6B0-1BF783908D36}"/>
              </a:ext>
            </a:extLst>
          </p:cNvPr>
          <p:cNvSpPr txBox="1"/>
          <p:nvPr/>
        </p:nvSpPr>
        <p:spPr>
          <a:xfrm>
            <a:off x="7579742" y="771741"/>
            <a:ext cx="100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Grants[5]</a:t>
            </a:r>
            <a:endParaRPr lang="zh-TW" altLang="en-US" sz="1200" b="1" dirty="0"/>
          </a:p>
        </p:txBody>
      </p:sp>
      <p:sp>
        <p:nvSpPr>
          <p:cNvPr id="41" name="梯形 40">
            <a:extLst>
              <a:ext uri="{FF2B5EF4-FFF2-40B4-BE49-F238E27FC236}">
                <a16:creationId xmlns:a16="http://schemas.microsoft.com/office/drawing/2014/main" id="{2DE23301-72B0-4ED9-A96B-6ABEE516C033}"/>
              </a:ext>
            </a:extLst>
          </p:cNvPr>
          <p:cNvSpPr/>
          <p:nvPr/>
        </p:nvSpPr>
        <p:spPr>
          <a:xfrm rot="5400000">
            <a:off x="7038036" y="3826680"/>
            <a:ext cx="4182736" cy="51991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MUX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89024F0E-7176-4235-B043-4C44AB3DD88E}"/>
              </a:ext>
            </a:extLst>
          </p:cNvPr>
          <p:cNvCxnSpPr>
            <a:cxnSpLocks/>
          </p:cNvCxnSpPr>
          <p:nvPr/>
        </p:nvCxnSpPr>
        <p:spPr>
          <a:xfrm>
            <a:off x="8206102" y="3255250"/>
            <a:ext cx="656444" cy="8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1311CE52-B5DB-4C34-AF46-F809E7599DAF}"/>
              </a:ext>
            </a:extLst>
          </p:cNvPr>
          <p:cNvCxnSpPr>
            <a:cxnSpLocks/>
          </p:cNvCxnSpPr>
          <p:nvPr/>
        </p:nvCxnSpPr>
        <p:spPr>
          <a:xfrm>
            <a:off x="8213189" y="4186456"/>
            <a:ext cx="656444" cy="8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B60E9F8B-F9BA-4A23-8E24-533CEC62DE42}"/>
              </a:ext>
            </a:extLst>
          </p:cNvPr>
          <p:cNvCxnSpPr>
            <a:cxnSpLocks/>
          </p:cNvCxnSpPr>
          <p:nvPr/>
        </p:nvCxnSpPr>
        <p:spPr>
          <a:xfrm>
            <a:off x="8250067" y="4992531"/>
            <a:ext cx="656444" cy="8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D072F21-22DB-4FE5-97BD-E55A284D9DEF}"/>
              </a:ext>
            </a:extLst>
          </p:cNvPr>
          <p:cNvCxnSpPr>
            <a:cxnSpLocks/>
          </p:cNvCxnSpPr>
          <p:nvPr/>
        </p:nvCxnSpPr>
        <p:spPr>
          <a:xfrm>
            <a:off x="8206102" y="2381671"/>
            <a:ext cx="656444" cy="8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BE2E2668-00DB-46A2-AF30-9CFE1028FAC2}"/>
              </a:ext>
            </a:extLst>
          </p:cNvPr>
          <p:cNvCxnSpPr>
            <a:cxnSpLocks/>
          </p:cNvCxnSpPr>
          <p:nvPr/>
        </p:nvCxnSpPr>
        <p:spPr>
          <a:xfrm>
            <a:off x="8234019" y="5837624"/>
            <a:ext cx="656444" cy="89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B37737F1-AB5B-491A-8C87-369D279BD452}"/>
              </a:ext>
            </a:extLst>
          </p:cNvPr>
          <p:cNvCxnSpPr>
            <a:cxnSpLocks/>
          </p:cNvCxnSpPr>
          <p:nvPr/>
        </p:nvCxnSpPr>
        <p:spPr>
          <a:xfrm>
            <a:off x="6820702" y="1290459"/>
            <a:ext cx="230870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64DC771B-1814-4EAA-86F2-81C9A5BEAA2C}"/>
              </a:ext>
            </a:extLst>
          </p:cNvPr>
          <p:cNvCxnSpPr>
            <a:cxnSpLocks/>
          </p:cNvCxnSpPr>
          <p:nvPr/>
        </p:nvCxnSpPr>
        <p:spPr>
          <a:xfrm>
            <a:off x="8016536" y="998842"/>
            <a:ext cx="0" cy="3138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BFB41726-71A9-4AB7-9D76-8E386F435A5C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129404" y="1265902"/>
            <a:ext cx="0" cy="794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0832F961-2BAC-4854-9FBE-BB4D69F4138B}"/>
              </a:ext>
            </a:extLst>
          </p:cNvPr>
          <p:cNvSpPr/>
          <p:nvPr/>
        </p:nvSpPr>
        <p:spPr>
          <a:xfrm>
            <a:off x="2615521" y="3281842"/>
            <a:ext cx="1088458" cy="974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Routing</a:t>
            </a:r>
          </a:p>
        </p:txBody>
      </p: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2E1987FF-4FD7-4168-9A00-B9ABC1BDF57B}"/>
              </a:ext>
            </a:extLst>
          </p:cNvPr>
          <p:cNvCxnSpPr>
            <a:cxnSpLocks/>
            <a:endCxn id="120" idx="0"/>
          </p:cNvCxnSpPr>
          <p:nvPr/>
        </p:nvCxnSpPr>
        <p:spPr>
          <a:xfrm rot="5400000">
            <a:off x="3122254" y="2353692"/>
            <a:ext cx="965646" cy="890654"/>
          </a:xfrm>
          <a:prstGeom prst="bentConnector3">
            <a:avLst>
              <a:gd name="adj1" fmla="val -564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764B5F35-C4A6-4B65-B3E4-F4FABDD970E7}"/>
              </a:ext>
            </a:extLst>
          </p:cNvPr>
          <p:cNvCxnSpPr>
            <a:cxnSpLocks/>
          </p:cNvCxnSpPr>
          <p:nvPr/>
        </p:nvCxnSpPr>
        <p:spPr>
          <a:xfrm rot="10800000">
            <a:off x="3186882" y="4266275"/>
            <a:ext cx="923583" cy="75018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C40A395B-E460-43DF-8CCA-A7284B54C6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93590" y="4478772"/>
            <a:ext cx="1635682" cy="1143806"/>
          </a:xfrm>
          <a:prstGeom prst="bentConnector3">
            <a:avLst>
              <a:gd name="adj1" fmla="val -476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59E57913-45B3-4AF4-A188-57E6748239C3}"/>
              </a:ext>
            </a:extLst>
          </p:cNvPr>
          <p:cNvCxnSpPr>
            <a:cxnSpLocks/>
          </p:cNvCxnSpPr>
          <p:nvPr/>
        </p:nvCxnSpPr>
        <p:spPr>
          <a:xfrm flipH="1">
            <a:off x="3703980" y="3421248"/>
            <a:ext cx="346425" cy="32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255ED391-E103-4142-998D-AF6B539DB92A}"/>
              </a:ext>
            </a:extLst>
          </p:cNvPr>
          <p:cNvCxnSpPr>
            <a:cxnSpLocks/>
          </p:cNvCxnSpPr>
          <p:nvPr/>
        </p:nvCxnSpPr>
        <p:spPr>
          <a:xfrm flipH="1">
            <a:off x="3703979" y="4044242"/>
            <a:ext cx="346425" cy="32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8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08B2E-2E4B-4BA1-9A9D-9F8EF480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Output Unit (</a:t>
            </a:r>
            <a:r>
              <a:rPr lang="en-US" altLang="zh-TW" sz="2400" dirty="0" err="1"/>
              <a:t>output_unit.h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3AB3700-018D-4EA9-8AEC-68EC728C3F53}"/>
              </a:ext>
            </a:extLst>
          </p:cNvPr>
          <p:cNvSpPr/>
          <p:nvPr/>
        </p:nvSpPr>
        <p:spPr>
          <a:xfrm>
            <a:off x="3320248" y="2787587"/>
            <a:ext cx="5308847" cy="1914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AAEA495-ECC8-4CB0-A2E3-364B25FAA530}"/>
              </a:ext>
            </a:extLst>
          </p:cNvPr>
          <p:cNvCxnSpPr>
            <a:cxnSpLocks/>
          </p:cNvCxnSpPr>
          <p:nvPr/>
        </p:nvCxnSpPr>
        <p:spPr>
          <a:xfrm flipH="1" flipV="1">
            <a:off x="5172290" y="1338115"/>
            <a:ext cx="1" cy="1914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9892A49-52D2-4999-9473-737E78C0F55E}"/>
              </a:ext>
            </a:extLst>
          </p:cNvPr>
          <p:cNvCxnSpPr>
            <a:cxnSpLocks/>
          </p:cNvCxnSpPr>
          <p:nvPr/>
        </p:nvCxnSpPr>
        <p:spPr>
          <a:xfrm>
            <a:off x="2479381" y="4142068"/>
            <a:ext cx="1450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C8028E0-1195-4223-BEEF-EC69CB860944}"/>
              </a:ext>
            </a:extLst>
          </p:cNvPr>
          <p:cNvSpPr txBox="1"/>
          <p:nvPr/>
        </p:nvSpPr>
        <p:spPr>
          <a:xfrm>
            <a:off x="745726" y="4001472"/>
            <a:ext cx="185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Switch Flit</a:t>
            </a:r>
            <a:endParaRPr lang="zh-TW" altLang="en-US" sz="1600" b="1" dirty="0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D179F82E-59C4-475E-A8CC-8C4D224DE44C}"/>
              </a:ext>
            </a:extLst>
          </p:cNvPr>
          <p:cNvCxnSpPr>
            <a:cxnSpLocks/>
          </p:cNvCxnSpPr>
          <p:nvPr/>
        </p:nvCxnSpPr>
        <p:spPr>
          <a:xfrm flipV="1">
            <a:off x="2479381" y="3724473"/>
            <a:ext cx="1450035" cy="1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40175D0-8159-4A0A-8F1E-BF7507933450}"/>
              </a:ext>
            </a:extLst>
          </p:cNvPr>
          <p:cNvSpPr txBox="1"/>
          <p:nvPr/>
        </p:nvSpPr>
        <p:spPr>
          <a:xfrm>
            <a:off x="745725" y="3587887"/>
            <a:ext cx="18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Switch Valid</a:t>
            </a:r>
            <a:endParaRPr lang="zh-TW" altLang="en-US" sz="1600" b="1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BF3BB7E-D71A-4584-86C7-42B4218B88EA}"/>
              </a:ext>
            </a:extLst>
          </p:cNvPr>
          <p:cNvSpPr txBox="1"/>
          <p:nvPr/>
        </p:nvSpPr>
        <p:spPr>
          <a:xfrm>
            <a:off x="4600255" y="1013186"/>
            <a:ext cx="114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FIFO Full</a:t>
            </a:r>
            <a:endParaRPr lang="zh-TW" altLang="en-US" sz="16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D86706-0517-4D1B-8C24-54A0F7D02B7C}"/>
              </a:ext>
            </a:extLst>
          </p:cNvPr>
          <p:cNvSpPr/>
          <p:nvPr/>
        </p:nvSpPr>
        <p:spPr>
          <a:xfrm>
            <a:off x="3929416" y="3277900"/>
            <a:ext cx="4166984" cy="964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FIFO Buffer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BE3764D-41D6-44FD-8B79-26A5189B7306}"/>
              </a:ext>
            </a:extLst>
          </p:cNvPr>
          <p:cNvCxnSpPr>
            <a:cxnSpLocks/>
          </p:cNvCxnSpPr>
          <p:nvPr/>
        </p:nvCxnSpPr>
        <p:spPr>
          <a:xfrm flipH="1" flipV="1">
            <a:off x="8096400" y="3420084"/>
            <a:ext cx="1450035" cy="8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961430F-26B3-460A-912B-14C82620696C}"/>
              </a:ext>
            </a:extLst>
          </p:cNvPr>
          <p:cNvCxnSpPr>
            <a:cxnSpLocks/>
          </p:cNvCxnSpPr>
          <p:nvPr/>
        </p:nvCxnSpPr>
        <p:spPr>
          <a:xfrm>
            <a:off x="8096400" y="4186456"/>
            <a:ext cx="1450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B541D1D-EE16-4316-904B-9E4DA55EEC67}"/>
              </a:ext>
            </a:extLst>
          </p:cNvPr>
          <p:cNvSpPr txBox="1"/>
          <p:nvPr/>
        </p:nvSpPr>
        <p:spPr>
          <a:xfrm>
            <a:off x="9712619" y="4001472"/>
            <a:ext cx="181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Flit</a:t>
            </a:r>
            <a:endParaRPr lang="zh-TW" altLang="en-US" sz="1600" b="1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B1075CC-D49E-4F36-AEF4-BEE3914774E5}"/>
              </a:ext>
            </a:extLst>
          </p:cNvPr>
          <p:cNvCxnSpPr>
            <a:cxnSpLocks/>
          </p:cNvCxnSpPr>
          <p:nvPr/>
        </p:nvCxnSpPr>
        <p:spPr>
          <a:xfrm flipV="1">
            <a:off x="8096400" y="3768861"/>
            <a:ext cx="1450035" cy="1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15BB25-F6AA-47A4-BBFA-29BD631E93DC}"/>
              </a:ext>
            </a:extLst>
          </p:cNvPr>
          <p:cNvSpPr txBox="1"/>
          <p:nvPr/>
        </p:nvSpPr>
        <p:spPr>
          <a:xfrm>
            <a:off x="9583857" y="3624446"/>
            <a:ext cx="1948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Valid</a:t>
            </a:r>
            <a:endParaRPr lang="zh-TW" altLang="en-US" sz="1600" b="1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1BF7E13-E790-4911-B9C5-54C9A8ECE376}"/>
              </a:ext>
            </a:extLst>
          </p:cNvPr>
          <p:cNvSpPr txBox="1"/>
          <p:nvPr/>
        </p:nvSpPr>
        <p:spPr>
          <a:xfrm>
            <a:off x="9931729" y="3255465"/>
            <a:ext cx="1004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VC Full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3059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15;g1017b863f87_0_6">
            <a:extLst>
              <a:ext uri="{FF2B5EF4-FFF2-40B4-BE49-F238E27FC236}">
                <a16:creationId xmlns:a16="http://schemas.microsoft.com/office/drawing/2014/main" id="{1CE7979C-5E20-49CB-B0D1-470159811E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1372" y="980728"/>
            <a:ext cx="11425200" cy="5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r>
              <a:rPr lang="en-US" altLang="zh-TW" dirty="0"/>
              <a:t>Round-Robin</a:t>
            </a:r>
            <a:r>
              <a:rPr lang="zh-TW" altLang="en-US" dirty="0"/>
              <a:t> </a:t>
            </a:r>
            <a:r>
              <a:rPr lang="en-US" altLang="zh-TW" dirty="0"/>
              <a:t>Arbitration</a:t>
            </a:r>
          </a:p>
          <a:p>
            <a:pPr lvl="1"/>
            <a:r>
              <a:rPr lang="en-US" altLang="zh-TW" dirty="0"/>
              <a:t>Each output port pass priority to next input unit after sending 5 flits</a:t>
            </a:r>
          </a:p>
          <a:p>
            <a:pPr lvl="2"/>
            <a:r>
              <a:rPr lang="en-US" altLang="zh-TW" dirty="0"/>
              <a:t>If send 0~4 flits and request valid, </a:t>
            </a:r>
            <a:r>
              <a:rPr lang="en-US" altLang="zh-TW" b="1" dirty="0">
                <a:solidFill>
                  <a:srgbClr val="0070C0"/>
                </a:solidFill>
              </a:rPr>
              <a:t>keep</a:t>
            </a:r>
            <a:r>
              <a:rPr lang="en-US" altLang="zh-TW" dirty="0"/>
              <a:t> the priority</a:t>
            </a:r>
          </a:p>
          <a:p>
            <a:pPr lvl="2"/>
            <a:r>
              <a:rPr lang="en-US" altLang="zh-TW" dirty="0"/>
              <a:t>If send 5 flits, </a:t>
            </a:r>
            <a:r>
              <a:rPr lang="en-US" altLang="zh-TW" b="1" dirty="0">
                <a:solidFill>
                  <a:srgbClr val="FF0000"/>
                </a:solidFill>
              </a:rPr>
              <a:t>pass</a:t>
            </a:r>
            <a:r>
              <a:rPr lang="en-US" altLang="zh-TW" dirty="0"/>
              <a:t> the priority</a:t>
            </a:r>
          </a:p>
          <a:p>
            <a:pPr lvl="2"/>
            <a:r>
              <a:rPr lang="en-US" altLang="zh-TW" dirty="0"/>
              <a:t>If send 0 flits and no request, </a:t>
            </a:r>
            <a:r>
              <a:rPr lang="en-US" altLang="zh-TW" b="1" dirty="0">
                <a:solidFill>
                  <a:srgbClr val="FF0000"/>
                </a:solidFill>
              </a:rPr>
              <a:t>pass</a:t>
            </a:r>
            <a:r>
              <a:rPr lang="en-US" altLang="zh-TW" dirty="0"/>
              <a:t> the priority</a:t>
            </a:r>
          </a:p>
          <a:p>
            <a:pPr lvl="2"/>
            <a:r>
              <a:rPr lang="en-US" altLang="zh-TW" dirty="0"/>
              <a:t>If send 1~4 flits but no request, </a:t>
            </a:r>
            <a:r>
              <a:rPr lang="en-US" altLang="zh-TW" b="1" dirty="0">
                <a:solidFill>
                  <a:srgbClr val="0070C0"/>
                </a:solidFill>
              </a:rPr>
              <a:t>keep</a:t>
            </a:r>
            <a:r>
              <a:rPr lang="en-US" altLang="zh-TW" dirty="0"/>
              <a:t> the priority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F08B2E-2E4B-4BA1-9A9D-9F8EF480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</p:spPr>
        <p:txBody>
          <a:bodyPr/>
          <a:lstStyle/>
          <a:p>
            <a:r>
              <a:rPr lang="en-US" altLang="zh-TW" sz="2400" dirty="0"/>
              <a:t>Arbiter (</a:t>
            </a:r>
            <a:r>
              <a:rPr lang="en-US" altLang="zh-TW" sz="2400" dirty="0" err="1"/>
              <a:t>arbiter.h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3AB3700-018D-4EA9-8AEC-68EC728C3F53}"/>
              </a:ext>
            </a:extLst>
          </p:cNvPr>
          <p:cNvSpPr/>
          <p:nvPr/>
        </p:nvSpPr>
        <p:spPr>
          <a:xfrm>
            <a:off x="3320248" y="3266983"/>
            <a:ext cx="5308847" cy="1434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Arbiter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AAEA495-ECC8-4CB0-A2E3-364B25FAA530}"/>
              </a:ext>
            </a:extLst>
          </p:cNvPr>
          <p:cNvCxnSpPr>
            <a:cxnSpLocks/>
          </p:cNvCxnSpPr>
          <p:nvPr/>
        </p:nvCxnSpPr>
        <p:spPr>
          <a:xfrm flipV="1">
            <a:off x="4701773" y="4701819"/>
            <a:ext cx="1" cy="882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558492-23EE-4CCC-8BF8-0D14F298CABD}"/>
              </a:ext>
            </a:extLst>
          </p:cNvPr>
          <p:cNvCxnSpPr>
            <a:cxnSpLocks/>
          </p:cNvCxnSpPr>
          <p:nvPr/>
        </p:nvCxnSpPr>
        <p:spPr>
          <a:xfrm>
            <a:off x="7260021" y="4701818"/>
            <a:ext cx="0" cy="882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485F924-DDCF-4B64-A0D4-57C1A58B41C7}"/>
              </a:ext>
            </a:extLst>
          </p:cNvPr>
          <p:cNvSpPr txBox="1"/>
          <p:nvPr/>
        </p:nvSpPr>
        <p:spPr>
          <a:xfrm>
            <a:off x="4231933" y="5643081"/>
            <a:ext cx="1520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Requests[5][5]</a:t>
            </a:r>
            <a:endParaRPr lang="zh-TW" altLang="en-US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61A2975-C74E-4BB1-9461-3F6D2792B613}"/>
              </a:ext>
            </a:extLst>
          </p:cNvPr>
          <p:cNvSpPr txBox="1"/>
          <p:nvPr/>
        </p:nvSpPr>
        <p:spPr>
          <a:xfrm>
            <a:off x="6648139" y="5584054"/>
            <a:ext cx="1520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Grants[5][5]</a:t>
            </a:r>
            <a:endParaRPr lang="zh-TW" altLang="en-US" b="1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65C0D21-2FDF-45F5-BBEE-BE036B0887BC}"/>
              </a:ext>
            </a:extLst>
          </p:cNvPr>
          <p:cNvCxnSpPr>
            <a:cxnSpLocks/>
          </p:cNvCxnSpPr>
          <p:nvPr/>
        </p:nvCxnSpPr>
        <p:spPr>
          <a:xfrm flipH="1">
            <a:off x="8629095" y="3978674"/>
            <a:ext cx="879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96E43BC-5D58-4202-964A-F81554DA3346}"/>
              </a:ext>
            </a:extLst>
          </p:cNvPr>
          <p:cNvSpPr txBox="1"/>
          <p:nvPr/>
        </p:nvSpPr>
        <p:spPr>
          <a:xfrm>
            <a:off x="9508418" y="3840174"/>
            <a:ext cx="186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Output FIFO State[5]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7114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>
            <a:extLst>
              <a:ext uri="{FF2B5EF4-FFF2-40B4-BE49-F238E27FC236}">
                <a16:creationId xmlns:a16="http://schemas.microsoft.com/office/drawing/2014/main" id="{4CFE9C1A-EC0D-4638-A37E-3B8D8A4A8C0A}"/>
              </a:ext>
            </a:extLst>
          </p:cNvPr>
          <p:cNvSpPr/>
          <p:nvPr/>
        </p:nvSpPr>
        <p:spPr>
          <a:xfrm>
            <a:off x="3973323" y="857571"/>
            <a:ext cx="4407197" cy="5818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F08B2E-2E4B-4BA1-9A9D-9F8EF480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</p:spPr>
        <p:txBody>
          <a:bodyPr/>
          <a:lstStyle/>
          <a:p>
            <a:r>
              <a:rPr lang="en-US" altLang="zh-TW" sz="2400" dirty="0"/>
              <a:t>Mux Based Switch (</a:t>
            </a:r>
            <a:r>
              <a:rPr lang="en-US" altLang="zh-TW" sz="2400" dirty="0" err="1"/>
              <a:t>router_top.h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1" name="梯形 10">
            <a:extLst>
              <a:ext uri="{FF2B5EF4-FFF2-40B4-BE49-F238E27FC236}">
                <a16:creationId xmlns:a16="http://schemas.microsoft.com/office/drawing/2014/main" id="{AF6066E8-CD64-4B67-A04A-037E579D9ABD}"/>
              </a:ext>
            </a:extLst>
          </p:cNvPr>
          <p:cNvSpPr/>
          <p:nvPr/>
        </p:nvSpPr>
        <p:spPr>
          <a:xfrm rot="5400000">
            <a:off x="7179628" y="1213754"/>
            <a:ext cx="927987" cy="51991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60E9CA-9E2E-455E-8BF7-C3C2CA9AAB0A}"/>
              </a:ext>
            </a:extLst>
          </p:cNvPr>
          <p:cNvSpPr/>
          <p:nvPr/>
        </p:nvSpPr>
        <p:spPr>
          <a:xfrm>
            <a:off x="1923360" y="1473710"/>
            <a:ext cx="1734239" cy="216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CE2DD3-8DFC-49B4-8591-83124B112961}"/>
              </a:ext>
            </a:extLst>
          </p:cNvPr>
          <p:cNvSpPr/>
          <p:nvPr/>
        </p:nvSpPr>
        <p:spPr>
          <a:xfrm>
            <a:off x="2075760" y="1626112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36A751-2CD0-458E-BA73-9D8F5677008A}"/>
              </a:ext>
            </a:extLst>
          </p:cNvPr>
          <p:cNvSpPr/>
          <p:nvPr/>
        </p:nvSpPr>
        <p:spPr>
          <a:xfrm>
            <a:off x="2075760" y="2038922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BD456A-67A9-42E6-9740-6F1770C68768}"/>
              </a:ext>
            </a:extLst>
          </p:cNvPr>
          <p:cNvSpPr/>
          <p:nvPr/>
        </p:nvSpPr>
        <p:spPr>
          <a:xfrm>
            <a:off x="2075759" y="2435452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7D87E3-435E-42AE-9B0A-DFE828E62493}"/>
              </a:ext>
            </a:extLst>
          </p:cNvPr>
          <p:cNvSpPr/>
          <p:nvPr/>
        </p:nvSpPr>
        <p:spPr>
          <a:xfrm>
            <a:off x="2075759" y="2802399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107FE88-E5A8-4921-A9A0-2FD8B4825B31}"/>
              </a:ext>
            </a:extLst>
          </p:cNvPr>
          <p:cNvSpPr/>
          <p:nvPr/>
        </p:nvSpPr>
        <p:spPr>
          <a:xfrm>
            <a:off x="2075759" y="3187838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DED6891-25BF-42B2-9AD2-C0C36F678A8C}"/>
              </a:ext>
            </a:extLst>
          </p:cNvPr>
          <p:cNvSpPr/>
          <p:nvPr/>
        </p:nvSpPr>
        <p:spPr>
          <a:xfrm>
            <a:off x="1923360" y="4022351"/>
            <a:ext cx="1734239" cy="2166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D7DCD5-F4CC-45BE-A7B5-AF27B5C111D6}"/>
              </a:ext>
            </a:extLst>
          </p:cNvPr>
          <p:cNvSpPr/>
          <p:nvPr/>
        </p:nvSpPr>
        <p:spPr>
          <a:xfrm>
            <a:off x="2075760" y="4174753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4ED103-831C-491C-94E5-8B3454BF16DE}"/>
              </a:ext>
            </a:extLst>
          </p:cNvPr>
          <p:cNvSpPr/>
          <p:nvPr/>
        </p:nvSpPr>
        <p:spPr>
          <a:xfrm>
            <a:off x="2075760" y="4587563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0347B8-2DE0-42A1-B328-4527D6DA0DA3}"/>
              </a:ext>
            </a:extLst>
          </p:cNvPr>
          <p:cNvSpPr/>
          <p:nvPr/>
        </p:nvSpPr>
        <p:spPr>
          <a:xfrm>
            <a:off x="2075759" y="4984093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VC2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4F0E42A-A756-4392-9D2F-89F06BD0F6CA}"/>
              </a:ext>
            </a:extLst>
          </p:cNvPr>
          <p:cNvSpPr/>
          <p:nvPr/>
        </p:nvSpPr>
        <p:spPr>
          <a:xfrm>
            <a:off x="2075759" y="5351040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VC3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7F7191-85F2-4C4D-829B-1899AB19DA33}"/>
              </a:ext>
            </a:extLst>
          </p:cNvPr>
          <p:cNvSpPr/>
          <p:nvPr/>
        </p:nvSpPr>
        <p:spPr>
          <a:xfrm>
            <a:off x="2075759" y="5736479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VC4</a:t>
            </a:r>
          </a:p>
        </p:txBody>
      </p:sp>
      <p:sp>
        <p:nvSpPr>
          <p:cNvPr id="37" name="梯形 36">
            <a:extLst>
              <a:ext uri="{FF2B5EF4-FFF2-40B4-BE49-F238E27FC236}">
                <a16:creationId xmlns:a16="http://schemas.microsoft.com/office/drawing/2014/main" id="{18C4D9CB-4F8A-4CCD-A168-9E7642553FF0}"/>
              </a:ext>
            </a:extLst>
          </p:cNvPr>
          <p:cNvSpPr/>
          <p:nvPr/>
        </p:nvSpPr>
        <p:spPr>
          <a:xfrm rot="5400000">
            <a:off x="7179628" y="2375975"/>
            <a:ext cx="927987" cy="51991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梯形 37">
            <a:extLst>
              <a:ext uri="{FF2B5EF4-FFF2-40B4-BE49-F238E27FC236}">
                <a16:creationId xmlns:a16="http://schemas.microsoft.com/office/drawing/2014/main" id="{4029ECD7-726B-49A6-80BA-55F4F07CC653}"/>
              </a:ext>
            </a:extLst>
          </p:cNvPr>
          <p:cNvSpPr/>
          <p:nvPr/>
        </p:nvSpPr>
        <p:spPr>
          <a:xfrm rot="5400000">
            <a:off x="7179628" y="3493868"/>
            <a:ext cx="927987" cy="51991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梯形 38">
            <a:extLst>
              <a:ext uri="{FF2B5EF4-FFF2-40B4-BE49-F238E27FC236}">
                <a16:creationId xmlns:a16="http://schemas.microsoft.com/office/drawing/2014/main" id="{A03BE84C-092B-47E3-9A95-1F7D63081DE3}"/>
              </a:ext>
            </a:extLst>
          </p:cNvPr>
          <p:cNvSpPr/>
          <p:nvPr/>
        </p:nvSpPr>
        <p:spPr>
          <a:xfrm rot="5400000">
            <a:off x="7179628" y="4690380"/>
            <a:ext cx="927987" cy="51991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梯形 39">
            <a:extLst>
              <a:ext uri="{FF2B5EF4-FFF2-40B4-BE49-F238E27FC236}">
                <a16:creationId xmlns:a16="http://schemas.microsoft.com/office/drawing/2014/main" id="{47747EC0-1031-4F54-A670-F380896CD87E}"/>
              </a:ext>
            </a:extLst>
          </p:cNvPr>
          <p:cNvSpPr/>
          <p:nvPr/>
        </p:nvSpPr>
        <p:spPr>
          <a:xfrm rot="5400000">
            <a:off x="7179628" y="5856382"/>
            <a:ext cx="927987" cy="51991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MUX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F7C454CD-AD0A-453E-B22D-B20C6A19FEDC}"/>
              </a:ext>
            </a:extLst>
          </p:cNvPr>
          <p:cNvCxnSpPr>
            <a:stCxn id="14" idx="3"/>
          </p:cNvCxnSpPr>
          <p:nvPr/>
        </p:nvCxnSpPr>
        <p:spPr>
          <a:xfrm flipV="1">
            <a:off x="3453413" y="1198485"/>
            <a:ext cx="3930253" cy="564492"/>
          </a:xfrm>
          <a:prstGeom prst="bentConnector3">
            <a:avLst>
              <a:gd name="adj1" fmla="val 6129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0DBE6EC5-3015-422E-AF87-3AB99B56156C}"/>
              </a:ext>
            </a:extLst>
          </p:cNvPr>
          <p:cNvCxnSpPr>
            <a:cxnSpLocks/>
          </p:cNvCxnSpPr>
          <p:nvPr/>
        </p:nvCxnSpPr>
        <p:spPr>
          <a:xfrm>
            <a:off x="3453413" y="2175168"/>
            <a:ext cx="3930253" cy="192719"/>
          </a:xfrm>
          <a:prstGeom prst="bentConnector3">
            <a:avLst>
              <a:gd name="adj1" fmla="val 563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417F3B79-D73A-4952-9021-B123100E9179}"/>
              </a:ext>
            </a:extLst>
          </p:cNvPr>
          <p:cNvCxnSpPr>
            <a:cxnSpLocks/>
          </p:cNvCxnSpPr>
          <p:nvPr/>
        </p:nvCxnSpPr>
        <p:spPr>
          <a:xfrm>
            <a:off x="3453413" y="2578968"/>
            <a:ext cx="3925207" cy="99654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92E57AED-5EC2-458F-AB5F-8D6E91E1145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453412" y="2939264"/>
            <a:ext cx="3920162" cy="1705446"/>
          </a:xfrm>
          <a:prstGeom prst="bentConnector3">
            <a:avLst>
              <a:gd name="adj1" fmla="val 441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CBF5953D-7FF7-4C34-A10B-B5B476C8E6CE}"/>
              </a:ext>
            </a:extLst>
          </p:cNvPr>
          <p:cNvCxnSpPr>
            <a:cxnSpLocks/>
          </p:cNvCxnSpPr>
          <p:nvPr/>
        </p:nvCxnSpPr>
        <p:spPr>
          <a:xfrm>
            <a:off x="3478193" y="3334158"/>
            <a:ext cx="3910519" cy="2398865"/>
          </a:xfrm>
          <a:prstGeom prst="bentConnector3">
            <a:avLst>
              <a:gd name="adj1" fmla="val 3615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EA3A9A72-C182-4C33-B40E-5BE2C5CA3DB0}"/>
              </a:ext>
            </a:extLst>
          </p:cNvPr>
          <p:cNvCxnSpPr>
            <a:cxnSpLocks/>
          </p:cNvCxnSpPr>
          <p:nvPr/>
        </p:nvCxnSpPr>
        <p:spPr>
          <a:xfrm flipV="1">
            <a:off x="3455935" y="1740656"/>
            <a:ext cx="3992430" cy="2571107"/>
          </a:xfrm>
          <a:prstGeom prst="bentConnector3">
            <a:avLst>
              <a:gd name="adj1" fmla="val 6423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7E3351D8-226A-4E01-AE64-336820F9B6EA}"/>
              </a:ext>
            </a:extLst>
          </p:cNvPr>
          <p:cNvCxnSpPr>
            <a:cxnSpLocks/>
          </p:cNvCxnSpPr>
          <p:nvPr/>
        </p:nvCxnSpPr>
        <p:spPr>
          <a:xfrm flipV="1">
            <a:off x="3453412" y="2899445"/>
            <a:ext cx="3925208" cy="1839085"/>
          </a:xfrm>
          <a:prstGeom prst="bentConnector3">
            <a:avLst>
              <a:gd name="adj1" fmla="val 7126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090C2DDD-959E-447C-B058-EB279E10A4D7}"/>
              </a:ext>
            </a:extLst>
          </p:cNvPr>
          <p:cNvCxnSpPr>
            <a:cxnSpLocks/>
          </p:cNvCxnSpPr>
          <p:nvPr/>
        </p:nvCxnSpPr>
        <p:spPr>
          <a:xfrm flipV="1">
            <a:off x="3480716" y="3969317"/>
            <a:ext cx="3915116" cy="1180774"/>
          </a:xfrm>
          <a:prstGeom prst="bentConnector3">
            <a:avLst>
              <a:gd name="adj1" fmla="val 7607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7AA3F867-3D32-4933-A091-BB30888E0D59}"/>
              </a:ext>
            </a:extLst>
          </p:cNvPr>
          <p:cNvCxnSpPr>
            <a:cxnSpLocks/>
          </p:cNvCxnSpPr>
          <p:nvPr/>
        </p:nvCxnSpPr>
        <p:spPr>
          <a:xfrm flipV="1">
            <a:off x="3453412" y="5234126"/>
            <a:ext cx="3920162" cy="253974"/>
          </a:xfrm>
          <a:prstGeom prst="bentConnector3">
            <a:avLst>
              <a:gd name="adj1" fmla="val 8170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B7979056-BC97-45CE-B75F-03F54A438CA2}"/>
              </a:ext>
            </a:extLst>
          </p:cNvPr>
          <p:cNvCxnSpPr>
            <a:cxnSpLocks/>
          </p:cNvCxnSpPr>
          <p:nvPr/>
        </p:nvCxnSpPr>
        <p:spPr>
          <a:xfrm>
            <a:off x="3478193" y="5863388"/>
            <a:ext cx="3930254" cy="560926"/>
          </a:xfrm>
          <a:prstGeom prst="bentConnector3">
            <a:avLst>
              <a:gd name="adj1" fmla="val 8727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3E9EAB37-AC49-4005-994B-CD08C39DFE4D}"/>
              </a:ext>
            </a:extLst>
          </p:cNvPr>
          <p:cNvSpPr/>
          <p:nvPr/>
        </p:nvSpPr>
        <p:spPr>
          <a:xfrm>
            <a:off x="8632325" y="1161830"/>
            <a:ext cx="1734239" cy="637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82662C7-7F1E-4D4D-AED2-B826D651737E}"/>
              </a:ext>
            </a:extLst>
          </p:cNvPr>
          <p:cNvSpPr/>
          <p:nvPr/>
        </p:nvSpPr>
        <p:spPr>
          <a:xfrm>
            <a:off x="8810617" y="1331192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FIFO </a:t>
            </a: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F11A5F9-DA4F-4AF3-9F5B-38FE69C20AF8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7903577" y="1480731"/>
            <a:ext cx="728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53D764DA-9EC2-4570-8C3F-FEE8EF79727D}"/>
              </a:ext>
            </a:extLst>
          </p:cNvPr>
          <p:cNvSpPr/>
          <p:nvPr/>
        </p:nvSpPr>
        <p:spPr>
          <a:xfrm>
            <a:off x="8631683" y="2362402"/>
            <a:ext cx="1734239" cy="637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4902927-2146-4781-A4B9-B8959649B146}"/>
              </a:ext>
            </a:extLst>
          </p:cNvPr>
          <p:cNvSpPr/>
          <p:nvPr/>
        </p:nvSpPr>
        <p:spPr>
          <a:xfrm>
            <a:off x="8809975" y="2531764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FIFO </a:t>
            </a: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6BBE7247-CDC2-458E-8D02-0618067D7C0D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7902935" y="2681303"/>
            <a:ext cx="728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001FF5D-8937-4728-AA8E-447739D3DFA9}"/>
              </a:ext>
            </a:extLst>
          </p:cNvPr>
          <p:cNvSpPr txBox="1"/>
          <p:nvPr/>
        </p:nvSpPr>
        <p:spPr>
          <a:xfrm>
            <a:off x="505327" y="2312651"/>
            <a:ext cx="130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Input Unit 0</a:t>
            </a:r>
            <a:endParaRPr lang="zh-TW" altLang="en-US" sz="16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E51ACDFD-D94F-4F0A-9E25-8627FFDB5785}"/>
              </a:ext>
            </a:extLst>
          </p:cNvPr>
          <p:cNvSpPr txBox="1"/>
          <p:nvPr/>
        </p:nvSpPr>
        <p:spPr>
          <a:xfrm>
            <a:off x="494198" y="4814887"/>
            <a:ext cx="130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Input Unit 4</a:t>
            </a:r>
            <a:endParaRPr lang="zh-TW" altLang="en-US" sz="16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A21A2F8-C11E-4940-AFF5-F1E1C5C100F7}"/>
              </a:ext>
            </a:extLst>
          </p:cNvPr>
          <p:cNvSpPr txBox="1"/>
          <p:nvPr/>
        </p:nvSpPr>
        <p:spPr>
          <a:xfrm>
            <a:off x="10471032" y="1331192"/>
            <a:ext cx="148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Unit 0</a:t>
            </a:r>
            <a:endParaRPr lang="zh-TW" altLang="en-US" sz="1600" b="1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2C224FC-F0B9-4F28-B65D-88C75B6A1501}"/>
              </a:ext>
            </a:extLst>
          </p:cNvPr>
          <p:cNvSpPr txBox="1"/>
          <p:nvPr/>
        </p:nvSpPr>
        <p:spPr>
          <a:xfrm>
            <a:off x="10471032" y="2484841"/>
            <a:ext cx="148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Unit 1</a:t>
            </a:r>
            <a:endParaRPr lang="zh-TW" altLang="en-US" sz="1600" b="1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A4DCC40-948E-4979-BF5F-70BD916888AE}"/>
              </a:ext>
            </a:extLst>
          </p:cNvPr>
          <p:cNvSpPr/>
          <p:nvPr/>
        </p:nvSpPr>
        <p:spPr>
          <a:xfrm>
            <a:off x="8631683" y="3407621"/>
            <a:ext cx="1734239" cy="637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17D7966-BB46-45E1-ACF0-DE916E92C6FB}"/>
              </a:ext>
            </a:extLst>
          </p:cNvPr>
          <p:cNvSpPr/>
          <p:nvPr/>
        </p:nvSpPr>
        <p:spPr>
          <a:xfrm>
            <a:off x="8809975" y="3576983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FIFO </a:t>
            </a: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6CDB653-FA3D-42C4-A1BC-B5795049D9F2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7902935" y="3726522"/>
            <a:ext cx="728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541220C3-0A5D-48CB-A10B-95DDD4A2A573}"/>
              </a:ext>
            </a:extLst>
          </p:cNvPr>
          <p:cNvSpPr txBox="1"/>
          <p:nvPr/>
        </p:nvSpPr>
        <p:spPr>
          <a:xfrm>
            <a:off x="10471032" y="3530060"/>
            <a:ext cx="148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Unit 2</a:t>
            </a:r>
            <a:endParaRPr lang="zh-TW" altLang="en-US" sz="1600" b="1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724483B-CE06-4657-8C40-77A142723CD3}"/>
              </a:ext>
            </a:extLst>
          </p:cNvPr>
          <p:cNvSpPr/>
          <p:nvPr/>
        </p:nvSpPr>
        <p:spPr>
          <a:xfrm>
            <a:off x="8631683" y="4587563"/>
            <a:ext cx="1734239" cy="637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A18A444-7CD3-4CAF-ADF9-B2B039A56443}"/>
              </a:ext>
            </a:extLst>
          </p:cNvPr>
          <p:cNvSpPr/>
          <p:nvPr/>
        </p:nvSpPr>
        <p:spPr>
          <a:xfrm>
            <a:off x="8809975" y="4756925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FIFO </a:t>
            </a: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CC93BB81-982C-4A15-86EC-34AEE96AFFB2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902935" y="4906464"/>
            <a:ext cx="728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6A9464C1-56B7-40AD-A8D2-CB1181BA2C86}"/>
              </a:ext>
            </a:extLst>
          </p:cNvPr>
          <p:cNvSpPr txBox="1"/>
          <p:nvPr/>
        </p:nvSpPr>
        <p:spPr>
          <a:xfrm>
            <a:off x="10471032" y="4710002"/>
            <a:ext cx="148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Unit 3</a:t>
            </a:r>
            <a:endParaRPr lang="zh-TW" altLang="en-US" sz="1600" b="1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DC0A1C7-6B6E-44E7-9DDA-794B0C126D0F}"/>
              </a:ext>
            </a:extLst>
          </p:cNvPr>
          <p:cNvSpPr/>
          <p:nvPr/>
        </p:nvSpPr>
        <p:spPr>
          <a:xfrm>
            <a:off x="8631683" y="5747852"/>
            <a:ext cx="1734239" cy="637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61775D2-94BE-48D7-A7B1-AD1C67E29BF1}"/>
              </a:ext>
            </a:extLst>
          </p:cNvPr>
          <p:cNvSpPr/>
          <p:nvPr/>
        </p:nvSpPr>
        <p:spPr>
          <a:xfrm>
            <a:off x="8809975" y="5917214"/>
            <a:ext cx="1377653" cy="273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</a:rPr>
              <a:t>FIFO </a:t>
            </a:r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EA44F405-45BE-469C-AF9D-C84E54F56F30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902935" y="6066753"/>
            <a:ext cx="728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FF08DAD0-5C5A-49A2-9D3C-A73E9833615B}"/>
              </a:ext>
            </a:extLst>
          </p:cNvPr>
          <p:cNvSpPr txBox="1"/>
          <p:nvPr/>
        </p:nvSpPr>
        <p:spPr>
          <a:xfrm>
            <a:off x="10471032" y="5870291"/>
            <a:ext cx="148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Output Unit 4</a:t>
            </a:r>
            <a:endParaRPr lang="zh-TW" altLang="en-US" sz="16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4EB9793-0C3C-4218-AAD1-6C084BFDB127}"/>
              </a:ext>
            </a:extLst>
          </p:cNvPr>
          <p:cNvSpPr txBox="1"/>
          <p:nvPr/>
        </p:nvSpPr>
        <p:spPr>
          <a:xfrm>
            <a:off x="2579571" y="363531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670B78C-09FD-4646-8074-C183996A2583}"/>
              </a:ext>
            </a:extLst>
          </p:cNvPr>
          <p:cNvSpPr txBox="1"/>
          <p:nvPr/>
        </p:nvSpPr>
        <p:spPr>
          <a:xfrm>
            <a:off x="6899932" y="123840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7546BEB-F3A4-410B-9B72-E7408217DF1C}"/>
              </a:ext>
            </a:extLst>
          </p:cNvPr>
          <p:cNvSpPr txBox="1"/>
          <p:nvPr/>
        </p:nvSpPr>
        <p:spPr>
          <a:xfrm>
            <a:off x="6905040" y="241831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D103317E-588E-4B61-8CF9-D93E7E1A5EB1}"/>
              </a:ext>
            </a:extLst>
          </p:cNvPr>
          <p:cNvSpPr txBox="1"/>
          <p:nvPr/>
        </p:nvSpPr>
        <p:spPr>
          <a:xfrm>
            <a:off x="6944714" y="350328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0AA36FF4-AB07-45C5-A85B-6D5AE8FB31CC}"/>
              </a:ext>
            </a:extLst>
          </p:cNvPr>
          <p:cNvSpPr txBox="1"/>
          <p:nvPr/>
        </p:nvSpPr>
        <p:spPr>
          <a:xfrm>
            <a:off x="6973714" y="469210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1C1D504-B322-42FE-B103-DF678309FB31}"/>
              </a:ext>
            </a:extLst>
          </p:cNvPr>
          <p:cNvSpPr txBox="1"/>
          <p:nvPr/>
        </p:nvSpPr>
        <p:spPr>
          <a:xfrm>
            <a:off x="7000807" y="584093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…</a:t>
            </a:r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BBC68245-DE73-4FBA-9FF0-FB8C7C3BBB20}"/>
              </a:ext>
            </a:extLst>
          </p:cNvPr>
          <p:cNvSpPr txBox="1"/>
          <p:nvPr/>
        </p:nvSpPr>
        <p:spPr>
          <a:xfrm>
            <a:off x="3973323" y="857571"/>
            <a:ext cx="130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Switch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17556640"/>
      </p:ext>
    </p:extLst>
  </p:cSld>
  <p:clrMapOvr>
    <a:masterClrMapping/>
  </p:clrMapOvr>
</p:sld>
</file>

<file path=ppt/theme/theme1.xml><?xml version="1.0" encoding="utf-8"?>
<a:theme xmlns:a="http://schemas.openxmlformats.org/drawingml/2006/main" name="清大模板">
  <a:themeElements>
    <a:clrScheme name="模組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805</Words>
  <Application>Microsoft Office PowerPoint</Application>
  <PresentationFormat>寬螢幕</PresentationFormat>
  <Paragraphs>239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清大模板</vt:lpstr>
      <vt:lpstr>AAHLS Final Project Presentation  2D Mesh Interconnection Network on Chip</vt:lpstr>
      <vt:lpstr>System Architecture</vt:lpstr>
      <vt:lpstr>Transmission Data Structure</vt:lpstr>
      <vt:lpstr>5x5 Router </vt:lpstr>
      <vt:lpstr>FIFO Buffer (flit_buffer.h)</vt:lpstr>
      <vt:lpstr>Input Unit (input_unit.h)</vt:lpstr>
      <vt:lpstr>Output Unit (output_unit.h)</vt:lpstr>
      <vt:lpstr>Arbiter (arbiter.h)</vt:lpstr>
      <vt:lpstr>Mux Based Switch (router_top.h)</vt:lpstr>
      <vt:lpstr>Structural Design Technique (I)</vt:lpstr>
      <vt:lpstr>Structural Design Technique (II)</vt:lpstr>
      <vt:lpstr>Structural Design Technique (III)</vt:lpstr>
      <vt:lpstr>Performance &amp; Resource Utilization</vt:lpstr>
      <vt:lpstr>Conclusion &amp; Contribution</vt:lpstr>
      <vt:lpstr>Team collaboration</vt:lpstr>
      <vt:lpstr>Reference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Meeting</dc:title>
  <dc:creator>Yu Chien Chung</dc:creator>
  <cp:lastModifiedBy>宇騫 鍾</cp:lastModifiedBy>
  <cp:revision>425</cp:revision>
  <dcterms:created xsi:type="dcterms:W3CDTF">2021-07-13T09:47:01Z</dcterms:created>
  <dcterms:modified xsi:type="dcterms:W3CDTF">2022-06-14T15:10:47Z</dcterms:modified>
</cp:coreProperties>
</file>