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76" r:id="rId4"/>
    <p:sldId id="285" r:id="rId5"/>
    <p:sldId id="277" r:id="rId6"/>
    <p:sldId id="284" r:id="rId7"/>
    <p:sldId id="279" r:id="rId8"/>
    <p:sldId id="280" r:id="rId9"/>
    <p:sldId id="283" r:id="rId10"/>
    <p:sldId id="287" r:id="rId11"/>
    <p:sldId id="28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553B0F17-62B7-4F91-BCF2-5CB6909DA856}">
          <p14:sldIdLst>
            <p14:sldId id="256"/>
            <p14:sldId id="275"/>
            <p14:sldId id="276"/>
            <p14:sldId id="285"/>
            <p14:sldId id="277"/>
            <p14:sldId id="284"/>
            <p14:sldId id="279"/>
            <p14:sldId id="280"/>
            <p14:sldId id="283"/>
            <p14:sldId id="287"/>
            <p14:sldId id="288"/>
          </p14:sldIdLst>
        </p14:section>
        <p14:section name="未命名的章節" id="{C24C5586-1CF8-4CC4-998D-429E3999B307}">
          <p14:sldIdLst/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gOd+wQMooxLTDHdRWfjSuicpG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 rot="5400000">
            <a:off x="3648869" y="-1608931"/>
            <a:ext cx="4894262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title"/>
          </p:nvPr>
        </p:nvSpPr>
        <p:spPr>
          <a:xfrm rot="5400000">
            <a:off x="7513110" y="1580092"/>
            <a:ext cx="5975350" cy="290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1"/>
          </p:nvPr>
        </p:nvSpPr>
        <p:spPr>
          <a:xfrm rot="5400000">
            <a:off x="1602320" y="-1223434"/>
            <a:ext cx="5975350" cy="851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1 個大物件與 2 個小物件" type="objAndTwoObj">
  <p:cSld name="OBJECT_AND_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2"/>
          </p:nvPr>
        </p:nvSpPr>
        <p:spPr>
          <a:xfrm>
            <a:off x="6197600" y="1125549"/>
            <a:ext cx="5080000" cy="237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3"/>
          </p:nvPr>
        </p:nvSpPr>
        <p:spPr>
          <a:xfrm>
            <a:off x="6197600" y="3648086"/>
            <a:ext cx="5080000" cy="237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兩項物件" type="txAndTwoObj">
  <p:cSld name="TEX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2"/>
          </p:nvPr>
        </p:nvSpPr>
        <p:spPr>
          <a:xfrm>
            <a:off x="6197600" y="1125549"/>
            <a:ext cx="5080000" cy="237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3"/>
          </p:nvPr>
        </p:nvSpPr>
        <p:spPr>
          <a:xfrm>
            <a:off x="6197600" y="3648086"/>
            <a:ext cx="5080000" cy="237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2"/>
          </p:nvPr>
        </p:nvSpPr>
        <p:spPr>
          <a:xfrm>
            <a:off x="61976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431372" y="980728"/>
            <a:ext cx="11425269" cy="50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/>
            </a:lvl1pPr>
            <a:lvl2pPr marL="914400" lvl="1" indent="-3556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/>
            </a:lvl2pPr>
            <a:lvl3pPr marL="1371600" lvl="2" indent="-3429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/>
            </a:lvl3pPr>
            <a:lvl4pPr marL="1828800" lvl="3" indent="-3302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/>
            </a:lvl4pPr>
            <a:lvl5pPr marL="2286000" lvl="4" indent="-3175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5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/>
            </a:lvl1pPr>
            <a:lvl2pPr marL="914400" lvl="1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None/>
              <a:defRPr sz="1013"/>
            </a:lvl2pPr>
            <a:lvl3pPr marL="1371600" lvl="2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Times New Roman"/>
              <a:buNone/>
              <a:defRPr sz="788"/>
            </a:lvl4pPr>
            <a:lvl5pPr marL="2286000" lvl="4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Times New Roman"/>
              <a:buNone/>
              <a:defRPr sz="788"/>
            </a:lvl5pPr>
            <a:lvl6pPr marL="2743200" lvl="5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sz="788"/>
            </a:lvl6pPr>
            <a:lvl7pPr marL="3200400" lvl="6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sz="788"/>
            </a:lvl7pPr>
            <a:lvl8pPr marL="3657600" lvl="7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sz="788"/>
            </a:lvl8pPr>
            <a:lvl9pPr marL="4114800" lvl="8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sz="78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Times New Roman"/>
              <a:buChar char="•"/>
              <a:defRPr sz="1575"/>
            </a:lvl1pPr>
            <a:lvl2pPr marL="914400" lvl="1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/>
            </a:lvl2pPr>
            <a:lvl3pPr marL="1371600" lvl="2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•"/>
              <a:defRPr sz="1125"/>
            </a:lvl3pPr>
            <a:lvl4pPr marL="1828800" lvl="3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–"/>
              <a:defRPr sz="1013"/>
            </a:lvl4pPr>
            <a:lvl5pPr marL="2286000" lvl="4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»"/>
              <a:defRPr sz="1013"/>
            </a:lvl5pPr>
            <a:lvl6pPr marL="2743200" lvl="5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6pPr>
            <a:lvl7pPr marL="3200400" lvl="6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7pPr>
            <a:lvl8pPr marL="3657600" lvl="7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8pPr>
            <a:lvl9pPr marL="4114800" lvl="8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2"/>
          </p:nvPr>
        </p:nvSpPr>
        <p:spPr>
          <a:xfrm>
            <a:off x="61976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Times New Roman"/>
              <a:buChar char="•"/>
              <a:defRPr sz="1575"/>
            </a:lvl1pPr>
            <a:lvl2pPr marL="914400" lvl="1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/>
            </a:lvl2pPr>
            <a:lvl3pPr marL="1371600" lvl="2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•"/>
              <a:defRPr sz="1125"/>
            </a:lvl3pPr>
            <a:lvl4pPr marL="1828800" lvl="3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–"/>
              <a:defRPr sz="1013"/>
            </a:lvl4pPr>
            <a:lvl5pPr marL="2286000" lvl="4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»"/>
              <a:defRPr sz="1013"/>
            </a:lvl5pPr>
            <a:lvl6pPr marL="2743200" lvl="5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6pPr>
            <a:lvl7pPr marL="3200400" lvl="6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7pPr>
            <a:lvl8pPr marL="3657600" lvl="7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8pPr>
            <a:lvl9pPr marL="4114800" lvl="8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sz="135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2pPr>
            <a:lvl3pPr marL="1371600" lvl="2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None/>
              <a:defRPr sz="1013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/>
            </a:lvl1pPr>
            <a:lvl2pPr marL="914400" lvl="1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/>
            </a:lvl2pPr>
            <a:lvl3pPr marL="1371600" lvl="2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•"/>
              <a:defRPr sz="1013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sz="135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2pPr>
            <a:lvl3pPr marL="1371600" lvl="2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None/>
              <a:defRPr sz="1013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/>
            </a:lvl1pPr>
            <a:lvl2pPr marL="914400" lvl="1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/>
            </a:lvl2pPr>
            <a:lvl3pPr marL="1371600" lvl="2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•"/>
              <a:defRPr sz="1013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4766733" y="27306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1pPr>
            <a:lvl2pPr marL="914400" lvl="1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Times New Roman"/>
              <a:buChar char="–"/>
              <a:defRPr sz="1575"/>
            </a:lvl2pPr>
            <a:lvl3pPr marL="1371600" lvl="2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/>
            </a:lvl3pPr>
            <a:lvl4pPr marL="1828800" lvl="3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/>
            </a:lvl4pPr>
            <a:lvl5pPr marL="2286000" lvl="4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»"/>
              <a:defRPr sz="1125"/>
            </a:lvl5pPr>
            <a:lvl6pPr marL="2743200" lvl="5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6pPr>
            <a:lvl7pPr marL="3200400" lvl="6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7pPr>
            <a:lvl8pPr marL="3657600" lvl="7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8pPr>
            <a:lvl9pPr marL="4114800" lvl="8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Times New Roman"/>
              <a:buNone/>
              <a:defRPr sz="788"/>
            </a:lvl1pPr>
            <a:lvl2pPr marL="914400" lvl="1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/>
            </a:lvl2pPr>
            <a:lvl3pPr marL="1371600" lvl="2" indent="-228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Font typeface="Times New Roman"/>
              <a:buNone/>
              <a:defRPr sz="563"/>
            </a:lvl3pPr>
            <a:lvl4pPr marL="1828800" lvl="3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4pPr>
            <a:lvl5pPr marL="2286000" lvl="4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5pPr>
            <a:lvl6pPr marL="2743200" lvl="5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6pPr>
            <a:lvl7pPr marL="3200400" lvl="6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7pPr>
            <a:lvl8pPr marL="3657600" lvl="7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8pPr>
            <a:lvl9pPr marL="4114800" lvl="8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Times New Roman"/>
              <a:buNone/>
              <a:defRPr sz="788"/>
            </a:lvl1pPr>
            <a:lvl2pPr marL="914400" lvl="1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/>
            </a:lvl2pPr>
            <a:lvl3pPr marL="1371600" lvl="2" indent="-228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Font typeface="Times New Roman"/>
              <a:buNone/>
              <a:defRPr sz="563"/>
            </a:lvl3pPr>
            <a:lvl4pPr marL="1828800" lvl="3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4pPr>
            <a:lvl5pPr marL="2286000" lvl="4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5pPr>
            <a:lvl6pPr marL="2743200" lvl="5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6pPr>
            <a:lvl7pPr marL="3200400" lvl="6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7pPr>
            <a:lvl8pPr marL="3657600" lvl="7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8pPr>
            <a:lvl9pPr marL="4114800" lvl="8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8"/>
          <p:cNvCxnSpPr/>
          <p:nvPr/>
        </p:nvCxnSpPr>
        <p:spPr>
          <a:xfrm>
            <a:off x="704851" y="6569075"/>
            <a:ext cx="10769600" cy="0"/>
          </a:xfrm>
          <a:prstGeom prst="straightConnector1">
            <a:avLst/>
          </a:prstGeom>
          <a:noFill/>
          <a:ln w="254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8"/>
          <p:cNvCxnSpPr/>
          <p:nvPr/>
        </p:nvCxnSpPr>
        <p:spPr>
          <a:xfrm>
            <a:off x="704851" y="6518275"/>
            <a:ext cx="10769600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103632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»"/>
              <a:defRPr sz="112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18"/>
          <p:cNvCxnSpPr/>
          <p:nvPr/>
        </p:nvCxnSpPr>
        <p:spPr>
          <a:xfrm>
            <a:off x="105833" y="692150"/>
            <a:ext cx="12075584" cy="1588"/>
          </a:xfrm>
          <a:prstGeom prst="straightConnector1">
            <a:avLst/>
          </a:prstGeom>
          <a:noFill/>
          <a:ln w="254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8"/>
          <p:cNvCxnSpPr/>
          <p:nvPr/>
        </p:nvCxnSpPr>
        <p:spPr>
          <a:xfrm>
            <a:off x="101600" y="744549"/>
            <a:ext cx="12075584" cy="1587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8"/>
          <p:cNvSpPr/>
          <p:nvPr/>
        </p:nvSpPr>
        <p:spPr>
          <a:xfrm>
            <a:off x="10519835" y="6442075"/>
            <a:ext cx="4445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8"/>
          <p:cNvSpPr/>
          <p:nvPr/>
        </p:nvSpPr>
        <p:spPr>
          <a:xfrm>
            <a:off x="10265833" y="6438900"/>
            <a:ext cx="924984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5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7328" y="6171003"/>
            <a:ext cx="3360373" cy="68700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output-virtual-chann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sz="4000" dirty="0"/>
              <a:t>2D</a:t>
            </a:r>
            <a:r>
              <a:rPr lang="zh-TW" altLang="en-US" sz="4000" dirty="0"/>
              <a:t> </a:t>
            </a:r>
            <a:r>
              <a:rPr lang="en-US" altLang="zh-TW" sz="4000" dirty="0"/>
              <a:t>Mesh </a:t>
            </a:r>
            <a:r>
              <a:rPr lang="en-US" altLang="zh-TW" sz="4000" dirty="0" err="1"/>
              <a:t>NoC</a:t>
            </a:r>
            <a:r>
              <a:rPr lang="en-US" altLang="zh-TW" sz="4000" dirty="0"/>
              <a:t> Implementation</a:t>
            </a:r>
            <a:endParaRPr sz="4000"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457200" lvl="0" indent="-31432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</a:pPr>
            <a:r>
              <a:rPr lang="en-US" sz="2000" dirty="0"/>
              <a:t>鍾宇騫</a:t>
            </a:r>
            <a:endParaRPr lang="sv-SE" sz="2000" dirty="0"/>
          </a:p>
          <a:p>
            <a:pPr marL="457200" lvl="0" indent="-31432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</a:pPr>
            <a:r>
              <a:rPr lang="sv-SE" sz="2000" dirty="0"/>
              <a:t>2022 / 0</a:t>
            </a:r>
            <a:r>
              <a:rPr lang="en-US" sz="2000" dirty="0"/>
              <a:t>5</a:t>
            </a:r>
            <a:r>
              <a:rPr lang="zh-TW" altLang="en-US" sz="2000" dirty="0"/>
              <a:t> </a:t>
            </a:r>
            <a:r>
              <a:rPr lang="en-US" altLang="zh-TW" sz="2000" dirty="0"/>
              <a:t>/</a:t>
            </a:r>
            <a:r>
              <a:rPr lang="zh-TW" altLang="en-US" sz="2000"/>
              <a:t> </a:t>
            </a:r>
            <a:r>
              <a:rPr lang="en-US" altLang="zh-TW" sz="2000"/>
              <a:t>23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9A10AB38-C634-4EDE-83DB-B8AC76BF00D7}"/>
              </a:ext>
            </a:extLst>
          </p:cNvPr>
          <p:cNvSpPr/>
          <p:nvPr/>
        </p:nvSpPr>
        <p:spPr>
          <a:xfrm>
            <a:off x="5764856" y="1869586"/>
            <a:ext cx="4033520" cy="411165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FA3649A-9833-49FD-BA26-43712A90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 Router System (</a:t>
            </a:r>
            <a:r>
              <a:rPr lang="en-US" altLang="zh-TW" dirty="0" err="1"/>
              <a:t>system_top.h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1489C0-B248-46F1-AEEF-B21351D25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testbench simulate NI</a:t>
            </a:r>
          </a:p>
          <a:p>
            <a:pPr lvl="1"/>
            <a:r>
              <a:rPr lang="en-US" altLang="zh-TW" dirty="0"/>
              <a:t>Fetch flits from main memory</a:t>
            </a:r>
          </a:p>
          <a:p>
            <a:pPr lvl="1"/>
            <a:r>
              <a:rPr lang="en-US" altLang="zh-TW" dirty="0"/>
              <a:t>Send flits to router</a:t>
            </a:r>
          </a:p>
          <a:p>
            <a:pPr lvl="1"/>
            <a:r>
              <a:rPr lang="en-US" altLang="zh-TW" dirty="0"/>
              <a:t>Receive flits from router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44EA4C-D561-4551-B7DD-3D7260DF5ECF}"/>
              </a:ext>
            </a:extLst>
          </p:cNvPr>
          <p:cNvSpPr/>
          <p:nvPr/>
        </p:nvSpPr>
        <p:spPr>
          <a:xfrm>
            <a:off x="6320902" y="2503504"/>
            <a:ext cx="1180729" cy="76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E5D0A6-0033-46A0-8E4C-B3FBC232C3D6}"/>
              </a:ext>
            </a:extLst>
          </p:cNvPr>
          <p:cNvSpPr/>
          <p:nvPr/>
        </p:nvSpPr>
        <p:spPr>
          <a:xfrm>
            <a:off x="8302003" y="2503504"/>
            <a:ext cx="1180729" cy="76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9DD04D-764C-465F-A2CF-EA023842ACFB}"/>
              </a:ext>
            </a:extLst>
          </p:cNvPr>
          <p:cNvSpPr/>
          <p:nvPr/>
        </p:nvSpPr>
        <p:spPr>
          <a:xfrm>
            <a:off x="6320902" y="4324906"/>
            <a:ext cx="1180729" cy="76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91361D-C0A8-4A6A-AEA2-BD15C069F509}"/>
              </a:ext>
            </a:extLst>
          </p:cNvPr>
          <p:cNvSpPr/>
          <p:nvPr/>
        </p:nvSpPr>
        <p:spPr>
          <a:xfrm>
            <a:off x="8287946" y="4337792"/>
            <a:ext cx="1180729" cy="76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A2088F-53F5-4902-B0E4-47A932EBBFBF}"/>
              </a:ext>
            </a:extLst>
          </p:cNvPr>
          <p:cNvSpPr/>
          <p:nvPr/>
        </p:nvSpPr>
        <p:spPr>
          <a:xfrm>
            <a:off x="3898778" y="5365073"/>
            <a:ext cx="1180729" cy="76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A9B510-668A-4223-B7BD-915EAADE90C0}"/>
              </a:ext>
            </a:extLst>
          </p:cNvPr>
          <p:cNvSpPr/>
          <p:nvPr/>
        </p:nvSpPr>
        <p:spPr>
          <a:xfrm>
            <a:off x="3884721" y="4337792"/>
            <a:ext cx="1180729" cy="76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memory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156F520-D0AB-40A7-9624-72BA6D3F6EBD}"/>
              </a:ext>
            </a:extLst>
          </p:cNvPr>
          <p:cNvCxnSpPr>
            <a:cxnSpLocks/>
          </p:cNvCxnSpPr>
          <p:nvPr/>
        </p:nvCxnSpPr>
        <p:spPr>
          <a:xfrm flipH="1" flipV="1">
            <a:off x="5065450" y="4719532"/>
            <a:ext cx="1255452" cy="368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9A50DA9-B41E-489F-B5A1-6E4135A1678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079507" y="5101272"/>
            <a:ext cx="1292441" cy="645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4730EEC-9DF2-423A-8C7F-15B75EE7CB09}"/>
              </a:ext>
            </a:extLst>
          </p:cNvPr>
          <p:cNvSpPr/>
          <p:nvPr/>
        </p:nvSpPr>
        <p:spPr>
          <a:xfrm>
            <a:off x="3884721" y="3543671"/>
            <a:ext cx="1180729" cy="76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F7EDF2-E5D6-4DB9-A48E-998E4A64B52E}"/>
              </a:ext>
            </a:extLst>
          </p:cNvPr>
          <p:cNvSpPr/>
          <p:nvPr/>
        </p:nvSpPr>
        <p:spPr>
          <a:xfrm>
            <a:off x="3870664" y="2516390"/>
            <a:ext cx="1180729" cy="76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memory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A0C4176-1622-49B2-BD48-61C66F8E346A}"/>
              </a:ext>
            </a:extLst>
          </p:cNvPr>
          <p:cNvCxnSpPr>
            <a:cxnSpLocks/>
          </p:cNvCxnSpPr>
          <p:nvPr/>
        </p:nvCxnSpPr>
        <p:spPr>
          <a:xfrm flipH="1" flipV="1">
            <a:off x="5051393" y="2898130"/>
            <a:ext cx="1255452" cy="368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497CF64-AB87-4F04-870F-FE4B0329C20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065450" y="3279870"/>
            <a:ext cx="1292441" cy="645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5C828775-DEA4-49E5-BC4B-24E2DBD7895E}"/>
              </a:ext>
            </a:extLst>
          </p:cNvPr>
          <p:cNvSpPr/>
          <p:nvPr/>
        </p:nvSpPr>
        <p:spPr>
          <a:xfrm>
            <a:off x="10469668" y="3556383"/>
            <a:ext cx="1180729" cy="76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EF90B9-2E43-4FE8-A4F8-A68AAEC7A44A}"/>
              </a:ext>
            </a:extLst>
          </p:cNvPr>
          <p:cNvSpPr/>
          <p:nvPr/>
        </p:nvSpPr>
        <p:spPr>
          <a:xfrm>
            <a:off x="10455611" y="2529102"/>
            <a:ext cx="1180729" cy="76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memory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1CC5E51-44D4-4E9F-8391-02CF058AF590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9468675" y="2910842"/>
            <a:ext cx="986936" cy="386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9FF7F04-E503-461F-99D5-857DD39E1420}"/>
              </a:ext>
            </a:extLst>
          </p:cNvPr>
          <p:cNvCxnSpPr>
            <a:cxnSpLocks/>
          </p:cNvCxnSpPr>
          <p:nvPr/>
        </p:nvCxnSpPr>
        <p:spPr>
          <a:xfrm>
            <a:off x="9468675" y="3312974"/>
            <a:ext cx="986936" cy="73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4E85733-B764-4B65-AB6C-A529F821ED49}"/>
              </a:ext>
            </a:extLst>
          </p:cNvPr>
          <p:cNvSpPr/>
          <p:nvPr/>
        </p:nvSpPr>
        <p:spPr>
          <a:xfrm>
            <a:off x="10483725" y="5363061"/>
            <a:ext cx="1180729" cy="76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7FA750-38B3-406D-A9D3-DDC90007A27A}"/>
              </a:ext>
            </a:extLst>
          </p:cNvPr>
          <p:cNvSpPr/>
          <p:nvPr/>
        </p:nvSpPr>
        <p:spPr>
          <a:xfrm>
            <a:off x="10469668" y="4335780"/>
            <a:ext cx="1180729" cy="76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memory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648C2AA-B624-4C8B-9AF8-2E6BD893374E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9482732" y="4717520"/>
            <a:ext cx="986936" cy="386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9F30438-EE65-4D32-9606-D8A3F3E59B2B}"/>
              </a:ext>
            </a:extLst>
          </p:cNvPr>
          <p:cNvCxnSpPr>
            <a:cxnSpLocks/>
          </p:cNvCxnSpPr>
          <p:nvPr/>
        </p:nvCxnSpPr>
        <p:spPr>
          <a:xfrm>
            <a:off x="9482732" y="5119652"/>
            <a:ext cx="986936" cy="73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2402A23-F8EC-40DA-8637-88B5269640C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501631" y="2885244"/>
            <a:ext cx="80037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44F8D2E-832B-4D8E-B2B5-A57384923216}"/>
              </a:ext>
            </a:extLst>
          </p:cNvPr>
          <p:cNvCxnSpPr>
            <a:cxnSpLocks/>
          </p:cNvCxnSpPr>
          <p:nvPr/>
        </p:nvCxnSpPr>
        <p:spPr>
          <a:xfrm flipH="1">
            <a:off x="7501631" y="4717520"/>
            <a:ext cx="80037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371B596-44CD-4197-BBD2-8621F69DDFE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911267" y="3266984"/>
            <a:ext cx="0" cy="10579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C8745574-80D9-4A90-B4DC-EEDB496B5463}"/>
              </a:ext>
            </a:extLst>
          </p:cNvPr>
          <p:cNvCxnSpPr>
            <a:cxnSpLocks/>
          </p:cNvCxnSpPr>
          <p:nvPr/>
        </p:nvCxnSpPr>
        <p:spPr>
          <a:xfrm flipV="1">
            <a:off x="8875352" y="3266984"/>
            <a:ext cx="0" cy="10579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48E8F0B-1FCF-4D54-BEAB-950199605EB8}"/>
              </a:ext>
            </a:extLst>
          </p:cNvPr>
          <p:cNvSpPr txBox="1"/>
          <p:nvPr/>
        </p:nvSpPr>
        <p:spPr>
          <a:xfrm>
            <a:off x="5835877" y="1866613"/>
            <a:ext cx="130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Design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548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3649A-9833-49FD-BA26-43712A90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1489C0-B248-46F1-AEEF-B21351D25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Co-simulation will stuck if let II = 1, but work when II = 3</a:t>
            </a:r>
          </a:p>
          <a:p>
            <a:r>
              <a:rPr lang="en-US" altLang="zh-TW" dirty="0"/>
              <a:t>Synthesis result is not what I want: comb part has </a:t>
            </a:r>
            <a:r>
              <a:rPr lang="en-US" altLang="zh-TW" b="1" dirty="0"/>
              <a:t>registers</a:t>
            </a:r>
            <a:r>
              <a:rPr lang="en-US" altLang="zh-TW" dirty="0"/>
              <a:t>, but sequential part has only </a:t>
            </a:r>
            <a:r>
              <a:rPr lang="en-US" altLang="zh-TW" b="1" dirty="0"/>
              <a:t>wire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72BC2D-98F6-4F86-872E-0212972BFFC6}"/>
              </a:ext>
            </a:extLst>
          </p:cNvPr>
          <p:cNvSpPr txBox="1"/>
          <p:nvPr/>
        </p:nvSpPr>
        <p:spPr>
          <a:xfrm>
            <a:off x="2876550" y="2234148"/>
            <a:ext cx="71625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/>
              <a:t>While(1) {</a:t>
            </a:r>
          </a:p>
          <a:p>
            <a:r>
              <a:rPr lang="en-US" altLang="zh-TW" sz="2000" i="1" dirty="0"/>
              <a:t>	</a:t>
            </a:r>
            <a:r>
              <a:rPr lang="en-US" altLang="zh-TW" sz="2000" i="1" dirty="0">
                <a:solidFill>
                  <a:srgbClr val="0070C0"/>
                </a:solidFill>
              </a:rPr>
              <a:t>#pragma HLS PIPELINE II=1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	Load flits from memory to </a:t>
            </a:r>
            <a:r>
              <a:rPr lang="en-US" altLang="zh-TW" sz="2000" b="1" i="1" dirty="0"/>
              <a:t>input wire</a:t>
            </a:r>
          </a:p>
          <a:p>
            <a:r>
              <a:rPr lang="en-US" altLang="zh-TW" sz="2000" i="1" dirty="0"/>
              <a:t>	</a:t>
            </a:r>
          </a:p>
          <a:p>
            <a:r>
              <a:rPr lang="en-US" altLang="zh-TW" sz="2000" i="1" dirty="0"/>
              <a:t>	Store flits from </a:t>
            </a:r>
            <a:r>
              <a:rPr lang="en-US" altLang="zh-TW" sz="2000" b="1" i="1" dirty="0"/>
              <a:t>output wire </a:t>
            </a:r>
            <a:r>
              <a:rPr lang="en-US" altLang="zh-TW" sz="2000" i="1" dirty="0"/>
              <a:t>to memory</a:t>
            </a:r>
          </a:p>
          <a:p>
            <a:r>
              <a:rPr lang="en-US" altLang="zh-TW" sz="2000" i="1" dirty="0"/>
              <a:t>	</a:t>
            </a:r>
          </a:p>
          <a:p>
            <a:r>
              <a:rPr lang="en-US" altLang="zh-TW" sz="2000" i="1" dirty="0"/>
              <a:t>	Update 4 routers combinational parts (</a:t>
            </a:r>
            <a:r>
              <a:rPr lang="en-US" altLang="zh-TW" sz="2000" i="1" dirty="0" err="1"/>
              <a:t>next_state</a:t>
            </a:r>
            <a:r>
              <a:rPr lang="en-US" altLang="zh-TW" sz="2000" i="1" dirty="0"/>
              <a:t>)</a:t>
            </a:r>
          </a:p>
          <a:p>
            <a:r>
              <a:rPr lang="en-US" altLang="zh-TW" sz="2000" i="1" dirty="0"/>
              <a:t>	</a:t>
            </a:r>
          </a:p>
          <a:p>
            <a:r>
              <a:rPr lang="en-US" altLang="zh-TW" sz="2000" i="1" dirty="0"/>
              <a:t>	Update 4 routers sequential parts (state = </a:t>
            </a:r>
            <a:r>
              <a:rPr lang="en-US" altLang="zh-TW" sz="2000" i="1" dirty="0" err="1"/>
              <a:t>next_state</a:t>
            </a:r>
            <a:r>
              <a:rPr lang="en-US" altLang="zh-TW" sz="2000" i="1" dirty="0"/>
              <a:t>)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}</a:t>
            </a:r>
            <a:endParaRPr lang="zh-TW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4776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D9D40-2E49-4C54-BBC9-4B851A8A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F0353F-C092-45BC-9B99-F136E5943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Router implementation by </a:t>
            </a:r>
            <a:r>
              <a:rPr lang="en-US" altLang="zh-TW" dirty="0" err="1"/>
              <a:t>Vitis</a:t>
            </a:r>
            <a:r>
              <a:rPr lang="en-US" altLang="zh-TW" dirty="0"/>
              <a:t> HLS</a:t>
            </a:r>
          </a:p>
          <a:p>
            <a:pPr lvl="1"/>
            <a:r>
              <a:rPr lang="en-US" altLang="zh-TW" dirty="0"/>
              <a:t>Router architecture</a:t>
            </a:r>
          </a:p>
          <a:p>
            <a:pPr lvl="1"/>
            <a:r>
              <a:rPr lang="en-US" altLang="zh-TW" dirty="0"/>
              <a:t>FIFO</a:t>
            </a:r>
            <a:r>
              <a:rPr lang="zh-TW" altLang="en-US" dirty="0"/>
              <a:t> </a:t>
            </a:r>
            <a:r>
              <a:rPr lang="en-US" altLang="zh-TW" dirty="0"/>
              <a:t>buffer (Virtual channel)</a:t>
            </a:r>
          </a:p>
          <a:p>
            <a:pPr lvl="1"/>
            <a:r>
              <a:rPr lang="en-US" altLang="zh-TW" dirty="0"/>
              <a:t>Input unit</a:t>
            </a:r>
          </a:p>
          <a:p>
            <a:pPr lvl="1"/>
            <a:r>
              <a:rPr lang="en-US" altLang="zh-TW" dirty="0"/>
              <a:t>Output unit</a:t>
            </a:r>
          </a:p>
          <a:p>
            <a:pPr lvl="1"/>
            <a:r>
              <a:rPr lang="en-US" altLang="zh-TW" dirty="0"/>
              <a:t>Arbiter</a:t>
            </a:r>
          </a:p>
          <a:p>
            <a:pPr lvl="1"/>
            <a:r>
              <a:rPr lang="en-US" altLang="zh-TW" dirty="0"/>
              <a:t>Switch</a:t>
            </a:r>
          </a:p>
          <a:p>
            <a:pPr lvl="1"/>
            <a:r>
              <a:rPr lang="en-US" altLang="zh-TW" dirty="0"/>
              <a:t>Performance</a:t>
            </a:r>
          </a:p>
          <a:p>
            <a:r>
              <a:rPr lang="en-US" altLang="zh-TW" dirty="0"/>
              <a:t>4 Routers System</a:t>
            </a:r>
          </a:p>
          <a:p>
            <a:pPr lvl="1"/>
            <a:r>
              <a:rPr lang="en-US" altLang="zh-TW" dirty="0"/>
              <a:t>Architecture</a:t>
            </a:r>
          </a:p>
          <a:p>
            <a:pPr lvl="1"/>
            <a:r>
              <a:rPr lang="en-US" altLang="zh-TW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52794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4C2C92AA-94AC-473C-AB6A-9CD460167834}"/>
              </a:ext>
            </a:extLst>
          </p:cNvPr>
          <p:cNvSpPr/>
          <p:nvPr/>
        </p:nvSpPr>
        <p:spPr>
          <a:xfrm>
            <a:off x="2060282" y="1357426"/>
            <a:ext cx="8308835" cy="4608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F08B2E-2E4B-4BA1-9A9D-9F8EF480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5x5 Router Architecture (</a:t>
            </a:r>
            <a:r>
              <a:rPr lang="en-US" altLang="zh-TW" sz="2400" dirty="0" err="1"/>
              <a:t>router_top.h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B19F90-3ECF-49E0-8143-FDD5F9E4BAC6}"/>
              </a:ext>
            </a:extLst>
          </p:cNvPr>
          <p:cNvSpPr/>
          <p:nvPr/>
        </p:nvSpPr>
        <p:spPr>
          <a:xfrm>
            <a:off x="2574524" y="4341181"/>
            <a:ext cx="1722268" cy="1278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D642C7-EC36-4CAB-B2C0-FF2D4D231D59}"/>
              </a:ext>
            </a:extLst>
          </p:cNvPr>
          <p:cNvSpPr/>
          <p:nvPr/>
        </p:nvSpPr>
        <p:spPr>
          <a:xfrm>
            <a:off x="2684759" y="5234542"/>
            <a:ext cx="1486020" cy="26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70FF5A-46B3-4EC4-AC9F-3F0F0163B899}"/>
              </a:ext>
            </a:extLst>
          </p:cNvPr>
          <p:cNvSpPr txBox="1"/>
          <p:nvPr/>
        </p:nvSpPr>
        <p:spPr>
          <a:xfrm>
            <a:off x="2569842" y="434428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Input Unit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4B5299-DC3B-4CAB-A855-8D8720ACD890}"/>
              </a:ext>
            </a:extLst>
          </p:cNvPr>
          <p:cNvSpPr txBox="1"/>
          <p:nvPr/>
        </p:nvSpPr>
        <p:spPr>
          <a:xfrm>
            <a:off x="3187960" y="388504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3853DC-6EEB-4DE0-A366-5E42478D4AFB}"/>
              </a:ext>
            </a:extLst>
          </p:cNvPr>
          <p:cNvSpPr/>
          <p:nvPr/>
        </p:nvSpPr>
        <p:spPr>
          <a:xfrm>
            <a:off x="2668729" y="4658217"/>
            <a:ext cx="1486020" cy="26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0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86870-AEBA-4F5A-BFF6-32AF0FCB5E1B}"/>
              </a:ext>
            </a:extLst>
          </p:cNvPr>
          <p:cNvSpPr/>
          <p:nvPr/>
        </p:nvSpPr>
        <p:spPr>
          <a:xfrm>
            <a:off x="2574524" y="2616117"/>
            <a:ext cx="1722268" cy="1278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14556E-FE64-44E9-A748-7CA6FED0AEDC}"/>
              </a:ext>
            </a:extLst>
          </p:cNvPr>
          <p:cNvSpPr/>
          <p:nvPr/>
        </p:nvSpPr>
        <p:spPr>
          <a:xfrm>
            <a:off x="2684759" y="3509478"/>
            <a:ext cx="1486020" cy="26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0F04912-A5AC-45E3-B04E-0B266BAD7494}"/>
              </a:ext>
            </a:extLst>
          </p:cNvPr>
          <p:cNvSpPr txBox="1"/>
          <p:nvPr/>
        </p:nvSpPr>
        <p:spPr>
          <a:xfrm>
            <a:off x="2569842" y="2619216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Input Unit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0</a:t>
            </a:r>
            <a:endParaRPr lang="zh-TW" altLang="en-US" sz="12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0AD2D-1455-4385-81AE-72C684CD39C4}"/>
              </a:ext>
            </a:extLst>
          </p:cNvPr>
          <p:cNvSpPr/>
          <p:nvPr/>
        </p:nvSpPr>
        <p:spPr>
          <a:xfrm>
            <a:off x="2668729" y="2933153"/>
            <a:ext cx="1486020" cy="26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0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CF68E5-9D0F-41C7-987D-F0724B83E302}"/>
              </a:ext>
            </a:extLst>
          </p:cNvPr>
          <p:cNvSpPr/>
          <p:nvPr/>
        </p:nvSpPr>
        <p:spPr>
          <a:xfrm>
            <a:off x="5018103" y="3321729"/>
            <a:ext cx="2155794" cy="22978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3BC1F71-A93C-4BE3-8DA5-B2DC8183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76" y="3694457"/>
            <a:ext cx="1219048" cy="1552381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AC6124DC-F0E9-43E8-8C7B-E6B90BC94083}"/>
              </a:ext>
            </a:extLst>
          </p:cNvPr>
          <p:cNvSpPr txBox="1"/>
          <p:nvPr/>
        </p:nvSpPr>
        <p:spPr>
          <a:xfrm>
            <a:off x="8801607" y="448092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30890C9-1B6E-4835-A9F3-9D8FB20CF456}"/>
              </a:ext>
            </a:extLst>
          </p:cNvPr>
          <p:cNvSpPr/>
          <p:nvPr/>
        </p:nvSpPr>
        <p:spPr>
          <a:xfrm>
            <a:off x="8184468" y="3801982"/>
            <a:ext cx="1722268" cy="705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4577C92-625F-45F0-8494-DEE22D373E86}"/>
              </a:ext>
            </a:extLst>
          </p:cNvPr>
          <p:cNvSpPr txBox="1"/>
          <p:nvPr/>
        </p:nvSpPr>
        <p:spPr>
          <a:xfrm>
            <a:off x="8179786" y="380508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Output Unit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0</a:t>
            </a:r>
            <a:endParaRPr lang="zh-TW" altLang="en-US" sz="12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A0564D9-8B9F-440A-8211-A2A1CC75E5EA}"/>
              </a:ext>
            </a:extLst>
          </p:cNvPr>
          <p:cNvSpPr/>
          <p:nvPr/>
        </p:nvSpPr>
        <p:spPr>
          <a:xfrm>
            <a:off x="8278673" y="4119018"/>
            <a:ext cx="1486020" cy="26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FIFO Buffer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DA6EF10-7C55-439D-8B62-2F8BAFCA8512}"/>
              </a:ext>
            </a:extLst>
          </p:cNvPr>
          <p:cNvSpPr/>
          <p:nvPr/>
        </p:nvSpPr>
        <p:spPr>
          <a:xfrm>
            <a:off x="8200498" y="4913953"/>
            <a:ext cx="1722268" cy="705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F14FDA7-88D4-44AC-B4EC-9709B1A5B009}"/>
              </a:ext>
            </a:extLst>
          </p:cNvPr>
          <p:cNvSpPr txBox="1"/>
          <p:nvPr/>
        </p:nvSpPr>
        <p:spPr>
          <a:xfrm>
            <a:off x="8195816" y="49170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Output Unit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AA38B1B-5483-4076-9FED-976F31708412}"/>
              </a:ext>
            </a:extLst>
          </p:cNvPr>
          <p:cNvSpPr/>
          <p:nvPr/>
        </p:nvSpPr>
        <p:spPr>
          <a:xfrm>
            <a:off x="8294703" y="5230989"/>
            <a:ext cx="1486020" cy="26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FIFO Buffer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CEF890F-B8EA-42B9-A8B1-5BF0E347DC2D}"/>
              </a:ext>
            </a:extLst>
          </p:cNvPr>
          <p:cNvSpPr/>
          <p:nvPr/>
        </p:nvSpPr>
        <p:spPr>
          <a:xfrm>
            <a:off x="5018103" y="1654133"/>
            <a:ext cx="1722268" cy="705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Arbiter</a:t>
            </a: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03A55B40-3573-48F7-BFC7-6B0C1ECB67C6}"/>
              </a:ext>
            </a:extLst>
          </p:cNvPr>
          <p:cNvCxnSpPr>
            <a:stCxn id="38" idx="1"/>
            <a:endCxn id="17" idx="0"/>
          </p:cNvCxnSpPr>
          <p:nvPr/>
        </p:nvCxnSpPr>
        <p:spPr>
          <a:xfrm rot="10800000" flipV="1">
            <a:off x="3086971" y="2006938"/>
            <a:ext cx="1931132" cy="61227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C73DD67C-D0C7-4B73-82D3-EE69C75F1B5A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6995465" y="1751845"/>
            <a:ext cx="1795044" cy="2305230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AB14A79-5F0D-40CC-8F4F-E0CE06869FAF}"/>
              </a:ext>
            </a:extLst>
          </p:cNvPr>
          <p:cNvCxnSpPr>
            <a:stCxn id="38" idx="2"/>
          </p:cNvCxnSpPr>
          <p:nvPr/>
        </p:nvCxnSpPr>
        <p:spPr>
          <a:xfrm>
            <a:off x="5879237" y="2359745"/>
            <a:ext cx="0" cy="961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41A3A909-B920-43F9-86D1-CDF929372492}"/>
              </a:ext>
            </a:extLst>
          </p:cNvPr>
          <p:cNvCxnSpPr>
            <a:cxnSpLocks/>
          </p:cNvCxnSpPr>
          <p:nvPr/>
        </p:nvCxnSpPr>
        <p:spPr>
          <a:xfrm>
            <a:off x="1287262" y="2933153"/>
            <a:ext cx="1282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A12835B-D9CB-4104-A5A5-C0BB6E728C00}"/>
              </a:ext>
            </a:extLst>
          </p:cNvPr>
          <p:cNvCxnSpPr>
            <a:cxnSpLocks/>
          </p:cNvCxnSpPr>
          <p:nvPr/>
        </p:nvCxnSpPr>
        <p:spPr>
          <a:xfrm flipH="1">
            <a:off x="1276949" y="3695803"/>
            <a:ext cx="1282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80664C-87C9-4092-974F-C7460BAEE047}"/>
              </a:ext>
            </a:extLst>
          </p:cNvPr>
          <p:cNvSpPr txBox="1"/>
          <p:nvPr/>
        </p:nvSpPr>
        <p:spPr>
          <a:xfrm>
            <a:off x="987397" y="2637685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Input Flit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0</a:t>
            </a:r>
            <a:endParaRPr lang="zh-TW" altLang="en-US" sz="1200" b="1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F34DDB8-14D6-409C-ABC1-47296E7873E8}"/>
              </a:ext>
            </a:extLst>
          </p:cNvPr>
          <p:cNvCxnSpPr>
            <a:cxnSpLocks/>
          </p:cNvCxnSpPr>
          <p:nvPr/>
        </p:nvCxnSpPr>
        <p:spPr>
          <a:xfrm>
            <a:off x="1276949" y="3278776"/>
            <a:ext cx="1282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349DA84-63F5-477E-B8B5-0E68040F0D06}"/>
              </a:ext>
            </a:extLst>
          </p:cNvPr>
          <p:cNvSpPr txBox="1"/>
          <p:nvPr/>
        </p:nvSpPr>
        <p:spPr>
          <a:xfrm>
            <a:off x="839868" y="2974840"/>
            <a:ext cx="1103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Input Valid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0</a:t>
            </a:r>
            <a:endParaRPr lang="zh-TW" altLang="en-US" sz="1200" b="1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8C1DC75-AB60-49B9-9DAF-DF0A0F8F1120}"/>
              </a:ext>
            </a:extLst>
          </p:cNvPr>
          <p:cNvSpPr txBox="1"/>
          <p:nvPr/>
        </p:nvSpPr>
        <p:spPr>
          <a:xfrm>
            <a:off x="1092374" y="3390520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VC Full 0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6799089-6E32-458A-866B-2B016D38906F}"/>
              </a:ext>
            </a:extLst>
          </p:cNvPr>
          <p:cNvCxnSpPr>
            <a:cxnSpLocks/>
          </p:cNvCxnSpPr>
          <p:nvPr/>
        </p:nvCxnSpPr>
        <p:spPr>
          <a:xfrm>
            <a:off x="1295964" y="4648582"/>
            <a:ext cx="1282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47E1578-2C37-42CA-B527-DE32CD6094A0}"/>
              </a:ext>
            </a:extLst>
          </p:cNvPr>
          <p:cNvCxnSpPr>
            <a:cxnSpLocks/>
          </p:cNvCxnSpPr>
          <p:nvPr/>
        </p:nvCxnSpPr>
        <p:spPr>
          <a:xfrm flipH="1">
            <a:off x="1276949" y="5409886"/>
            <a:ext cx="1301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0AD917C-EEC5-40CF-A781-0A8AF76AAF3F}"/>
              </a:ext>
            </a:extLst>
          </p:cNvPr>
          <p:cNvSpPr txBox="1"/>
          <p:nvPr/>
        </p:nvSpPr>
        <p:spPr>
          <a:xfrm>
            <a:off x="996099" y="4353114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Input Flit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D558B746-E212-4D3B-9A18-890A78BDB83F}"/>
              </a:ext>
            </a:extLst>
          </p:cNvPr>
          <p:cNvCxnSpPr>
            <a:cxnSpLocks/>
          </p:cNvCxnSpPr>
          <p:nvPr/>
        </p:nvCxnSpPr>
        <p:spPr>
          <a:xfrm>
            <a:off x="1285651" y="4994205"/>
            <a:ext cx="1282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F4DE4E7-B8B7-4EC4-8672-CA5570F7496D}"/>
              </a:ext>
            </a:extLst>
          </p:cNvPr>
          <p:cNvSpPr txBox="1"/>
          <p:nvPr/>
        </p:nvSpPr>
        <p:spPr>
          <a:xfrm>
            <a:off x="851141" y="4717206"/>
            <a:ext cx="1103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Input Valid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5C9388E-4D1B-49D7-B000-9E6815E78DBF}"/>
              </a:ext>
            </a:extLst>
          </p:cNvPr>
          <p:cNvSpPr txBox="1"/>
          <p:nvPr/>
        </p:nvSpPr>
        <p:spPr>
          <a:xfrm>
            <a:off x="1097952" y="5066813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VC Full 4</a:t>
            </a:r>
            <a:endParaRPr lang="zh-TW" altLang="en-US" sz="1200" b="1" dirty="0"/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4FF38194-AF89-4D46-B1F9-419D446C1FED}"/>
              </a:ext>
            </a:extLst>
          </p:cNvPr>
          <p:cNvCxnSpPr/>
          <p:nvPr/>
        </p:nvCxnSpPr>
        <p:spPr>
          <a:xfrm>
            <a:off x="4296792" y="3251839"/>
            <a:ext cx="721311" cy="55014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CEEE8CF9-0F9A-4A2C-902C-59BDE19E54AC}"/>
              </a:ext>
            </a:extLst>
          </p:cNvPr>
          <p:cNvCxnSpPr>
            <a:cxnSpLocks/>
          </p:cNvCxnSpPr>
          <p:nvPr/>
        </p:nvCxnSpPr>
        <p:spPr>
          <a:xfrm>
            <a:off x="4296792" y="4994205"/>
            <a:ext cx="743333" cy="27255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FC9919C1-C875-4BF4-BB55-A279949D781E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175203" y="3829333"/>
            <a:ext cx="1009265" cy="32545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F9D513CC-3356-4EFB-9CA7-3755F3AB958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173897" y="4948287"/>
            <a:ext cx="1026601" cy="3184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3CA8E714-BEA6-4F3A-A61C-BB4539E7ED2A}"/>
              </a:ext>
            </a:extLst>
          </p:cNvPr>
          <p:cNvCxnSpPr>
            <a:cxnSpLocks/>
          </p:cNvCxnSpPr>
          <p:nvPr/>
        </p:nvCxnSpPr>
        <p:spPr>
          <a:xfrm>
            <a:off x="9924148" y="5008411"/>
            <a:ext cx="7972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C798DD4F-8808-4050-9F27-B8A582004B0D}"/>
              </a:ext>
            </a:extLst>
          </p:cNvPr>
          <p:cNvCxnSpPr>
            <a:cxnSpLocks/>
          </p:cNvCxnSpPr>
          <p:nvPr/>
        </p:nvCxnSpPr>
        <p:spPr>
          <a:xfrm flipH="1">
            <a:off x="9905132" y="5498430"/>
            <a:ext cx="8162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2579DE75-830C-4E3F-84E4-6C49F87A8F45}"/>
              </a:ext>
            </a:extLst>
          </p:cNvPr>
          <p:cNvSpPr txBox="1"/>
          <p:nvPr/>
        </p:nvSpPr>
        <p:spPr>
          <a:xfrm>
            <a:off x="10802160" y="512825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Output Flit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C380DC29-5796-4AF1-BBFE-666A5F32A8EB}"/>
              </a:ext>
            </a:extLst>
          </p:cNvPr>
          <p:cNvCxnSpPr>
            <a:cxnSpLocks/>
          </p:cNvCxnSpPr>
          <p:nvPr/>
        </p:nvCxnSpPr>
        <p:spPr>
          <a:xfrm>
            <a:off x="9947374" y="5247534"/>
            <a:ext cx="798624" cy="10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BA98E36-A670-417D-B852-A092006E2435}"/>
              </a:ext>
            </a:extLst>
          </p:cNvPr>
          <p:cNvSpPr txBox="1"/>
          <p:nvPr/>
        </p:nvSpPr>
        <p:spPr>
          <a:xfrm>
            <a:off x="10665905" y="4871113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Output Valid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793E8E0-E2BC-4DCD-A845-D8643A1FA8F9}"/>
              </a:ext>
            </a:extLst>
          </p:cNvPr>
          <p:cNvSpPr txBox="1"/>
          <p:nvPr/>
        </p:nvSpPr>
        <p:spPr>
          <a:xfrm>
            <a:off x="11051707" y="534640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VC Full 4</a:t>
            </a:r>
            <a:endParaRPr lang="zh-TW" altLang="en-US" sz="1200" b="1" dirty="0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086B5142-E959-476E-B264-0A467E92229B}"/>
              </a:ext>
            </a:extLst>
          </p:cNvPr>
          <p:cNvCxnSpPr>
            <a:cxnSpLocks/>
          </p:cNvCxnSpPr>
          <p:nvPr/>
        </p:nvCxnSpPr>
        <p:spPr>
          <a:xfrm>
            <a:off x="9915270" y="3918186"/>
            <a:ext cx="7972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31C43C80-233C-44C6-87FB-8515CED89831}"/>
              </a:ext>
            </a:extLst>
          </p:cNvPr>
          <p:cNvCxnSpPr>
            <a:cxnSpLocks/>
          </p:cNvCxnSpPr>
          <p:nvPr/>
        </p:nvCxnSpPr>
        <p:spPr>
          <a:xfrm flipH="1">
            <a:off x="9896254" y="4408205"/>
            <a:ext cx="8162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38936ED-79BB-41ED-8CEF-83BDC8BEC924}"/>
              </a:ext>
            </a:extLst>
          </p:cNvPr>
          <p:cNvSpPr txBox="1"/>
          <p:nvPr/>
        </p:nvSpPr>
        <p:spPr>
          <a:xfrm>
            <a:off x="10793282" y="403803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Output Flit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0</a:t>
            </a:r>
            <a:endParaRPr lang="zh-TW" altLang="en-US" sz="1200" b="1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15F4F4F4-0F48-4E8E-9979-D04DB07E2570}"/>
              </a:ext>
            </a:extLst>
          </p:cNvPr>
          <p:cNvCxnSpPr>
            <a:cxnSpLocks/>
          </p:cNvCxnSpPr>
          <p:nvPr/>
        </p:nvCxnSpPr>
        <p:spPr>
          <a:xfrm>
            <a:off x="9938496" y="4157309"/>
            <a:ext cx="798624" cy="10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F06BAF3-3434-4CF3-9AF2-44897E91AA04}"/>
              </a:ext>
            </a:extLst>
          </p:cNvPr>
          <p:cNvSpPr txBox="1"/>
          <p:nvPr/>
        </p:nvSpPr>
        <p:spPr>
          <a:xfrm>
            <a:off x="10657027" y="3780888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Output Valid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0</a:t>
            </a:r>
            <a:endParaRPr lang="zh-TW" altLang="en-US" sz="1200" b="1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6E1E4B36-E1E0-4485-B128-7512B3E4E23B}"/>
              </a:ext>
            </a:extLst>
          </p:cNvPr>
          <p:cNvSpPr txBox="1"/>
          <p:nvPr/>
        </p:nvSpPr>
        <p:spPr>
          <a:xfrm>
            <a:off x="11042829" y="4256183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VC Full 0</a:t>
            </a:r>
            <a:endParaRPr lang="zh-TW" altLang="en-US" sz="1200" b="1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BBBE8804-A369-4CF1-9952-DD904F9CD480}"/>
              </a:ext>
            </a:extLst>
          </p:cNvPr>
          <p:cNvSpPr txBox="1"/>
          <p:nvPr/>
        </p:nvSpPr>
        <p:spPr>
          <a:xfrm>
            <a:off x="4546339" y="4137462"/>
            <a:ext cx="447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5A3CF6C-9D6E-411B-ADC8-F66FC9C2FF5C}"/>
              </a:ext>
            </a:extLst>
          </p:cNvPr>
          <p:cNvSpPr txBox="1"/>
          <p:nvPr/>
        </p:nvSpPr>
        <p:spPr>
          <a:xfrm>
            <a:off x="7166225" y="4306739"/>
            <a:ext cx="447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28A32122-EE11-49C2-A658-4A37C2D31842}"/>
              </a:ext>
            </a:extLst>
          </p:cNvPr>
          <p:cNvSpPr txBox="1"/>
          <p:nvPr/>
        </p:nvSpPr>
        <p:spPr>
          <a:xfrm>
            <a:off x="11107979" y="4503540"/>
            <a:ext cx="447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BE9CA507-3869-47DD-80CB-72A9C1C94168}"/>
              </a:ext>
            </a:extLst>
          </p:cNvPr>
          <p:cNvSpPr txBox="1"/>
          <p:nvPr/>
        </p:nvSpPr>
        <p:spPr>
          <a:xfrm>
            <a:off x="1324814" y="3829237"/>
            <a:ext cx="447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F4E0010-4122-4DB6-AC68-60D681580B14}"/>
              </a:ext>
            </a:extLst>
          </p:cNvPr>
          <p:cNvSpPr/>
          <p:nvPr/>
        </p:nvSpPr>
        <p:spPr>
          <a:xfrm>
            <a:off x="4383652" y="6137754"/>
            <a:ext cx="75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Reference: </a:t>
            </a:r>
            <a:r>
              <a:rPr lang="zh-TW" altLang="en-US" dirty="0">
                <a:hlinkClick r:id="rId3"/>
              </a:rPr>
              <a:t>https://www.sciencedirect.com/topics/computer-science/output-virtual-channel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93BC9C1-7E14-42FF-A80A-2DFB245236C9}"/>
              </a:ext>
            </a:extLst>
          </p:cNvPr>
          <p:cNvSpPr txBox="1"/>
          <p:nvPr/>
        </p:nvSpPr>
        <p:spPr>
          <a:xfrm>
            <a:off x="5880025" y="288652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Control</a:t>
            </a:r>
            <a:endParaRPr lang="zh-TW" altLang="en-US" sz="1200" b="1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E54FD01-0620-4470-B3B5-A4DE5F8663A9}"/>
              </a:ext>
            </a:extLst>
          </p:cNvPr>
          <p:cNvSpPr txBox="1"/>
          <p:nvPr/>
        </p:nvSpPr>
        <p:spPr>
          <a:xfrm>
            <a:off x="7320750" y="35094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Data out</a:t>
            </a:r>
            <a:endParaRPr lang="zh-TW" altLang="en-US" sz="1200" b="1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7DC8C9A-7501-470E-9B3F-DEB6EE0F8626}"/>
              </a:ext>
            </a:extLst>
          </p:cNvPr>
          <p:cNvSpPr txBox="1"/>
          <p:nvPr/>
        </p:nvSpPr>
        <p:spPr>
          <a:xfrm>
            <a:off x="4318565" y="287181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Data in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015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15;g1017b863f87_0_6">
            <a:extLst>
              <a:ext uri="{FF2B5EF4-FFF2-40B4-BE49-F238E27FC236}">
                <a16:creationId xmlns:a16="http://schemas.microsoft.com/office/drawing/2014/main" id="{1CE7979C-5E20-49CB-B0D1-470159811E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1372" y="980728"/>
            <a:ext cx="11425200" cy="5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r>
              <a:rPr lang="en-US" altLang="zh-TW" dirty="0"/>
              <a:t>Buffer for input unit and output unit</a:t>
            </a:r>
          </a:p>
          <a:p>
            <a:r>
              <a:rPr lang="en-US" altLang="zh-TW" dirty="0"/>
              <a:t>64x104b BRAM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F08B2E-2E4B-4BA1-9A9D-9F8EF480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</p:spPr>
        <p:txBody>
          <a:bodyPr/>
          <a:lstStyle/>
          <a:p>
            <a:r>
              <a:rPr lang="en-US" altLang="zh-TW" sz="2400" dirty="0"/>
              <a:t>FIFO Buffer (</a:t>
            </a:r>
            <a:r>
              <a:rPr lang="en-US" altLang="zh-TW" sz="2400" dirty="0" err="1"/>
              <a:t>flit_buffer.h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FD9559-41CE-4A6C-A051-E20DA7E5F2FA}"/>
              </a:ext>
            </a:extLst>
          </p:cNvPr>
          <p:cNvSpPr/>
          <p:nvPr/>
        </p:nvSpPr>
        <p:spPr>
          <a:xfrm>
            <a:off x="3775460" y="3401849"/>
            <a:ext cx="733809" cy="631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B0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8EE975-FD64-47A5-A428-B6ACEB3D0201}"/>
              </a:ext>
            </a:extLst>
          </p:cNvPr>
          <p:cNvSpPr/>
          <p:nvPr/>
        </p:nvSpPr>
        <p:spPr>
          <a:xfrm>
            <a:off x="4509269" y="3401849"/>
            <a:ext cx="733809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B1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52BA71-3493-4533-88E0-081C331CD399}"/>
              </a:ext>
            </a:extLst>
          </p:cNvPr>
          <p:cNvSpPr/>
          <p:nvPr/>
        </p:nvSpPr>
        <p:spPr>
          <a:xfrm>
            <a:off x="5243078" y="3401849"/>
            <a:ext cx="733809" cy="631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B2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C0ACD2-9DCE-4684-808C-8329794B46FD}"/>
              </a:ext>
            </a:extLst>
          </p:cNvPr>
          <p:cNvSpPr/>
          <p:nvPr/>
        </p:nvSpPr>
        <p:spPr>
          <a:xfrm>
            <a:off x="7026167" y="3401849"/>
            <a:ext cx="733809" cy="631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B61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720903-5F3B-4976-82B8-A757CD6CA04E}"/>
              </a:ext>
            </a:extLst>
          </p:cNvPr>
          <p:cNvSpPr/>
          <p:nvPr/>
        </p:nvSpPr>
        <p:spPr>
          <a:xfrm>
            <a:off x="7759976" y="3401849"/>
            <a:ext cx="733809" cy="631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B62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39352F-B5B1-46D6-B09D-CA8838BE2D15}"/>
              </a:ext>
            </a:extLst>
          </p:cNvPr>
          <p:cNvSpPr/>
          <p:nvPr/>
        </p:nvSpPr>
        <p:spPr>
          <a:xfrm>
            <a:off x="8493785" y="3401849"/>
            <a:ext cx="733809" cy="631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B63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BDD4CA5-09E9-4F39-9B2C-A123CFE029E8}"/>
              </a:ext>
            </a:extLst>
          </p:cNvPr>
          <p:cNvSpPr txBox="1"/>
          <p:nvPr/>
        </p:nvSpPr>
        <p:spPr>
          <a:xfrm>
            <a:off x="6292358" y="345491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…</a:t>
            </a:r>
            <a:r>
              <a:rPr lang="zh-TW" altLang="en-US" sz="2000" b="1" dirty="0"/>
              <a:t> </a:t>
            </a:r>
            <a:endParaRPr lang="en-US" altLang="zh-TW" sz="2000" b="1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C4C2F6A-4E7A-4D57-8C59-233DFE8B19DE}"/>
              </a:ext>
            </a:extLst>
          </p:cNvPr>
          <p:cNvCxnSpPr>
            <a:cxnSpLocks/>
          </p:cNvCxnSpPr>
          <p:nvPr/>
        </p:nvCxnSpPr>
        <p:spPr>
          <a:xfrm flipV="1">
            <a:off x="5609982" y="2914173"/>
            <a:ext cx="0" cy="5073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88945E-6F6D-4AEF-8126-C47005D799FF}"/>
              </a:ext>
            </a:extLst>
          </p:cNvPr>
          <p:cNvSpPr txBox="1"/>
          <p:nvPr/>
        </p:nvSpPr>
        <p:spPr>
          <a:xfrm>
            <a:off x="1334877" y="2484940"/>
            <a:ext cx="190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Read index = 2</a:t>
            </a:r>
            <a:endParaRPr lang="zh-TW" altLang="en-US" sz="1600" b="1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4E6856B-8118-4A3A-9F01-AB8A02BE8ED2}"/>
              </a:ext>
            </a:extLst>
          </p:cNvPr>
          <p:cNvSpPr txBox="1"/>
          <p:nvPr/>
        </p:nvSpPr>
        <p:spPr>
          <a:xfrm>
            <a:off x="6292358" y="289454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…</a:t>
            </a:r>
            <a:r>
              <a:rPr lang="zh-TW" altLang="en-US" sz="2000" b="1" dirty="0"/>
              <a:t> </a:t>
            </a:r>
            <a:endParaRPr lang="en-US" altLang="zh-TW" sz="2000" b="1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34F38A5-53EC-44E0-BDC7-4C2BEFA7C2E6}"/>
              </a:ext>
            </a:extLst>
          </p:cNvPr>
          <p:cNvCxnSpPr>
            <a:cxnSpLocks/>
          </p:cNvCxnSpPr>
          <p:nvPr/>
        </p:nvCxnSpPr>
        <p:spPr>
          <a:xfrm>
            <a:off x="3149187" y="2666591"/>
            <a:ext cx="626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B1F2BE8-1C11-4353-9353-39A34F981BC8}"/>
              </a:ext>
            </a:extLst>
          </p:cNvPr>
          <p:cNvCxnSpPr>
            <a:cxnSpLocks/>
          </p:cNvCxnSpPr>
          <p:nvPr/>
        </p:nvCxnSpPr>
        <p:spPr>
          <a:xfrm flipV="1">
            <a:off x="6535187" y="1842933"/>
            <a:ext cx="0" cy="507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4986F6E-CC27-4C98-BA55-11351F6BBB9F}"/>
              </a:ext>
            </a:extLst>
          </p:cNvPr>
          <p:cNvSpPr txBox="1"/>
          <p:nvPr/>
        </p:nvSpPr>
        <p:spPr>
          <a:xfrm>
            <a:off x="6667554" y="1884765"/>
            <a:ext cx="1451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read data</a:t>
            </a:r>
            <a:endParaRPr lang="zh-TW" altLang="en-US" sz="1600" b="1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679C6F6-E807-4BF8-8924-BFE7CC12BAF8}"/>
              </a:ext>
            </a:extLst>
          </p:cNvPr>
          <p:cNvCxnSpPr>
            <a:cxnSpLocks/>
          </p:cNvCxnSpPr>
          <p:nvPr/>
        </p:nvCxnSpPr>
        <p:spPr>
          <a:xfrm flipV="1">
            <a:off x="4853829" y="4015291"/>
            <a:ext cx="0" cy="13107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773B1D2-2711-4643-98A9-61AAE81E2BFC}"/>
              </a:ext>
            </a:extLst>
          </p:cNvPr>
          <p:cNvSpPr txBox="1"/>
          <p:nvPr/>
        </p:nvSpPr>
        <p:spPr>
          <a:xfrm>
            <a:off x="6299103" y="417109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…</a:t>
            </a:r>
            <a:r>
              <a:rPr lang="zh-TW" altLang="en-US" sz="2000" b="1" dirty="0"/>
              <a:t> </a:t>
            </a:r>
            <a:endParaRPr lang="en-US" altLang="zh-TW" sz="20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3E1CB98-992D-4F8A-8793-FFE792347202}"/>
              </a:ext>
            </a:extLst>
          </p:cNvPr>
          <p:cNvSpPr txBox="1"/>
          <p:nvPr/>
        </p:nvSpPr>
        <p:spPr>
          <a:xfrm>
            <a:off x="5932210" y="4584479"/>
            <a:ext cx="267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Write data </a:t>
            </a:r>
          </a:p>
          <a:p>
            <a:r>
              <a:rPr lang="en-US" altLang="zh-TW" sz="1600" b="1" dirty="0"/>
              <a:t>enable[64]</a:t>
            </a:r>
            <a:endParaRPr lang="zh-TW" altLang="en-US" sz="16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91460EC-DDE9-4CF1-A9D5-D523BB7C5426}"/>
              </a:ext>
            </a:extLst>
          </p:cNvPr>
          <p:cNvSpPr/>
          <p:nvPr/>
        </p:nvSpPr>
        <p:spPr>
          <a:xfrm>
            <a:off x="3775449" y="5258961"/>
            <a:ext cx="5452136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Write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1FB1F23-A74A-404D-9D35-088168DC6E5D}"/>
              </a:ext>
            </a:extLst>
          </p:cNvPr>
          <p:cNvSpPr txBox="1"/>
          <p:nvPr/>
        </p:nvSpPr>
        <p:spPr>
          <a:xfrm>
            <a:off x="1390875" y="5344782"/>
            <a:ext cx="184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Write index = 1</a:t>
            </a:r>
            <a:endParaRPr lang="zh-TW" altLang="en-US" sz="1600" b="1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A5CAF0D-3828-4031-B25D-4E1948151034}"/>
              </a:ext>
            </a:extLst>
          </p:cNvPr>
          <p:cNvCxnSpPr>
            <a:cxnSpLocks/>
          </p:cNvCxnSpPr>
          <p:nvPr/>
        </p:nvCxnSpPr>
        <p:spPr>
          <a:xfrm>
            <a:off x="3149187" y="5526433"/>
            <a:ext cx="626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F8E3B85-70AF-47AD-9EC1-6A7AC0217B46}"/>
              </a:ext>
            </a:extLst>
          </p:cNvPr>
          <p:cNvCxnSpPr>
            <a:cxnSpLocks/>
          </p:cNvCxnSpPr>
          <p:nvPr/>
        </p:nvCxnSpPr>
        <p:spPr>
          <a:xfrm flipV="1">
            <a:off x="6525534" y="5928020"/>
            <a:ext cx="0" cy="507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715562F-F0A9-438C-9EAF-1226D3708665}"/>
              </a:ext>
            </a:extLst>
          </p:cNvPr>
          <p:cNvSpPr txBox="1"/>
          <p:nvPr/>
        </p:nvSpPr>
        <p:spPr>
          <a:xfrm>
            <a:off x="6657901" y="5969852"/>
            <a:ext cx="2406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write data &amp; enable</a:t>
            </a:r>
            <a:endParaRPr lang="zh-TW" altLang="en-US" sz="16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A46C29-2EB3-4C19-B40D-04E90CF540AB}"/>
              </a:ext>
            </a:extLst>
          </p:cNvPr>
          <p:cNvSpPr/>
          <p:nvPr/>
        </p:nvSpPr>
        <p:spPr>
          <a:xfrm>
            <a:off x="3775449" y="2276997"/>
            <a:ext cx="5452136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Read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1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08B2E-2E4B-4BA1-9A9D-9F8EF480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Input Unit (</a:t>
            </a:r>
            <a:r>
              <a:rPr lang="en-US" altLang="zh-TW" sz="2400" dirty="0" err="1"/>
              <a:t>input_unit.h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3AB3700-018D-4EA9-8AEC-68EC728C3F53}"/>
              </a:ext>
            </a:extLst>
          </p:cNvPr>
          <p:cNvSpPr/>
          <p:nvPr/>
        </p:nvSpPr>
        <p:spPr>
          <a:xfrm>
            <a:off x="2326380" y="1636405"/>
            <a:ext cx="7548001" cy="4693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0228742-D883-4200-9546-111C4AE79AB3}"/>
              </a:ext>
            </a:extLst>
          </p:cNvPr>
          <p:cNvSpPr/>
          <p:nvPr/>
        </p:nvSpPr>
        <p:spPr>
          <a:xfrm>
            <a:off x="4012508" y="1995266"/>
            <a:ext cx="4166984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0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AAEA495-ECC8-4CB0-A2E3-364B25FAA530}"/>
              </a:ext>
            </a:extLst>
          </p:cNvPr>
          <p:cNvCxnSpPr>
            <a:cxnSpLocks/>
          </p:cNvCxnSpPr>
          <p:nvPr/>
        </p:nvCxnSpPr>
        <p:spPr>
          <a:xfrm flipH="1" flipV="1">
            <a:off x="1165486" y="3420084"/>
            <a:ext cx="1450035" cy="8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9892A49-52D2-4999-9473-737E78C0F55E}"/>
              </a:ext>
            </a:extLst>
          </p:cNvPr>
          <p:cNvCxnSpPr>
            <a:cxnSpLocks/>
          </p:cNvCxnSpPr>
          <p:nvPr/>
        </p:nvCxnSpPr>
        <p:spPr>
          <a:xfrm>
            <a:off x="1165486" y="4186456"/>
            <a:ext cx="1450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C8028E0-1195-4223-BEEF-EC69CB860944}"/>
              </a:ext>
            </a:extLst>
          </p:cNvPr>
          <p:cNvSpPr txBox="1"/>
          <p:nvPr/>
        </p:nvSpPr>
        <p:spPr>
          <a:xfrm>
            <a:off x="138044" y="4009301"/>
            <a:ext cx="114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Input Flit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D179F82E-59C4-475E-A8CC-8C4D224DE44C}"/>
              </a:ext>
            </a:extLst>
          </p:cNvPr>
          <p:cNvCxnSpPr>
            <a:cxnSpLocks/>
            <a:endCxn id="120" idx="1"/>
          </p:cNvCxnSpPr>
          <p:nvPr/>
        </p:nvCxnSpPr>
        <p:spPr>
          <a:xfrm flipV="1">
            <a:off x="1165486" y="3768861"/>
            <a:ext cx="1450035" cy="1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40175D0-8159-4A0A-8F1E-BF7507933450}"/>
              </a:ext>
            </a:extLst>
          </p:cNvPr>
          <p:cNvSpPr txBox="1"/>
          <p:nvPr/>
        </p:nvSpPr>
        <p:spPr>
          <a:xfrm>
            <a:off x="9282" y="3632275"/>
            <a:ext cx="131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Input Valid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BF3BB7E-D71A-4584-86C7-42B4218B88EA}"/>
              </a:ext>
            </a:extLst>
          </p:cNvPr>
          <p:cNvSpPr txBox="1"/>
          <p:nvPr/>
        </p:nvSpPr>
        <p:spPr>
          <a:xfrm>
            <a:off x="247391" y="3255249"/>
            <a:ext cx="100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VC Full 4</a:t>
            </a:r>
            <a:endParaRPr lang="zh-TW" altLang="en-US" sz="1200" b="1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A5315C4-0317-40C6-86E0-CE72D5049269}"/>
              </a:ext>
            </a:extLst>
          </p:cNvPr>
          <p:cNvSpPr/>
          <p:nvPr/>
        </p:nvSpPr>
        <p:spPr>
          <a:xfrm>
            <a:off x="4039118" y="2939521"/>
            <a:ext cx="4166984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FBD1969-E6EB-4942-947E-D4D9179B491E}"/>
              </a:ext>
            </a:extLst>
          </p:cNvPr>
          <p:cNvSpPr/>
          <p:nvPr/>
        </p:nvSpPr>
        <p:spPr>
          <a:xfrm>
            <a:off x="4039118" y="3840987"/>
            <a:ext cx="4166984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1268B1C-EC46-492A-A5FB-A48B3C72A0F2}"/>
              </a:ext>
            </a:extLst>
          </p:cNvPr>
          <p:cNvSpPr/>
          <p:nvPr/>
        </p:nvSpPr>
        <p:spPr>
          <a:xfrm>
            <a:off x="4060133" y="4682202"/>
            <a:ext cx="4166984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CC0BB8E-22EF-4B3F-B465-46B97BEFCCD2}"/>
              </a:ext>
            </a:extLst>
          </p:cNvPr>
          <p:cNvSpPr/>
          <p:nvPr/>
        </p:nvSpPr>
        <p:spPr>
          <a:xfrm>
            <a:off x="4060133" y="5523417"/>
            <a:ext cx="4166984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88CCF719-5590-4E9B-B96B-6666E10527E9}"/>
              </a:ext>
            </a:extLst>
          </p:cNvPr>
          <p:cNvCxnSpPr>
            <a:cxnSpLocks/>
          </p:cNvCxnSpPr>
          <p:nvPr/>
        </p:nvCxnSpPr>
        <p:spPr>
          <a:xfrm>
            <a:off x="9389360" y="4195372"/>
            <a:ext cx="16459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021BB003-4945-4D2E-9801-2E148958B8F5}"/>
              </a:ext>
            </a:extLst>
          </p:cNvPr>
          <p:cNvSpPr txBox="1"/>
          <p:nvPr/>
        </p:nvSpPr>
        <p:spPr>
          <a:xfrm>
            <a:off x="11067231" y="4056872"/>
            <a:ext cx="114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Flit to switch</a:t>
            </a:r>
            <a:endParaRPr lang="zh-TW" altLang="en-US" sz="1200" b="1" dirty="0"/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9A64B88B-99CB-4B27-B302-5D04C38AABA2}"/>
              </a:ext>
            </a:extLst>
          </p:cNvPr>
          <p:cNvCxnSpPr>
            <a:cxnSpLocks/>
          </p:cNvCxnSpPr>
          <p:nvPr/>
        </p:nvCxnSpPr>
        <p:spPr>
          <a:xfrm>
            <a:off x="9389360" y="3754603"/>
            <a:ext cx="1656506" cy="25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13A88F7-A293-4E5A-A311-7A86E515ACC2}"/>
              </a:ext>
            </a:extLst>
          </p:cNvPr>
          <p:cNvSpPr txBox="1"/>
          <p:nvPr/>
        </p:nvSpPr>
        <p:spPr>
          <a:xfrm>
            <a:off x="11077814" y="3616104"/>
            <a:ext cx="131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Flit valid</a:t>
            </a:r>
            <a:endParaRPr lang="zh-TW" altLang="en-US" sz="1200" b="1" dirty="0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06EAD3ED-D219-4D17-914E-9055F3976C52}"/>
              </a:ext>
            </a:extLst>
          </p:cNvPr>
          <p:cNvCxnSpPr>
            <a:cxnSpLocks/>
          </p:cNvCxnSpPr>
          <p:nvPr/>
        </p:nvCxnSpPr>
        <p:spPr>
          <a:xfrm flipV="1">
            <a:off x="4404496" y="1305017"/>
            <a:ext cx="0" cy="421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B3AD1DD9-6C52-489D-A9A6-179197236C54}"/>
              </a:ext>
            </a:extLst>
          </p:cNvPr>
          <p:cNvCxnSpPr>
            <a:cxnSpLocks/>
          </p:cNvCxnSpPr>
          <p:nvPr/>
        </p:nvCxnSpPr>
        <p:spPr>
          <a:xfrm flipV="1">
            <a:off x="4583529" y="1305017"/>
            <a:ext cx="0" cy="3377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F231AAB4-0948-4C94-84AB-ADBEE70BE1DB}"/>
              </a:ext>
            </a:extLst>
          </p:cNvPr>
          <p:cNvCxnSpPr>
            <a:cxnSpLocks/>
          </p:cNvCxnSpPr>
          <p:nvPr/>
        </p:nvCxnSpPr>
        <p:spPr>
          <a:xfrm flipV="1">
            <a:off x="4814348" y="1305017"/>
            <a:ext cx="0" cy="2535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92BB0E37-BFF4-4960-AAA3-CF9F96ED9858}"/>
              </a:ext>
            </a:extLst>
          </p:cNvPr>
          <p:cNvCxnSpPr>
            <a:cxnSpLocks/>
          </p:cNvCxnSpPr>
          <p:nvPr/>
        </p:nvCxnSpPr>
        <p:spPr>
          <a:xfrm flipV="1">
            <a:off x="5002259" y="1305017"/>
            <a:ext cx="0" cy="1634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662E7F69-ECBB-4818-9A84-81E9DDB0A36E}"/>
              </a:ext>
            </a:extLst>
          </p:cNvPr>
          <p:cNvCxnSpPr>
            <a:cxnSpLocks/>
          </p:cNvCxnSpPr>
          <p:nvPr/>
        </p:nvCxnSpPr>
        <p:spPr>
          <a:xfrm flipV="1">
            <a:off x="5163536" y="1305017"/>
            <a:ext cx="0" cy="690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497EEEA-164B-4730-B92D-858F0107F1FE}"/>
              </a:ext>
            </a:extLst>
          </p:cNvPr>
          <p:cNvSpPr txBox="1"/>
          <p:nvPr/>
        </p:nvSpPr>
        <p:spPr>
          <a:xfrm>
            <a:off x="4248597" y="944513"/>
            <a:ext cx="100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Requests[5]</a:t>
            </a:r>
            <a:endParaRPr lang="zh-TW" altLang="en-US" sz="1200" b="1" dirty="0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98887C88-E734-4323-BCCB-D34B4274AAAA}"/>
              </a:ext>
            </a:extLst>
          </p:cNvPr>
          <p:cNvCxnSpPr>
            <a:cxnSpLocks/>
          </p:cNvCxnSpPr>
          <p:nvPr/>
        </p:nvCxnSpPr>
        <p:spPr>
          <a:xfrm>
            <a:off x="6820702" y="1291280"/>
            <a:ext cx="0" cy="421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49499E50-C32E-4281-BA9E-BD6677546F17}"/>
              </a:ext>
            </a:extLst>
          </p:cNvPr>
          <p:cNvCxnSpPr>
            <a:cxnSpLocks/>
          </p:cNvCxnSpPr>
          <p:nvPr/>
        </p:nvCxnSpPr>
        <p:spPr>
          <a:xfrm>
            <a:off x="6999735" y="1291280"/>
            <a:ext cx="0" cy="3377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FAF648E4-2388-4D21-A25F-7531AB2866E2}"/>
              </a:ext>
            </a:extLst>
          </p:cNvPr>
          <p:cNvCxnSpPr>
            <a:cxnSpLocks/>
          </p:cNvCxnSpPr>
          <p:nvPr/>
        </p:nvCxnSpPr>
        <p:spPr>
          <a:xfrm>
            <a:off x="7230554" y="1291280"/>
            <a:ext cx="0" cy="2535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95329695-301A-4305-B43B-D63137BA4B4B}"/>
              </a:ext>
            </a:extLst>
          </p:cNvPr>
          <p:cNvCxnSpPr>
            <a:cxnSpLocks/>
          </p:cNvCxnSpPr>
          <p:nvPr/>
        </p:nvCxnSpPr>
        <p:spPr>
          <a:xfrm>
            <a:off x="7418465" y="1291280"/>
            <a:ext cx="0" cy="1634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AD0CC7B-7E12-499E-B76D-20F78A52FDD9}"/>
              </a:ext>
            </a:extLst>
          </p:cNvPr>
          <p:cNvCxnSpPr>
            <a:cxnSpLocks/>
          </p:cNvCxnSpPr>
          <p:nvPr/>
        </p:nvCxnSpPr>
        <p:spPr>
          <a:xfrm>
            <a:off x="7579742" y="1291280"/>
            <a:ext cx="0" cy="690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7EB77117-E9D3-4134-A6B0-1BF783908D36}"/>
              </a:ext>
            </a:extLst>
          </p:cNvPr>
          <p:cNvSpPr txBox="1"/>
          <p:nvPr/>
        </p:nvSpPr>
        <p:spPr>
          <a:xfrm>
            <a:off x="7579742" y="771741"/>
            <a:ext cx="100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Grants[5]</a:t>
            </a:r>
            <a:endParaRPr lang="zh-TW" altLang="en-US" sz="1200" b="1" dirty="0"/>
          </a:p>
        </p:txBody>
      </p:sp>
      <p:sp>
        <p:nvSpPr>
          <p:cNvPr id="41" name="梯形 40">
            <a:extLst>
              <a:ext uri="{FF2B5EF4-FFF2-40B4-BE49-F238E27FC236}">
                <a16:creationId xmlns:a16="http://schemas.microsoft.com/office/drawing/2014/main" id="{2DE23301-72B0-4ED9-A96B-6ABEE516C033}"/>
              </a:ext>
            </a:extLst>
          </p:cNvPr>
          <p:cNvSpPr/>
          <p:nvPr/>
        </p:nvSpPr>
        <p:spPr>
          <a:xfrm rot="5400000">
            <a:off x="7038036" y="3826680"/>
            <a:ext cx="4182736" cy="51991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MUX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89024F0E-7176-4235-B043-4C44AB3DD88E}"/>
              </a:ext>
            </a:extLst>
          </p:cNvPr>
          <p:cNvCxnSpPr>
            <a:cxnSpLocks/>
          </p:cNvCxnSpPr>
          <p:nvPr/>
        </p:nvCxnSpPr>
        <p:spPr>
          <a:xfrm>
            <a:off x="8206102" y="3255250"/>
            <a:ext cx="656444" cy="8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1311CE52-B5DB-4C34-AF46-F809E7599DAF}"/>
              </a:ext>
            </a:extLst>
          </p:cNvPr>
          <p:cNvCxnSpPr>
            <a:cxnSpLocks/>
          </p:cNvCxnSpPr>
          <p:nvPr/>
        </p:nvCxnSpPr>
        <p:spPr>
          <a:xfrm>
            <a:off x="8213189" y="4186456"/>
            <a:ext cx="656444" cy="8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B60E9F8B-F9BA-4A23-8E24-533CEC62DE42}"/>
              </a:ext>
            </a:extLst>
          </p:cNvPr>
          <p:cNvCxnSpPr>
            <a:cxnSpLocks/>
          </p:cNvCxnSpPr>
          <p:nvPr/>
        </p:nvCxnSpPr>
        <p:spPr>
          <a:xfrm>
            <a:off x="8250067" y="4992531"/>
            <a:ext cx="656444" cy="8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D072F21-22DB-4FE5-97BD-E55A284D9DEF}"/>
              </a:ext>
            </a:extLst>
          </p:cNvPr>
          <p:cNvCxnSpPr>
            <a:cxnSpLocks/>
          </p:cNvCxnSpPr>
          <p:nvPr/>
        </p:nvCxnSpPr>
        <p:spPr>
          <a:xfrm>
            <a:off x="8206102" y="2381671"/>
            <a:ext cx="656444" cy="8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BE2E2668-00DB-46A2-AF30-9CFE1028FAC2}"/>
              </a:ext>
            </a:extLst>
          </p:cNvPr>
          <p:cNvCxnSpPr>
            <a:cxnSpLocks/>
          </p:cNvCxnSpPr>
          <p:nvPr/>
        </p:nvCxnSpPr>
        <p:spPr>
          <a:xfrm>
            <a:off x="8234019" y="5837624"/>
            <a:ext cx="656444" cy="8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B37737F1-AB5B-491A-8C87-369D279BD452}"/>
              </a:ext>
            </a:extLst>
          </p:cNvPr>
          <p:cNvCxnSpPr>
            <a:cxnSpLocks/>
          </p:cNvCxnSpPr>
          <p:nvPr/>
        </p:nvCxnSpPr>
        <p:spPr>
          <a:xfrm>
            <a:off x="6820702" y="1290459"/>
            <a:ext cx="230870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64DC771B-1814-4EAA-86F2-81C9A5BEAA2C}"/>
              </a:ext>
            </a:extLst>
          </p:cNvPr>
          <p:cNvCxnSpPr>
            <a:cxnSpLocks/>
          </p:cNvCxnSpPr>
          <p:nvPr/>
        </p:nvCxnSpPr>
        <p:spPr>
          <a:xfrm>
            <a:off x="8016536" y="998842"/>
            <a:ext cx="0" cy="3138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BFB41726-71A9-4AB7-9D76-8E386F435A5C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129404" y="1265902"/>
            <a:ext cx="0" cy="794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0832F961-2BAC-4854-9FBE-BB4D69F4138B}"/>
              </a:ext>
            </a:extLst>
          </p:cNvPr>
          <p:cNvSpPr/>
          <p:nvPr/>
        </p:nvSpPr>
        <p:spPr>
          <a:xfrm>
            <a:off x="2615521" y="3281842"/>
            <a:ext cx="1088458" cy="97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Routing</a:t>
            </a:r>
          </a:p>
        </p:txBody>
      </p: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2E1987FF-4FD7-4168-9A00-B9ABC1BDF57B}"/>
              </a:ext>
            </a:extLst>
          </p:cNvPr>
          <p:cNvCxnSpPr>
            <a:cxnSpLocks/>
            <a:endCxn id="120" idx="0"/>
          </p:cNvCxnSpPr>
          <p:nvPr/>
        </p:nvCxnSpPr>
        <p:spPr>
          <a:xfrm rot="5400000">
            <a:off x="3122254" y="2353692"/>
            <a:ext cx="965646" cy="890654"/>
          </a:xfrm>
          <a:prstGeom prst="bentConnector3">
            <a:avLst>
              <a:gd name="adj1" fmla="val -564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764B5F35-C4A6-4B65-B3E4-F4FABDD970E7}"/>
              </a:ext>
            </a:extLst>
          </p:cNvPr>
          <p:cNvCxnSpPr>
            <a:cxnSpLocks/>
          </p:cNvCxnSpPr>
          <p:nvPr/>
        </p:nvCxnSpPr>
        <p:spPr>
          <a:xfrm rot="10800000">
            <a:off x="3186882" y="4266275"/>
            <a:ext cx="923583" cy="75018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C40A395B-E460-43DF-8CCA-A7284B54C6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3590" y="4478772"/>
            <a:ext cx="1635682" cy="1143806"/>
          </a:xfrm>
          <a:prstGeom prst="bentConnector3">
            <a:avLst>
              <a:gd name="adj1" fmla="val -476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59E57913-45B3-4AF4-A188-57E6748239C3}"/>
              </a:ext>
            </a:extLst>
          </p:cNvPr>
          <p:cNvCxnSpPr>
            <a:cxnSpLocks/>
          </p:cNvCxnSpPr>
          <p:nvPr/>
        </p:nvCxnSpPr>
        <p:spPr>
          <a:xfrm flipH="1">
            <a:off x="3703980" y="3421248"/>
            <a:ext cx="346425" cy="32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255ED391-E103-4142-998D-AF6B539DB92A}"/>
              </a:ext>
            </a:extLst>
          </p:cNvPr>
          <p:cNvCxnSpPr>
            <a:cxnSpLocks/>
          </p:cNvCxnSpPr>
          <p:nvPr/>
        </p:nvCxnSpPr>
        <p:spPr>
          <a:xfrm flipH="1">
            <a:off x="3703979" y="4044242"/>
            <a:ext cx="346425" cy="32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08B2E-2E4B-4BA1-9A9D-9F8EF480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Output Unit (</a:t>
            </a:r>
            <a:r>
              <a:rPr lang="en-US" altLang="zh-TW" sz="2400" dirty="0" err="1"/>
              <a:t>output_unit.h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3AB3700-018D-4EA9-8AEC-68EC728C3F53}"/>
              </a:ext>
            </a:extLst>
          </p:cNvPr>
          <p:cNvSpPr/>
          <p:nvPr/>
        </p:nvSpPr>
        <p:spPr>
          <a:xfrm>
            <a:off x="3320248" y="2787587"/>
            <a:ext cx="5308847" cy="1914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AAEA495-ECC8-4CB0-A2E3-364B25FAA530}"/>
              </a:ext>
            </a:extLst>
          </p:cNvPr>
          <p:cNvCxnSpPr>
            <a:cxnSpLocks/>
          </p:cNvCxnSpPr>
          <p:nvPr/>
        </p:nvCxnSpPr>
        <p:spPr>
          <a:xfrm flipH="1" flipV="1">
            <a:off x="5172290" y="1338115"/>
            <a:ext cx="1" cy="1914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9892A49-52D2-4999-9473-737E78C0F55E}"/>
              </a:ext>
            </a:extLst>
          </p:cNvPr>
          <p:cNvCxnSpPr>
            <a:cxnSpLocks/>
          </p:cNvCxnSpPr>
          <p:nvPr/>
        </p:nvCxnSpPr>
        <p:spPr>
          <a:xfrm>
            <a:off x="2479381" y="4142068"/>
            <a:ext cx="1450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C8028E0-1195-4223-BEEF-EC69CB860944}"/>
              </a:ext>
            </a:extLst>
          </p:cNvPr>
          <p:cNvSpPr txBox="1"/>
          <p:nvPr/>
        </p:nvSpPr>
        <p:spPr>
          <a:xfrm>
            <a:off x="745726" y="4001472"/>
            <a:ext cx="185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Switch Flit</a:t>
            </a:r>
            <a:endParaRPr lang="zh-TW" altLang="en-US" sz="1600" b="1" dirty="0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D179F82E-59C4-475E-A8CC-8C4D224DE44C}"/>
              </a:ext>
            </a:extLst>
          </p:cNvPr>
          <p:cNvCxnSpPr>
            <a:cxnSpLocks/>
          </p:cNvCxnSpPr>
          <p:nvPr/>
        </p:nvCxnSpPr>
        <p:spPr>
          <a:xfrm flipV="1">
            <a:off x="2479381" y="3724473"/>
            <a:ext cx="1450035" cy="1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40175D0-8159-4A0A-8F1E-BF7507933450}"/>
              </a:ext>
            </a:extLst>
          </p:cNvPr>
          <p:cNvSpPr txBox="1"/>
          <p:nvPr/>
        </p:nvSpPr>
        <p:spPr>
          <a:xfrm>
            <a:off x="745725" y="3587887"/>
            <a:ext cx="18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Switch Valid</a:t>
            </a:r>
            <a:endParaRPr lang="zh-TW" altLang="en-US" sz="1600" b="1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BF3BB7E-D71A-4584-86C7-42B4218B88EA}"/>
              </a:ext>
            </a:extLst>
          </p:cNvPr>
          <p:cNvSpPr txBox="1"/>
          <p:nvPr/>
        </p:nvSpPr>
        <p:spPr>
          <a:xfrm>
            <a:off x="4600255" y="1013186"/>
            <a:ext cx="114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FIFO Full</a:t>
            </a:r>
            <a:endParaRPr lang="zh-TW" altLang="en-US" sz="16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D86706-0517-4D1B-8C24-54A0F7D02B7C}"/>
              </a:ext>
            </a:extLst>
          </p:cNvPr>
          <p:cNvSpPr/>
          <p:nvPr/>
        </p:nvSpPr>
        <p:spPr>
          <a:xfrm>
            <a:off x="3929416" y="3277900"/>
            <a:ext cx="4166984" cy="964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FIFO Buffer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BE3764D-41D6-44FD-8B79-26A5189B7306}"/>
              </a:ext>
            </a:extLst>
          </p:cNvPr>
          <p:cNvCxnSpPr>
            <a:cxnSpLocks/>
          </p:cNvCxnSpPr>
          <p:nvPr/>
        </p:nvCxnSpPr>
        <p:spPr>
          <a:xfrm flipH="1" flipV="1">
            <a:off x="8096400" y="3420084"/>
            <a:ext cx="1450035" cy="8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961430F-26B3-460A-912B-14C82620696C}"/>
              </a:ext>
            </a:extLst>
          </p:cNvPr>
          <p:cNvCxnSpPr>
            <a:cxnSpLocks/>
          </p:cNvCxnSpPr>
          <p:nvPr/>
        </p:nvCxnSpPr>
        <p:spPr>
          <a:xfrm>
            <a:off x="8096400" y="4186456"/>
            <a:ext cx="1450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B541D1D-EE16-4316-904B-9E4DA55EEC67}"/>
              </a:ext>
            </a:extLst>
          </p:cNvPr>
          <p:cNvSpPr txBox="1"/>
          <p:nvPr/>
        </p:nvSpPr>
        <p:spPr>
          <a:xfrm>
            <a:off x="9712619" y="4001472"/>
            <a:ext cx="181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Flit</a:t>
            </a:r>
            <a:endParaRPr lang="zh-TW" altLang="en-US" sz="1600" b="1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B1075CC-D49E-4F36-AEF4-BEE3914774E5}"/>
              </a:ext>
            </a:extLst>
          </p:cNvPr>
          <p:cNvCxnSpPr>
            <a:cxnSpLocks/>
          </p:cNvCxnSpPr>
          <p:nvPr/>
        </p:nvCxnSpPr>
        <p:spPr>
          <a:xfrm flipV="1">
            <a:off x="8096400" y="3768861"/>
            <a:ext cx="1450035" cy="1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15BB25-F6AA-47A4-BBFA-29BD631E93DC}"/>
              </a:ext>
            </a:extLst>
          </p:cNvPr>
          <p:cNvSpPr txBox="1"/>
          <p:nvPr/>
        </p:nvSpPr>
        <p:spPr>
          <a:xfrm>
            <a:off x="9583857" y="3624446"/>
            <a:ext cx="1948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Valid</a:t>
            </a:r>
            <a:endParaRPr lang="zh-TW" altLang="en-US" sz="1600" b="1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1BF7E13-E790-4911-B9C5-54C9A8ECE376}"/>
              </a:ext>
            </a:extLst>
          </p:cNvPr>
          <p:cNvSpPr txBox="1"/>
          <p:nvPr/>
        </p:nvSpPr>
        <p:spPr>
          <a:xfrm>
            <a:off x="9931729" y="3255465"/>
            <a:ext cx="1004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VC Full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3059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15;g1017b863f87_0_6">
            <a:extLst>
              <a:ext uri="{FF2B5EF4-FFF2-40B4-BE49-F238E27FC236}">
                <a16:creationId xmlns:a16="http://schemas.microsoft.com/office/drawing/2014/main" id="{1CE7979C-5E20-49CB-B0D1-470159811E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1372" y="980728"/>
            <a:ext cx="11425200" cy="5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r>
              <a:rPr lang="en-US" altLang="zh-TW" dirty="0"/>
              <a:t>Round-Robin</a:t>
            </a:r>
            <a:r>
              <a:rPr lang="zh-TW" altLang="en-US" dirty="0"/>
              <a:t> </a:t>
            </a:r>
            <a:r>
              <a:rPr lang="en-US" altLang="zh-TW" dirty="0"/>
              <a:t>Arbitration</a:t>
            </a:r>
          </a:p>
          <a:p>
            <a:pPr lvl="1"/>
            <a:r>
              <a:rPr lang="en-US" altLang="zh-TW" dirty="0"/>
              <a:t>Each output port pass priority to next input unit after sending 5 flits</a:t>
            </a:r>
          </a:p>
          <a:p>
            <a:pPr lvl="2"/>
            <a:r>
              <a:rPr lang="en-US" altLang="zh-TW" dirty="0"/>
              <a:t>If send 0~4 flits and request valid, </a:t>
            </a:r>
            <a:r>
              <a:rPr lang="en-US" altLang="zh-TW" b="1" dirty="0">
                <a:solidFill>
                  <a:srgbClr val="0070C0"/>
                </a:solidFill>
              </a:rPr>
              <a:t>keep</a:t>
            </a:r>
            <a:r>
              <a:rPr lang="en-US" altLang="zh-TW" dirty="0"/>
              <a:t> the priority</a:t>
            </a:r>
          </a:p>
          <a:p>
            <a:pPr lvl="2"/>
            <a:r>
              <a:rPr lang="en-US" altLang="zh-TW" dirty="0"/>
              <a:t>If send 5 flits, </a:t>
            </a:r>
            <a:r>
              <a:rPr lang="en-US" altLang="zh-TW" b="1" dirty="0">
                <a:solidFill>
                  <a:srgbClr val="FF0000"/>
                </a:solidFill>
              </a:rPr>
              <a:t>pass</a:t>
            </a:r>
            <a:r>
              <a:rPr lang="en-US" altLang="zh-TW" dirty="0"/>
              <a:t> the priority</a:t>
            </a:r>
          </a:p>
          <a:p>
            <a:pPr lvl="2"/>
            <a:r>
              <a:rPr lang="en-US" altLang="zh-TW" dirty="0"/>
              <a:t>If send 0 flits and no request, </a:t>
            </a:r>
            <a:r>
              <a:rPr lang="en-US" altLang="zh-TW" b="1" dirty="0">
                <a:solidFill>
                  <a:srgbClr val="FF0000"/>
                </a:solidFill>
              </a:rPr>
              <a:t>pass</a:t>
            </a:r>
            <a:r>
              <a:rPr lang="en-US" altLang="zh-TW" dirty="0"/>
              <a:t> the priority</a:t>
            </a:r>
          </a:p>
          <a:p>
            <a:pPr lvl="2"/>
            <a:r>
              <a:rPr lang="en-US" altLang="zh-TW" dirty="0"/>
              <a:t>If send 1~4 flits but no request, </a:t>
            </a:r>
            <a:r>
              <a:rPr lang="en-US" altLang="zh-TW" b="1" dirty="0">
                <a:solidFill>
                  <a:srgbClr val="0070C0"/>
                </a:solidFill>
              </a:rPr>
              <a:t>keep</a:t>
            </a:r>
            <a:r>
              <a:rPr lang="en-US" altLang="zh-TW" dirty="0"/>
              <a:t> the priority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F08B2E-2E4B-4BA1-9A9D-9F8EF480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</p:spPr>
        <p:txBody>
          <a:bodyPr/>
          <a:lstStyle/>
          <a:p>
            <a:r>
              <a:rPr lang="en-US" altLang="zh-TW" sz="2400" dirty="0"/>
              <a:t>Arbiter (</a:t>
            </a:r>
            <a:r>
              <a:rPr lang="en-US" altLang="zh-TW" sz="2400" dirty="0" err="1"/>
              <a:t>arbiter.h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3AB3700-018D-4EA9-8AEC-68EC728C3F53}"/>
              </a:ext>
            </a:extLst>
          </p:cNvPr>
          <p:cNvSpPr/>
          <p:nvPr/>
        </p:nvSpPr>
        <p:spPr>
          <a:xfrm>
            <a:off x="3320248" y="3266983"/>
            <a:ext cx="5308847" cy="1434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Arbiter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AAEA495-ECC8-4CB0-A2E3-364B25FAA530}"/>
              </a:ext>
            </a:extLst>
          </p:cNvPr>
          <p:cNvCxnSpPr>
            <a:cxnSpLocks/>
          </p:cNvCxnSpPr>
          <p:nvPr/>
        </p:nvCxnSpPr>
        <p:spPr>
          <a:xfrm flipV="1">
            <a:off x="4701773" y="4701819"/>
            <a:ext cx="1" cy="882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558492-23EE-4CCC-8BF8-0D14F298CABD}"/>
              </a:ext>
            </a:extLst>
          </p:cNvPr>
          <p:cNvCxnSpPr>
            <a:cxnSpLocks/>
          </p:cNvCxnSpPr>
          <p:nvPr/>
        </p:nvCxnSpPr>
        <p:spPr>
          <a:xfrm>
            <a:off x="7260021" y="4701818"/>
            <a:ext cx="0" cy="882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485F924-DDCF-4B64-A0D4-57C1A58B41C7}"/>
              </a:ext>
            </a:extLst>
          </p:cNvPr>
          <p:cNvSpPr txBox="1"/>
          <p:nvPr/>
        </p:nvSpPr>
        <p:spPr>
          <a:xfrm>
            <a:off x="4231933" y="5643081"/>
            <a:ext cx="1520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Requests[5][5]</a:t>
            </a:r>
            <a:endParaRPr lang="zh-TW" altLang="en-US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61A2975-C74E-4BB1-9461-3F6D2792B613}"/>
              </a:ext>
            </a:extLst>
          </p:cNvPr>
          <p:cNvSpPr txBox="1"/>
          <p:nvPr/>
        </p:nvSpPr>
        <p:spPr>
          <a:xfrm>
            <a:off x="6648139" y="5584054"/>
            <a:ext cx="1520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Grants[5][5]</a:t>
            </a:r>
            <a:endParaRPr lang="zh-TW" altLang="en-US" b="1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65C0D21-2FDF-45F5-BBEE-BE036B0887BC}"/>
              </a:ext>
            </a:extLst>
          </p:cNvPr>
          <p:cNvCxnSpPr>
            <a:cxnSpLocks/>
          </p:cNvCxnSpPr>
          <p:nvPr/>
        </p:nvCxnSpPr>
        <p:spPr>
          <a:xfrm flipH="1">
            <a:off x="8629095" y="3978674"/>
            <a:ext cx="879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96E43BC-5D58-4202-964A-F81554DA3346}"/>
              </a:ext>
            </a:extLst>
          </p:cNvPr>
          <p:cNvSpPr txBox="1"/>
          <p:nvPr/>
        </p:nvSpPr>
        <p:spPr>
          <a:xfrm>
            <a:off x="9508418" y="3840174"/>
            <a:ext cx="186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Output FIFO State[5]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7114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>
            <a:extLst>
              <a:ext uri="{FF2B5EF4-FFF2-40B4-BE49-F238E27FC236}">
                <a16:creationId xmlns:a16="http://schemas.microsoft.com/office/drawing/2014/main" id="{4CFE9C1A-EC0D-4638-A37E-3B8D8A4A8C0A}"/>
              </a:ext>
            </a:extLst>
          </p:cNvPr>
          <p:cNvSpPr/>
          <p:nvPr/>
        </p:nvSpPr>
        <p:spPr>
          <a:xfrm>
            <a:off x="3973323" y="857571"/>
            <a:ext cx="4407197" cy="5818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F08B2E-2E4B-4BA1-9A9D-9F8EF480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</p:spPr>
        <p:txBody>
          <a:bodyPr/>
          <a:lstStyle/>
          <a:p>
            <a:r>
              <a:rPr lang="en-US" altLang="zh-TW" sz="2400" dirty="0"/>
              <a:t>Mux Based Switch (</a:t>
            </a:r>
            <a:r>
              <a:rPr lang="en-US" altLang="zh-TW" sz="2400" dirty="0" err="1"/>
              <a:t>router_top.h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1" name="梯形 10">
            <a:extLst>
              <a:ext uri="{FF2B5EF4-FFF2-40B4-BE49-F238E27FC236}">
                <a16:creationId xmlns:a16="http://schemas.microsoft.com/office/drawing/2014/main" id="{AF6066E8-CD64-4B67-A04A-037E579D9ABD}"/>
              </a:ext>
            </a:extLst>
          </p:cNvPr>
          <p:cNvSpPr/>
          <p:nvPr/>
        </p:nvSpPr>
        <p:spPr>
          <a:xfrm rot="5400000">
            <a:off x="7179628" y="1213754"/>
            <a:ext cx="927987" cy="51991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60E9CA-9E2E-455E-8BF7-C3C2CA9AAB0A}"/>
              </a:ext>
            </a:extLst>
          </p:cNvPr>
          <p:cNvSpPr/>
          <p:nvPr/>
        </p:nvSpPr>
        <p:spPr>
          <a:xfrm>
            <a:off x="1923360" y="1473710"/>
            <a:ext cx="1734239" cy="216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CE2DD3-8DFC-49B4-8591-83124B112961}"/>
              </a:ext>
            </a:extLst>
          </p:cNvPr>
          <p:cNvSpPr/>
          <p:nvPr/>
        </p:nvSpPr>
        <p:spPr>
          <a:xfrm>
            <a:off x="2075760" y="1626112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36A751-2CD0-458E-BA73-9D8F5677008A}"/>
              </a:ext>
            </a:extLst>
          </p:cNvPr>
          <p:cNvSpPr/>
          <p:nvPr/>
        </p:nvSpPr>
        <p:spPr>
          <a:xfrm>
            <a:off x="2075760" y="2038922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BD456A-67A9-42E6-9740-6F1770C68768}"/>
              </a:ext>
            </a:extLst>
          </p:cNvPr>
          <p:cNvSpPr/>
          <p:nvPr/>
        </p:nvSpPr>
        <p:spPr>
          <a:xfrm>
            <a:off x="2075759" y="2435452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7D87E3-435E-42AE-9B0A-DFE828E62493}"/>
              </a:ext>
            </a:extLst>
          </p:cNvPr>
          <p:cNvSpPr/>
          <p:nvPr/>
        </p:nvSpPr>
        <p:spPr>
          <a:xfrm>
            <a:off x="2075759" y="2802399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107FE88-E5A8-4921-A9A0-2FD8B4825B31}"/>
              </a:ext>
            </a:extLst>
          </p:cNvPr>
          <p:cNvSpPr/>
          <p:nvPr/>
        </p:nvSpPr>
        <p:spPr>
          <a:xfrm>
            <a:off x="2075759" y="3187838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DED6891-25BF-42B2-9AD2-C0C36F678A8C}"/>
              </a:ext>
            </a:extLst>
          </p:cNvPr>
          <p:cNvSpPr/>
          <p:nvPr/>
        </p:nvSpPr>
        <p:spPr>
          <a:xfrm>
            <a:off x="1923360" y="4022351"/>
            <a:ext cx="1734239" cy="216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D7DCD5-F4CC-45BE-A7B5-AF27B5C111D6}"/>
              </a:ext>
            </a:extLst>
          </p:cNvPr>
          <p:cNvSpPr/>
          <p:nvPr/>
        </p:nvSpPr>
        <p:spPr>
          <a:xfrm>
            <a:off x="2075760" y="4174753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4ED103-831C-491C-94E5-8B3454BF16DE}"/>
              </a:ext>
            </a:extLst>
          </p:cNvPr>
          <p:cNvSpPr/>
          <p:nvPr/>
        </p:nvSpPr>
        <p:spPr>
          <a:xfrm>
            <a:off x="2075760" y="4587563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0347B8-2DE0-42A1-B328-4527D6DA0DA3}"/>
              </a:ext>
            </a:extLst>
          </p:cNvPr>
          <p:cNvSpPr/>
          <p:nvPr/>
        </p:nvSpPr>
        <p:spPr>
          <a:xfrm>
            <a:off x="2075759" y="4984093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VC2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4F0E42A-A756-4392-9D2F-89F06BD0F6CA}"/>
              </a:ext>
            </a:extLst>
          </p:cNvPr>
          <p:cNvSpPr/>
          <p:nvPr/>
        </p:nvSpPr>
        <p:spPr>
          <a:xfrm>
            <a:off x="2075759" y="5351040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7F7191-85F2-4C4D-829B-1899AB19DA33}"/>
              </a:ext>
            </a:extLst>
          </p:cNvPr>
          <p:cNvSpPr/>
          <p:nvPr/>
        </p:nvSpPr>
        <p:spPr>
          <a:xfrm>
            <a:off x="2075759" y="5736479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VC4</a:t>
            </a:r>
          </a:p>
        </p:txBody>
      </p:sp>
      <p:sp>
        <p:nvSpPr>
          <p:cNvPr id="37" name="梯形 36">
            <a:extLst>
              <a:ext uri="{FF2B5EF4-FFF2-40B4-BE49-F238E27FC236}">
                <a16:creationId xmlns:a16="http://schemas.microsoft.com/office/drawing/2014/main" id="{18C4D9CB-4F8A-4CCD-A168-9E7642553FF0}"/>
              </a:ext>
            </a:extLst>
          </p:cNvPr>
          <p:cNvSpPr/>
          <p:nvPr/>
        </p:nvSpPr>
        <p:spPr>
          <a:xfrm rot="5400000">
            <a:off x="7179628" y="2375975"/>
            <a:ext cx="927987" cy="51991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梯形 37">
            <a:extLst>
              <a:ext uri="{FF2B5EF4-FFF2-40B4-BE49-F238E27FC236}">
                <a16:creationId xmlns:a16="http://schemas.microsoft.com/office/drawing/2014/main" id="{4029ECD7-726B-49A6-80BA-55F4F07CC653}"/>
              </a:ext>
            </a:extLst>
          </p:cNvPr>
          <p:cNvSpPr/>
          <p:nvPr/>
        </p:nvSpPr>
        <p:spPr>
          <a:xfrm rot="5400000">
            <a:off x="7179628" y="3493868"/>
            <a:ext cx="927987" cy="51991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梯形 38">
            <a:extLst>
              <a:ext uri="{FF2B5EF4-FFF2-40B4-BE49-F238E27FC236}">
                <a16:creationId xmlns:a16="http://schemas.microsoft.com/office/drawing/2014/main" id="{A03BE84C-092B-47E3-9A95-1F7D63081DE3}"/>
              </a:ext>
            </a:extLst>
          </p:cNvPr>
          <p:cNvSpPr/>
          <p:nvPr/>
        </p:nvSpPr>
        <p:spPr>
          <a:xfrm rot="5400000">
            <a:off x="7179628" y="4690380"/>
            <a:ext cx="927987" cy="51991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梯形 39">
            <a:extLst>
              <a:ext uri="{FF2B5EF4-FFF2-40B4-BE49-F238E27FC236}">
                <a16:creationId xmlns:a16="http://schemas.microsoft.com/office/drawing/2014/main" id="{47747EC0-1031-4F54-A670-F380896CD87E}"/>
              </a:ext>
            </a:extLst>
          </p:cNvPr>
          <p:cNvSpPr/>
          <p:nvPr/>
        </p:nvSpPr>
        <p:spPr>
          <a:xfrm rot="5400000">
            <a:off x="7179628" y="5856382"/>
            <a:ext cx="927987" cy="51991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MUX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F7C454CD-AD0A-453E-B22D-B20C6A19FEDC}"/>
              </a:ext>
            </a:extLst>
          </p:cNvPr>
          <p:cNvCxnSpPr>
            <a:stCxn id="14" idx="3"/>
          </p:cNvCxnSpPr>
          <p:nvPr/>
        </p:nvCxnSpPr>
        <p:spPr>
          <a:xfrm flipV="1">
            <a:off x="3453413" y="1198485"/>
            <a:ext cx="3930253" cy="564492"/>
          </a:xfrm>
          <a:prstGeom prst="bentConnector3">
            <a:avLst>
              <a:gd name="adj1" fmla="val 612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0DBE6EC5-3015-422E-AF87-3AB99B56156C}"/>
              </a:ext>
            </a:extLst>
          </p:cNvPr>
          <p:cNvCxnSpPr>
            <a:cxnSpLocks/>
          </p:cNvCxnSpPr>
          <p:nvPr/>
        </p:nvCxnSpPr>
        <p:spPr>
          <a:xfrm>
            <a:off x="3453413" y="2175168"/>
            <a:ext cx="3930253" cy="192719"/>
          </a:xfrm>
          <a:prstGeom prst="bentConnector3">
            <a:avLst>
              <a:gd name="adj1" fmla="val 563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417F3B79-D73A-4952-9021-B123100E9179}"/>
              </a:ext>
            </a:extLst>
          </p:cNvPr>
          <p:cNvCxnSpPr>
            <a:cxnSpLocks/>
          </p:cNvCxnSpPr>
          <p:nvPr/>
        </p:nvCxnSpPr>
        <p:spPr>
          <a:xfrm>
            <a:off x="3453413" y="2578968"/>
            <a:ext cx="3925207" cy="99654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92E57AED-5EC2-458F-AB5F-8D6E91E1145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453412" y="2939264"/>
            <a:ext cx="3920162" cy="1705446"/>
          </a:xfrm>
          <a:prstGeom prst="bentConnector3">
            <a:avLst>
              <a:gd name="adj1" fmla="val 441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CBF5953D-7FF7-4C34-A10B-B5B476C8E6CE}"/>
              </a:ext>
            </a:extLst>
          </p:cNvPr>
          <p:cNvCxnSpPr>
            <a:cxnSpLocks/>
          </p:cNvCxnSpPr>
          <p:nvPr/>
        </p:nvCxnSpPr>
        <p:spPr>
          <a:xfrm>
            <a:off x="3478193" y="3334158"/>
            <a:ext cx="3910519" cy="2398865"/>
          </a:xfrm>
          <a:prstGeom prst="bentConnector3">
            <a:avLst>
              <a:gd name="adj1" fmla="val 3615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EA3A9A72-C182-4C33-B40E-5BE2C5CA3DB0}"/>
              </a:ext>
            </a:extLst>
          </p:cNvPr>
          <p:cNvCxnSpPr>
            <a:cxnSpLocks/>
          </p:cNvCxnSpPr>
          <p:nvPr/>
        </p:nvCxnSpPr>
        <p:spPr>
          <a:xfrm flipV="1">
            <a:off x="3455935" y="1740656"/>
            <a:ext cx="3992430" cy="2571107"/>
          </a:xfrm>
          <a:prstGeom prst="bentConnector3">
            <a:avLst>
              <a:gd name="adj1" fmla="val 6423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7E3351D8-226A-4E01-AE64-336820F9B6EA}"/>
              </a:ext>
            </a:extLst>
          </p:cNvPr>
          <p:cNvCxnSpPr>
            <a:cxnSpLocks/>
          </p:cNvCxnSpPr>
          <p:nvPr/>
        </p:nvCxnSpPr>
        <p:spPr>
          <a:xfrm flipV="1">
            <a:off x="3453412" y="2899445"/>
            <a:ext cx="3925208" cy="1839085"/>
          </a:xfrm>
          <a:prstGeom prst="bentConnector3">
            <a:avLst>
              <a:gd name="adj1" fmla="val 7126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090C2DDD-959E-447C-B058-EB279E10A4D7}"/>
              </a:ext>
            </a:extLst>
          </p:cNvPr>
          <p:cNvCxnSpPr>
            <a:cxnSpLocks/>
          </p:cNvCxnSpPr>
          <p:nvPr/>
        </p:nvCxnSpPr>
        <p:spPr>
          <a:xfrm flipV="1">
            <a:off x="3480716" y="3969317"/>
            <a:ext cx="3915116" cy="1180774"/>
          </a:xfrm>
          <a:prstGeom prst="bentConnector3">
            <a:avLst>
              <a:gd name="adj1" fmla="val 7607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7AA3F867-3D32-4933-A091-BB30888E0D59}"/>
              </a:ext>
            </a:extLst>
          </p:cNvPr>
          <p:cNvCxnSpPr>
            <a:cxnSpLocks/>
          </p:cNvCxnSpPr>
          <p:nvPr/>
        </p:nvCxnSpPr>
        <p:spPr>
          <a:xfrm flipV="1">
            <a:off x="3453412" y="5234126"/>
            <a:ext cx="3920162" cy="253974"/>
          </a:xfrm>
          <a:prstGeom prst="bentConnector3">
            <a:avLst>
              <a:gd name="adj1" fmla="val 8170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B7979056-BC97-45CE-B75F-03F54A438CA2}"/>
              </a:ext>
            </a:extLst>
          </p:cNvPr>
          <p:cNvCxnSpPr>
            <a:cxnSpLocks/>
          </p:cNvCxnSpPr>
          <p:nvPr/>
        </p:nvCxnSpPr>
        <p:spPr>
          <a:xfrm>
            <a:off x="3478193" y="5863388"/>
            <a:ext cx="3930254" cy="560926"/>
          </a:xfrm>
          <a:prstGeom prst="bentConnector3">
            <a:avLst>
              <a:gd name="adj1" fmla="val 8727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3E9EAB37-AC49-4005-994B-CD08C39DFE4D}"/>
              </a:ext>
            </a:extLst>
          </p:cNvPr>
          <p:cNvSpPr/>
          <p:nvPr/>
        </p:nvSpPr>
        <p:spPr>
          <a:xfrm>
            <a:off x="8632325" y="1161830"/>
            <a:ext cx="1734239" cy="637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82662C7-7F1E-4D4D-AED2-B826D651737E}"/>
              </a:ext>
            </a:extLst>
          </p:cNvPr>
          <p:cNvSpPr/>
          <p:nvPr/>
        </p:nvSpPr>
        <p:spPr>
          <a:xfrm>
            <a:off x="8810617" y="1331192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FIFO </a:t>
            </a: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F11A5F9-DA4F-4AF3-9F5B-38FE69C20AF8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7903577" y="1480731"/>
            <a:ext cx="728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53D764DA-9EC2-4570-8C3F-FEE8EF79727D}"/>
              </a:ext>
            </a:extLst>
          </p:cNvPr>
          <p:cNvSpPr/>
          <p:nvPr/>
        </p:nvSpPr>
        <p:spPr>
          <a:xfrm>
            <a:off x="8631683" y="2362402"/>
            <a:ext cx="1734239" cy="637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4902927-2146-4781-A4B9-B8959649B146}"/>
              </a:ext>
            </a:extLst>
          </p:cNvPr>
          <p:cNvSpPr/>
          <p:nvPr/>
        </p:nvSpPr>
        <p:spPr>
          <a:xfrm>
            <a:off x="8809975" y="2531764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FIFO </a:t>
            </a: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6BBE7247-CDC2-458E-8D02-0618067D7C0D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7902935" y="2681303"/>
            <a:ext cx="728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001FF5D-8937-4728-AA8E-447739D3DFA9}"/>
              </a:ext>
            </a:extLst>
          </p:cNvPr>
          <p:cNvSpPr txBox="1"/>
          <p:nvPr/>
        </p:nvSpPr>
        <p:spPr>
          <a:xfrm>
            <a:off x="505327" y="2312651"/>
            <a:ext cx="130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Input Unit 0</a:t>
            </a:r>
            <a:endParaRPr lang="zh-TW" altLang="en-US" sz="16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E51ACDFD-D94F-4F0A-9E25-8627FFDB5785}"/>
              </a:ext>
            </a:extLst>
          </p:cNvPr>
          <p:cNvSpPr txBox="1"/>
          <p:nvPr/>
        </p:nvSpPr>
        <p:spPr>
          <a:xfrm>
            <a:off x="494198" y="4814887"/>
            <a:ext cx="130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Input Unit 4</a:t>
            </a:r>
            <a:endParaRPr lang="zh-TW" altLang="en-US" sz="16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A21A2F8-C11E-4940-AFF5-F1E1C5C100F7}"/>
              </a:ext>
            </a:extLst>
          </p:cNvPr>
          <p:cNvSpPr txBox="1"/>
          <p:nvPr/>
        </p:nvSpPr>
        <p:spPr>
          <a:xfrm>
            <a:off x="10471032" y="1331192"/>
            <a:ext cx="148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Unit 0</a:t>
            </a:r>
            <a:endParaRPr lang="zh-TW" altLang="en-US" sz="1600" b="1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2C224FC-F0B9-4F28-B65D-88C75B6A1501}"/>
              </a:ext>
            </a:extLst>
          </p:cNvPr>
          <p:cNvSpPr txBox="1"/>
          <p:nvPr/>
        </p:nvSpPr>
        <p:spPr>
          <a:xfrm>
            <a:off x="10471032" y="2484841"/>
            <a:ext cx="148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Unit 1</a:t>
            </a:r>
            <a:endParaRPr lang="zh-TW" altLang="en-US" sz="1600" b="1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A4DCC40-948E-4979-BF5F-70BD916888AE}"/>
              </a:ext>
            </a:extLst>
          </p:cNvPr>
          <p:cNvSpPr/>
          <p:nvPr/>
        </p:nvSpPr>
        <p:spPr>
          <a:xfrm>
            <a:off x="8631683" y="3407621"/>
            <a:ext cx="1734239" cy="637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17D7966-BB46-45E1-ACF0-DE916E92C6FB}"/>
              </a:ext>
            </a:extLst>
          </p:cNvPr>
          <p:cNvSpPr/>
          <p:nvPr/>
        </p:nvSpPr>
        <p:spPr>
          <a:xfrm>
            <a:off x="8809975" y="3576983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FIFO </a:t>
            </a: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6CDB653-FA3D-42C4-A1BC-B5795049D9F2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7902935" y="3726522"/>
            <a:ext cx="728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541220C3-0A5D-48CB-A10B-95DDD4A2A573}"/>
              </a:ext>
            </a:extLst>
          </p:cNvPr>
          <p:cNvSpPr txBox="1"/>
          <p:nvPr/>
        </p:nvSpPr>
        <p:spPr>
          <a:xfrm>
            <a:off x="10471032" y="3530060"/>
            <a:ext cx="148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Unit 2</a:t>
            </a:r>
            <a:endParaRPr lang="zh-TW" altLang="en-US" sz="1600" b="1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724483B-CE06-4657-8C40-77A142723CD3}"/>
              </a:ext>
            </a:extLst>
          </p:cNvPr>
          <p:cNvSpPr/>
          <p:nvPr/>
        </p:nvSpPr>
        <p:spPr>
          <a:xfrm>
            <a:off x="8631683" y="4587563"/>
            <a:ext cx="1734239" cy="637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A18A444-7CD3-4CAF-ADF9-B2B039A56443}"/>
              </a:ext>
            </a:extLst>
          </p:cNvPr>
          <p:cNvSpPr/>
          <p:nvPr/>
        </p:nvSpPr>
        <p:spPr>
          <a:xfrm>
            <a:off x="8809975" y="4756925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FIFO </a:t>
            </a: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CC93BB81-982C-4A15-86EC-34AEE96AFFB2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902935" y="4906464"/>
            <a:ext cx="728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6A9464C1-56B7-40AD-A8D2-CB1181BA2C86}"/>
              </a:ext>
            </a:extLst>
          </p:cNvPr>
          <p:cNvSpPr txBox="1"/>
          <p:nvPr/>
        </p:nvSpPr>
        <p:spPr>
          <a:xfrm>
            <a:off x="10471032" y="4710002"/>
            <a:ext cx="148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Unit 3</a:t>
            </a:r>
            <a:endParaRPr lang="zh-TW" altLang="en-US" sz="1600" b="1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DC0A1C7-6B6E-44E7-9DDA-794B0C126D0F}"/>
              </a:ext>
            </a:extLst>
          </p:cNvPr>
          <p:cNvSpPr/>
          <p:nvPr/>
        </p:nvSpPr>
        <p:spPr>
          <a:xfrm>
            <a:off x="8631683" y="5747852"/>
            <a:ext cx="1734239" cy="637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61775D2-94BE-48D7-A7B1-AD1C67E29BF1}"/>
              </a:ext>
            </a:extLst>
          </p:cNvPr>
          <p:cNvSpPr/>
          <p:nvPr/>
        </p:nvSpPr>
        <p:spPr>
          <a:xfrm>
            <a:off x="8809975" y="5917214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FIFO </a:t>
            </a:r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EA44F405-45BE-469C-AF9D-C84E54F56F30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902935" y="6066753"/>
            <a:ext cx="728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FF08DAD0-5C5A-49A2-9D3C-A73E9833615B}"/>
              </a:ext>
            </a:extLst>
          </p:cNvPr>
          <p:cNvSpPr txBox="1"/>
          <p:nvPr/>
        </p:nvSpPr>
        <p:spPr>
          <a:xfrm>
            <a:off x="10471032" y="5870291"/>
            <a:ext cx="148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Unit 4</a:t>
            </a:r>
            <a:endParaRPr lang="zh-TW" altLang="en-US" sz="16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4EB9793-0C3C-4218-AAD1-6C084BFDB127}"/>
              </a:ext>
            </a:extLst>
          </p:cNvPr>
          <p:cNvSpPr txBox="1"/>
          <p:nvPr/>
        </p:nvSpPr>
        <p:spPr>
          <a:xfrm>
            <a:off x="2579571" y="363531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670B78C-09FD-4646-8074-C183996A2583}"/>
              </a:ext>
            </a:extLst>
          </p:cNvPr>
          <p:cNvSpPr txBox="1"/>
          <p:nvPr/>
        </p:nvSpPr>
        <p:spPr>
          <a:xfrm>
            <a:off x="6899932" y="123840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7546BEB-F3A4-410B-9B72-E7408217DF1C}"/>
              </a:ext>
            </a:extLst>
          </p:cNvPr>
          <p:cNvSpPr txBox="1"/>
          <p:nvPr/>
        </p:nvSpPr>
        <p:spPr>
          <a:xfrm>
            <a:off x="6905040" y="241831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D103317E-588E-4B61-8CF9-D93E7E1A5EB1}"/>
              </a:ext>
            </a:extLst>
          </p:cNvPr>
          <p:cNvSpPr txBox="1"/>
          <p:nvPr/>
        </p:nvSpPr>
        <p:spPr>
          <a:xfrm>
            <a:off x="6944714" y="350328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0AA36FF4-AB07-45C5-A85B-6D5AE8FB31CC}"/>
              </a:ext>
            </a:extLst>
          </p:cNvPr>
          <p:cNvSpPr txBox="1"/>
          <p:nvPr/>
        </p:nvSpPr>
        <p:spPr>
          <a:xfrm>
            <a:off x="6973714" y="469210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1C1D504-B322-42FE-B103-DF678309FB31}"/>
              </a:ext>
            </a:extLst>
          </p:cNvPr>
          <p:cNvSpPr txBox="1"/>
          <p:nvPr/>
        </p:nvSpPr>
        <p:spPr>
          <a:xfrm>
            <a:off x="7000807" y="584093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BBC68245-DE73-4FBA-9FF0-FB8C7C3BBB20}"/>
              </a:ext>
            </a:extLst>
          </p:cNvPr>
          <p:cNvSpPr txBox="1"/>
          <p:nvPr/>
        </p:nvSpPr>
        <p:spPr>
          <a:xfrm>
            <a:off x="3973323" y="857571"/>
            <a:ext cx="130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Switch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1755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3649A-9833-49FD-BA26-43712A90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1489C0-B248-46F1-AEEF-B21351D25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Spec</a:t>
            </a:r>
          </a:p>
          <a:p>
            <a:pPr lvl="1"/>
            <a:r>
              <a:rPr lang="en-US" altLang="zh-TW" dirty="0"/>
              <a:t>Flit size: 104 bits</a:t>
            </a:r>
          </a:p>
          <a:p>
            <a:pPr lvl="1"/>
            <a:r>
              <a:rPr lang="en-US" altLang="zh-TW" dirty="0"/>
              <a:t>5 input ports (104*5 = 520 bits)</a:t>
            </a:r>
          </a:p>
          <a:p>
            <a:pPr lvl="1"/>
            <a:r>
              <a:rPr lang="en-US" altLang="zh-TW" dirty="0"/>
              <a:t>5 output ports (104*5 = 520 bits)</a:t>
            </a:r>
          </a:p>
          <a:p>
            <a:r>
              <a:rPr lang="en-US" altLang="zh-TW" dirty="0"/>
              <a:t>Clock frequency: 100 MHZ (clock period 10ns)</a:t>
            </a:r>
          </a:p>
          <a:p>
            <a:r>
              <a:rPr lang="en-US" altLang="zh-TW" dirty="0"/>
              <a:t>Random testcases</a:t>
            </a:r>
          </a:p>
          <a:p>
            <a:pPr lvl="1"/>
            <a:r>
              <a:rPr lang="en-US" altLang="zh-TW" dirty="0"/>
              <a:t>Input:</a:t>
            </a:r>
            <a:r>
              <a:rPr lang="zh-TW" altLang="en-US" dirty="0"/>
              <a:t> </a:t>
            </a:r>
            <a:r>
              <a:rPr lang="en-US" altLang="zh-TW" dirty="0"/>
              <a:t>each input ports 2,000 random destination flits </a:t>
            </a:r>
          </a:p>
          <a:p>
            <a:pPr lvl="1"/>
            <a:r>
              <a:rPr lang="en-US" altLang="zh-TW" dirty="0"/>
              <a:t>Output: always not full =&gt; no blocking situation</a:t>
            </a:r>
          </a:p>
          <a:p>
            <a:pPr lvl="1"/>
            <a:r>
              <a:rPr lang="en-US" altLang="zh-TW" dirty="0"/>
              <a:t>Latency: 2188 cycles</a:t>
            </a:r>
          </a:p>
          <a:p>
            <a:pPr lvl="1"/>
            <a:r>
              <a:rPr lang="en-US" altLang="zh-TW" dirty="0"/>
              <a:t>Throughput: 2,000 flits*5 ports*104bits/(2188 cycles*10ns) = </a:t>
            </a:r>
            <a:r>
              <a:rPr lang="en-US" altLang="zh-TW" b="1" dirty="0"/>
              <a:t>5.94 </a:t>
            </a:r>
            <a:r>
              <a:rPr lang="en-US" altLang="zh-TW" b="1" dirty="0" err="1"/>
              <a:t>GBps</a:t>
            </a:r>
            <a:endParaRPr lang="en-US" altLang="zh-TW" b="1" dirty="0"/>
          </a:p>
          <a:p>
            <a:pPr lvl="1"/>
            <a:r>
              <a:rPr lang="en-US" altLang="zh-TW" dirty="0"/>
              <a:t>Ideal throughput: 104 bits * 5 ports* 100MH =  6.5 </a:t>
            </a:r>
            <a:r>
              <a:rPr lang="en-US" altLang="zh-TW" dirty="0" err="1"/>
              <a:t>GBps</a:t>
            </a:r>
            <a:endParaRPr lang="en-US" altLang="zh-TW" dirty="0"/>
          </a:p>
          <a:p>
            <a:pPr lvl="1"/>
            <a:r>
              <a:rPr lang="en-US" altLang="zh-TW" dirty="0"/>
              <a:t>Worst throughput: 104 bits * 1 port* 100MHZ = 1.3GBps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6296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大模板">
  <a:themeElements>
    <a:clrScheme name="模組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688</Words>
  <Application>Microsoft Office PowerPoint</Application>
  <PresentationFormat>寬螢幕</PresentationFormat>
  <Paragraphs>195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Times New Roman</vt:lpstr>
      <vt:lpstr>清大模板</vt:lpstr>
      <vt:lpstr>2D Mesh NoC Implementation</vt:lpstr>
      <vt:lpstr>Progress</vt:lpstr>
      <vt:lpstr>5x5 Router Architecture (router_top.h)</vt:lpstr>
      <vt:lpstr>FIFO Buffer (flit_buffer.h)</vt:lpstr>
      <vt:lpstr>Input Unit (input_unit.h)</vt:lpstr>
      <vt:lpstr>Output Unit (output_unit.h)</vt:lpstr>
      <vt:lpstr>Arbiter (arbiter.h)</vt:lpstr>
      <vt:lpstr>Mux Based Switch (router_top.h)</vt:lpstr>
      <vt:lpstr>Performance</vt:lpstr>
      <vt:lpstr>4 Router System (system_top.h)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Meeting </dc:title>
  <dc:creator>Yu Chien Chung</dc:creator>
  <cp:lastModifiedBy>Andy Chung</cp:lastModifiedBy>
  <cp:revision>446</cp:revision>
  <dcterms:created xsi:type="dcterms:W3CDTF">2021-07-13T09:47:01Z</dcterms:created>
  <dcterms:modified xsi:type="dcterms:W3CDTF">2022-05-26T14:46:13Z</dcterms:modified>
</cp:coreProperties>
</file>