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61" r:id="rId5"/>
    <p:sldId id="297" r:id="rId6"/>
    <p:sldId id="295" r:id="rId7"/>
    <p:sldId id="262" r:id="rId8"/>
    <p:sldId id="263" r:id="rId9"/>
    <p:sldId id="258" r:id="rId10"/>
    <p:sldId id="259" r:id="rId11"/>
    <p:sldId id="260" r:id="rId12"/>
    <p:sldId id="292" r:id="rId13"/>
    <p:sldId id="266" r:id="rId14"/>
    <p:sldId id="267" r:id="rId15"/>
    <p:sldId id="268" r:id="rId16"/>
    <p:sldId id="294" r:id="rId17"/>
    <p:sldId id="296" r:id="rId18"/>
    <p:sldId id="269" r:id="rId19"/>
    <p:sldId id="270" r:id="rId20"/>
    <p:sldId id="285" r:id="rId21"/>
    <p:sldId id="286" r:id="rId22"/>
    <p:sldId id="293" r:id="rId23"/>
    <p:sldId id="284" r:id="rId24"/>
    <p:sldId id="279" r:id="rId25"/>
    <p:sldId id="287" r:id="rId26"/>
    <p:sldId id="288" r:id="rId27"/>
    <p:sldId id="289" r:id="rId28"/>
    <p:sldId id="290" r:id="rId29"/>
    <p:sldId id="291" r:id="rId30"/>
    <p:sldId id="298" r:id="rId31"/>
    <p:sldId id="271" r:id="rId32"/>
    <p:sldId id="272" r:id="rId33"/>
    <p:sldId id="275" r:id="rId34"/>
    <p:sldId id="264" r:id="rId35"/>
    <p:sldId id="278" r:id="rId36"/>
    <p:sldId id="273" r:id="rId37"/>
    <p:sldId id="274" r:id="rId38"/>
    <p:sldId id="276" r:id="rId39"/>
    <p:sldId id="277" r:id="rId40"/>
    <p:sldId id="280" r:id="rId41"/>
    <p:sldId id="281" r:id="rId42"/>
    <p:sldId id="282" r:id="rId43"/>
    <p:sldId id="28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4D67-4A93-473C-837C-8AE596836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29110-C994-4D88-99D4-9655A56D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F6BC-8538-4850-8E23-931A16E1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F844-D335-428F-B9D4-3D908A63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5FDE-DE88-481C-BE0E-3D320976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C813-505E-4BF8-84AF-643B154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8D4C3-C381-42DA-8C8F-AF34F029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1E99-D682-4386-96B8-467F106B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5BF3-21AE-4FE1-9D09-AF40DF55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46C37-E613-4FF4-A6B9-27BEAC48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55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01571-EADC-4ED3-8D19-BA1668CCB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F62C8-1BB6-4EBD-AFCD-6486A44B0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FCE4C-4155-464A-846E-ED946EB2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2CAC6-A5CF-413F-B7BA-8A0B2DB0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5F82-88E0-43FB-A32F-5FCADF71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79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EF84-4463-4A73-9A07-1B23E1AF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868A-EEB5-47DE-8EFD-2D24EB1F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8B24-0662-4731-B68F-97F1588A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6C93C-FE33-4979-A5ED-B4899A43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EB49-7BBB-41B6-9F1F-AAB987F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4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CA8C-BFA2-44E3-8ACC-FB35C268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B316-1143-4AFC-8991-3F700A77F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3913-E0BF-4DE7-BE63-686FA01A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BD770-7ED6-4042-869A-C24AE821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A623-127B-4752-8E1A-40FE3EB9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3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D1C7-8E19-4D81-8025-C09ABF40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8061-B04E-46FF-9749-E0DE15F9C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C76E0-6253-44CB-A719-9BD35A681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C76F5-34D4-4122-BD21-2D98CDCE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9F36B-DFDC-4054-9125-00E372A6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A1F7C-3EED-4770-BB90-10ADDE92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0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0183-72D4-4045-A977-44132674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FB53B-7C04-495A-84D7-3EEA5307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528BA-C289-4117-ADE3-691282210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D4B6C-6CF1-4A41-9EFA-9D2B0C02D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B9212-BFCF-44EE-B9F8-8BEC8956A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CB33B-A03F-4302-BC29-3E5971D2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76D19-2E0F-4FAF-ACE4-04DB2444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9496A-8352-450F-B319-7F421030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8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9B8F-120E-4219-A228-3363189C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578F3-AA50-4E1B-BA76-C91D6EC6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2345A-2160-44FA-87FA-2CF0461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C27B6-7231-4B9F-AAAC-EC456CB2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EA8B1-240D-4378-BB6C-F8A59BCB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EF245-E203-40D2-A766-BB7A9FE5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1AA39-4DBA-4856-9B72-3B8D273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1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7F00-150A-4EFF-A993-B4EE7C8B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CD85-9BA7-44E1-B5BE-A7CCB2C3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F5066-955C-44DA-A991-CDB46349B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35A92-7256-45A0-B6BE-1A7353BE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7019C-7892-4F5B-A388-9BED9B19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E3BD7-7268-490A-9423-D0A2BB96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4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0E09-E215-4519-A975-4F77A3BD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57020-9A63-493E-AE22-E04266FE5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105B1-5263-477E-898A-41CB34CD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35746-9ACD-40DF-8196-13FACA81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75113-ED54-4386-B1BA-B3538603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EEDCF-86A5-4C69-B18F-DF8253C8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04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78835-7907-46B8-85C8-54F48607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B2153-BB01-4E6D-A859-A24A11A4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43A0-73D0-4B93-ADC6-8A2DFE23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D9FC-BE98-4838-9799-39E5620CCCC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2E8B8-84F3-4A00-AA10-D09FC6ADC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89AF-70D2-4E1D-BE9C-58B53BF25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BE57-315A-4900-8367-DB3B6EE9E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grammer" TargetMode="External"/><Relationship Id="rId3" Type="http://schemas.openxmlformats.org/officeDocument/2006/relationships/hyperlink" Target="https://en.wikipedia.org/wiki/Help:IPA/English" TargetMode="External"/><Relationship Id="rId7" Type="http://schemas.openxmlformats.org/officeDocument/2006/relationships/hyperlink" Target="https://en.wikipedia.org/wiki/Software_development" TargetMode="External"/><Relationship Id="rId12" Type="http://schemas.openxmlformats.org/officeDocument/2006/relationships/hyperlink" Target="https://en.wikipedia.org/wiki/Linux_kernel" TargetMode="External"/><Relationship Id="rId2" Type="http://schemas.openxmlformats.org/officeDocument/2006/relationships/hyperlink" Target="https://en.wikipedia.org/wiki/British_Engli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urce_code" TargetMode="External"/><Relationship Id="rId11" Type="http://schemas.openxmlformats.org/officeDocument/2006/relationships/hyperlink" Target="https://en.wikipedia.org/wiki/Linus_Torvalds" TargetMode="External"/><Relationship Id="rId5" Type="http://schemas.openxmlformats.org/officeDocument/2006/relationships/hyperlink" Target="https://en.wikipedia.org/wiki/Distributed_version_control" TargetMode="External"/><Relationship Id="rId10" Type="http://schemas.openxmlformats.org/officeDocument/2006/relationships/hyperlink" Target="https://en.wikipedia.org/wiki/Data_integrity" TargetMode="External"/><Relationship Id="rId4" Type="http://schemas.openxmlformats.org/officeDocument/2006/relationships/hyperlink" Target="https://en.wikipedia.org/wiki/Git#cite_note-:0-7" TargetMode="External"/><Relationship Id="rId9" Type="http://schemas.openxmlformats.org/officeDocument/2006/relationships/hyperlink" Target="https://en.wikipedia.org/wiki/Computer_fil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nd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nd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gerdudler.github.io/git-guide/" TargetMode="External"/><Relationship Id="rId2" Type="http://schemas.openxmlformats.org/officeDocument/2006/relationships/hyperlink" Target="http://training.scicomp.jic.ac.uk/version_control_with_git_and_githu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broman.org/github_tutorial/" TargetMode="Externa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://jlord.us/git-it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docs/answer/190843?hl=en" TargetMode="External"/><Relationship Id="rId2" Type="http://schemas.openxmlformats.org/officeDocument/2006/relationships/hyperlink" Target="https://support.office.com/en-us/article/Track-changes-in-Word-197ba630-0f5f-4a8e-9a77-3712475e806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7EAA-550E-4BD7-BA5D-54B1C5CA4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Version Control with Git &amp; </a:t>
            </a:r>
            <a:r>
              <a:rPr lang="en-GB" dirty="0" err="1">
                <a:highlight>
                  <a:srgbClr val="FFFF00"/>
                </a:highlight>
              </a:rPr>
              <a:t>Github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2542-A97E-40E8-B488-EC7377237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499" y="4378435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b="1" dirty="0"/>
              <a:t>Jitender</a:t>
            </a:r>
          </a:p>
          <a:p>
            <a:r>
              <a:rPr lang="en-GB" dirty="0"/>
              <a:t> (</a:t>
            </a:r>
            <a:r>
              <a:rPr lang="en-GB" dirty="0" err="1"/>
              <a:t>Informatics@CSB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675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E358-2200-49DC-BA66-90F2DC75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Git : "the stupid content tracker"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37A4-2CA5-4D9D-A4C0-4D5D1BD3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git </a:t>
            </a:r>
            <a:r>
              <a:rPr lang="en-GB" dirty="0"/>
              <a:t>means </a:t>
            </a:r>
            <a:r>
              <a:rPr lang="en-GB" i="1" dirty="0"/>
              <a:t>unpleasant person</a:t>
            </a:r>
            <a:r>
              <a:rPr lang="en-GB" dirty="0"/>
              <a:t> in </a:t>
            </a:r>
            <a:r>
              <a:rPr lang="en-GB" dirty="0">
                <a:hlinkClick r:id="rId2" tooltip="British English"/>
              </a:rPr>
              <a:t>British English</a:t>
            </a:r>
            <a:r>
              <a:rPr lang="en-GB" dirty="0"/>
              <a:t> slang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Git</a:t>
            </a:r>
            <a:r>
              <a:rPr lang="en-GB" dirty="0"/>
              <a:t> (</a:t>
            </a:r>
            <a:r>
              <a:rPr lang="en-GB" dirty="0">
                <a:hlinkClick r:id="rId3" tooltip="Help:IPA/English"/>
              </a:rPr>
              <a:t>/</a:t>
            </a:r>
            <a:r>
              <a:rPr lang="en-GB" dirty="0" err="1">
                <a:hlinkClick r:id="rId3" tooltip="Help:IPA/English"/>
              </a:rPr>
              <a:t>ɡɪt</a:t>
            </a:r>
            <a:r>
              <a:rPr lang="en-GB" dirty="0">
                <a:hlinkClick r:id="rId3" tooltip="Help:IPA/English"/>
              </a:rPr>
              <a:t>/</a:t>
            </a:r>
            <a:r>
              <a:rPr lang="en-GB" baseline="30000" dirty="0">
                <a:hlinkClick r:id="rId4"/>
              </a:rPr>
              <a:t>[7]</a:t>
            </a:r>
            <a:r>
              <a:rPr lang="en-GB" dirty="0"/>
              <a:t>) is a </a:t>
            </a:r>
            <a:r>
              <a:rPr lang="en-GB" dirty="0">
                <a:hlinkClick r:id="rId5" tooltip="Distributed version control"/>
              </a:rPr>
              <a:t>distributed version-control</a:t>
            </a:r>
            <a:r>
              <a:rPr lang="en-GB" dirty="0"/>
              <a:t> system for tracking changes in </a:t>
            </a:r>
            <a:r>
              <a:rPr lang="en-GB" dirty="0">
                <a:hlinkClick r:id="rId6" tooltip="Source code"/>
              </a:rPr>
              <a:t>source code</a:t>
            </a:r>
            <a:r>
              <a:rPr lang="en-GB" dirty="0"/>
              <a:t> during </a:t>
            </a:r>
            <a:r>
              <a:rPr lang="en-GB" dirty="0">
                <a:hlinkClick r:id="rId7" tooltip="Software development"/>
              </a:rPr>
              <a:t>software development</a:t>
            </a:r>
            <a:r>
              <a:rPr lang="en-GB" dirty="0"/>
              <a:t>.</a:t>
            </a:r>
          </a:p>
          <a:p>
            <a:r>
              <a:rPr lang="en-GB" dirty="0"/>
              <a:t> It is designed for coordinating work among </a:t>
            </a:r>
            <a:r>
              <a:rPr lang="en-GB" dirty="0">
                <a:hlinkClick r:id="rId8" tooltip="Programmer"/>
              </a:rPr>
              <a:t>programmers</a:t>
            </a:r>
            <a:r>
              <a:rPr lang="en-GB" dirty="0"/>
              <a:t>, but it can be used to track changes in any set of </a:t>
            </a:r>
            <a:r>
              <a:rPr lang="en-GB" dirty="0">
                <a:hlinkClick r:id="rId9" tooltip="Computer file"/>
              </a:rPr>
              <a:t>files</a:t>
            </a:r>
            <a:r>
              <a:rPr lang="en-GB" dirty="0"/>
              <a:t>. </a:t>
            </a:r>
          </a:p>
          <a:p>
            <a:r>
              <a:rPr lang="en-GB" dirty="0"/>
              <a:t>Goals include speed, </a:t>
            </a:r>
            <a:r>
              <a:rPr lang="en-GB" dirty="0">
                <a:hlinkClick r:id="rId10" tooltip="Data integrity"/>
              </a:rPr>
              <a:t>data integrity</a:t>
            </a:r>
            <a:r>
              <a:rPr lang="en-GB" dirty="0"/>
              <a:t>, and support for distributed, non-linear workflows.</a:t>
            </a:r>
          </a:p>
          <a:p>
            <a:r>
              <a:rPr lang="en-GB" dirty="0"/>
              <a:t>Created by </a:t>
            </a:r>
            <a:r>
              <a:rPr lang="en-GB" dirty="0">
                <a:hlinkClick r:id="rId11" tooltip="Linus Torvalds"/>
              </a:rPr>
              <a:t>Linus Torvalds</a:t>
            </a:r>
            <a:r>
              <a:rPr lang="en-GB" dirty="0"/>
              <a:t> in 2005 for development of the </a:t>
            </a:r>
            <a:r>
              <a:rPr lang="en-GB" dirty="0">
                <a:hlinkClick r:id="rId12" tooltip="Linux kernel"/>
              </a:rPr>
              <a:t>Linux kernel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83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8471D-618A-4257-897B-55859381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265" y="178249"/>
            <a:ext cx="4977976" cy="14540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</a:rPr>
              <a:t>GitHub</a:t>
            </a: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D7693-D0A9-4A3C-8259-755F8B21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1810548"/>
            <a:ext cx="3661831" cy="32571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ECDD-9F31-4A23-81DC-101A9A1D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786" y="1632300"/>
            <a:ext cx="6278880" cy="4962108"/>
          </a:xfrm>
        </p:spPr>
        <p:txBody>
          <a:bodyPr anchor="ctr">
            <a:normAutofit/>
          </a:bodyPr>
          <a:lstStyle/>
          <a:p>
            <a:r>
              <a:rPr lang="en-GB" sz="3200" i="1" dirty="0">
                <a:solidFill>
                  <a:srgbClr val="000000"/>
                </a:solidFill>
              </a:rPr>
              <a:t>Microsoft paid</a:t>
            </a:r>
            <a:r>
              <a:rPr lang="en-GB" sz="3200" dirty="0">
                <a:solidFill>
                  <a:srgbClr val="000000"/>
                </a:solidFill>
              </a:rPr>
              <a:t> $7.5 billion to takeover of code repository site </a:t>
            </a:r>
            <a:r>
              <a:rPr lang="en-GB" sz="3200" i="1" dirty="0" err="1">
                <a:solidFill>
                  <a:srgbClr val="000000"/>
                </a:solidFill>
              </a:rPr>
              <a:t>Github</a:t>
            </a:r>
            <a:endParaRPr lang="en-GB" sz="3200" i="1" dirty="0">
              <a:solidFill>
                <a:srgbClr val="000000"/>
              </a:solidFill>
            </a:endParaRPr>
          </a:p>
          <a:p>
            <a:r>
              <a:rPr lang="en-GB" sz="3200" dirty="0">
                <a:solidFill>
                  <a:srgbClr val="000000"/>
                </a:solidFill>
              </a:rPr>
              <a:t>has more than ~ 85 million repositories hosted on GitHub, and </a:t>
            </a:r>
          </a:p>
          <a:p>
            <a:r>
              <a:rPr lang="en-GB" sz="3200" dirty="0">
                <a:solidFill>
                  <a:srgbClr val="000000"/>
                </a:solidFill>
              </a:rPr>
              <a:t>28 million developers contribute to them.</a:t>
            </a:r>
          </a:p>
          <a:p>
            <a:r>
              <a:rPr lang="en-GB" sz="3200" dirty="0">
                <a:solidFill>
                  <a:srgbClr val="000000"/>
                </a:solidFill>
              </a:rPr>
              <a:t>Gitlab and </a:t>
            </a:r>
            <a:r>
              <a:rPr lang="en-GB" sz="3200" dirty="0" err="1">
                <a:solidFill>
                  <a:srgbClr val="000000"/>
                </a:solidFill>
              </a:rPr>
              <a:t>BitBucket</a:t>
            </a:r>
            <a:endParaRPr lang="en-GB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0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D095-414B-49A3-942B-C9EE08E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351D7-E6DA-4D7F-8568-8B377866B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45938"/>
            <a:ext cx="12192000" cy="5407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8EEF7-F6BB-4171-B8E6-86D555DEDDF0}"/>
              </a:ext>
            </a:extLst>
          </p:cNvPr>
          <p:cNvSpPr txBox="1"/>
          <p:nvPr/>
        </p:nvSpPr>
        <p:spPr>
          <a:xfrm>
            <a:off x="320040" y="6527396"/>
            <a:ext cx="737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https://academind.com/</a:t>
            </a:r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D2E70-F918-4350-9EC1-112BC38A7EFE}"/>
              </a:ext>
            </a:extLst>
          </p:cNvPr>
          <p:cNvSpPr txBox="1"/>
          <p:nvPr/>
        </p:nvSpPr>
        <p:spPr>
          <a:xfrm>
            <a:off x="7924799" y="5696197"/>
            <a:ext cx="361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https://git.nbi.ac.uk</a:t>
            </a:r>
          </a:p>
        </p:txBody>
      </p:sp>
    </p:spTree>
    <p:extLst>
      <p:ext uri="{BB962C8B-B14F-4D97-AF65-F5344CB8AC3E}">
        <p14:creationId xmlns:p14="http://schemas.microsoft.com/office/powerpoint/2010/main" val="403546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A0109-4B77-464E-B5DE-74F4DE7F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Why use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en-US" altLang="en-US" b="1" dirty="0">
                <a:latin typeface="Arial" panose="020B0604020202020204" pitchFamily="34" charset="0"/>
              </a:rPr>
              <a:t>?                  </a:t>
            </a:r>
            <a:r>
              <a:rPr lang="en-GB" b="1" dirty="0">
                <a:latin typeface="Arial" panose="020B0604020202020204" pitchFamily="34" charset="0"/>
              </a:rPr>
              <a:t>Why use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GB" b="1" dirty="0">
                <a:latin typeface="Arial" panose="020B0604020202020204" pitchFamily="34" charset="0"/>
              </a:rPr>
              <a:t>?</a:t>
            </a:r>
            <a:br>
              <a:rPr lang="en-GB" b="1" dirty="0">
                <a:latin typeface="Arial" panose="020B0604020202020204" pitchFamily="34" charset="0"/>
              </a:rPr>
            </a:br>
            <a:br>
              <a:rPr lang="en-US" altLang="en-US" b="1" dirty="0">
                <a:latin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BFF94-AC3C-4F59-B13B-6EDD4E907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4048" y="1415519"/>
            <a:ext cx="5181600" cy="5130695"/>
          </a:xfrm>
        </p:spPr>
        <p:txBody>
          <a:bodyPr>
            <a:normAutofit/>
          </a:bodyPr>
          <a:lstStyle/>
          <a:p>
            <a:r>
              <a:rPr lang="en-GB" b="1" i="1" dirty="0" err="1"/>
              <a:t>Github</a:t>
            </a:r>
            <a:r>
              <a:rPr lang="en-GB" i="1" dirty="0"/>
              <a:t> is like </a:t>
            </a:r>
            <a:r>
              <a:rPr lang="en-GB" i="1" dirty="0" err="1"/>
              <a:t>facebook</a:t>
            </a:r>
            <a:r>
              <a:rPr lang="en-GB" i="1" dirty="0"/>
              <a:t> for programmers.</a:t>
            </a:r>
            <a:r>
              <a:rPr lang="en-GB" dirty="0"/>
              <a:t> (HUB)</a:t>
            </a:r>
          </a:p>
          <a:p>
            <a:pPr marL="0" indent="0">
              <a:buNone/>
            </a:pPr>
            <a:r>
              <a:rPr lang="en-GB" dirty="0"/>
              <a:t>- Everyone’s on there. You can look at what they’re working on and easily peruse their work(code) and make suggestions or changes.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dirty="0" err="1"/>
              <a:t>github</a:t>
            </a:r>
            <a:r>
              <a:rPr lang="en-GB" dirty="0"/>
              <a:t>, all of the code is easily inspected, as is its entire history.</a:t>
            </a:r>
          </a:p>
          <a:p>
            <a:pPr marL="0" indent="0">
              <a:buNone/>
            </a:pPr>
            <a:r>
              <a:rPr lang="en-GB" i="1" dirty="0"/>
              <a:t>-You don’t have to set up a git server.</a:t>
            </a:r>
            <a:r>
              <a:rPr lang="en-GB" dirty="0"/>
              <a:t>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1D98623-DB79-4B0F-AC9A-E1D93B9035D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86352" y="1596486"/>
            <a:ext cx="606966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Nova" panose="020B0604020202020204" pitchFamily="34" charset="0"/>
              </a:rPr>
              <a:t>* Version control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is the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Nova" panose="020B0604020202020204" pitchFamily="34" charset="0"/>
              </a:rPr>
              <a:t>only reasonable 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to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Nova" panose="020B0604020202020204" pitchFamily="34" charset="0"/>
              </a:rPr>
              <a:t>keep track of changes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Nova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in a code, manuscripts, presentations, and data analysis projects.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Nov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* Use git: you’ll have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Nova" panose="020B0604020202020204" pitchFamily="34" charset="0"/>
              </a:rPr>
              <a:t>annotated each small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*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Merging collaborators’ changes made easy.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Nov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- deal with a collaborator sending you modifications   distributed across many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- had to deal with two people having made changes to the same file at the same time? Painful.</a:t>
            </a:r>
          </a:p>
        </p:txBody>
      </p:sp>
    </p:spTree>
    <p:extLst>
      <p:ext uri="{BB962C8B-B14F-4D97-AF65-F5344CB8AC3E}">
        <p14:creationId xmlns:p14="http://schemas.microsoft.com/office/powerpoint/2010/main" val="280498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2B71-2271-4A0F-8EB6-51B89108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>
                <a:highlight>
                  <a:srgbClr val="FFFF00"/>
                </a:highlight>
              </a:rPr>
              <a:t>Why Git and GitHub exists ?</a:t>
            </a:r>
            <a:br>
              <a:rPr lang="en-GB">
                <a:highlight>
                  <a:srgbClr val="FFFF00"/>
                </a:highlight>
              </a:rPr>
            </a:b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E83835-E029-446E-8446-734FE5A5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" y="1315085"/>
            <a:ext cx="10515600" cy="4351338"/>
          </a:xfrm>
        </p:spPr>
        <p:txBody>
          <a:bodyPr/>
          <a:lstStyle/>
          <a:p>
            <a:r>
              <a:rPr lang="en-GB" dirty="0"/>
              <a:t>Working on something  say  a “thesis” or  an “essay” – a project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7DCBF-7273-4264-ADC1-E11C6A83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1870059"/>
            <a:ext cx="7461130" cy="3117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EF0E42-733E-49DA-876D-06CEB7D2A83C}"/>
              </a:ext>
            </a:extLst>
          </p:cNvPr>
          <p:cNvSpPr txBox="1"/>
          <p:nvPr/>
        </p:nvSpPr>
        <p:spPr>
          <a:xfrm>
            <a:off x="510540" y="4874923"/>
            <a:ext cx="963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Keep track of an entire history of things you working 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07BB9-AAF7-45B6-B034-AD9C5C7F2DF7}"/>
              </a:ext>
            </a:extLst>
          </p:cNvPr>
          <p:cNvSpPr txBox="1"/>
          <p:nvPr/>
        </p:nvSpPr>
        <p:spPr>
          <a:xfrm>
            <a:off x="563880" y="5542915"/>
            <a:ext cx="736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highlight>
                  <a:srgbClr val="FFFF00"/>
                </a:highlight>
              </a:rPr>
              <a:t>“save the previous one”  Just in case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BAB84-9191-4FC2-9FCD-1E3864A8D1DB}"/>
              </a:ext>
            </a:extLst>
          </p:cNvPr>
          <p:cNvSpPr txBox="1"/>
          <p:nvPr/>
        </p:nvSpPr>
        <p:spPr>
          <a:xfrm>
            <a:off x="563880" y="6131850"/>
            <a:ext cx="736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highlight>
                  <a:srgbClr val="FFFF00"/>
                </a:highlight>
              </a:rPr>
              <a:t>“not only for you”  Collaborators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539E80-71F1-401E-B389-9FE5E46BBB3D}"/>
              </a:ext>
            </a:extLst>
          </p:cNvPr>
          <p:cNvSpPr/>
          <p:nvPr/>
        </p:nvSpPr>
        <p:spPr>
          <a:xfrm>
            <a:off x="7033260" y="5666423"/>
            <a:ext cx="3398520" cy="544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Dropbox/ </a:t>
            </a:r>
            <a:r>
              <a:rPr lang="en-GB" dirty="0" err="1"/>
              <a:t>googledocs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37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D5BE-5198-4406-B919-E4C736DF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Git/GitHub  in simple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F638-861E-43FD-A452-AAF0C09F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 to </a:t>
            </a:r>
            <a:r>
              <a:rPr lang="en-GB" b="1" dirty="0"/>
              <a:t>keep track</a:t>
            </a:r>
            <a:r>
              <a:rPr lang="en-GB" dirty="0"/>
              <a:t> of the entire history of the project as well as allow many people to collaborate on the project together</a:t>
            </a:r>
          </a:p>
          <a:p>
            <a:r>
              <a:rPr lang="en-GB" dirty="0"/>
              <a:t>It does not have a problem two people working </a:t>
            </a:r>
            <a:r>
              <a:rPr lang="en-GB" b="1" dirty="0"/>
              <a:t>on the same document</a:t>
            </a:r>
            <a:r>
              <a:rPr lang="en-GB" dirty="0"/>
              <a:t> at the same time</a:t>
            </a:r>
          </a:p>
          <a:p>
            <a:endParaRPr lang="en-GB" dirty="0"/>
          </a:p>
          <a:p>
            <a:r>
              <a:rPr lang="en-GB" dirty="0"/>
              <a:t>GIT is the actual VERSION CONTROL software. It is invented by the guy who invented LINUX ( Linus Torvalds)﻿</a:t>
            </a:r>
          </a:p>
        </p:txBody>
      </p:sp>
    </p:spTree>
    <p:extLst>
      <p:ext uri="{BB962C8B-B14F-4D97-AF65-F5344CB8AC3E}">
        <p14:creationId xmlns:p14="http://schemas.microsoft.com/office/powerpoint/2010/main" val="42670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1783-1814-4CAD-B4C2-1DBCAB57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home message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B99E38-24C9-4664-B8A9-A14115B45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24776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054605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50444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Github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1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distributed version control system accessible through a command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interface for a Git repository hosting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0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Website; hosting service for projects that used 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Track changes to our files over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can share all of my coding projects with 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2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99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75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5D2A-55D1-48EC-ACB8-5912F40D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957"/>
            <a:ext cx="10515600" cy="1325563"/>
          </a:xfrm>
        </p:spPr>
        <p:txBody>
          <a:bodyPr/>
          <a:lstStyle/>
          <a:p>
            <a:r>
              <a:rPr lang="en-GB" dirty="0"/>
              <a:t>GitHub first…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ED4ED-E51D-4CEB-92CF-56F44F2B197D}"/>
              </a:ext>
            </a:extLst>
          </p:cNvPr>
          <p:cNvSpPr txBox="1"/>
          <p:nvPr/>
        </p:nvSpPr>
        <p:spPr>
          <a:xfrm>
            <a:off x="2458193" y="1579419"/>
            <a:ext cx="61157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With an aim:</a:t>
            </a:r>
          </a:p>
          <a:p>
            <a:endParaRPr lang="en-GB" sz="4000" dirty="0"/>
          </a:p>
          <a:p>
            <a:r>
              <a:rPr lang="en-GB" sz="4000" dirty="0">
                <a:highlight>
                  <a:srgbClr val="FFFF00"/>
                </a:highlight>
              </a:rPr>
              <a:t>Share </a:t>
            </a:r>
          </a:p>
          <a:p>
            <a:endParaRPr lang="en-GB" sz="4000" dirty="0"/>
          </a:p>
          <a:p>
            <a:r>
              <a:rPr lang="en-GB" sz="4000" dirty="0">
                <a:highlight>
                  <a:srgbClr val="FFFF00"/>
                </a:highlight>
              </a:rPr>
              <a:t>Collaborate</a:t>
            </a:r>
          </a:p>
          <a:p>
            <a:endParaRPr lang="en-GB" sz="4000" dirty="0"/>
          </a:p>
          <a:p>
            <a:r>
              <a:rPr lang="en-GB" sz="4000" b="1" dirty="0">
                <a:highlight>
                  <a:srgbClr val="FFFF00"/>
                </a:highlight>
              </a:rPr>
              <a:t>Post it online</a:t>
            </a:r>
          </a:p>
        </p:txBody>
      </p:sp>
    </p:spTree>
    <p:extLst>
      <p:ext uri="{BB962C8B-B14F-4D97-AF65-F5344CB8AC3E}">
        <p14:creationId xmlns:p14="http://schemas.microsoft.com/office/powerpoint/2010/main" val="331333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571D-723E-4F63-A447-0511B971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340" y="3206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highlight>
                  <a:srgbClr val="FFFF00"/>
                </a:highlight>
              </a:rPr>
              <a:t>Github</a:t>
            </a:r>
            <a:r>
              <a:rPr lang="en-GB" dirty="0">
                <a:highlight>
                  <a:srgbClr val="FFFF00"/>
                </a:highlight>
              </a:rPr>
              <a:t> First</a:t>
            </a:r>
            <a:br>
              <a:rPr lang="en-GB" dirty="0">
                <a:highlight>
                  <a:srgbClr val="FFFF00"/>
                </a:highlight>
              </a:rPr>
            </a:br>
            <a:r>
              <a:rPr lang="en-GB" dirty="0">
                <a:highlight>
                  <a:srgbClr val="FFFF00"/>
                </a:highlight>
              </a:rPr>
              <a:t>https://github.com/gitbackspacer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EDE0-2E74-4458-9E10-F26E8EAC6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" y="1459865"/>
            <a:ext cx="537972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Make an account</a:t>
            </a:r>
          </a:p>
          <a:p>
            <a:r>
              <a:rPr lang="en-GB" dirty="0"/>
              <a:t>Create a repository (repo)</a:t>
            </a:r>
          </a:p>
          <a:p>
            <a:r>
              <a:rPr lang="en-GB" dirty="0"/>
              <a:t>A </a:t>
            </a:r>
            <a:r>
              <a:rPr lang="en-GB" b="1" dirty="0"/>
              <a:t>repository</a:t>
            </a:r>
            <a:r>
              <a:rPr lang="en-GB" dirty="0"/>
              <a:t> is a collection of related items(it is a collection of files related to a software project).</a:t>
            </a:r>
          </a:p>
          <a:p>
            <a:r>
              <a:rPr lang="en-GB" dirty="0"/>
              <a:t> You can imagine it as a project folder with all the relevant files inside of it. In fact, that's what it will look like on your computer anyways. Sometimes they're called </a:t>
            </a:r>
            <a:r>
              <a:rPr lang="en-GB" b="1" dirty="0"/>
              <a:t>"repos"</a:t>
            </a:r>
            <a:r>
              <a:rPr lang="en-GB" dirty="0"/>
              <a:t> for short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C4B21-FE02-4342-90B0-DC91AFC9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20" y="1153167"/>
            <a:ext cx="6513461" cy="5704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B4475-14A6-481D-AE0D-AF3B3BE3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78" y="5211128"/>
            <a:ext cx="39433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78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72A3-DA00-41D6-A3E3-06958EFC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35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FFFF00"/>
                </a:highlight>
              </a:rPr>
              <a:t>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300D-1E1A-4447-B9D6-22DA8F4E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" y="1253331"/>
            <a:ext cx="10515600" cy="4351338"/>
          </a:xfrm>
        </p:spPr>
        <p:txBody>
          <a:bodyPr/>
          <a:lstStyle/>
          <a:p>
            <a:r>
              <a:rPr lang="en-GB" dirty="0"/>
              <a:t>You tell Git what your project is and Git will </a:t>
            </a:r>
            <a:r>
              <a:rPr lang="en-GB" dirty="0">
                <a:solidFill>
                  <a:srgbClr val="FF0000"/>
                </a:solidFill>
              </a:rPr>
              <a:t>start tracking all of the changes to that folder. </a:t>
            </a:r>
          </a:p>
          <a:p>
            <a:r>
              <a:rPr lang="en-GB" dirty="0"/>
              <a:t>This makes it a Git repository: a folder of items being tracked by Git.</a:t>
            </a:r>
          </a:p>
          <a:p>
            <a:r>
              <a:rPr lang="en-GB" dirty="0"/>
              <a:t> Git tracks when files are added, subtracted or even a single letter in a single file is changed. </a:t>
            </a:r>
          </a:p>
          <a:p>
            <a:r>
              <a:rPr lang="en-GB" dirty="0"/>
              <a:t>All of this plus </a:t>
            </a:r>
            <a:r>
              <a:rPr lang="en-GB" dirty="0">
                <a:highlight>
                  <a:srgbClr val="FFFF00"/>
                </a:highlight>
              </a:rPr>
              <a:t>who did it </a:t>
            </a:r>
            <a:r>
              <a:rPr lang="en-GB" dirty="0"/>
              <a:t>and </a:t>
            </a:r>
            <a:r>
              <a:rPr lang="en-GB" dirty="0">
                <a:highlight>
                  <a:srgbClr val="FFFF00"/>
                </a:highlight>
              </a:rPr>
              <a:t>when, tracked by Git</a:t>
            </a:r>
            <a:r>
              <a:rPr lang="en-GB" dirty="0"/>
              <a:t>. In software, </a:t>
            </a:r>
            <a:r>
              <a:rPr lang="en-GB" b="1" dirty="0"/>
              <a:t>tracking changes</a:t>
            </a:r>
            <a:r>
              <a:rPr lang="en-GB" dirty="0"/>
              <a:t> like this is called </a:t>
            </a:r>
            <a:r>
              <a:rPr lang="en-GB" b="1" dirty="0"/>
              <a:t>version control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867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9F1B-6EB9-47DE-A63A-F569D977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Learning outcomes 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7E32-99B1-40AA-9BF1-3F2367DD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By the end of the course you should be able to: Understand what version control is and why its useful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repositories, add files and track changes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Share your repositories with others through hosting platforms such as GitHub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Understand the benefits of an open approach to code sharing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DD30F-32BF-49CF-BA18-FF2BF40E9D63}"/>
              </a:ext>
            </a:extLst>
          </p:cNvPr>
          <p:cNvSpPr txBox="1"/>
          <p:nvPr/>
        </p:nvSpPr>
        <p:spPr>
          <a:xfrm>
            <a:off x="3412177" y="5229101"/>
            <a:ext cx="652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“get you started on the journey”</a:t>
            </a:r>
          </a:p>
        </p:txBody>
      </p:sp>
    </p:spTree>
    <p:extLst>
      <p:ext uri="{BB962C8B-B14F-4D97-AF65-F5344CB8AC3E}">
        <p14:creationId xmlns:p14="http://schemas.microsoft.com/office/powerpoint/2010/main" val="152064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6DB4-E27C-4F89-AC4B-B661AA8A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-99060"/>
            <a:ext cx="10515600" cy="93995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https://github.com/new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41227-A7F4-4A36-9071-70CC2EBA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8138161" cy="64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1715-92A9-4180-A4CE-645F033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85BF-2FC0-4B7B-9B2B-A5D769AC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5B5A6-2A88-4C8D-88C3-D03098F7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19075"/>
            <a:ext cx="120205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6B7C-94CB-4D94-989A-6243298E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185E9F-2F84-45FC-8D7A-974F30C0F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" y="302956"/>
            <a:ext cx="9075420" cy="5709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16BF7-53C4-4D23-A953-B683E6A6D3E9}"/>
              </a:ext>
            </a:extLst>
          </p:cNvPr>
          <p:cNvSpPr txBox="1"/>
          <p:nvPr/>
        </p:nvSpPr>
        <p:spPr>
          <a:xfrm>
            <a:off x="533400" y="6012418"/>
            <a:ext cx="737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https://academind.com/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719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CC66-8429-45D6-94B4-54E4A914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Get started: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E2D671-4229-4703-9645-619C06AC99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2920" y="1998464"/>
            <a:ext cx="1073967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turn an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ordinary directory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 a Git project,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* open up the command 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*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the project directory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run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Arial" panose="020B0604020202020204" pitchFamily="34" charset="0"/>
              </a:rPr>
              <a:t>   </a:t>
            </a:r>
            <a:r>
              <a:rPr lang="en-US" altLang="en-US" sz="4000" b="1" dirty="0">
                <a:highlight>
                  <a:srgbClr val="00FF00"/>
                </a:highlight>
                <a:latin typeface="Arial" panose="020B0604020202020204" pitchFamily="34" charset="0"/>
              </a:rPr>
              <a:t>git </a:t>
            </a:r>
            <a:r>
              <a:rPr lang="en-US" altLang="en-US" sz="4000" b="1" dirty="0" err="1">
                <a:highlight>
                  <a:srgbClr val="00FF00"/>
                </a:highlight>
                <a:latin typeface="Arial" panose="020B0604020202020204" pitchFamily="34" charset="0"/>
              </a:rPr>
              <a:t>init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23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3A97-F820-4CBB-ADFC-B61ED2EC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53192"/>
            <a:ext cx="10515600" cy="13255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13D060-5FFB-4128-B23C-607837566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1717813"/>
            <a:ext cx="691151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D6DCFB-DA2D-49A8-8F97-C027D146A093}"/>
              </a:ext>
            </a:extLst>
          </p:cNvPr>
          <p:cNvSpPr txBox="1"/>
          <p:nvPr/>
        </p:nvSpPr>
        <p:spPr>
          <a:xfrm>
            <a:off x="647700" y="6308209"/>
            <a:ext cx="431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http://rogerdudler.github.io/git-guide/</a:t>
            </a:r>
          </a:p>
        </p:txBody>
      </p:sp>
    </p:spTree>
    <p:extLst>
      <p:ext uri="{BB962C8B-B14F-4D97-AF65-F5344CB8AC3E}">
        <p14:creationId xmlns:p14="http://schemas.microsoft.com/office/powerpoint/2010/main" val="93393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42CB-F4FF-475F-9390-E6DD1A70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05570"/>
            <a:ext cx="10515600" cy="1325563"/>
          </a:xfrm>
        </p:spPr>
        <p:txBody>
          <a:bodyPr/>
          <a:lstStyle/>
          <a:p>
            <a:r>
              <a:rPr lang="en-GB" dirty="0"/>
              <a:t>Copy back Locally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4BD0B0-8CFA-4F6B-8732-2B9AF4394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739" y="1047285"/>
            <a:ext cx="4417695" cy="2190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CB36A-5EB5-4271-9A52-67225A99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55" y="3276350"/>
            <a:ext cx="5848350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B631E-321D-46C1-904D-3350CD11D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97" y="5190628"/>
            <a:ext cx="5410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18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4824-096D-420C-94DE-2E8D63A8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70B03D-D758-48A7-8A88-97E846A46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90" y="49649"/>
            <a:ext cx="5372100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900FF7-95A0-40BE-92EF-68EDB8D4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" y="1834277"/>
            <a:ext cx="5381625" cy="146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E1A53-F3C9-44FB-886A-39B017ABE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" y="3384232"/>
            <a:ext cx="5181600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76D78-EB2E-4308-8A21-D86979B7E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715" y="4479608"/>
            <a:ext cx="7210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70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7C98-DA1C-4024-A41E-A512D04C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>
                <a:highlight>
                  <a:srgbClr val="00FF00"/>
                </a:highlight>
              </a:rPr>
              <a:t>add</a:t>
            </a:r>
            <a:r>
              <a:rPr lang="en-GB" dirty="0"/>
              <a:t>” and “</a:t>
            </a:r>
            <a:r>
              <a:rPr lang="en-GB" dirty="0">
                <a:highlight>
                  <a:srgbClr val="00FF00"/>
                </a:highlight>
              </a:rPr>
              <a:t>push</a:t>
            </a:r>
            <a:r>
              <a:rPr lang="en-GB" dirty="0"/>
              <a:t>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E2B8C-CE62-4C10-8587-59F370079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860" y="4042090"/>
            <a:ext cx="73152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63E7A-234B-4297-98B2-BF297A9B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0589"/>
            <a:ext cx="6334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82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7319-A298-4EC2-993A-2B0F7984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915035"/>
          </a:xfrm>
        </p:spPr>
        <p:txBody>
          <a:bodyPr/>
          <a:lstStyle/>
          <a:p>
            <a:r>
              <a:rPr lang="en-GB" dirty="0"/>
              <a:t>Has it updated on </a:t>
            </a:r>
            <a:r>
              <a:rPr lang="en-GB" dirty="0" err="1"/>
              <a:t>Github</a:t>
            </a:r>
            <a:r>
              <a:rPr lang="en-GB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1C431B-6B7F-4157-844B-08550EF7F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5145"/>
            <a:ext cx="67965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5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B241-76FB-4BC4-9AC3-F1AB1B02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65404"/>
            <a:ext cx="10515600" cy="60382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### repo remote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###</a:t>
            </a: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https://github.com/gitbackspacer/colours.git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# prepare a local folder</a:t>
            </a:r>
          </a:p>
          <a:p>
            <a:pPr marL="0" indent="0">
              <a:buNone/>
            </a:pPr>
            <a:r>
              <a:rPr lang="en-GB" sz="2400" dirty="0" err="1">
                <a:highlight>
                  <a:srgbClr val="FFFF00"/>
                </a:highlight>
              </a:rPr>
              <a:t>mkdir</a:t>
            </a:r>
            <a:r>
              <a:rPr lang="en-GB" sz="2400" dirty="0">
                <a:highlight>
                  <a:srgbClr val="FFFF00"/>
                </a:highlight>
              </a:rPr>
              <a:t> -p git-workspace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# step into it</a:t>
            </a: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cd git-workspace/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# download the repo we made at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website</a:t>
            </a: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git clone https://github.com/gitbackspacer/colours.git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# see what is this directory or folder </a:t>
            </a: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ls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# step into colours folder</a:t>
            </a: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cd colours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7498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507A-0508-4729-9FCF-9B1E1802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00"/>
          </a:xfrm>
        </p:spPr>
        <p:txBody>
          <a:bodyPr>
            <a:normAutofit fontScale="90000"/>
          </a:bodyPr>
          <a:lstStyle/>
          <a:p>
            <a:r>
              <a:rPr lang="en-GB" sz="8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B6B4-B3FA-4FF1-800E-718168F5A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154457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>
                <a:effectLst/>
              </a:rPr>
              <a:t>Understand what </a:t>
            </a:r>
            <a:r>
              <a:rPr lang="en-GB" dirty="0">
                <a:solidFill>
                  <a:srgbClr val="FF0000"/>
                </a:solidFill>
                <a:effectLst/>
              </a:rPr>
              <a:t>version control </a:t>
            </a:r>
            <a:r>
              <a:rPr lang="en-GB" dirty="0">
                <a:effectLst/>
              </a:rPr>
              <a:t>is and why it’s worth using</a:t>
            </a:r>
          </a:p>
          <a:p>
            <a:r>
              <a:rPr lang="en-GB" dirty="0">
                <a:effectLst/>
              </a:rPr>
              <a:t>Be able to </a:t>
            </a:r>
            <a:r>
              <a:rPr lang="en-GB" dirty="0">
                <a:solidFill>
                  <a:srgbClr val="FF0000"/>
                </a:solidFill>
                <a:effectLst/>
              </a:rPr>
              <a:t>set up git</a:t>
            </a:r>
          </a:p>
          <a:p>
            <a:r>
              <a:rPr lang="en-GB" dirty="0">
                <a:effectLst/>
              </a:rPr>
              <a:t>Be able to </a:t>
            </a:r>
            <a:r>
              <a:rPr lang="en-GB" dirty="0">
                <a:effectLst/>
                <a:highlight>
                  <a:srgbClr val="FFFF00"/>
                </a:highlight>
              </a:rPr>
              <a:t>use git to manage versions of files</a:t>
            </a:r>
            <a:r>
              <a:rPr lang="en-GB" dirty="0">
                <a:effectLst/>
              </a:rPr>
              <a:t>, seeing </a:t>
            </a:r>
            <a:r>
              <a:rPr lang="en-GB" dirty="0">
                <a:effectLst/>
                <a:highlight>
                  <a:srgbClr val="FFFF00"/>
                </a:highlight>
              </a:rPr>
              <a:t>file history </a:t>
            </a:r>
            <a:r>
              <a:rPr lang="en-GB" dirty="0">
                <a:effectLst/>
              </a:rPr>
              <a:t>and changes</a:t>
            </a:r>
          </a:p>
          <a:p>
            <a:r>
              <a:rPr lang="en-GB" dirty="0">
                <a:effectLst/>
              </a:rPr>
              <a:t>Understand </a:t>
            </a:r>
            <a:r>
              <a:rPr lang="en-GB" dirty="0">
                <a:effectLst/>
                <a:highlight>
                  <a:srgbClr val="FFFF00"/>
                </a:highlight>
              </a:rPr>
              <a:t>what </a:t>
            </a:r>
            <a:r>
              <a:rPr lang="en-GB" dirty="0" err="1">
                <a:effectLst/>
                <a:highlight>
                  <a:srgbClr val="FFFF00"/>
                </a:highlight>
              </a:rPr>
              <a:t>github</a:t>
            </a:r>
            <a:r>
              <a:rPr lang="en-GB" dirty="0">
                <a:effectLst/>
                <a:highlight>
                  <a:srgbClr val="FFFF00"/>
                </a:highlight>
              </a:rPr>
              <a:t> </a:t>
            </a:r>
            <a:r>
              <a:rPr lang="en-GB" dirty="0">
                <a:effectLst/>
              </a:rPr>
              <a:t>is and how it allows collaborative working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Coffee Break 11’sh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Finish @ 12.30  or 1 pm if we over-run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09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FECB-DCEE-4293-91BF-2B3DDA31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25C0-C031-43B8-9DDE-920CD76D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86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64ED-5A01-4A62-83C1-0AC06D36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" y="0"/>
            <a:ext cx="10515600" cy="1325563"/>
          </a:xfrm>
        </p:spPr>
        <p:txBody>
          <a:bodyPr/>
          <a:lstStyle/>
          <a:p>
            <a:r>
              <a:rPr lang="en-GB" dirty="0"/>
              <a:t>Where do repo lives?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DFCABD-87C6-48F1-8B9D-FFCD43CE7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502" y="1325563"/>
            <a:ext cx="7347438" cy="49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97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B0CF-9D4E-4810-B20D-11E62CB3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" y="22225"/>
            <a:ext cx="10515600" cy="1325563"/>
          </a:xfrm>
        </p:spPr>
        <p:txBody>
          <a:bodyPr/>
          <a:lstStyle/>
          <a:p>
            <a:r>
              <a:rPr lang="en-GB" dirty="0"/>
              <a:t>Fork and Clones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A4A8C-0B83-4E37-9353-8F5CCC6E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94" y="1347788"/>
            <a:ext cx="6233266" cy="52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30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EDA9EA-3063-4166-996B-5749FEB3F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23" y="905828"/>
            <a:ext cx="571937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4B6A4-D10A-4DF9-A06E-38241FCBBCDA}"/>
              </a:ext>
            </a:extLst>
          </p:cNvPr>
          <p:cNvSpPr txBox="1"/>
          <p:nvPr/>
        </p:nvSpPr>
        <p:spPr>
          <a:xfrm>
            <a:off x="647700" y="6019800"/>
            <a:ext cx="1173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https://speakerd.s3.amazonaws.com/presentations/452113d0cb8c0131162302b4824706e4/20140601_github-kaigi-yunico.pdf</a:t>
            </a:r>
          </a:p>
        </p:txBody>
      </p:sp>
    </p:spTree>
    <p:extLst>
      <p:ext uri="{BB962C8B-B14F-4D97-AF65-F5344CB8AC3E}">
        <p14:creationId xmlns:p14="http://schemas.microsoft.com/office/powerpoint/2010/main" val="2636337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4B4-C118-4784-93C9-AE417097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Staging area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A11D86-6C6B-4D7F-9210-5AD96A69E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0" y="2498259"/>
            <a:ext cx="36576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647660-D803-44F6-814B-F0FD5FA7BE13}"/>
              </a:ext>
            </a:extLst>
          </p:cNvPr>
          <p:cNvSpPr txBox="1"/>
          <p:nvPr/>
        </p:nvSpPr>
        <p:spPr>
          <a:xfrm>
            <a:off x="519396" y="6182829"/>
            <a:ext cx="112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Courtesy: http://elledecoration.co.za/wp-content/uploads/2009/05/manufactum.jpg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1AD9B35-FEA4-4754-84C2-81C39DEF2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8323" y="2688734"/>
            <a:ext cx="3257550" cy="2362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A76193-3FF2-4EDD-9FA0-FEAEE7D9602E}"/>
              </a:ext>
            </a:extLst>
          </p:cNvPr>
          <p:cNvSpPr txBox="1">
            <a:spLocks/>
          </p:cNvSpPr>
          <p:nvPr/>
        </p:nvSpPr>
        <p:spPr>
          <a:xfrm>
            <a:off x="6468979" y="5194463"/>
            <a:ext cx="10515600" cy="452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00" dirty="0"/>
              <a:t>http://rightrants.com/wp-content/uploads/2018/11/172b.jpg</a:t>
            </a:r>
          </a:p>
        </p:txBody>
      </p:sp>
    </p:spTree>
    <p:extLst>
      <p:ext uri="{BB962C8B-B14F-4D97-AF65-F5344CB8AC3E}">
        <p14:creationId xmlns:p14="http://schemas.microsoft.com/office/powerpoint/2010/main" val="2958468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11B5-39EF-41E6-B882-32E8C712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B4EECF-8EDB-4C3C-A61A-2995DD50C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10" y="1690688"/>
            <a:ext cx="6777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5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FE3A-793B-4D44-8313-7F76979B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" y="189865"/>
            <a:ext cx="10515600" cy="1325563"/>
          </a:xfrm>
        </p:spPr>
        <p:txBody>
          <a:bodyPr/>
          <a:lstStyle/>
          <a:p>
            <a:r>
              <a:rPr lang="en-GB" dirty="0"/>
              <a:t>Branching off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549ECF-6372-4738-89A9-3F5D34272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63" y="1818005"/>
            <a:ext cx="91759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6BE3-2902-4758-ADA8-B52AD9E4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Requests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8436F8-B0DE-4CE3-BCDD-D059FD0E0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9425"/>
            <a:ext cx="91554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1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6470DC-4445-4A68-9D98-2CD8561C0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223" y="842645"/>
            <a:ext cx="765835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1F9A2-554D-4200-AEEB-56367BCA9B32}"/>
              </a:ext>
            </a:extLst>
          </p:cNvPr>
          <p:cNvSpPr txBox="1"/>
          <p:nvPr/>
        </p:nvSpPr>
        <p:spPr>
          <a:xfrm>
            <a:off x="647700" y="6019800"/>
            <a:ext cx="1173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https://speakerd.s3.amazonaws.com/presentations/452113d0cb8c0131162302b4824706e4/20140601_github-kaigi-yunico.pdf</a:t>
            </a:r>
          </a:p>
        </p:txBody>
      </p:sp>
    </p:spTree>
    <p:extLst>
      <p:ext uri="{BB962C8B-B14F-4D97-AF65-F5344CB8AC3E}">
        <p14:creationId xmlns:p14="http://schemas.microsoft.com/office/powerpoint/2010/main" val="1089247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1E829-5919-4DD8-83F1-EB0E1A0D0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461645"/>
            <a:ext cx="679201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E3103-D74F-4CE5-AD87-3C53776EB943}"/>
              </a:ext>
            </a:extLst>
          </p:cNvPr>
          <p:cNvSpPr txBox="1"/>
          <p:nvPr/>
        </p:nvSpPr>
        <p:spPr>
          <a:xfrm>
            <a:off x="647700" y="6019800"/>
            <a:ext cx="1173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https://speakerd.s3.amazonaws.com/presentations/452113d0cb8c0131162302b4824706e4/20140601_github-kaigi-yunico.pdf</a:t>
            </a:r>
          </a:p>
        </p:txBody>
      </p:sp>
    </p:spTree>
    <p:extLst>
      <p:ext uri="{BB962C8B-B14F-4D97-AF65-F5344CB8AC3E}">
        <p14:creationId xmlns:p14="http://schemas.microsoft.com/office/powerpoint/2010/main" val="99852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3E20-CAAB-4381-B1AD-F7FDD60A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highlight>
                  <a:srgbClr val="FFFF00"/>
                </a:highlight>
              </a:rPr>
              <a:t>Course Material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EB86-7DB9-4B60-A5A0-0DCA361A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29198"/>
            <a:ext cx="1141476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http://training.scicomp.jic.ac.uk/version_control_with_git_and_github.html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http://swcarpentry.github.io/git-novice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https://rogerdudler.github.io/git-guide/</a:t>
            </a:r>
            <a:r>
              <a:rPr lang="en-GB" dirty="0"/>
              <a:t>    (multilingual)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  <a:hlinkClick r:id="rId4"/>
              </a:rPr>
              <a:t>http://jlord.us/git-it/</a:t>
            </a: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5"/>
              </a:rPr>
              <a:t>https://guides.github.com/activities/hello-world/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6"/>
              </a:rPr>
              <a:t>https://kbroman.org/github_tutorial/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637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82E8-87BD-4044-BC9C-CB48E3C1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937A55-1396-4D47-B8E3-2562F613C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865"/>
            <a:ext cx="7116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2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F9A3-B280-423D-A0AC-D4DF6A57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38500" cy="1325563"/>
          </a:xfrm>
        </p:spPr>
        <p:txBody>
          <a:bodyPr/>
          <a:lstStyle/>
          <a:p>
            <a:r>
              <a:rPr lang="en-GB" dirty="0" err="1"/>
              <a:t>gpom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6A402C-5297-4539-A163-F36CD31F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31787" cy="50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1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3DA015-39C4-48A9-9A5E-1A9AF5F61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60" y="314521"/>
            <a:ext cx="7757160" cy="62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1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FB9B-42C7-49E3-B704-121DBCFB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00FF00"/>
                </a:highlight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911A-6933-4D1A-95DB-0979C9CD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5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https://www.youtube.com/watch?v=7dYHRI55wxo</a:t>
            </a:r>
          </a:p>
        </p:txBody>
      </p:sp>
    </p:spTree>
    <p:extLst>
      <p:ext uri="{BB962C8B-B14F-4D97-AF65-F5344CB8AC3E}">
        <p14:creationId xmlns:p14="http://schemas.microsoft.com/office/powerpoint/2010/main" val="213988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5C7E-41A2-4521-A17B-D14F33C1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45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AA02-B693-4B5E-B079-6910F10A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https://www.youtube.com/watch?v=nhNq2kIvi9s</a:t>
            </a:r>
          </a:p>
          <a:p>
            <a:pPr marL="0" indent="0">
              <a:buNone/>
            </a:pPr>
            <a:r>
              <a:rPr lang="en-GB" dirty="0"/>
              <a:t>[</a:t>
            </a:r>
            <a:r>
              <a:rPr lang="en-GB" b="1" dirty="0"/>
              <a:t>Learn </a:t>
            </a:r>
            <a:r>
              <a:rPr lang="en-GB" b="1" dirty="0" err="1"/>
              <a:t>Github</a:t>
            </a:r>
            <a:r>
              <a:rPr lang="en-GB" b="1" dirty="0"/>
              <a:t> in 20 Minutes</a:t>
            </a:r>
            <a:r>
              <a:rPr lang="en-GB" dirty="0"/>
              <a:t>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https://www.youtube.com/watch?v=7dYHRI55wxo</a:t>
            </a:r>
          </a:p>
          <a:p>
            <a:pPr marL="0" indent="0">
              <a:buNone/>
            </a:pPr>
            <a:r>
              <a:rPr lang="en-GB" b="1" dirty="0"/>
              <a:t>LEARN GIT IN 15 MINUTES | Git Tutorial | Easy Overview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14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1817-D52D-4E90-90E1-A08D5B57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50" y="2645187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accent2">
                    <a:lumMod val="75000"/>
                  </a:schemeClr>
                </a:solidFill>
              </a:rPr>
              <a:t>So let git started…</a:t>
            </a:r>
          </a:p>
        </p:txBody>
      </p:sp>
    </p:spTree>
    <p:extLst>
      <p:ext uri="{BB962C8B-B14F-4D97-AF65-F5344CB8AC3E}">
        <p14:creationId xmlns:p14="http://schemas.microsoft.com/office/powerpoint/2010/main" val="32982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B9C8-3D54-4683-B233-345004DD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40A3E-6F95-402E-96BD-490263076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81" y="0"/>
            <a:ext cx="4797707" cy="63969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F26B8-60F9-4EB4-99EA-6BFA962401D7}"/>
              </a:ext>
            </a:extLst>
          </p:cNvPr>
          <p:cNvSpPr txBox="1"/>
          <p:nvPr/>
        </p:nvSpPr>
        <p:spPr>
          <a:xfrm>
            <a:off x="181628" y="6392737"/>
            <a:ext cx="792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“Piled Higher and Deeper” by Jorge Cham, http://www.phdcomics.com</a:t>
            </a:r>
          </a:p>
        </p:txBody>
      </p:sp>
    </p:spTree>
    <p:extLst>
      <p:ext uri="{BB962C8B-B14F-4D97-AF65-F5344CB8AC3E}">
        <p14:creationId xmlns:p14="http://schemas.microsoft.com/office/powerpoint/2010/main" val="248320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0868-6EAF-451E-AAB5-D67D68CD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9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Keeping Track of Changes: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26BF-5C90-4E67-B054-8F3D69F9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it seems ridiculous to have </a:t>
            </a:r>
            <a:r>
              <a:rPr lang="en-GB" b="1" dirty="0"/>
              <a:t>multiple nearly-identical versions of </a:t>
            </a:r>
          </a:p>
          <a:p>
            <a:pPr marL="0" indent="0">
              <a:buNone/>
            </a:pPr>
            <a:r>
              <a:rPr lang="en-GB" b="1" dirty="0"/>
              <a:t>   the same document</a:t>
            </a:r>
            <a:r>
              <a:rPr lang="en-GB" dirty="0"/>
              <a:t>. There is some relief though when we use </a:t>
            </a:r>
          </a:p>
          <a:p>
            <a:pPr marL="0" indent="0">
              <a:buNone/>
            </a:pPr>
            <a:r>
              <a:rPr lang="en-GB" dirty="0"/>
              <a:t> Microsoft Word’s </a:t>
            </a:r>
            <a:r>
              <a:rPr lang="en-GB" dirty="0">
                <a:hlinkClick r:id="rId2"/>
              </a:rPr>
              <a:t>Track Changes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Google Docs’ </a:t>
            </a:r>
            <a:r>
              <a:rPr lang="en-GB" dirty="0">
                <a:hlinkClick r:id="rId3"/>
              </a:rPr>
              <a:t>version history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Dropbox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06D215-4D0F-49F4-B762-E845ECF6886D}"/>
              </a:ext>
            </a:extLst>
          </p:cNvPr>
          <p:cNvSpPr/>
          <p:nvPr/>
        </p:nvSpPr>
        <p:spPr>
          <a:xfrm>
            <a:off x="1287117" y="5044194"/>
            <a:ext cx="5035463" cy="10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Unlimited UNDO  and REDO</a:t>
            </a:r>
          </a:p>
        </p:txBody>
      </p:sp>
    </p:spTree>
    <p:extLst>
      <p:ext uri="{BB962C8B-B14F-4D97-AF65-F5344CB8AC3E}">
        <p14:creationId xmlns:p14="http://schemas.microsoft.com/office/powerpoint/2010/main" val="121589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F36B-5563-4FC0-BA08-B353A4ED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F72F-3061-49B9-AA89-8B3EE55A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07" y="197006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Similar to Words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F3747-EFD4-4A46-AF55-C15A8D2A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04" y="164403"/>
            <a:ext cx="3209925" cy="235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A1A76-439B-4A3A-A330-66F23D7D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38" y="164403"/>
            <a:ext cx="3545271" cy="3453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DB35E7-1620-4399-9090-5B657EFF1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70" y="3233022"/>
            <a:ext cx="7615337" cy="3162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2B195-3A14-4EBB-B6A5-E26EC2213F75}"/>
              </a:ext>
            </a:extLst>
          </p:cNvPr>
          <p:cNvSpPr txBox="1"/>
          <p:nvPr/>
        </p:nvSpPr>
        <p:spPr>
          <a:xfrm>
            <a:off x="382937" y="1674496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Track changes</a:t>
            </a:r>
          </a:p>
        </p:txBody>
      </p:sp>
    </p:spTree>
    <p:extLst>
      <p:ext uri="{BB962C8B-B14F-4D97-AF65-F5344CB8AC3E}">
        <p14:creationId xmlns:p14="http://schemas.microsoft.com/office/powerpoint/2010/main" val="61745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1223</Words>
  <Application>Microsoft Office PowerPoint</Application>
  <PresentationFormat>Widescreen</PresentationFormat>
  <Paragraphs>160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Nova</vt:lpstr>
      <vt:lpstr>Arial Unicode MS</vt:lpstr>
      <vt:lpstr>Calibri</vt:lpstr>
      <vt:lpstr>Calibri Light</vt:lpstr>
      <vt:lpstr>Office Theme</vt:lpstr>
      <vt:lpstr>Version Control with Git &amp; Github</vt:lpstr>
      <vt:lpstr>Learning outcomes  </vt:lpstr>
      <vt:lpstr>Agenda</vt:lpstr>
      <vt:lpstr>Course Material  </vt:lpstr>
      <vt:lpstr>PowerPoint Presentation</vt:lpstr>
      <vt:lpstr>So let git started…</vt:lpstr>
      <vt:lpstr>Motivation</vt:lpstr>
      <vt:lpstr>Keeping Track of Changes:</vt:lpstr>
      <vt:lpstr>Git</vt:lpstr>
      <vt:lpstr>Git : "the stupid content tracker" </vt:lpstr>
      <vt:lpstr>GitHub</vt:lpstr>
      <vt:lpstr>PowerPoint Presentation</vt:lpstr>
      <vt:lpstr>Why use git?                  Why use github?  </vt:lpstr>
      <vt:lpstr>Why Git and GitHub exists ? </vt:lpstr>
      <vt:lpstr>Git/GitHub  in simple words</vt:lpstr>
      <vt:lpstr>Take home message</vt:lpstr>
      <vt:lpstr>GitHub first…</vt:lpstr>
      <vt:lpstr>Github First https://github.com/gitbackspacer </vt:lpstr>
      <vt:lpstr>Repo</vt:lpstr>
      <vt:lpstr>https://github.com/new</vt:lpstr>
      <vt:lpstr>PowerPoint Presentation</vt:lpstr>
      <vt:lpstr>PowerPoint Presentation</vt:lpstr>
      <vt:lpstr>Lets Get started:</vt:lpstr>
      <vt:lpstr>PowerPoint Presentation</vt:lpstr>
      <vt:lpstr>Copy back Locally</vt:lpstr>
      <vt:lpstr>PowerPoint Presentation</vt:lpstr>
      <vt:lpstr>“add” and “push”</vt:lpstr>
      <vt:lpstr>Has it updated on Github?</vt:lpstr>
      <vt:lpstr>PowerPoint Presentation</vt:lpstr>
      <vt:lpstr>PowerPoint Presentation</vt:lpstr>
      <vt:lpstr>Where do repo lives? </vt:lpstr>
      <vt:lpstr>Fork and Clones</vt:lpstr>
      <vt:lpstr>PowerPoint Presentation</vt:lpstr>
      <vt:lpstr>Staging area</vt:lpstr>
      <vt:lpstr>PowerPoint Presentation</vt:lpstr>
      <vt:lpstr>Branching off</vt:lpstr>
      <vt:lpstr>Pull Requests</vt:lpstr>
      <vt:lpstr>PowerPoint Presentation</vt:lpstr>
      <vt:lpstr>PowerPoint Presentation</vt:lpstr>
      <vt:lpstr>PowerPoint Presentation</vt:lpstr>
      <vt:lpstr>gpom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 &amp; Github</dc:title>
  <dc:creator>Jitender Cheema (JIC)</dc:creator>
  <cp:lastModifiedBy>Jitender Cheema (JIC)</cp:lastModifiedBy>
  <cp:revision>69</cp:revision>
  <dcterms:created xsi:type="dcterms:W3CDTF">2019-04-23T08:57:12Z</dcterms:created>
  <dcterms:modified xsi:type="dcterms:W3CDTF">2021-04-28T08:44:37Z</dcterms:modified>
</cp:coreProperties>
</file>