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13" r:id="rId1"/>
  </p:sldMasterIdLst>
  <p:notesMasterIdLst>
    <p:notesMasterId r:id="rId12"/>
  </p:notesMasterIdLst>
  <p:sldIdLst>
    <p:sldId id="256" r:id="rId2"/>
    <p:sldId id="263" r:id="rId3"/>
    <p:sldId id="262" r:id="rId4"/>
    <p:sldId id="265" r:id="rId5"/>
    <p:sldId id="264" r:id="rId6"/>
    <p:sldId id="258" r:id="rId7"/>
    <p:sldId id="259" r:id="rId8"/>
    <p:sldId id="269" r:id="rId9"/>
    <p:sldId id="277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78" autoAdjust="0"/>
    <p:restoredTop sz="87123" autoAdjust="0"/>
  </p:normalViewPr>
  <p:slideViewPr>
    <p:cSldViewPr snapToGrid="0">
      <p:cViewPr varScale="1">
        <p:scale>
          <a:sx n="100" d="100"/>
          <a:sy n="100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893B5-AC31-2240-89E2-06B0F9D6650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BF1FD-9B43-F144-9664-E3B07626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привет. Меня зовут Алексей Архипенко. Сегодня я хочу рассказать вам о проекте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позволяет озвучивать и анализировать музыку. Проект разработан мной совместно с Алексеем Щеголевым, российским композитором и профессором, проживающем в Канаде. В этом видео речь пойдет конкретно об анализе музыки.</a:t>
            </a:r>
          </a:p>
          <a:p>
            <a:endParaRPr lang="en-US" dirty="0" smtClean="0"/>
          </a:p>
          <a:p>
            <a:r>
              <a:rPr lang="ru-RU" dirty="0" smtClean="0"/>
              <a:t>Когда студент выполняет домашнее</a:t>
            </a:r>
            <a:r>
              <a:rPr lang="ru-RU" baseline="0" dirty="0" smtClean="0"/>
              <a:t> задание, ему бы очень помогло, если бы он мог сразу узнать, какие ошибки он совершил, вместо того, чтобы ждать неделю, пока он встретится с преподавателем. Через неделю студент уже забудет, почему он написал такое упражнение. А у некоторых вообще нет доступа к преподавателю. В этих случаях приходит на помощь сайт </a:t>
            </a:r>
            <a:r>
              <a:rPr lang="en-US" baseline="0" dirty="0" smtClean="0"/>
              <a:t>Composer Tools.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BF1FD-9B43-F144-9664-E3B076263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Студент может экспортировать MIDI файл из нотного редактора и загрузить 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сайт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за считанные секунды ему будут показаны основные </a:t>
            </a:r>
            <a:r>
              <a:rPr lang="ru-RU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допущенные ошибки.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поддерживается только анализ двухголосного контрапункта в пяти основных разрядах. Размеры отличные от 4/4 пока не поддерживаются (3/2, 3/4, 6/4), но мы работаем над этим. Контрапункт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кантуса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пока также не поддерживается.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BF1FD-9B43-F144-9664-E3B0762632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Несмотря на то, что сайт позволяет найти ошибки в упражнениях студента, лучше всего в конечном итоге показывать упражнения преподавателю, потому что допустимость ошибок, выделенных желтым, зависит мелодичности и других факторов. Если же у Вас нет возможности обратиться к преподавателю, то обратитесь к учебникам по контрапункту. Я перевел с французского языка учебник по контрапункту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Ноэля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Галлона и Марселя Бича и вы сможете найти его под видео.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BF1FD-9B43-F144-9664-E3B0762632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посмотрим как это работает на сайте. Загрузим файл. Затем выбрать режим и запустить обработку. По окончании обработки вы увидите результат, который можно напечатать.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BF1FD-9B43-F144-9664-E3B0762632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2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8E6C-BC32-4A0A-8F6B-74DD0C4EF96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FAC1-E174-4176-8EDB-BD441CFD3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70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4" r:id="rId1"/>
    <p:sldLayoutId id="2147485015" r:id="rId2"/>
    <p:sldLayoutId id="2147485016" r:id="rId3"/>
    <p:sldLayoutId id="2147485017" r:id="rId4"/>
    <p:sldLayoutId id="2147485018" r:id="rId5"/>
    <p:sldLayoutId id="2147485019" r:id="rId6"/>
    <p:sldLayoutId id="2147485020" r:id="rId7"/>
    <p:sldLayoutId id="2147485021" r:id="rId8"/>
    <p:sldLayoutId id="2147485022" r:id="rId9"/>
    <p:sldLayoutId id="2147485023" r:id="rId10"/>
    <p:sldLayoutId id="2147485024" r:id="rId11"/>
    <p:sldLayoutId id="2147485025" r:id="rId12"/>
    <p:sldLayoutId id="2147485026" r:id="rId13"/>
    <p:sldLayoutId id="2147485027" r:id="rId14"/>
    <p:sldLayoutId id="2147485028" r:id="rId15"/>
    <p:sldLayoutId id="2147485029" r:id="rId16"/>
    <p:sldLayoutId id="21474850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63822" y="2356906"/>
            <a:ext cx="6815669" cy="1515533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>
                <a:latin typeface="Century Schoolbook" charset="0"/>
                <a:ea typeface="Century Schoolbook" charset="0"/>
                <a:cs typeface="Century Schoolbook" charset="0"/>
              </a:rPr>
              <a:t>Новая эра музыкального образования</a:t>
            </a:r>
            <a:r>
              <a:rPr lang="en-US" sz="5400" dirty="0" smtClean="0">
                <a:latin typeface="Century Schoolbook" charset="0"/>
                <a:ea typeface="Century Schoolbook" charset="0"/>
                <a:cs typeface="Century Schoolbook" charset="0"/>
              </a:rPr>
              <a:t/>
            </a:r>
            <a:br>
              <a:rPr lang="en-US" sz="5400" dirty="0" smtClean="0">
                <a:latin typeface="Century Schoolbook" charset="0"/>
                <a:ea typeface="Century Schoolbook" charset="0"/>
                <a:cs typeface="Century Schoolbook" charset="0"/>
              </a:rPr>
            </a:br>
            <a:endParaRPr lang="ru-RU" sz="5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7256" y="3529539"/>
            <a:ext cx="9448800" cy="685800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Century Schoolbook" charset="0"/>
                <a:ea typeface="Century Schoolbook" charset="0"/>
                <a:cs typeface="Century Schoolbook" charset="0"/>
              </a:rPr>
              <a:t>Автоматизация обучения </a:t>
            </a:r>
            <a:r>
              <a:rPr lang="ru-RU" sz="2400" dirty="0" smtClean="0">
                <a:latin typeface="Century Schoolbook" charset="0"/>
                <a:ea typeface="Century Schoolbook" charset="0"/>
                <a:cs typeface="Century Schoolbook" charset="0"/>
              </a:rPr>
              <a:t>контрапункту</a:t>
            </a:r>
            <a:endParaRPr lang="en-US" sz="24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algn="ctr"/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Composer Tools</a:t>
            </a:r>
          </a:p>
          <a:p>
            <a:pPr algn="ctr"/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http://artportal.su/ctools</a:t>
            </a:r>
            <a:endParaRPr lang="ru-RU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2448" y="274320"/>
            <a:ext cx="8610600" cy="1293028"/>
          </a:xfrm>
        </p:spPr>
        <p:txBody>
          <a:bodyPr/>
          <a:lstStyle/>
          <a:p>
            <a:r>
              <a:rPr lang="ru-RU" dirty="0" smtClean="0">
                <a:latin typeface="Century Schoolbook" charset="0"/>
                <a:ea typeface="Century Schoolbook" charset="0"/>
                <a:cs typeface="Century Schoolbook" charset="0"/>
              </a:rPr>
              <a:t>Преимущества </a:t>
            </a:r>
            <a:br>
              <a:rPr lang="ru-RU" dirty="0" smtClean="0">
                <a:latin typeface="Century Schoolbook" charset="0"/>
                <a:ea typeface="Century Schoolbook" charset="0"/>
                <a:cs typeface="Century Schoolbook" charset="0"/>
              </a:rPr>
            </a:br>
            <a:r>
              <a:rPr lang="en-CA" dirty="0" smtClean="0">
                <a:latin typeface="Century Schoolbook" charset="0"/>
                <a:ea typeface="Century Schoolbook" charset="0"/>
                <a:cs typeface="Century Schoolbook" charset="0"/>
              </a:rPr>
              <a:t>Composer Tools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3953" y="3393063"/>
            <a:ext cx="2880767" cy="16470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Озвучивание</a:t>
            </a:r>
          </a:p>
          <a:p>
            <a:pPr algn="ctr"/>
            <a:r>
              <a:rPr lang="ru-RU" sz="2000" dirty="0" err="1">
                <a:latin typeface="Century Schoolbook" charset="0"/>
                <a:ea typeface="Century Schoolbook" charset="0"/>
                <a:cs typeface="Century Schoolbook" charset="0"/>
              </a:rPr>
              <a:t>в</a:t>
            </a:r>
            <a:r>
              <a:rPr lang="ru-RU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ысококественными</a:t>
            </a:r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виртуальными инструментами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953" y="1847111"/>
            <a:ext cx="49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err="1" smtClean="0">
                <a:latin typeface="Century Schoolbook" charset="0"/>
                <a:ea typeface="Century Schoolbook" charset="0"/>
                <a:cs typeface="Century Schoolbook" charset="0"/>
              </a:rPr>
              <a:t>Для</a:t>
            </a:r>
            <a:r>
              <a:rPr lang="bg-BG" sz="36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bg-BG" sz="3600" dirty="0" err="1" smtClean="0">
                <a:latin typeface="Century Schoolbook" charset="0"/>
                <a:ea typeface="Century Schoolbook" charset="0"/>
                <a:cs typeface="Century Schoolbook" charset="0"/>
              </a:rPr>
              <a:t>профессионалов</a:t>
            </a:r>
            <a:r>
              <a:rPr lang="bg-BG" sz="36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15942" y="2704434"/>
            <a:ext cx="5117106" cy="6886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Озвучивание собственных сочинений (камерных и оркестровых)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15942" y="4714884"/>
            <a:ext cx="5117106" cy="137813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Не требуется изучать и работать в цифровой рабочей станции </a:t>
            </a:r>
          </a:p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для симуляции реалистичного звучания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602736" y="3108960"/>
            <a:ext cx="2414015" cy="11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02736" y="4224528"/>
            <a:ext cx="2414015" cy="117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513" y="192873"/>
            <a:ext cx="8610600" cy="1293028"/>
          </a:xfrm>
        </p:spPr>
        <p:txBody>
          <a:bodyPr/>
          <a:lstStyle/>
          <a:p>
            <a:r>
              <a:rPr lang="ru-RU" dirty="0">
                <a:latin typeface="Century Schoolbook" charset="0"/>
                <a:ea typeface="Century Schoolbook" charset="0"/>
                <a:cs typeface="Century Schoolbook" charset="0"/>
              </a:rPr>
              <a:t>Автоматизация </a:t>
            </a:r>
            <a:r>
              <a:rPr lang="fr-CA" dirty="0">
                <a:latin typeface="Century Schoolbook" charset="0"/>
                <a:ea typeface="Century Schoolbook" charset="0"/>
                <a:cs typeface="Century Schoolbook" charset="0"/>
              </a:rPr>
              <a:t/>
            </a:r>
            <a:br>
              <a:rPr lang="fr-CA" dirty="0">
                <a:latin typeface="Century Schoolbook" charset="0"/>
                <a:ea typeface="Century Schoolbook" charset="0"/>
                <a:cs typeface="Century Schoolbook" charset="0"/>
              </a:rPr>
            </a:br>
            <a:r>
              <a:rPr lang="ru-RU" dirty="0">
                <a:latin typeface="Century Schoolbook" charset="0"/>
                <a:ea typeface="Century Schoolbook" charset="0"/>
                <a:cs typeface="Century Schoolbook" charset="0"/>
              </a:rPr>
              <a:t>обучения контрапункту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1650" y="385626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26960" y="385626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3794" y="6226629"/>
            <a:ext cx="1001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entury Schoolbook" charset="0"/>
                <a:ea typeface="Century Schoolbook" charset="0"/>
                <a:cs typeface="Century Schoolbook" charset="0"/>
              </a:rPr>
              <a:t>Использование формата </a:t>
            </a:r>
            <a:r>
              <a:rPr lang="en-US" sz="1600" dirty="0" smtClean="0">
                <a:latin typeface="Century Schoolbook" charset="0"/>
                <a:ea typeface="Century Schoolbook" charset="0"/>
                <a:cs typeface="Century Schoolbook" charset="0"/>
              </a:rPr>
              <a:t>MIDI </a:t>
            </a:r>
            <a:r>
              <a:rPr lang="ru-RU" sz="1600" dirty="0" smtClean="0">
                <a:latin typeface="Century Schoolbook" charset="0"/>
                <a:ea typeface="Century Schoolbook" charset="0"/>
                <a:cs typeface="Century Schoolbook" charset="0"/>
              </a:rPr>
              <a:t>позволяет загружать в систему файлы из любых нотных редакторов</a:t>
            </a: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880495" y="1584642"/>
            <a:ext cx="2386013" cy="944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037657" y="1619783"/>
            <a:ext cx="248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Schoolbook" charset="0"/>
                <a:ea typeface="Century Schoolbook" charset="0"/>
                <a:cs typeface="Century Schoolbook" charset="0"/>
              </a:rPr>
              <a:t>Гармонический </a:t>
            </a:r>
            <a:r>
              <a:rPr lang="ru-RU" dirty="0" smtClean="0">
                <a:latin typeface="Century Schoolbook" charset="0"/>
                <a:ea typeface="Century Schoolbook" charset="0"/>
                <a:cs typeface="Century Schoolbook" charset="0"/>
              </a:rPr>
              <a:t>анализ</a:t>
            </a:r>
            <a:r>
              <a:rPr lang="fr-CA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ru-RU" dirty="0" smtClean="0">
                <a:latin typeface="Century Schoolbook" charset="0"/>
                <a:ea typeface="Century Schoolbook" charset="0"/>
                <a:cs typeface="Century Schoolbook" charset="0"/>
              </a:rPr>
              <a:t>и поиск </a:t>
            </a:r>
            <a:r>
              <a:rPr lang="ru-RU" dirty="0">
                <a:latin typeface="Century Schoolbook" charset="0"/>
                <a:ea typeface="Century Schoolbook" charset="0"/>
                <a:cs typeface="Century Schoolbook" charset="0"/>
              </a:rPr>
              <a:t>ошибок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880495" y="2779177"/>
            <a:ext cx="2386013" cy="944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80495" y="4002980"/>
            <a:ext cx="2386013" cy="944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880495" y="5183466"/>
            <a:ext cx="2386013" cy="944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37657" y="2794188"/>
            <a:ext cx="207168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Schoolbook" charset="0"/>
                <a:ea typeface="Century Schoolbook" charset="0"/>
                <a:cs typeface="Century Schoolbook" charset="0"/>
              </a:rPr>
              <a:t>Предложения по исправлению ошибок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91629" y="4093061"/>
            <a:ext cx="2357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Schoolbook" charset="0"/>
                <a:ea typeface="Century Schoolbook" charset="0"/>
                <a:cs typeface="Century Schoolbook" charset="0"/>
              </a:rPr>
              <a:t>Озвучивание упражнения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94783" y="5316864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Schoolbook" charset="0"/>
                <a:ea typeface="Century Schoolbook" charset="0"/>
                <a:cs typeface="Century Schoolbook" charset="0"/>
              </a:rPr>
              <a:t>Отслеживание прогресса обучения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515128" y="2166140"/>
            <a:ext cx="1208204" cy="164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509868" y="3216935"/>
            <a:ext cx="1104926" cy="60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09868" y="3814740"/>
            <a:ext cx="1104926" cy="69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09868" y="3822337"/>
            <a:ext cx="1163458" cy="178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3" y="3186684"/>
            <a:ext cx="2378202" cy="1270254"/>
          </a:xfr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66" y="3425569"/>
            <a:ext cx="861390" cy="8613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70" y="3637908"/>
            <a:ext cx="2196088" cy="4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dirty="0" smtClean="0">
                <a:latin typeface="Century Schoolbook" charset="0"/>
                <a:ea typeface="Century Schoolbook" charset="0"/>
                <a:cs typeface="Century Schoolbook" charset="0"/>
              </a:rPr>
              <a:t>Поиск ошибок в студенческих упражнениях</a:t>
            </a:r>
            <a:br>
              <a:rPr lang="ru-RU" sz="3800" dirty="0" smtClean="0">
                <a:latin typeface="Century Schoolbook" charset="0"/>
                <a:ea typeface="Century Schoolbook" charset="0"/>
                <a:cs typeface="Century Schoolbook" charset="0"/>
              </a:rPr>
            </a:br>
            <a:endParaRPr lang="ru-RU" sz="3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" y="2236372"/>
            <a:ext cx="11099801" cy="2511327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 rot="5400000">
            <a:off x="2283339" y="4660780"/>
            <a:ext cx="675624" cy="11219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98" y="4765987"/>
            <a:ext cx="1299570" cy="129957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76244" y="5246866"/>
            <a:ext cx="1024128" cy="33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48" y="5221740"/>
            <a:ext cx="2196088" cy="41259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9202612" y="5259133"/>
            <a:ext cx="1024128" cy="33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8487" y="464336"/>
            <a:ext cx="8610600" cy="1293028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Century Schoolbook" charset="0"/>
                <a:ea typeface="Century Schoolbook" charset="0"/>
                <a:cs typeface="Century Schoolbook" charset="0"/>
              </a:rPr>
              <a:t>Поиск ошибок в студенческих упражнениях</a:t>
            </a:r>
            <a:br>
              <a:rPr lang="ru-RU" sz="3600" dirty="0" smtClean="0">
                <a:latin typeface="Century Schoolbook" charset="0"/>
                <a:ea typeface="Century Schoolbook" charset="0"/>
                <a:cs typeface="Century Schoolbook" charset="0"/>
              </a:rPr>
            </a:br>
            <a:endParaRPr lang="ru-RU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7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9" y="1536913"/>
            <a:ext cx="9547791" cy="5114595"/>
          </a:xfrm>
        </p:spPr>
      </p:pic>
    </p:spTree>
    <p:extLst>
      <p:ext uri="{BB962C8B-B14F-4D97-AF65-F5344CB8AC3E}">
        <p14:creationId xmlns:p14="http://schemas.microsoft.com/office/powerpoint/2010/main" val="12971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5" y="1668224"/>
            <a:ext cx="7020416" cy="3760722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138487" y="464336"/>
            <a:ext cx="8610600" cy="1293028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Century Schoolbook" charset="0"/>
                <a:ea typeface="Century Schoolbook" charset="0"/>
                <a:cs typeface="Century Schoolbook" charset="0"/>
              </a:rPr>
              <a:t>Поиск ошибок в студенческих упражнениях</a:t>
            </a:r>
            <a:br>
              <a:rPr lang="ru-RU" sz="3600" dirty="0" smtClean="0">
                <a:latin typeface="Century Schoolbook" charset="0"/>
                <a:ea typeface="Century Schoolbook" charset="0"/>
                <a:cs typeface="Century Schoolbook" charset="0"/>
              </a:rPr>
            </a:br>
            <a:endParaRPr lang="ru-RU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65" y="1512580"/>
            <a:ext cx="3642286" cy="846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65" y="2378560"/>
            <a:ext cx="4331486" cy="588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65" y="2966647"/>
            <a:ext cx="3611621" cy="605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11" y="3554922"/>
            <a:ext cx="3666150" cy="605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11" y="4160341"/>
            <a:ext cx="3766468" cy="598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11" y="4714634"/>
            <a:ext cx="3769010" cy="6319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65" y="5377816"/>
            <a:ext cx="3554920" cy="574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98" y="5983423"/>
            <a:ext cx="3639819" cy="6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7162" y="935823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Century Schoolbook" charset="0"/>
                <a:ea typeface="Century Schoolbook" charset="0"/>
                <a:cs typeface="Century Schoolbook" charset="0"/>
              </a:rPr>
              <a:t>Гармонический анализ студенческих упражнений</a:t>
            </a:r>
            <a:br>
              <a:rPr lang="ru-RU" sz="4000" dirty="0" smtClean="0">
                <a:latin typeface="Century Schoolbook" charset="0"/>
                <a:ea typeface="Century Schoolbook" charset="0"/>
                <a:cs typeface="Century Schoolbook" charset="0"/>
              </a:rPr>
            </a:br>
            <a:endParaRPr lang="ru-RU" sz="4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2399297"/>
            <a:ext cx="11347156" cy="2456574"/>
          </a:xfrm>
        </p:spPr>
      </p:pic>
      <p:sp>
        <p:nvSpPr>
          <p:cNvPr id="4" name="Bent-Up Arrow 3"/>
          <p:cNvSpPr/>
          <p:nvPr/>
        </p:nvSpPr>
        <p:spPr>
          <a:xfrm rot="5400000">
            <a:off x="2283339" y="4843660"/>
            <a:ext cx="675624" cy="11219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98" y="4948867"/>
            <a:ext cx="1299570" cy="129957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76244" y="5429746"/>
            <a:ext cx="1024128" cy="33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48" y="5404620"/>
            <a:ext cx="2196088" cy="41259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9202612" y="5442013"/>
            <a:ext cx="1024128" cy="33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2906" y="607210"/>
            <a:ext cx="8610600" cy="1293028"/>
          </a:xfrm>
        </p:spPr>
        <p:txBody>
          <a:bodyPr>
            <a:noAutofit/>
          </a:bodyPr>
          <a:lstStyle/>
          <a:p>
            <a:r>
              <a:rPr lang="ru-RU" sz="3800" dirty="0" smtClean="0">
                <a:latin typeface="Century Schoolbook" charset="0"/>
                <a:ea typeface="Century Schoolbook" charset="0"/>
                <a:cs typeface="Century Schoolbook" charset="0"/>
              </a:rPr>
              <a:t>Поиск ошибок в студенческих упражнениях</a:t>
            </a:r>
            <a:br>
              <a:rPr lang="ru-RU" sz="3800" dirty="0" smtClean="0">
                <a:latin typeface="Century Schoolbook" charset="0"/>
                <a:ea typeface="Century Schoolbook" charset="0"/>
                <a:cs typeface="Century Schoolbook" charset="0"/>
              </a:rPr>
            </a:br>
            <a:endParaRPr lang="ru-RU" sz="3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0" y="1764771"/>
            <a:ext cx="11577145" cy="2950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784664"/>
            <a:ext cx="38481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419664"/>
            <a:ext cx="3937000" cy="67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6075006"/>
            <a:ext cx="4622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2448" y="274320"/>
            <a:ext cx="8610600" cy="1293028"/>
          </a:xfrm>
        </p:spPr>
        <p:txBody>
          <a:bodyPr/>
          <a:lstStyle/>
          <a:p>
            <a:r>
              <a:rPr lang="ru-RU" dirty="0" smtClean="0">
                <a:latin typeface="Century Schoolbook" charset="0"/>
                <a:ea typeface="Century Schoolbook" charset="0"/>
                <a:cs typeface="Century Schoolbook" charset="0"/>
              </a:rPr>
              <a:t>Преимущества </a:t>
            </a:r>
            <a:br>
              <a:rPr lang="ru-RU" dirty="0" smtClean="0">
                <a:latin typeface="Century Schoolbook" charset="0"/>
                <a:ea typeface="Century Schoolbook" charset="0"/>
                <a:cs typeface="Century Schoolbook" charset="0"/>
              </a:rPr>
            </a:br>
            <a:r>
              <a:rPr lang="en-CA" dirty="0" smtClean="0">
                <a:latin typeface="Century Schoolbook" charset="0"/>
                <a:ea typeface="Century Schoolbook" charset="0"/>
                <a:cs typeface="Century Schoolbook" charset="0"/>
              </a:rPr>
              <a:t>Composer Tools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3953" y="3674793"/>
            <a:ext cx="2228495" cy="10443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Эффективное </a:t>
            </a:r>
          </a:p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распределение </a:t>
            </a:r>
          </a:p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времени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953" y="1847111"/>
            <a:ext cx="49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err="1" smtClean="0">
                <a:latin typeface="Century Schoolbook" charset="0"/>
                <a:ea typeface="Century Schoolbook" charset="0"/>
                <a:cs typeface="Century Schoolbook" charset="0"/>
              </a:rPr>
              <a:t>Для</a:t>
            </a:r>
            <a:r>
              <a:rPr lang="bg-BG" sz="36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bg-BG" sz="3600" dirty="0" err="1">
                <a:latin typeface="Century Schoolbook" charset="0"/>
                <a:ea typeface="Century Schoolbook" charset="0"/>
                <a:cs typeface="Century Schoolbook" charset="0"/>
              </a:rPr>
              <a:t>п</a:t>
            </a:r>
            <a:r>
              <a:rPr lang="bg-BG" sz="3600" dirty="0" err="1" smtClean="0">
                <a:latin typeface="Century Schoolbook" charset="0"/>
                <a:ea typeface="Century Schoolbook" charset="0"/>
                <a:cs typeface="Century Schoolbook" charset="0"/>
              </a:rPr>
              <a:t>реподавателей</a:t>
            </a:r>
            <a:r>
              <a:rPr lang="bg-BG" sz="36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15942" y="2704434"/>
            <a:ext cx="5117106" cy="7042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Меньше времени на исправление элементарных ошибок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15942" y="3844824"/>
            <a:ext cx="5117106" cy="7042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Больше времени на обсуждение изучаемых правил на практике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15942" y="4985214"/>
            <a:ext cx="5117106" cy="7042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Возможность разработки общей педагогической методологии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35808" y="3108960"/>
            <a:ext cx="2980943" cy="111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35808" y="4224528"/>
            <a:ext cx="2980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35808" y="4233520"/>
            <a:ext cx="2980943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2448" y="274320"/>
            <a:ext cx="8610600" cy="1293028"/>
          </a:xfrm>
        </p:spPr>
        <p:txBody>
          <a:bodyPr/>
          <a:lstStyle/>
          <a:p>
            <a:r>
              <a:rPr lang="ru-RU" dirty="0" smtClean="0">
                <a:latin typeface="Century Schoolbook" charset="0"/>
                <a:ea typeface="Century Schoolbook" charset="0"/>
                <a:cs typeface="Century Schoolbook" charset="0"/>
              </a:rPr>
              <a:t>Преимущества </a:t>
            </a:r>
            <a:br>
              <a:rPr lang="ru-RU" dirty="0" smtClean="0">
                <a:latin typeface="Century Schoolbook" charset="0"/>
                <a:ea typeface="Century Schoolbook" charset="0"/>
                <a:cs typeface="Century Schoolbook" charset="0"/>
              </a:rPr>
            </a:br>
            <a:r>
              <a:rPr lang="en-CA" dirty="0" smtClean="0">
                <a:latin typeface="Century Schoolbook" charset="0"/>
                <a:ea typeface="Century Schoolbook" charset="0"/>
                <a:cs typeface="Century Schoolbook" charset="0"/>
              </a:rPr>
              <a:t>Composer Tools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3953" y="3674793"/>
            <a:ext cx="2228495" cy="10443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Интерактивное обучение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953" y="1847111"/>
            <a:ext cx="49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err="1" smtClean="0">
                <a:latin typeface="Century Schoolbook" charset="0"/>
                <a:ea typeface="Century Schoolbook" charset="0"/>
                <a:cs typeface="Century Schoolbook" charset="0"/>
              </a:rPr>
              <a:t>Для</a:t>
            </a:r>
            <a:r>
              <a:rPr lang="bg-BG" sz="36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bg-BG" sz="3600" dirty="0" err="1" smtClean="0">
                <a:latin typeface="Century Schoolbook" charset="0"/>
                <a:ea typeface="Century Schoolbook" charset="0"/>
                <a:cs typeface="Century Schoolbook" charset="0"/>
              </a:rPr>
              <a:t>студентов</a:t>
            </a:r>
            <a:r>
              <a:rPr lang="bg-BG" sz="36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15942" y="2704434"/>
            <a:ext cx="5117106" cy="7042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Неограниченный доступ к виртуальному помощнику 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15942" y="3789959"/>
            <a:ext cx="5117106" cy="8838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smtClean="0">
                <a:latin typeface="Century Schoolbook" charset="0"/>
                <a:ea typeface="Century Schoolbook" charset="0"/>
                <a:cs typeface="Century Schoolbook" charset="0"/>
              </a:rPr>
              <a:t>Получение </a:t>
            </a:r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ответов на часть вопросов, связанных </a:t>
            </a:r>
            <a:r>
              <a:rPr lang="ru-RU" sz="2000" smtClean="0">
                <a:latin typeface="Century Schoolbook" charset="0"/>
                <a:ea typeface="Century Schoolbook" charset="0"/>
                <a:cs typeface="Century Schoolbook" charset="0"/>
              </a:rPr>
              <a:t>с домашними </a:t>
            </a:r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заданиями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15942" y="5040078"/>
            <a:ext cx="5117106" cy="7042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Schoolbook" charset="0"/>
                <a:ea typeface="Century Schoolbook" charset="0"/>
                <a:cs typeface="Century Schoolbook" charset="0"/>
              </a:rPr>
              <a:t>Доступ к обучению за рамками времени проведённого в ВУЗе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35808" y="3108960"/>
            <a:ext cx="2980943" cy="111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35808" y="4224528"/>
            <a:ext cx="2980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35808" y="4233520"/>
            <a:ext cx="2980943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5375</TotalTime>
  <Words>441</Words>
  <Application>Microsoft Office PowerPoint</Application>
  <PresentationFormat>Широкоэкранный</PresentationFormat>
  <Paragraphs>48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Century Schoolbook</vt:lpstr>
      <vt:lpstr>Vapor Trail</vt:lpstr>
      <vt:lpstr>Новая эра музыкального образования </vt:lpstr>
      <vt:lpstr>Автоматизация  обучения контрапункту</vt:lpstr>
      <vt:lpstr>Поиск ошибок в студенческих упражнениях </vt:lpstr>
      <vt:lpstr>Поиск ошибок в студенческих упражнениях </vt:lpstr>
      <vt:lpstr>Поиск ошибок в студенческих упражнениях </vt:lpstr>
      <vt:lpstr>Гармонический анализ студенческих упражнений </vt:lpstr>
      <vt:lpstr>Поиск ошибок в студенческих упражнениях </vt:lpstr>
      <vt:lpstr>Преимущества  Composer Tools</vt:lpstr>
      <vt:lpstr>Преимущества  Composer Tools</vt:lpstr>
      <vt:lpstr>Преимущества  Composer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Alch</dc:creator>
  <cp:lastModifiedBy>Rualark Rualark</cp:lastModifiedBy>
  <cp:revision>125</cp:revision>
  <dcterms:created xsi:type="dcterms:W3CDTF">2018-04-14T14:18:05Z</dcterms:created>
  <dcterms:modified xsi:type="dcterms:W3CDTF">2018-09-16T14:36:22Z</dcterms:modified>
</cp:coreProperties>
</file>