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9144000"/>
  <p:notesSz cx="6858000" cy="9144000"/>
  <p:embeddedFontLst>
    <p:embeddedFont>
      <p:font typeface="Merriweather Sans"/>
      <p:regular r:id="rId6"/>
      <p:bold r:id="rId7"/>
      <p:italic r:id="rId8"/>
      <p:boldItalic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MerriweatherSans-boldItalic.fntdata"/><Relationship Id="rId5" Type="http://schemas.openxmlformats.org/officeDocument/2006/relationships/slide" Target="slides/slide1.xml"/><Relationship Id="rId6" Type="http://schemas.openxmlformats.org/officeDocument/2006/relationships/font" Target="fonts/MerriweatherSans-regular.fntdata"/><Relationship Id="rId7" Type="http://schemas.openxmlformats.org/officeDocument/2006/relationships/font" Target="fonts/MerriweatherSans-bold.fntdata"/><Relationship Id="rId8" Type="http://schemas.openxmlformats.org/officeDocument/2006/relationships/font" Target="fonts/MerriweatherSa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 sz="1400"/>
              <a:t>Registration page - customers can register for Senior Butler and select the package(s) they want to operate on their home.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 sz="1400"/>
              <a:t>Dispatch page - providers can assign workers to certain customers and dispatch an inspection notice to its workers.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 sz="1400"/>
              <a:t>Back office admin page - back office staff can edit customer information.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" type="body"/>
          </p:nvPr>
        </p:nvSpPr>
        <p:spPr>
          <a:xfrm>
            <a:off x="685800" y="1600200"/>
            <a:ext cx="77724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 rot="5400000">
            <a:off x="3009900" y="-723900"/>
            <a:ext cx="31242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type="title"/>
          </p:nvPr>
        </p:nvSpPr>
        <p:spPr>
          <a:xfrm rot="5400000">
            <a:off x="5200650" y="1466850"/>
            <a:ext cx="45720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 rot="5400000">
            <a:off x="1238250" y="-400050"/>
            <a:ext cx="45720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6858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371600" y="29718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/>
          <p:nvPr/>
        </p:nvSpPr>
        <p:spPr>
          <a:xfrm>
            <a:off x="2286000" y="0"/>
            <a:ext cx="6858000" cy="533400"/>
          </a:xfrm>
          <a:prstGeom prst="rect">
            <a:avLst/>
          </a:prstGeom>
          <a:solidFill>
            <a:srgbClr val="6C9D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0" y="0"/>
            <a:ext cx="2286000" cy="533400"/>
          </a:xfrm>
          <a:prstGeom prst="rect">
            <a:avLst/>
          </a:prstGeom>
          <a:solidFill>
            <a:srgbClr val="E4701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24;p3"/>
          <p:cNvCxnSpPr/>
          <p:nvPr/>
        </p:nvCxnSpPr>
        <p:spPr>
          <a:xfrm>
            <a:off x="0" y="53340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" name="Google Shape;25;p3"/>
          <p:cNvCxnSpPr/>
          <p:nvPr/>
        </p:nvCxnSpPr>
        <p:spPr>
          <a:xfrm>
            <a:off x="2286000" y="0"/>
            <a:ext cx="0" cy="5334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3"/>
          <p:cNvSpPr txBox="1"/>
          <p:nvPr/>
        </p:nvSpPr>
        <p:spPr>
          <a:xfrm>
            <a:off x="2438400" y="120650"/>
            <a:ext cx="6172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Erik Jonsson School of Engineering &amp; Computer Science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"/>
          <p:cNvSpPr txBox="1"/>
          <p:nvPr/>
        </p:nvSpPr>
        <p:spPr>
          <a:xfrm>
            <a:off x="152400" y="6430963"/>
            <a:ext cx="3962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FEARLESS</a:t>
            </a: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engineering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tdlogo" id="29" name="Google Shape;2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58200" y="6400800"/>
            <a:ext cx="563563" cy="2412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" name="Google Shape;30;p3"/>
          <p:cNvCxnSpPr/>
          <p:nvPr/>
        </p:nvCxnSpPr>
        <p:spPr>
          <a:xfrm>
            <a:off x="0" y="624840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UTD_wdmk_rev.eps" id="31" name="Google Shape;3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52400"/>
            <a:ext cx="1216985" cy="248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685800" y="1600200"/>
            <a:ext cx="38100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8200" y="1600200"/>
            <a:ext cx="38100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C9D3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85800" y="1600200"/>
            <a:ext cx="77724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152400" y="6430963"/>
            <a:ext cx="3962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FEARLESS</a:t>
            </a: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engineering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tdlogo" id="14" name="Google Shape;14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458200" y="6400800"/>
            <a:ext cx="563563" cy="24127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/>
          <p:nvPr/>
        </p:nvSpPr>
        <p:spPr>
          <a:xfrm>
            <a:off x="0" y="914400"/>
            <a:ext cx="9144000" cy="533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title"/>
          </p:nvPr>
        </p:nvSpPr>
        <p:spPr>
          <a:xfrm>
            <a:off x="685800" y="29895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/>
              <a:t>Senior Butler</a:t>
            </a:r>
            <a:endParaRPr b="0" sz="30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/>
              <a:t>On-Line Management System</a:t>
            </a:r>
            <a:endParaRPr b="0" sz="18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/>
              <a:t> </a:t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3"/>
          <p:cNvSpPr txBox="1"/>
          <p:nvPr>
            <p:ph idx="1" type="body"/>
          </p:nvPr>
        </p:nvSpPr>
        <p:spPr>
          <a:xfrm>
            <a:off x="679813" y="914400"/>
            <a:ext cx="77724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Merriweather Sans"/>
                <a:ea typeface="Merriweather Sans"/>
                <a:cs typeface="Merriweather Sans"/>
                <a:sym typeface="Merriweather Sans"/>
              </a:rPr>
              <a:t>Chien Chi Liu, Cassidy Hoang, Chon Him Ip, Vasanti Dholaria</a:t>
            </a:r>
            <a:endParaRPr b="1" sz="16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</a:rPr>
              <a:t>Goal: </a:t>
            </a:r>
            <a:r>
              <a:rPr lang="en-US" sz="1400"/>
              <a:t>Senior Butler is designed to offer a variety of services that assists seniors with day-to-day tasks and help seniors arrange package(s) of services for their home with fair pricing. </a:t>
            </a:r>
            <a:endParaRPr b="1" sz="1400"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</a:rPr>
              <a:t>Approach: </a:t>
            </a:r>
            <a:r>
              <a:rPr lang="en-US" sz="1400"/>
              <a:t>We created a system which includes several websites: </a:t>
            </a:r>
            <a:endParaRPr sz="1400"/>
          </a:p>
          <a:p>
            <a:pPr indent="-317500" lvl="0" marL="457200" marR="0" rtl="0" algn="l">
              <a:spcBef>
                <a:spcPts val="32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/>
              <a:t>Registration page - customers can register for Senior Butler and select the package(s) they want to operate on their home. </a:t>
            </a:r>
            <a:endParaRPr sz="1400"/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/>
              <a:t>Dispatch page - providers can assign workers to certain customers and dispatch an inspection notice to its workers.</a:t>
            </a:r>
            <a:endParaRPr sz="1400"/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/>
              <a:t>Back office admin page - back office staff can edit customer information.</a:t>
            </a:r>
            <a:endParaRPr sz="1600"/>
          </a:p>
        </p:txBody>
      </p:sp>
      <p:cxnSp>
        <p:nvCxnSpPr>
          <p:cNvPr id="69" name="Google Shape;69;p13"/>
          <p:cNvCxnSpPr/>
          <p:nvPr/>
        </p:nvCxnSpPr>
        <p:spPr>
          <a:xfrm>
            <a:off x="1365625" y="1238625"/>
            <a:ext cx="6400800" cy="1500"/>
          </a:xfrm>
          <a:prstGeom prst="straightConnector1">
            <a:avLst/>
          </a:prstGeom>
          <a:solidFill>
            <a:schemeClr val="accent1"/>
          </a:solidFill>
          <a:ln cap="flat" cmpd="sng" w="50800">
            <a:solidFill>
              <a:srgbClr val="6C9D3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0" name="Google Shape;7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7542" y="5850"/>
            <a:ext cx="456459" cy="978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 rotWithShape="1">
          <a:blip r:embed="rId4">
            <a:alphaModFix/>
          </a:blip>
          <a:srcRect b="0" l="0" r="0" t="6173"/>
          <a:stretch/>
        </p:blipFill>
        <p:spPr>
          <a:xfrm>
            <a:off x="600600" y="3236500"/>
            <a:ext cx="3021370" cy="2895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8475" y="3373400"/>
            <a:ext cx="4832498" cy="273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CS-whitebackground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