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67" r:id="rId9"/>
    <p:sldId id="268" r:id="rId10"/>
    <p:sldId id="269" r:id="rId11"/>
    <p:sldId id="262" r:id="rId12"/>
    <p:sldId id="263" r:id="rId13"/>
    <p:sldId id="264" r:id="rId14"/>
    <p:sldId id="265" r:id="rId15"/>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26" d="100"/>
          <a:sy n="126" d="100"/>
        </p:scale>
        <p:origin x="-1086" y="6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13/12/2017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307656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13/12/2017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437998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13/12/2017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25230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13/12/2017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716091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14721F9-2DA5-49BF-934F-EFEE00852BD6}" type="datetimeFigureOut">
              <a:rPr lang="es-CO" smtClean="0"/>
              <a:t>13/12/2017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020919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14721F9-2DA5-49BF-934F-EFEE00852BD6}" type="datetimeFigureOut">
              <a:rPr lang="es-CO" smtClean="0"/>
              <a:t>13/12/2017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780300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14721F9-2DA5-49BF-934F-EFEE00852BD6}" type="datetimeFigureOut">
              <a:rPr lang="es-CO" smtClean="0"/>
              <a:t>13/12/2017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250040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14721F9-2DA5-49BF-934F-EFEE00852BD6}" type="datetimeFigureOut">
              <a:rPr lang="es-CO" smtClean="0"/>
              <a:t>13/12/2017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424211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721F9-2DA5-49BF-934F-EFEE00852BD6}" type="datetimeFigureOut">
              <a:rPr lang="es-CO" smtClean="0"/>
              <a:t>13/12/2017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662422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14721F9-2DA5-49BF-934F-EFEE00852BD6}" type="datetimeFigureOut">
              <a:rPr lang="es-CO" smtClean="0"/>
              <a:t>13/12/2017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550978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14721F9-2DA5-49BF-934F-EFEE00852BD6}" type="datetimeFigureOut">
              <a:rPr lang="es-CO" smtClean="0"/>
              <a:t>13/12/2017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012191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721F9-2DA5-49BF-934F-EFEE00852BD6}" type="datetimeFigureOut">
              <a:rPr lang="es-CO" smtClean="0"/>
              <a:t>13/12/2017</a:t>
            </a:fld>
            <a:endParaRPr lang="es-CO"/>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B9AEF-8318-41C2-9891-CC46D7AD0D89}" type="slidenum">
              <a:rPr lang="es-CO" smtClean="0"/>
              <a:t>‹Nº›</a:t>
            </a:fld>
            <a:endParaRPr lang="es-CO"/>
          </a:p>
        </p:txBody>
      </p:sp>
    </p:spTree>
    <p:extLst>
      <p:ext uri="{BB962C8B-B14F-4D97-AF65-F5344CB8AC3E}">
        <p14:creationId xmlns:p14="http://schemas.microsoft.com/office/powerpoint/2010/main" val="914022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492551" y="2800142"/>
            <a:ext cx="6264696" cy="1569660"/>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CO" sz="2400" dirty="0"/>
              <a:t>APLICACIÓN WEB PARA EL REGISTRO DE ACTIVIDADES Y PRODUCTOS DE CONFORMIDAD CON EL FORMATO R-DC- 54 DE LAS UNIDADES TECNOLÓGICAS DE SANTANDER</a:t>
            </a:r>
          </a:p>
        </p:txBody>
      </p:sp>
      <p:sp>
        <p:nvSpPr>
          <p:cNvPr id="5" name="CuadroTexto 4"/>
          <p:cNvSpPr txBox="1"/>
          <p:nvPr/>
        </p:nvSpPr>
        <p:spPr>
          <a:xfrm>
            <a:off x="573832" y="1512549"/>
            <a:ext cx="3384376" cy="646331"/>
          </a:xfrm>
          <a:prstGeom prst="rect">
            <a:avLst/>
          </a:prstGeom>
          <a:noFill/>
        </p:spPr>
        <p:txBody>
          <a:bodyPr wrap="square" rtlCol="0">
            <a:spAutoFit/>
          </a:bodyPr>
          <a:lstStyle/>
          <a:p>
            <a:pPr algn="ctr"/>
            <a:r>
              <a:rPr lang="es-CO" dirty="0" smtClean="0"/>
              <a:t>Coloque aquí una imagen alusiva al proyecto.</a:t>
            </a:r>
            <a:endParaRPr lang="es-CO" dirty="0"/>
          </a:p>
        </p:txBody>
      </p:sp>
      <p:sp>
        <p:nvSpPr>
          <p:cNvPr id="6" name="Rectángulo 5"/>
          <p:cNvSpPr/>
          <p:nvPr/>
        </p:nvSpPr>
        <p:spPr>
          <a:xfrm>
            <a:off x="2581836" y="5190129"/>
            <a:ext cx="4572000" cy="923330"/>
          </a:xfrm>
          <a:prstGeom prst="rect">
            <a:avLst/>
          </a:prstGeom>
        </p:spPr>
        <p:txBody>
          <a:bodyPr>
            <a:spAutoFit/>
          </a:bodyPr>
          <a:lstStyle/>
          <a:p>
            <a:pPr algn="ctr"/>
            <a:r>
              <a:rPr lang="es-CO" b="1" dirty="0" smtClean="0">
                <a:latin typeface="Myriad Pro" pitchFamily="34" charset="0"/>
              </a:rPr>
              <a:t>Sandy </a:t>
            </a:r>
            <a:r>
              <a:rPr lang="es-CO" b="1" dirty="0" err="1" smtClean="0">
                <a:latin typeface="Myriad Pro" pitchFamily="34" charset="0"/>
              </a:rPr>
              <a:t>Pauline</a:t>
            </a:r>
            <a:r>
              <a:rPr lang="es-CO" b="1" dirty="0" smtClean="0">
                <a:latin typeface="Myriad Pro" pitchFamily="34" charset="0"/>
              </a:rPr>
              <a:t> Cala Sanguino</a:t>
            </a:r>
          </a:p>
          <a:p>
            <a:pPr algn="ctr"/>
            <a:r>
              <a:rPr lang="es-CO" b="1" dirty="0" smtClean="0">
                <a:latin typeface="Myriad Pro" pitchFamily="34" charset="0"/>
              </a:rPr>
              <a:t>Elkin Giovanny Murillo Quintana</a:t>
            </a:r>
          </a:p>
          <a:p>
            <a:pPr algn="ctr"/>
            <a:r>
              <a:rPr lang="es-CO" b="1" dirty="0" smtClean="0">
                <a:latin typeface="Myriad Pro" pitchFamily="34" charset="0"/>
              </a:rPr>
              <a:t>Ingeniería de Sistemas</a:t>
            </a:r>
            <a:endParaRPr lang="es-CO" b="1" dirty="0">
              <a:latin typeface="Myriad Pro" pitchFamily="34" charset="0"/>
            </a:endParaRPr>
          </a:p>
        </p:txBody>
      </p:sp>
    </p:spTree>
    <p:extLst>
      <p:ext uri="{BB962C8B-B14F-4D97-AF65-F5344CB8AC3E}">
        <p14:creationId xmlns:p14="http://schemas.microsoft.com/office/powerpoint/2010/main" val="1625163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CO" dirty="0"/>
          </a:p>
        </p:txBody>
      </p:sp>
      <p:sp>
        <p:nvSpPr>
          <p:cNvPr id="5" name="12 CuadroTexto"/>
          <p:cNvSpPr txBox="1"/>
          <p:nvPr/>
        </p:nvSpPr>
        <p:spPr>
          <a:xfrm>
            <a:off x="1439652" y="541369"/>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Modulo Auditor</a:t>
            </a:r>
            <a:endParaRPr lang="es-MX" sz="2800" b="1" spc="50" dirty="0" smtClean="0">
              <a:ln w="11430"/>
              <a:effectLst>
                <a:outerShdw blurRad="76200" dist="50800" dir="5400000" algn="tl" rotWithShape="0">
                  <a:srgbClr val="000000">
                    <a:alpha val="65000"/>
                  </a:srgbClr>
                </a:outerShdw>
              </a:effectLst>
              <a:latin typeface="Arial Black" pitchFamily="34" charset="0"/>
            </a:endParaRPr>
          </a:p>
        </p:txBody>
      </p:sp>
    </p:spTree>
    <p:extLst>
      <p:ext uri="{BB962C8B-B14F-4D97-AF65-F5344CB8AC3E}">
        <p14:creationId xmlns:p14="http://schemas.microsoft.com/office/powerpoint/2010/main" val="28672777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399311" y="1259286"/>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Conclusiones</a:t>
            </a:r>
          </a:p>
        </p:txBody>
      </p:sp>
      <p:sp>
        <p:nvSpPr>
          <p:cNvPr id="2" name="Rectángulo 1"/>
          <p:cNvSpPr/>
          <p:nvPr/>
        </p:nvSpPr>
        <p:spPr>
          <a:xfrm>
            <a:off x="618565" y="2043570"/>
            <a:ext cx="8216153" cy="1754326"/>
          </a:xfrm>
          <a:prstGeom prst="rect">
            <a:avLst/>
          </a:prstGeom>
        </p:spPr>
        <p:txBody>
          <a:bodyPr wrap="square">
            <a:spAutoFit/>
          </a:bodyPr>
          <a:lstStyle/>
          <a:p>
            <a:pPr algn="ctr"/>
            <a:r>
              <a:rPr lang="es-CO" dirty="0" smtClean="0"/>
              <a:t>Presente las deducciones prácticas obtenidas a partir del desarrollo del Proyecto.</a:t>
            </a:r>
          </a:p>
          <a:p>
            <a:pPr algn="ctr"/>
            <a:endParaRPr lang="es-CO" dirty="0" smtClean="0"/>
          </a:p>
          <a:p>
            <a:pPr algn="ctr"/>
            <a:r>
              <a:rPr lang="es-CO" dirty="0" smtClean="0"/>
              <a:t>Recuerde que las conclusiones deben presentarse de manera lógica y organizada.</a:t>
            </a:r>
          </a:p>
          <a:p>
            <a:pPr algn="ctr"/>
            <a:r>
              <a:rPr lang="es-CO" dirty="0" smtClean="0"/>
              <a:t>Recuerde que es importante mostrar contundencia en las conclusiones</a:t>
            </a:r>
          </a:p>
          <a:p>
            <a:pPr algn="ctr"/>
            <a:r>
              <a:rPr lang="es-CO" dirty="0" smtClean="0"/>
              <a:t>No usen este espacio de la presentación para dar definiciones</a:t>
            </a:r>
          </a:p>
          <a:p>
            <a:pPr algn="ctr"/>
            <a:r>
              <a:rPr lang="es-CO" dirty="0" smtClean="0"/>
              <a:t>Cuenten sus hallazgos, sus deducciones</a:t>
            </a:r>
            <a:endParaRPr lang="es-CO" dirty="0"/>
          </a:p>
        </p:txBody>
      </p:sp>
    </p:spTree>
    <p:extLst>
      <p:ext uri="{BB962C8B-B14F-4D97-AF65-F5344CB8AC3E}">
        <p14:creationId xmlns:p14="http://schemas.microsoft.com/office/powerpoint/2010/main" val="3494442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399311" y="1259286"/>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Recomendaciones</a:t>
            </a:r>
          </a:p>
        </p:txBody>
      </p:sp>
      <p:sp>
        <p:nvSpPr>
          <p:cNvPr id="2" name="Rectángulo 1"/>
          <p:cNvSpPr/>
          <p:nvPr/>
        </p:nvSpPr>
        <p:spPr>
          <a:xfrm>
            <a:off x="618565" y="2043570"/>
            <a:ext cx="8216153" cy="2308324"/>
          </a:xfrm>
          <a:prstGeom prst="rect">
            <a:avLst/>
          </a:prstGeom>
        </p:spPr>
        <p:txBody>
          <a:bodyPr wrap="square">
            <a:spAutoFit/>
          </a:bodyPr>
          <a:lstStyle/>
          <a:p>
            <a:pPr algn="ctr"/>
            <a:r>
              <a:rPr lang="es-CO" dirty="0" smtClean="0"/>
              <a:t>Esta sección es OPCIONAL</a:t>
            </a:r>
          </a:p>
          <a:p>
            <a:pPr algn="ctr"/>
            <a:r>
              <a:rPr lang="es-CO" dirty="0" smtClean="0"/>
              <a:t>Presente las indicaciones para que futuros investigadores puedan retomar o ampliar el tema.</a:t>
            </a:r>
          </a:p>
          <a:p>
            <a:pPr algn="ctr"/>
            <a:endParaRPr lang="es-CO" dirty="0" smtClean="0"/>
          </a:p>
          <a:p>
            <a:pPr algn="ctr"/>
            <a:r>
              <a:rPr lang="es-CO" dirty="0" smtClean="0"/>
              <a:t>Recuerde que las recomendaciones tienen como fin orientar futuras investigaciones que contribuyan a mejorar los resultados presentados. Así mismo, establecer lineamientos sobre las aplicaciones prácticas del proyecto presentado en etapas no contempladas en el anteproyecto o descubiertas durante el desarrollo.</a:t>
            </a:r>
            <a:endParaRPr lang="es-CO" dirty="0"/>
          </a:p>
        </p:txBody>
      </p:sp>
    </p:spTree>
    <p:extLst>
      <p:ext uri="{BB962C8B-B14F-4D97-AF65-F5344CB8AC3E}">
        <p14:creationId xmlns:p14="http://schemas.microsoft.com/office/powerpoint/2010/main" val="2586886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399311" y="1259286"/>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Rectángulo 1"/>
          <p:cNvSpPr/>
          <p:nvPr/>
        </p:nvSpPr>
        <p:spPr>
          <a:xfrm>
            <a:off x="618565" y="2043570"/>
            <a:ext cx="8216153" cy="1477328"/>
          </a:xfrm>
          <a:prstGeom prst="rect">
            <a:avLst/>
          </a:prstGeom>
        </p:spPr>
        <p:txBody>
          <a:bodyPr wrap="square">
            <a:spAutoFit/>
          </a:bodyPr>
          <a:lstStyle/>
          <a:p>
            <a:pPr algn="ctr"/>
            <a:r>
              <a:rPr lang="es-CO" dirty="0" smtClean="0"/>
              <a:t>Presente el conjunto de referentes bibliográficos incorporados en la construcción del documento y que sirvieron como base para el desarrollo del proyecto. </a:t>
            </a:r>
          </a:p>
          <a:p>
            <a:pPr algn="ctr"/>
            <a:r>
              <a:rPr lang="es-CO" dirty="0" smtClean="0"/>
              <a:t>Las referencias NO hay que leerlas durante la presentación, solo se dejan un instante de tiempo para que los evaluadores las vean y listo</a:t>
            </a:r>
          </a:p>
          <a:p>
            <a:pPr algn="ctr"/>
            <a:endParaRPr lang="es-CO" dirty="0"/>
          </a:p>
        </p:txBody>
      </p:sp>
    </p:spTree>
    <p:extLst>
      <p:ext uri="{BB962C8B-B14F-4D97-AF65-F5344CB8AC3E}">
        <p14:creationId xmlns:p14="http://schemas.microsoft.com/office/powerpoint/2010/main" val="541383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399311" y="1259286"/>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Diapositiva de Cierre</a:t>
            </a:r>
          </a:p>
        </p:txBody>
      </p:sp>
      <p:sp>
        <p:nvSpPr>
          <p:cNvPr id="2" name="Rectángulo 1"/>
          <p:cNvSpPr/>
          <p:nvPr/>
        </p:nvSpPr>
        <p:spPr>
          <a:xfrm>
            <a:off x="537883" y="3253805"/>
            <a:ext cx="8216153" cy="923330"/>
          </a:xfrm>
          <a:prstGeom prst="rect">
            <a:avLst/>
          </a:prstGeom>
        </p:spPr>
        <p:txBody>
          <a:bodyPr wrap="square">
            <a:spAutoFit/>
          </a:bodyPr>
          <a:lstStyle/>
          <a:p>
            <a:pPr algn="ctr"/>
            <a:r>
              <a:rPr lang="es-CO" dirty="0" smtClean="0"/>
              <a:t>Exprese sus agradecimientos a la Institución, al programa, a los evaluadores,  y a su director </a:t>
            </a:r>
            <a:r>
              <a:rPr lang="es-CO" dirty="0" smtClean="0">
                <a:sym typeface="Wingdings" panose="05000000000000000000" pitchFamily="2" charset="2"/>
              </a:rPr>
              <a:t></a:t>
            </a:r>
            <a:endParaRPr lang="es-CO" dirty="0" smtClean="0"/>
          </a:p>
          <a:p>
            <a:pPr algn="ctr"/>
            <a:endParaRPr lang="es-CO" dirty="0"/>
          </a:p>
        </p:txBody>
      </p:sp>
    </p:spTree>
    <p:extLst>
      <p:ext uri="{BB962C8B-B14F-4D97-AF65-F5344CB8AC3E}">
        <p14:creationId xmlns:p14="http://schemas.microsoft.com/office/powerpoint/2010/main" val="3790826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399311" y="1259286"/>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hangingPunct="1">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Agenda</a:t>
            </a:r>
          </a:p>
        </p:txBody>
      </p:sp>
      <p:sp>
        <p:nvSpPr>
          <p:cNvPr id="2" name="Rectángulo 1"/>
          <p:cNvSpPr/>
          <p:nvPr/>
        </p:nvSpPr>
        <p:spPr>
          <a:xfrm>
            <a:off x="2407024" y="2285617"/>
            <a:ext cx="4572000" cy="3416320"/>
          </a:xfrm>
          <a:prstGeom prst="rect">
            <a:avLst/>
          </a:prstGeom>
        </p:spPr>
        <p:txBody>
          <a:bodyPr>
            <a:spAutoFit/>
          </a:bodyPr>
          <a:lstStyle/>
          <a:p>
            <a:pPr algn="ctr"/>
            <a:r>
              <a:rPr lang="es-CO" dirty="0" smtClean="0"/>
              <a:t>Evite agendas demasiado extensas y el uso de sólo texto.</a:t>
            </a:r>
          </a:p>
          <a:p>
            <a:pPr algn="ctr"/>
            <a:endParaRPr lang="es-CO" dirty="0" smtClean="0"/>
          </a:p>
          <a:p>
            <a:pPr algn="ctr"/>
            <a:r>
              <a:rPr lang="es-CO" dirty="0" smtClean="0"/>
              <a:t>El tamaño de la letra del contenido de las diapositivas debe ser máximo 28 mínimo 24</a:t>
            </a:r>
          </a:p>
          <a:p>
            <a:pPr algn="ctr"/>
            <a:endParaRPr lang="es-CO" dirty="0" smtClean="0"/>
          </a:p>
          <a:p>
            <a:pPr algn="ctr"/>
            <a:r>
              <a:rPr lang="es-CO" dirty="0" smtClean="0"/>
              <a:t>Máximo 10 líneas por diapositiva</a:t>
            </a:r>
          </a:p>
          <a:p>
            <a:pPr algn="ctr"/>
            <a:endParaRPr lang="es-CO" dirty="0" smtClean="0"/>
          </a:p>
          <a:p>
            <a:pPr algn="ctr"/>
            <a:r>
              <a:rPr lang="es-CO" dirty="0" smtClean="0"/>
              <a:t>Use SmartArt donde sea posible </a:t>
            </a:r>
          </a:p>
          <a:p>
            <a:pPr algn="ctr"/>
            <a:endParaRPr lang="es-CO" dirty="0" smtClean="0"/>
          </a:p>
          <a:p>
            <a:pPr algn="ctr"/>
            <a:r>
              <a:rPr lang="es-CO" dirty="0" smtClean="0"/>
              <a:t>Use imágenes y cuadros comparativos</a:t>
            </a:r>
          </a:p>
          <a:p>
            <a:pPr algn="ctr"/>
            <a:r>
              <a:rPr lang="es-CO" dirty="0" smtClean="0"/>
              <a:t>Evite que su presentación sea solo texto</a:t>
            </a:r>
            <a:endParaRPr lang="es-CO" dirty="0"/>
          </a:p>
        </p:txBody>
      </p:sp>
    </p:spTree>
    <p:extLst>
      <p:ext uri="{BB962C8B-B14F-4D97-AF65-F5344CB8AC3E}">
        <p14:creationId xmlns:p14="http://schemas.microsoft.com/office/powerpoint/2010/main" val="156809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399311" y="1259286"/>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Planteamiento del Problema</a:t>
            </a:r>
          </a:p>
        </p:txBody>
      </p:sp>
      <p:sp>
        <p:nvSpPr>
          <p:cNvPr id="2" name="Rectángulo 1"/>
          <p:cNvSpPr/>
          <p:nvPr/>
        </p:nvSpPr>
        <p:spPr>
          <a:xfrm>
            <a:off x="604562" y="1990893"/>
            <a:ext cx="7829078" cy="5632311"/>
          </a:xfrm>
          <a:prstGeom prst="rect">
            <a:avLst/>
          </a:prstGeom>
        </p:spPr>
        <p:txBody>
          <a:bodyPr wrap="square">
            <a:spAutoFit/>
          </a:bodyPr>
          <a:lstStyle/>
          <a:p>
            <a:pPr algn="just"/>
            <a:r>
              <a:rPr lang="es-CO" dirty="0"/>
              <a:t>En las Unidades Tecnológicas de Santander la elaboración del plan de trabajo de los docentes implica un gasto prolongado de tiempo por parte del docente, sin importar que se use una herramienta ofimática como Microsoft Excel. Se consultó a algunos docentes acerca del diligenciamiento del formato R-DC-54 y en resumen se deduce que el proceso es confuso y tedioso, sobretodo en docentes que no están familiarizados con estas herramientas, parte de lo que dijeron es que cuando el documento no está bien diligenciado, deben corregir muchas veces, y que suele ser preferible hacerlo desde el principio, esto para el docente se vuelve frustrante y pierde tiempo en esta actividad, además, hay docentes que desconocen que el formato contiene funciones agregadas para mantener un mínimo control y dar un poco de ayuda durante el completado, pero que si accidentalmente se borran o modifican las funciones de las celdas, el formato se daña, desde ese instante el docente debe estar muy pendiente de cada dato que ingresa y al final aumenta la probabilidad de caer en errores.</a:t>
            </a:r>
          </a:p>
          <a:p>
            <a:pPr algn="ctr"/>
            <a:endParaRPr lang="es-CO" dirty="0"/>
          </a:p>
          <a:p>
            <a:pPr algn="ctr"/>
            <a:r>
              <a:rPr lang="es-CO" dirty="0" smtClean="0"/>
              <a:t>Coloque solo ideas (máximo 6) sobre las que va a hablar</a:t>
            </a:r>
            <a:r>
              <a:rPr lang="es-CO" dirty="0" smtClean="0"/>
              <a:t>.</a:t>
            </a:r>
          </a:p>
          <a:p>
            <a:pPr algn="ctr"/>
            <a:endParaRPr lang="es-CO" dirty="0" smtClean="0"/>
          </a:p>
          <a:p>
            <a:pPr algn="ctr"/>
            <a:r>
              <a:rPr lang="es-CO" dirty="0"/>
              <a:t>¿Es posible que una herramienta tecnológica mejore el proceso de realización del plan de trabajo del docente de las Unidades Tecnológicas de Santander?</a:t>
            </a:r>
          </a:p>
          <a:p>
            <a:pPr algn="ctr"/>
            <a:endParaRPr lang="es-CO" dirty="0"/>
          </a:p>
        </p:txBody>
      </p:sp>
    </p:spTree>
    <p:extLst>
      <p:ext uri="{BB962C8B-B14F-4D97-AF65-F5344CB8AC3E}">
        <p14:creationId xmlns:p14="http://schemas.microsoft.com/office/powerpoint/2010/main" val="1227951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redondeado"/>
          <p:cNvSpPr/>
          <p:nvPr/>
        </p:nvSpPr>
        <p:spPr>
          <a:xfrm>
            <a:off x="521435" y="2020086"/>
            <a:ext cx="7995332" cy="4005223"/>
          </a:xfrm>
          <a:prstGeom prst="roundRect">
            <a:avLst/>
          </a:prstGeom>
          <a:effectLst>
            <a:glow rad="635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O"/>
          </a:p>
        </p:txBody>
      </p:sp>
      <p:sp>
        <p:nvSpPr>
          <p:cNvPr id="4" name="12 CuadroTexto"/>
          <p:cNvSpPr txBox="1"/>
          <p:nvPr/>
        </p:nvSpPr>
        <p:spPr>
          <a:xfrm>
            <a:off x="1386753" y="1036532"/>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Objetivo General</a:t>
            </a:r>
          </a:p>
        </p:txBody>
      </p:sp>
      <p:sp>
        <p:nvSpPr>
          <p:cNvPr id="2" name="Rectángulo 1"/>
          <p:cNvSpPr/>
          <p:nvPr/>
        </p:nvSpPr>
        <p:spPr>
          <a:xfrm>
            <a:off x="755702" y="2349852"/>
            <a:ext cx="7632595" cy="3539430"/>
          </a:xfrm>
          <a:prstGeom prst="rect">
            <a:avLst/>
          </a:prstGeom>
        </p:spPr>
        <p:txBody>
          <a:bodyPr wrap="square">
            <a:spAutoFit/>
          </a:bodyPr>
          <a:lstStyle/>
          <a:p>
            <a:pPr algn="just"/>
            <a:r>
              <a:rPr lang="es-CO" sz="2800" dirty="0"/>
              <a:t>Desarrollar una aplicación informática que permita el registro de las actividades y productos que realizan los docentes en su actividad académica de acuerdo al formato R-DC- 54 del sistema de gestión de calidad de las Unidades Tecnológicas de Santander, buscando brindar una herramienta de apoyo al plan de trabajo de los docentes, por medio de herramientas open </a:t>
            </a:r>
            <a:r>
              <a:rPr lang="es-CO" sz="2800" dirty="0" err="1"/>
              <a:t>source</a:t>
            </a:r>
            <a:r>
              <a:rPr lang="es-CO" sz="2800" dirty="0"/>
              <a:t>.</a:t>
            </a:r>
          </a:p>
        </p:txBody>
      </p:sp>
    </p:spTree>
    <p:extLst>
      <p:ext uri="{BB962C8B-B14F-4D97-AF65-F5344CB8AC3E}">
        <p14:creationId xmlns:p14="http://schemas.microsoft.com/office/powerpoint/2010/main" val="2603685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redondeado"/>
          <p:cNvSpPr/>
          <p:nvPr/>
        </p:nvSpPr>
        <p:spPr>
          <a:xfrm>
            <a:off x="445864" y="1700331"/>
            <a:ext cx="8184258" cy="4632455"/>
          </a:xfrm>
          <a:prstGeom prst="roundRect">
            <a:avLst/>
          </a:prstGeom>
          <a:effectLst>
            <a:glow rad="635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O"/>
          </a:p>
        </p:txBody>
      </p:sp>
      <p:sp>
        <p:nvSpPr>
          <p:cNvPr id="4" name="12 CuadroTexto"/>
          <p:cNvSpPr txBox="1"/>
          <p:nvPr/>
        </p:nvSpPr>
        <p:spPr>
          <a:xfrm>
            <a:off x="1399311" y="1036532"/>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Objetivos Específicos</a:t>
            </a:r>
          </a:p>
        </p:txBody>
      </p:sp>
      <p:sp>
        <p:nvSpPr>
          <p:cNvPr id="2" name="Rectángulo 1"/>
          <p:cNvSpPr/>
          <p:nvPr/>
        </p:nvSpPr>
        <p:spPr>
          <a:xfrm>
            <a:off x="695246" y="1805746"/>
            <a:ext cx="7738394" cy="4524315"/>
          </a:xfrm>
          <a:prstGeom prst="rect">
            <a:avLst/>
          </a:prstGeom>
        </p:spPr>
        <p:txBody>
          <a:bodyPr wrap="square">
            <a:spAutoFit/>
          </a:bodyPr>
          <a:lstStyle/>
          <a:p>
            <a:pPr algn="just"/>
            <a:r>
              <a:rPr lang="es-CO" sz="2400" dirty="0" smtClean="0"/>
              <a:t>Diseñar </a:t>
            </a:r>
            <a:r>
              <a:rPr lang="es-CO" sz="2400" dirty="0"/>
              <a:t>una arquitectura software que permita gestionar el proceso de planeación de las actividades de los docentes de tiempo completo, basados en el formato R-DC-54 de las UTS.</a:t>
            </a:r>
          </a:p>
          <a:p>
            <a:pPr algn="just"/>
            <a:r>
              <a:rPr lang="es-CO" sz="2400" dirty="0"/>
              <a:t/>
            </a:r>
            <a:br>
              <a:rPr lang="es-CO" sz="2400" dirty="0"/>
            </a:br>
            <a:r>
              <a:rPr lang="es-CO" sz="2400" dirty="0" smtClean="0"/>
              <a:t>Desarrollar</a:t>
            </a:r>
            <a:r>
              <a:rPr lang="es-CO" sz="2400" dirty="0"/>
              <a:t>, codificar e implementar el código fuente correspondiente a los modelos para el correcto funcionamiento de la aplicación basado en los modelos y estructuras planteadas anteriormente.</a:t>
            </a:r>
          </a:p>
          <a:p>
            <a:pPr algn="just"/>
            <a:r>
              <a:rPr lang="es-CO" sz="2400" b="1" dirty="0"/>
              <a:t/>
            </a:r>
            <a:br>
              <a:rPr lang="es-CO" sz="2400" b="1" dirty="0"/>
            </a:br>
            <a:r>
              <a:rPr lang="es-CO" sz="2400" dirty="0" smtClean="0"/>
              <a:t>Diseñar </a:t>
            </a:r>
            <a:r>
              <a:rPr lang="es-CO" sz="2400" dirty="0"/>
              <a:t>y realizar pruebas funcionales, de usabilidad y de carga al sistema de información desarrollado, verificando de esta manera el correcto funcionamiento</a:t>
            </a:r>
            <a:r>
              <a:rPr lang="es-CO" sz="2400" dirty="0" smtClean="0"/>
              <a:t>.</a:t>
            </a:r>
            <a:endParaRPr lang="es-MX" sz="2400" dirty="0" smtClean="0"/>
          </a:p>
        </p:txBody>
      </p:sp>
    </p:spTree>
    <p:extLst>
      <p:ext uri="{BB962C8B-B14F-4D97-AF65-F5344CB8AC3E}">
        <p14:creationId xmlns:p14="http://schemas.microsoft.com/office/powerpoint/2010/main" val="3435132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399311" y="1259286"/>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Resultados</a:t>
            </a:r>
          </a:p>
        </p:txBody>
      </p:sp>
      <p:sp>
        <p:nvSpPr>
          <p:cNvPr id="2" name="Rectángulo 1"/>
          <p:cNvSpPr/>
          <p:nvPr/>
        </p:nvSpPr>
        <p:spPr>
          <a:xfrm>
            <a:off x="618565" y="2043570"/>
            <a:ext cx="8216153" cy="4524315"/>
          </a:xfrm>
          <a:prstGeom prst="rect">
            <a:avLst/>
          </a:prstGeom>
        </p:spPr>
        <p:txBody>
          <a:bodyPr wrap="square">
            <a:spAutoFit/>
          </a:bodyPr>
          <a:lstStyle/>
          <a:p>
            <a:pPr algn="ctr"/>
            <a:r>
              <a:rPr lang="es-CO" dirty="0" smtClean="0"/>
              <a:t>Utilice máximo 10 diapositivas para mostrar los resultados del proyecto. </a:t>
            </a:r>
          </a:p>
          <a:p>
            <a:pPr algn="ctr"/>
            <a:r>
              <a:rPr lang="es-CO" dirty="0" smtClean="0"/>
              <a:t>Presente imágenes, cuadros, tablas, que le permitan contar lo MAS importante de cada capítulo. </a:t>
            </a:r>
          </a:p>
          <a:p>
            <a:pPr algn="ctr"/>
            <a:r>
              <a:rPr lang="es-CO" dirty="0" smtClean="0"/>
              <a:t>No se trata de exponer las X hojas de su proyecto 10 diapositivas y en 15 minutos; se trata de mostrar lo más relevante de parte del producto obtenido y los pasos para llegar a él.</a:t>
            </a:r>
          </a:p>
          <a:p>
            <a:pPr algn="ctr"/>
            <a:r>
              <a:rPr lang="es-CO" dirty="0" smtClean="0"/>
              <a:t>La exposición de esta parte debe realizarse hablando pausadamente, con seguridad y de manera organizada</a:t>
            </a:r>
          </a:p>
          <a:p>
            <a:pPr algn="ctr"/>
            <a:r>
              <a:rPr lang="es-CO" dirty="0" smtClean="0"/>
              <a:t>Evite llevar papeles en la mano para la exposición</a:t>
            </a:r>
          </a:p>
          <a:p>
            <a:pPr algn="ctr"/>
            <a:r>
              <a:rPr lang="es-CO" dirty="0" smtClean="0"/>
              <a:t>Haga uso de recursos tecnológicos para la exposición: tableta, un portátil auxiliar con la pantalla hacia Ud.</a:t>
            </a:r>
          </a:p>
          <a:p>
            <a:pPr algn="ctr"/>
            <a:r>
              <a:rPr lang="es-CO" dirty="0" smtClean="0"/>
              <a:t>Lleve un dispositivo para pasar las diapositivas. Que no tengan que desplazarse de un lado a otro para dar “</a:t>
            </a:r>
            <a:r>
              <a:rPr lang="es-CO" dirty="0" err="1" smtClean="0"/>
              <a:t>enter</a:t>
            </a:r>
            <a:r>
              <a:rPr lang="es-CO" dirty="0" smtClean="0"/>
              <a:t>” o decirle al compañero que se las pase.</a:t>
            </a:r>
          </a:p>
          <a:p>
            <a:pPr algn="ctr"/>
            <a:r>
              <a:rPr lang="es-CO" dirty="0" smtClean="0"/>
              <a:t>Lleven su propio PC en donde probaron la presentación</a:t>
            </a:r>
          </a:p>
          <a:p>
            <a:pPr algn="ctr"/>
            <a:r>
              <a:rPr lang="es-CO" dirty="0" smtClean="0"/>
              <a:t>Tienen que hablar de la tecnología (lenguaje, framework, </a:t>
            </a:r>
            <a:r>
              <a:rPr lang="es-CO" dirty="0" err="1" smtClean="0"/>
              <a:t>bd</a:t>
            </a:r>
            <a:r>
              <a:rPr lang="es-CO" dirty="0" smtClean="0"/>
              <a:t>, servidor, </a:t>
            </a:r>
            <a:r>
              <a:rPr lang="es-CO" dirty="0" err="1" smtClean="0"/>
              <a:t>etc</a:t>
            </a:r>
            <a:r>
              <a:rPr lang="es-CO" dirty="0" smtClean="0"/>
              <a:t>) utilizado y sustentado rápidamente del por qué lo usaron</a:t>
            </a:r>
            <a:endParaRPr lang="es-CO" dirty="0"/>
          </a:p>
        </p:txBody>
      </p:sp>
    </p:spTree>
    <p:extLst>
      <p:ext uri="{BB962C8B-B14F-4D97-AF65-F5344CB8AC3E}">
        <p14:creationId xmlns:p14="http://schemas.microsoft.com/office/powerpoint/2010/main" val="47022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CO" dirty="0"/>
          </a:p>
        </p:txBody>
      </p:sp>
      <p:sp>
        <p:nvSpPr>
          <p:cNvPr id="5" name="12 CuadroTexto"/>
          <p:cNvSpPr txBox="1"/>
          <p:nvPr/>
        </p:nvSpPr>
        <p:spPr>
          <a:xfrm>
            <a:off x="1439652" y="541369"/>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Recursos Tecnológicos</a:t>
            </a:r>
            <a:endParaRPr lang="es-MX" sz="2800" b="1" spc="50" dirty="0" smtClean="0">
              <a:ln w="11430"/>
              <a:effectLst>
                <a:outerShdw blurRad="76200" dist="50800" dir="5400000" algn="tl" rotWithShape="0">
                  <a:srgbClr val="000000">
                    <a:alpha val="65000"/>
                  </a:srgbClr>
                </a:outerShdw>
              </a:effectLst>
              <a:latin typeface="Arial Black" pitchFamily="34" charset="0"/>
            </a:endParaRPr>
          </a:p>
        </p:txBody>
      </p:sp>
    </p:spTree>
    <p:extLst>
      <p:ext uri="{BB962C8B-B14F-4D97-AF65-F5344CB8AC3E}">
        <p14:creationId xmlns:p14="http://schemas.microsoft.com/office/powerpoint/2010/main" val="609078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CO" dirty="0"/>
          </a:p>
        </p:txBody>
      </p:sp>
      <p:sp>
        <p:nvSpPr>
          <p:cNvPr id="5" name="12 CuadroTexto"/>
          <p:cNvSpPr txBox="1"/>
          <p:nvPr/>
        </p:nvSpPr>
        <p:spPr>
          <a:xfrm>
            <a:off x="1439652" y="541369"/>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Modulo Docente</a:t>
            </a:r>
            <a:endParaRPr lang="es-MX" sz="2800" b="1" spc="50" dirty="0" smtClean="0">
              <a:ln w="11430"/>
              <a:effectLst>
                <a:outerShdw blurRad="76200" dist="50800" dir="5400000" algn="tl" rotWithShape="0">
                  <a:srgbClr val="000000">
                    <a:alpha val="65000"/>
                  </a:srgbClr>
                </a:outerShdw>
              </a:effectLst>
              <a:latin typeface="Arial Black" pitchFamily="34" charset="0"/>
            </a:endParaRPr>
          </a:p>
        </p:txBody>
      </p:sp>
    </p:spTree>
    <p:extLst>
      <p:ext uri="{BB962C8B-B14F-4D97-AF65-F5344CB8AC3E}">
        <p14:creationId xmlns:p14="http://schemas.microsoft.com/office/powerpoint/2010/main" val="2695174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CO" dirty="0"/>
          </a:p>
        </p:txBody>
      </p:sp>
      <p:sp>
        <p:nvSpPr>
          <p:cNvPr id="5" name="12 CuadroTexto"/>
          <p:cNvSpPr txBox="1"/>
          <p:nvPr/>
        </p:nvSpPr>
        <p:spPr>
          <a:xfrm>
            <a:off x="1439652" y="541369"/>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Modulo Coordinador</a:t>
            </a:r>
            <a:endParaRPr lang="es-MX" sz="2800" b="1" spc="50" dirty="0" smtClean="0">
              <a:ln w="11430"/>
              <a:effectLst>
                <a:outerShdw blurRad="76200" dist="50800" dir="5400000" algn="tl" rotWithShape="0">
                  <a:srgbClr val="000000">
                    <a:alpha val="65000"/>
                  </a:srgbClr>
                </a:outerShdw>
              </a:effectLst>
              <a:latin typeface="Arial Black" pitchFamily="34" charset="0"/>
            </a:endParaRPr>
          </a:p>
        </p:txBody>
      </p:sp>
    </p:spTree>
    <p:extLst>
      <p:ext uri="{BB962C8B-B14F-4D97-AF65-F5344CB8AC3E}">
        <p14:creationId xmlns:p14="http://schemas.microsoft.com/office/powerpoint/2010/main" val="1973027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TotalTime>
  <Words>788</Words>
  <Application>Microsoft Office PowerPoint</Application>
  <PresentationFormat>Presentación en pantalla (4:3)</PresentationFormat>
  <Paragraphs>59</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Carlos Rocha</cp:lastModifiedBy>
  <cp:revision>9</cp:revision>
  <dcterms:created xsi:type="dcterms:W3CDTF">2017-12-11T15:12:56Z</dcterms:created>
  <dcterms:modified xsi:type="dcterms:W3CDTF">2017-12-13T21:04:17Z</dcterms:modified>
</cp:coreProperties>
</file>