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royectogradoing\extras\docs\Carga%20de%20Pagin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proyectogradoing\extras\docs\Carga%20de%20Pagin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sz="1400">
                <a:latin typeface="Arial" panose="020B0604020202020204" pitchFamily="34" charset="0"/>
                <a:cs typeface="Arial" panose="020B0604020202020204" pitchFamily="34" charset="0"/>
              </a:rPr>
              <a:t>Carga Parcial por Secciones</a:t>
            </a:r>
          </a:p>
        </c:rich>
      </c:tx>
      <c:layout>
        <c:manualLayout>
          <c:xMode val="edge"/>
          <c:yMode val="edge"/>
          <c:x val="0.21331406040047235"/>
          <c:y val="5.371850866986416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212121472"/>
        <c:axId val="248918400"/>
      </c:barChart>
      <c:catAx>
        <c:axId val="2121214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Secciones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crossAx val="248918400"/>
        <c:crosses val="autoZero"/>
        <c:auto val="1"/>
        <c:lblAlgn val="ctr"/>
        <c:lblOffset val="100"/>
        <c:noMultiLvlLbl val="1"/>
      </c:catAx>
      <c:valAx>
        <c:axId val="248918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Tiempo de Carga (seg)</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1212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legend>
    <c:plotVisOnly val="1"/>
    <c:dispBlanksAs val="zero"/>
    <c:showDLblsOverMax val="1"/>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sz="1600">
                <a:latin typeface="Arial" panose="020B0604020202020204" pitchFamily="34" charset="0"/>
                <a:cs typeface="Arial" panose="020B0604020202020204" pitchFamily="34" charset="0"/>
              </a:rPr>
              <a:t>Carga Total por Secciones</a:t>
            </a:r>
          </a:p>
        </c:rich>
      </c:tx>
      <c:layout>
        <c:manualLayout>
          <c:xMode val="edge"/>
          <c:yMode val="edge"/>
          <c:x val="0.13507725194144546"/>
          <c:y val="2.2918127246134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50288128"/>
        <c:axId val="50289664"/>
      </c:barChart>
      <c:catAx>
        <c:axId val="5028812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Secciones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crossAx val="50289664"/>
        <c:crosses val="autoZero"/>
        <c:auto val="1"/>
        <c:lblAlgn val="ctr"/>
        <c:lblOffset val="100"/>
        <c:noMultiLvlLbl val="1"/>
      </c:catAx>
      <c:valAx>
        <c:axId val="50289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s-CO">
                    <a:latin typeface="Arial" panose="020B0604020202020204" pitchFamily="34" charset="0"/>
                    <a:cs typeface="Arial" panose="020B0604020202020204" pitchFamily="34" charset="0"/>
                  </a:rPr>
                  <a:t>Tiempo de Carga (seg)</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50288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CO"/>
        </a:p>
      </c:txPr>
    </c:legend>
    <c:plotVisOnly val="1"/>
    <c:dispBlanksAs val="zero"/>
    <c:showDLblsOverMax val="1"/>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p:spPr>
      </p:pic>
      <p:pic>
        <p:nvPicPr>
          <p:cNvPr id="4" name="Picture 3"/>
          <p:cNvPicPr>
            <a:picLocks noChangeAspect="1"/>
          </p:cNvPicPr>
          <p:nvPr/>
        </p:nvPicPr>
        <p:blipFill>
          <a:blip r:embed="rId3"/>
          <a:stretch>
            <a:fillRect/>
          </a:stretch>
        </p:blipFill>
        <p:spPr>
          <a:xfrm>
            <a:off x="1613045" y="3977261"/>
            <a:ext cx="3698696" cy="2199301"/>
          </a:xfrm>
          <a:prstGeom prst="rect">
            <a:avLst/>
          </a:prstGeom>
        </p:spPr>
      </p:pic>
      <p:pic>
        <p:nvPicPr>
          <p:cNvPr id="7" name="Picture 6"/>
          <p:cNvPicPr>
            <a:picLocks noChangeAspect="1"/>
          </p:cNvPicPr>
          <p:nvPr/>
        </p:nvPicPr>
        <p:blipFill>
          <a:blip r:embed="rId4"/>
          <a:stretch>
            <a:fillRect/>
          </a:stretch>
        </p:blipFill>
        <p:spPr>
          <a:xfrm>
            <a:off x="1613044" y="6176562"/>
            <a:ext cx="3698696" cy="338068"/>
          </a:xfrm>
          <a:prstGeom prst="rect">
            <a:avLst/>
          </a:prstGeom>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val="2602485393"/>
                    </a:ext>
                  </a:extLst>
                </a:gridCol>
                <a:gridCol w="1728977">
                  <a:extLst>
                    <a:ext uri="{9D8B030D-6E8A-4147-A177-3AD203B41FA5}">
                      <a16:colId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93485905"/>
              </p:ext>
            </p:extLst>
          </p:nvPr>
        </p:nvGraphicFramePr>
        <p:xfrm>
          <a:off x="1134504" y="1589005"/>
          <a:ext cx="5624622" cy="4641676"/>
        </p:xfrm>
        <a:graphic>
          <a:graphicData uri="http://schemas.openxmlformats.org/drawingml/2006/table">
            <a:tbl>
              <a:tblPr>
                <a:tableStyleId>{3B4B98B0-60AC-42C2-AFA5-B58CD77FA1E5}</a:tableStyleId>
              </a:tblPr>
              <a:tblGrid>
                <a:gridCol w="937437">
                  <a:extLst>
                    <a:ext uri="{9D8B030D-6E8A-4147-A177-3AD203B41FA5}">
                      <a16:colId xmlns:a16="http://schemas.microsoft.com/office/drawing/2014/main" val="1021433285"/>
                    </a:ext>
                  </a:extLst>
                </a:gridCol>
                <a:gridCol w="937437">
                  <a:extLst>
                    <a:ext uri="{9D8B030D-6E8A-4147-A177-3AD203B41FA5}">
                      <a16:colId xmlns:a16="http://schemas.microsoft.com/office/drawing/2014/main" val="1809417385"/>
                    </a:ext>
                  </a:extLst>
                </a:gridCol>
                <a:gridCol w="937437">
                  <a:extLst>
                    <a:ext uri="{9D8B030D-6E8A-4147-A177-3AD203B41FA5}">
                      <a16:colId xmlns:a16="http://schemas.microsoft.com/office/drawing/2014/main" val="1689638878"/>
                    </a:ext>
                  </a:extLst>
                </a:gridCol>
                <a:gridCol w="937437">
                  <a:extLst>
                    <a:ext uri="{9D8B030D-6E8A-4147-A177-3AD203B41FA5}">
                      <a16:colId xmlns:a16="http://schemas.microsoft.com/office/drawing/2014/main" val="2762686330"/>
                    </a:ext>
                  </a:extLst>
                </a:gridCol>
                <a:gridCol w="937437">
                  <a:extLst>
                    <a:ext uri="{9D8B030D-6E8A-4147-A177-3AD203B41FA5}">
                      <a16:colId xmlns:a16="http://schemas.microsoft.com/office/drawing/2014/main" val="2113957765"/>
                    </a:ext>
                  </a:extLst>
                </a:gridCol>
                <a:gridCol w="937437">
                  <a:extLst>
                    <a:ext uri="{9D8B030D-6E8A-4147-A177-3AD203B41FA5}">
                      <a16:colId xmlns:a16="http://schemas.microsoft.com/office/drawing/2014/main" val="2495045676"/>
                    </a:ext>
                  </a:extLst>
                </a:gridCol>
              </a:tblGrid>
              <a:tr h="357052">
                <a:tc rowSpan="2">
                  <a:txBody>
                    <a:bodyPr/>
                    <a:lstStyle/>
                    <a:p>
                      <a:pPr algn="ctr" fontAlgn="ctr"/>
                      <a:r>
                        <a:rPr lang="es-CO" sz="1200" u="none" strike="noStrike">
                          <a:effectLst/>
                          <a:latin typeface="Arial" panose="020B0604020202020204" pitchFamily="34" charset="0"/>
                          <a:cs typeface="Arial" panose="020B0604020202020204" pitchFamily="34" charset="0"/>
                        </a:rPr>
                        <a:t>Modulo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rowSpan="2">
                  <a:txBody>
                    <a:bodyPr/>
                    <a:lstStyle/>
                    <a:p>
                      <a:pPr algn="ctr" fontAlgn="ctr"/>
                      <a:r>
                        <a:rPr lang="es-CO" sz="1200" u="none" strike="noStrike">
                          <a:effectLst/>
                          <a:latin typeface="Arial" panose="020B0604020202020204" pitchFamily="34" charset="0"/>
                          <a:cs typeface="Arial" panose="020B0604020202020204" pitchFamily="34" charset="0"/>
                        </a:rPr>
                        <a:t>Seccion</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s-CO"/>
                    </a:p>
                  </a:txBody>
                  <a:tcPr/>
                </a:tc>
                <a:extLst>
                  <a:ext uri="{0D108BD9-81ED-4DB2-BD59-A6C34878D82A}">
                    <a16:rowId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5M</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Docente</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1.50</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Semana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Asignacion</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222222"/>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Evaluar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090693922"/>
                  </a:ext>
                </a:extLst>
              </a:tr>
              <a:tr h="357052">
                <a:tc rowSpan="6">
                  <a:txBody>
                    <a:bodyPr/>
                    <a:lstStyle/>
                    <a:p>
                      <a:pPr algn="ctr" fontAlgn="ctr"/>
                      <a:r>
                        <a:rPr lang="es-CO" sz="1200" u="none" strike="noStrike">
                          <a:effectLst/>
                          <a:latin typeface="Arial" panose="020B0604020202020204" pitchFamily="34" charset="0"/>
                          <a:cs typeface="Arial" panose="020B0604020202020204" pitchFamily="34" charset="0"/>
                        </a:rPr>
                        <a:t>Docente</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Perfil</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1.75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Actividades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Productos</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1.21</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1.16</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1.38</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1.12</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22975958"/>
                  </a:ext>
                </a:extLst>
              </a:tr>
              <a:tr h="357052">
                <a:tc>
                  <a:txBody>
                    <a:bodyPr/>
                    <a:lstStyle/>
                    <a:p>
                      <a:pPr algn="ctr" fontAlgn="ctr"/>
                      <a:r>
                        <a:rPr lang="es-CO" sz="1200" u="none" strike="noStrike">
                          <a:effectLst/>
                          <a:latin typeface="Arial" panose="020B0604020202020204" pitchFamily="34" charset="0"/>
                          <a:cs typeface="Arial" panose="020B0604020202020204" pitchFamily="34" charset="0"/>
                        </a:rPr>
                        <a:t>Auditor</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Busqueda</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a:effectLst/>
                          <a:latin typeface="Arial" panose="020B0604020202020204" pitchFamily="34" charset="0"/>
                          <a:cs typeface="Arial" panose="020B0604020202020204" pitchFamily="34" charset="0"/>
                        </a:rPr>
                        <a:t>1.14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28555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094331215"/>
              </p:ext>
            </p:extLst>
          </p:nvPr>
        </p:nvGraphicFramePr>
        <p:xfrm>
          <a:off x="137337" y="4059758"/>
          <a:ext cx="7878726"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700967335"/>
              </p:ext>
            </p:extLst>
          </p:nvPr>
        </p:nvGraphicFramePr>
        <p:xfrm>
          <a:off x="137337" y="972556"/>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id="{EB5CEF16-DF68-4175-87A1-37A37A1E0664}"/>
              </a:ext>
            </a:extLst>
          </p:cNvPr>
          <p:cNvSpPr txBox="1"/>
          <p:nvPr/>
        </p:nvSpPr>
        <p:spPr>
          <a:xfrm>
            <a:off x="591236" y="1339703"/>
            <a:ext cx="7106735" cy="3477875"/>
          </a:xfrm>
          <a:prstGeom prst="rect">
            <a:avLst/>
          </a:prstGeom>
          <a:noFill/>
        </p:spPr>
        <p:txBody>
          <a:bodyPr wrap="square" rtlCol="0">
            <a:spAutoFit/>
          </a:bodyPr>
          <a:lstStyle/>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ThemeRoller para hacer más amigable el diseño.</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itext</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id="{B3E05B2C-448F-4ECF-BEF8-9F8192CC5623}"/>
              </a:ext>
            </a:extLst>
          </p:cNvPr>
          <p:cNvSpPr txBox="1"/>
          <p:nvPr/>
        </p:nvSpPr>
        <p:spPr>
          <a:xfrm>
            <a:off x="761357" y="1562985"/>
            <a:ext cx="6915350" cy="1938992"/>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202449" y="2182279"/>
            <a:ext cx="7829078" cy="3693319"/>
          </a:xfrm>
          <a:prstGeom prst="rect">
            <a:avLst/>
          </a:prstGeom>
        </p:spPr>
        <p:txBody>
          <a:bodyPr wrap="square">
            <a:spAutoFit/>
          </a:bodyPr>
          <a:lstStyle/>
          <a:p>
            <a:pPr marL="285750" indent="-285750" algn="just">
              <a:buFont typeface="Arial" panose="020B0604020202020204" pitchFamily="34" charset="0"/>
              <a:buChar char="•"/>
            </a:pPr>
            <a:r>
              <a:rPr lang="es-CO" dirty="0">
                <a:solidFill>
                  <a:schemeClr val="tx1">
                    <a:lumMod val="85000"/>
                    <a:lumOff val="15000"/>
                  </a:schemeClr>
                </a:solidFill>
              </a:rPr>
              <a:t>En las Unidades Tecnológicas de Santander la elaboración del plan de trabajo de los docentes implica un gasto prolongado de tiempo por parte del docente. </a:t>
            </a:r>
          </a:p>
          <a:p>
            <a:pPr marL="285750" indent="-285750" algn="just">
              <a:buFont typeface="Arial" panose="020B0604020202020204" pitchFamily="34" charset="0"/>
              <a:buChar char="•"/>
            </a:pPr>
            <a:r>
              <a:rPr lang="es-CO" dirty="0">
                <a:solidFill>
                  <a:schemeClr val="tx1">
                    <a:lumMod val="85000"/>
                    <a:lumOff val="15000"/>
                  </a:schemeClr>
                </a:solidFill>
              </a:rPr>
              <a:t>Se consultó a algunos docentes acerca del diligenciamiento del formato R-DC-54 y en resumen se deduce que el proceso es confuso y tedioso.</a:t>
            </a:r>
          </a:p>
          <a:p>
            <a:pPr marL="285750" indent="-285750" algn="just">
              <a:buFont typeface="Arial" panose="020B0604020202020204" pitchFamily="34" charset="0"/>
              <a:buChar char="•"/>
            </a:pPr>
            <a:r>
              <a:rPr lang="es-CO" dirty="0">
                <a:solidFill>
                  <a:schemeClr val="tx1">
                    <a:lumMod val="85000"/>
                    <a:lumOff val="15000"/>
                  </a:schemeClr>
                </a:solidFill>
              </a:rPr>
              <a:t>hay docentes que desconocen que el formato contiene funciones agregadas para mantener un mínimo control y dar un poco de ayuda durante el completado.</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601590" y="7694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739813" y="2405762"/>
            <a:ext cx="6610869"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170099"/>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158925" y="2559649"/>
            <a:ext cx="6347714"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p:spPr>
      </p:pic>
      <p:sp>
        <p:nvSpPr>
          <p:cNvPr id="8" name="Content Placeholder 5"/>
          <p:cNvSpPr txBox="1">
            <a:spLocks/>
          </p:cNvSpPr>
          <p:nvPr/>
        </p:nvSpPr>
        <p:spPr>
          <a:xfrm>
            <a:off x="226032"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En este modulo se ingresan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p:spPr>
      </p:pic>
      <p:sp>
        <p:nvSpPr>
          <p:cNvPr id="3" name="CuadroTexto 2">
            <a:extLst>
              <a:ext uri="{FF2B5EF4-FFF2-40B4-BE49-F238E27FC236}">
                <a16:creationId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a:solidFill>
                  <a:schemeClr val="tx1">
                    <a:lumMod val="85000"/>
                    <a:lumOff val="15000"/>
                  </a:schemeClr>
                </a:solidFill>
              </a:rPr>
              <a:t>Registro de Actividades y productos</a:t>
            </a:r>
          </a:p>
        </p:txBody>
      </p:sp>
      <p:pic>
        <p:nvPicPr>
          <p:cNvPr id="2" name="Picture 1"/>
          <p:cNvPicPr>
            <a:picLocks noChangeAspect="1"/>
          </p:cNvPicPr>
          <p:nvPr/>
        </p:nvPicPr>
        <p:blipFill>
          <a:blip r:embed="rId2"/>
          <a:stretch>
            <a:fillRect/>
          </a:stretch>
        </p:blipFill>
        <p:spPr>
          <a:xfrm>
            <a:off x="272826" y="1899887"/>
            <a:ext cx="8410142" cy="2480727"/>
          </a:xfrm>
          <a:prstGeom prst="rect">
            <a:avLst/>
          </a:prstGeom>
        </p:spPr>
      </p:pic>
      <p:pic>
        <p:nvPicPr>
          <p:cNvPr id="4" name="Picture 3"/>
          <p:cNvPicPr>
            <a:picLocks noChangeAspect="1"/>
          </p:cNvPicPr>
          <p:nvPr/>
        </p:nvPicPr>
        <p:blipFill>
          <a:blip r:embed="rId3"/>
          <a:stretch>
            <a:fillRect/>
          </a:stretch>
        </p:blipFill>
        <p:spPr>
          <a:xfrm>
            <a:off x="272825" y="4380614"/>
            <a:ext cx="8410142" cy="2317673"/>
          </a:xfrm>
          <a:prstGeom prst="rect">
            <a:avLst/>
          </a:prstGeom>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TotalTime>
  <Words>1523</Words>
  <Application>Microsoft Office PowerPoint</Application>
  <PresentationFormat>Presentación en pantalla (4:3)</PresentationFormat>
  <Paragraphs>172</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Myriad Pro</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71</cp:revision>
  <dcterms:created xsi:type="dcterms:W3CDTF">2017-12-11T15:12:56Z</dcterms:created>
  <dcterms:modified xsi:type="dcterms:W3CDTF">2017-12-14T16:52:56Z</dcterms:modified>
</cp:coreProperties>
</file>