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69" r:id="rId10"/>
    <p:sldId id="272" r:id="rId11"/>
    <p:sldId id="273" r:id="rId12"/>
    <p:sldId id="274" r:id="rId13"/>
    <p:sldId id="271" r:id="rId14"/>
    <p:sldId id="275" r:id="rId15"/>
    <p:sldId id="262" r:id="rId16"/>
    <p:sldId id="263" r:id="rId17"/>
    <p:sldId id="264" r:id="rId18"/>
    <p:sldId id="265" r:id="rId1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3" d="100"/>
          <a:sy n="93" d="100"/>
        </p:scale>
        <p:origin x="13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13/12/2017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13/12/2017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13/12/2017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13/12/2017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13/12/2017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13/12/2017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13/12/2017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smtClean="0">
                <a:latin typeface="Myriad Pro" pitchFamily="34" charset="0"/>
              </a:rPr>
              <a:t>Sandy Pauline Cala Sanguino</a:t>
            </a:r>
          </a:p>
          <a:p>
            <a:pPr algn="ctr"/>
            <a:r>
              <a:rPr lang="es-CO" b="1" dirty="0" smtClean="0">
                <a:latin typeface="Myriad Pro" pitchFamily="34" charset="0"/>
              </a:rPr>
              <a:t>Elkin Giovanny Murillo Quintana</a:t>
            </a:r>
          </a:p>
          <a:p>
            <a:pPr algn="ctr"/>
            <a:r>
              <a:rPr lang="es-CO" b="1" dirty="0" smtClean="0">
                <a:latin typeface="Myriad Pro" pitchFamily="34" charset="0"/>
              </a:rPr>
              <a:t>Ingeniería de Sistemas</a:t>
            </a:r>
            <a:endParaRPr lang="es-CO" b="1" dirty="0">
              <a:latin typeface="Myriad Pro" pitchFamily="34" charset="0"/>
            </a:endParaRPr>
          </a:p>
        </p:txBody>
      </p:sp>
    </p:spTree>
    <p:extLst>
      <p:ext uri="{BB962C8B-B14F-4D97-AF65-F5344CB8AC3E}">
        <p14:creationId xmlns:p14="http://schemas.microsoft.com/office/powerpoint/2010/main" val="1625163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smtClean="0"/>
              <a:t>Registro de Actividades y productos</a:t>
            </a:r>
            <a:endParaRPr lang="es-CO" dirty="0"/>
          </a:p>
        </p:txBody>
      </p:sp>
      <p:pic>
        <p:nvPicPr>
          <p:cNvPr id="2" name="Picture 1"/>
          <p:cNvPicPr>
            <a:picLocks noChangeAspect="1"/>
          </p:cNvPicPr>
          <p:nvPr/>
        </p:nvPicPr>
        <p:blipFill>
          <a:blip r:embed="rId2"/>
          <a:stretch>
            <a:fillRect/>
          </a:stretch>
        </p:blipFill>
        <p:spPr>
          <a:xfrm>
            <a:off x="380144" y="1931543"/>
            <a:ext cx="6904233" cy="2036531"/>
          </a:xfrm>
          <a:prstGeom prst="rect">
            <a:avLst/>
          </a:prstGeom>
        </p:spPr>
      </p:pic>
      <p:pic>
        <p:nvPicPr>
          <p:cNvPr id="4" name="Picture 3"/>
          <p:cNvPicPr>
            <a:picLocks noChangeAspect="1"/>
          </p:cNvPicPr>
          <p:nvPr/>
        </p:nvPicPr>
        <p:blipFill>
          <a:blip r:embed="rId3"/>
          <a:stretch>
            <a:fillRect/>
          </a:stretch>
        </p:blipFill>
        <p:spPr>
          <a:xfrm>
            <a:off x="380144" y="4051229"/>
            <a:ext cx="6922770" cy="1907782"/>
          </a:xfrm>
          <a:prstGeom prst="rect">
            <a:avLst/>
          </a:prstGeom>
        </p:spPr>
      </p:pic>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spTree>
    <p:extLst>
      <p:ext uri="{BB962C8B-B14F-4D97-AF65-F5344CB8AC3E}">
        <p14:creationId xmlns:p14="http://schemas.microsoft.com/office/powerpoint/2010/main" val="3370190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smtClean="0"/>
              <a:t>Registro de horario</a:t>
            </a:r>
            <a:endParaRPr lang="es-CO" dirty="0"/>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pic>
        <p:nvPicPr>
          <p:cNvPr id="5" name="Picture 4"/>
          <p:cNvPicPr>
            <a:picLocks noChangeAspect="1"/>
          </p:cNvPicPr>
          <p:nvPr/>
        </p:nvPicPr>
        <p:blipFill>
          <a:blip r:embed="rId2"/>
          <a:stretch>
            <a:fillRect/>
          </a:stretch>
        </p:blipFill>
        <p:spPr>
          <a:xfrm>
            <a:off x="369869" y="2225199"/>
            <a:ext cx="7033978" cy="3148186"/>
          </a:xfrm>
          <a:prstGeom prst="rect">
            <a:avLst/>
          </a:prstGeom>
        </p:spPr>
      </p:pic>
    </p:spTree>
    <p:extLst>
      <p:ext uri="{BB962C8B-B14F-4D97-AF65-F5344CB8AC3E}">
        <p14:creationId xmlns:p14="http://schemas.microsoft.com/office/powerpoint/2010/main" val="375556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smtClean="0"/>
              <a:t>Reporte RDC-54</a:t>
            </a:r>
            <a:endParaRPr lang="es-CO" dirty="0"/>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p:spPr>
      </p:pic>
      <p:pic>
        <p:nvPicPr>
          <p:cNvPr id="4" name="Picture 3"/>
          <p:cNvPicPr>
            <a:picLocks noChangeAspect="1"/>
          </p:cNvPicPr>
          <p:nvPr/>
        </p:nvPicPr>
        <p:blipFill>
          <a:blip r:embed="rId3"/>
          <a:stretch>
            <a:fillRect/>
          </a:stretch>
        </p:blipFill>
        <p:spPr>
          <a:xfrm>
            <a:off x="1613045" y="3977261"/>
            <a:ext cx="3698696" cy="2199301"/>
          </a:xfrm>
          <a:prstGeom prst="rect">
            <a:avLst/>
          </a:prstGeom>
        </p:spPr>
      </p:pic>
      <p:pic>
        <p:nvPicPr>
          <p:cNvPr id="7" name="Picture 6"/>
          <p:cNvPicPr>
            <a:picLocks noChangeAspect="1"/>
          </p:cNvPicPr>
          <p:nvPr/>
        </p:nvPicPr>
        <p:blipFill>
          <a:blip r:embed="rId4"/>
          <a:stretch>
            <a:fillRect/>
          </a:stretch>
        </p:blipFill>
        <p:spPr>
          <a:xfrm>
            <a:off x="1613044" y="6176562"/>
            <a:ext cx="3698696" cy="338068"/>
          </a:xfrm>
          <a:prstGeom prst="rect">
            <a:avLst/>
          </a:prstGeom>
        </p:spPr>
      </p:pic>
    </p:spTree>
    <p:extLst>
      <p:ext uri="{BB962C8B-B14F-4D97-AF65-F5344CB8AC3E}">
        <p14:creationId xmlns:p14="http://schemas.microsoft.com/office/powerpoint/2010/main" val="2190580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smtClean="0"/>
              <a:t>Registro de Actividades y productos</a:t>
            </a:r>
            <a:endParaRPr lang="es-CO" dirty="0"/>
          </a:p>
        </p:txBody>
      </p:sp>
      <p:sp>
        <p:nvSpPr>
          <p:cNvPr id="5" name="12 CuadroTexto"/>
          <p:cNvSpPr txBox="1"/>
          <p:nvPr/>
        </p:nvSpPr>
        <p:spPr>
          <a:xfrm>
            <a:off x="535526" y="59274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Auditor</a:t>
            </a:r>
          </a:p>
        </p:txBody>
      </p:sp>
      <p:pic>
        <p:nvPicPr>
          <p:cNvPr id="6" name="Picture 5"/>
          <p:cNvPicPr>
            <a:picLocks noChangeAspect="1"/>
          </p:cNvPicPr>
          <p:nvPr/>
        </p:nvPicPr>
        <p:blipFill>
          <a:blip r:embed="rId2"/>
          <a:stretch>
            <a:fillRect/>
          </a:stretch>
        </p:blipFill>
        <p:spPr>
          <a:xfrm>
            <a:off x="494017" y="2365519"/>
            <a:ext cx="6461174" cy="3098826"/>
          </a:xfrm>
          <a:prstGeom prst="rect">
            <a:avLst/>
          </a:prstGeom>
        </p:spPr>
      </p:pic>
    </p:spTree>
    <p:extLst>
      <p:ext uri="{BB962C8B-B14F-4D97-AF65-F5344CB8AC3E}">
        <p14:creationId xmlns:p14="http://schemas.microsoft.com/office/powerpoint/2010/main" val="1545454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O" dirty="0"/>
          </a:p>
        </p:txBody>
      </p:sp>
      <p:sp>
        <p:nvSpPr>
          <p:cNvPr id="5" name="12 CuadroTexto"/>
          <p:cNvSpPr txBox="1"/>
          <p:nvPr/>
        </p:nvSpPr>
        <p:spPr>
          <a:xfrm>
            <a:off x="49443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Pruebas</a:t>
            </a:r>
          </a:p>
        </p:txBody>
      </p:sp>
    </p:spTree>
    <p:extLst>
      <p:ext uri="{BB962C8B-B14F-4D97-AF65-F5344CB8AC3E}">
        <p14:creationId xmlns:p14="http://schemas.microsoft.com/office/powerpoint/2010/main" val="2134572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Conclusiones</a:t>
            </a:r>
          </a:p>
        </p:txBody>
      </p:sp>
      <p:sp>
        <p:nvSpPr>
          <p:cNvPr id="2" name="Rectángulo 1"/>
          <p:cNvSpPr/>
          <p:nvPr/>
        </p:nvSpPr>
        <p:spPr>
          <a:xfrm>
            <a:off x="618565" y="2043570"/>
            <a:ext cx="8216153" cy="1754326"/>
          </a:xfrm>
          <a:prstGeom prst="rect">
            <a:avLst/>
          </a:prstGeom>
        </p:spPr>
        <p:txBody>
          <a:bodyPr wrap="square">
            <a:spAutoFit/>
          </a:bodyPr>
          <a:lstStyle/>
          <a:p>
            <a:pPr algn="ctr"/>
            <a:r>
              <a:rPr lang="es-CO" dirty="0" smtClean="0"/>
              <a:t>Presente las deducciones prácticas obtenidas a partir del desarrollo del Proyecto.</a:t>
            </a:r>
          </a:p>
          <a:p>
            <a:pPr algn="ctr"/>
            <a:endParaRPr lang="es-CO" dirty="0" smtClean="0"/>
          </a:p>
          <a:p>
            <a:pPr algn="ctr"/>
            <a:r>
              <a:rPr lang="es-CO" dirty="0" smtClean="0"/>
              <a:t>Recuerde que las conclusiones deben presentarse de manera lógica y organizada.</a:t>
            </a:r>
          </a:p>
          <a:p>
            <a:pPr algn="ctr"/>
            <a:r>
              <a:rPr lang="es-CO" dirty="0" smtClean="0"/>
              <a:t>Recuerde que es importante mostrar contundencia en las conclusiones</a:t>
            </a:r>
          </a:p>
          <a:p>
            <a:pPr algn="ctr"/>
            <a:r>
              <a:rPr lang="es-CO" dirty="0" smtClean="0"/>
              <a:t>No usen este espacio de la presentación para dar definiciones</a:t>
            </a:r>
          </a:p>
          <a:p>
            <a:pPr algn="ctr"/>
            <a:r>
              <a:rPr lang="es-CO" dirty="0" smtClean="0"/>
              <a:t>Cuenten sus hallazgos, sus deducciones</a:t>
            </a:r>
            <a:endParaRPr lang="es-CO" dirty="0"/>
          </a:p>
        </p:txBody>
      </p:sp>
    </p:spTree>
    <p:extLst>
      <p:ext uri="{BB962C8B-B14F-4D97-AF65-F5344CB8AC3E}">
        <p14:creationId xmlns:p14="http://schemas.microsoft.com/office/powerpoint/2010/main" val="3494442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618565" y="2043570"/>
            <a:ext cx="8216153" cy="2308324"/>
          </a:xfrm>
          <a:prstGeom prst="rect">
            <a:avLst/>
          </a:prstGeom>
        </p:spPr>
        <p:txBody>
          <a:bodyPr wrap="square">
            <a:spAutoFit/>
          </a:bodyPr>
          <a:lstStyle/>
          <a:p>
            <a:pPr algn="ctr"/>
            <a:r>
              <a:rPr lang="es-CO" dirty="0" smtClean="0"/>
              <a:t>Esta sección es OPCIONAL</a:t>
            </a:r>
          </a:p>
          <a:p>
            <a:pPr algn="ctr"/>
            <a:r>
              <a:rPr lang="es-CO" dirty="0" smtClean="0"/>
              <a:t>Presente las indicaciones para que futuros investigadores puedan retomar o ampliar el tema.</a:t>
            </a:r>
          </a:p>
          <a:p>
            <a:pPr algn="ctr"/>
            <a:endParaRPr lang="es-CO" dirty="0" smtClean="0"/>
          </a:p>
          <a:p>
            <a:pPr algn="ctr"/>
            <a:r>
              <a:rPr lang="es-CO" dirty="0" smtClean="0"/>
              <a:t>Recuerde que las recomendaciones tienen como fin orientar futuras investigaciones que contribuyan a mejorar los resultados presentados. Así mismo, establecer lineamientos sobre las aplicaciones prácticas del proyecto presentado en etapas no contempladas en el anteproyecto o descubiertas durante el desarrollo.</a:t>
            </a:r>
            <a:endParaRPr lang="es-CO" dirty="0"/>
          </a:p>
        </p:txBody>
      </p:sp>
    </p:spTree>
    <p:extLst>
      <p:ext uri="{BB962C8B-B14F-4D97-AF65-F5344CB8AC3E}">
        <p14:creationId xmlns:p14="http://schemas.microsoft.com/office/powerpoint/2010/main" val="2586886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8" name="TextBox 7"/>
          <p:cNvSpPr txBox="1"/>
          <p:nvPr/>
        </p:nvSpPr>
        <p:spPr>
          <a:xfrm>
            <a:off x="719191" y="1468488"/>
            <a:ext cx="6298058" cy="4801314"/>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AGUADED GÓMEZ, J. I., LÓPEZ MENESES, E., &amp; DÍAZ, L. A. (</a:t>
            </a:r>
            <a:r>
              <a:rPr lang="es-CO" dirty="0" err="1">
                <a:latin typeface="Arial" panose="020B0604020202020204" pitchFamily="34" charset="0"/>
                <a:cs typeface="Arial" panose="020B0604020202020204" pitchFamily="34" charset="0"/>
              </a:rPr>
              <a:t>n.d</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Formacion</a:t>
            </a:r>
            <a:r>
              <a:rPr lang="es-CO" dirty="0">
                <a:latin typeface="Arial" panose="020B0604020202020204" pitchFamily="34" charset="0"/>
                <a:cs typeface="Arial" panose="020B0604020202020204" pitchFamily="34" charset="0"/>
              </a:rPr>
              <a:t> del profesorado y software social. </a:t>
            </a:r>
            <a:r>
              <a:rPr lang="es-CO" dirty="0" err="1">
                <a:latin typeface="Arial" panose="020B0604020202020204" pitchFamily="34" charset="0"/>
                <a:cs typeface="Arial" panose="020B0604020202020204" pitchFamily="34" charset="0"/>
              </a:rPr>
              <a:t>Retrieved</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from</a:t>
            </a:r>
            <a:r>
              <a:rPr lang="es-CO" dirty="0">
                <a:latin typeface="Arial" panose="020B0604020202020204" pitchFamily="34" charset="0"/>
                <a:cs typeface="Arial" panose="020B0604020202020204" pitchFamily="34" charset="0"/>
              </a:rPr>
              <a:t> http://rabida.uhu.es/dspace/bitstream/handle/10272/6218/Formacion_del_profesorado.pdf?sequence=2</a:t>
            </a:r>
          </a:p>
          <a:p>
            <a:r>
              <a:rPr lang="es-CO" dirty="0" smtClean="0">
                <a:latin typeface="Arial" panose="020B0604020202020204" pitchFamily="34" charset="0"/>
                <a:cs typeface="Arial" panose="020B0604020202020204" pitchFamily="34" charset="0"/>
              </a:rPr>
              <a:t>Bermeo, H. P., González </a:t>
            </a:r>
            <a:r>
              <a:rPr lang="es-CO" dirty="0" err="1" smtClean="0">
                <a:latin typeface="Arial" panose="020B0604020202020204" pitchFamily="34" charset="0"/>
                <a:cs typeface="Arial" panose="020B0604020202020204" pitchFamily="34" charset="0"/>
              </a:rPr>
              <a:t>Bañales</a:t>
            </a:r>
            <a:r>
              <a:rPr lang="es-CO" dirty="0" smtClean="0">
                <a:latin typeface="Arial" panose="020B0604020202020204" pitchFamily="34" charset="0"/>
                <a:cs typeface="Arial" panose="020B0604020202020204" pitchFamily="34" charset="0"/>
              </a:rPr>
              <a:t>, D. L., &amp; Otálora, J. (2013). Desempeño de los sectores de alta tecnología en regiones de bajo perfil tecnológico. Una mirada al caso de la industria del software en Tolima (Colombia). POLIANTEA, 6(10). https://doi.org/10.15765/plnt.v6i10.238</a:t>
            </a:r>
          </a:p>
          <a:p>
            <a:r>
              <a:rPr lang="es-CO" dirty="0" err="1" smtClean="0">
                <a:latin typeface="Arial" panose="020B0604020202020204" pitchFamily="34" charset="0"/>
                <a:cs typeface="Arial" panose="020B0604020202020204" pitchFamily="34" charset="0"/>
              </a:rPr>
              <a:t>Cordeiro</a:t>
            </a:r>
            <a:r>
              <a:rPr lang="es-CO" dirty="0" smtClean="0">
                <a:latin typeface="Arial" panose="020B0604020202020204" pitchFamily="34" charset="0"/>
                <a:cs typeface="Arial" panose="020B0604020202020204" pitchFamily="34" charset="0"/>
              </a:rPr>
              <a:t>, J. (2014). </a:t>
            </a:r>
          </a:p>
          <a:p>
            <a:r>
              <a:rPr lang="es-CO" dirty="0" smtClean="0">
                <a:latin typeface="Arial" panose="020B0604020202020204" pitchFamily="34" charset="0"/>
                <a:cs typeface="Arial" panose="020B0604020202020204" pitchFamily="34" charset="0"/>
              </a:rPr>
              <a:t>Lugo </a:t>
            </a:r>
            <a:r>
              <a:rPr lang="es-CO" dirty="0">
                <a:latin typeface="Arial" panose="020B0604020202020204" pitchFamily="34" charset="0"/>
                <a:cs typeface="Arial" panose="020B0604020202020204" pitchFamily="34" charset="0"/>
              </a:rPr>
              <a:t>Silva, C., &amp; López García, S. (2013). Informador </a:t>
            </a:r>
            <a:r>
              <a:rPr lang="es-CO" dirty="0" err="1">
                <a:latin typeface="Arial" panose="020B0604020202020204" pitchFamily="34" charset="0"/>
                <a:cs typeface="Arial" panose="020B0604020202020204" pitchFamily="34" charset="0"/>
              </a:rPr>
              <a:t>técnico</a:t>
            </a:r>
            <a:r>
              <a:rPr lang="es-CO" dirty="0">
                <a:latin typeface="Arial" panose="020B0604020202020204" pitchFamily="34" charset="0"/>
                <a:cs typeface="Arial" panose="020B0604020202020204" pitchFamily="34" charset="0"/>
              </a:rPr>
              <a:t>. Informador técnico, ISSN 0122-056X, ISSN-e 2256-5035, No. 77, 2, 2013, págs. 192-200. Centro Nacional de Asistencia Técnica a la Industria, ASTIN-SENA. </a:t>
            </a:r>
            <a:r>
              <a:rPr lang="es-CO" dirty="0" err="1">
                <a:latin typeface="Arial" panose="020B0604020202020204" pitchFamily="34" charset="0"/>
                <a:cs typeface="Arial" panose="020B0604020202020204" pitchFamily="34" charset="0"/>
              </a:rPr>
              <a:t>Retrieved</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from</a:t>
            </a:r>
            <a:r>
              <a:rPr lang="es-CO" dirty="0">
                <a:latin typeface="Arial" panose="020B0604020202020204" pitchFamily="34" charset="0"/>
                <a:cs typeface="Arial" panose="020B0604020202020204" pitchFamily="34" charset="0"/>
              </a:rPr>
              <a:t> https://</a:t>
            </a:r>
            <a:r>
              <a:rPr lang="es-CO" dirty="0" smtClean="0">
                <a:latin typeface="Arial" panose="020B0604020202020204" pitchFamily="34" charset="0"/>
                <a:cs typeface="Arial" panose="020B0604020202020204" pitchFamily="34" charset="0"/>
              </a:rPr>
              <a:t>dialnet.unirioja.es/servlet/articulo?codigo=4560567</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7883" y="3253805"/>
            <a:ext cx="8216153" cy="923330"/>
          </a:xfrm>
          <a:prstGeom prst="rect">
            <a:avLst/>
          </a:prstGeom>
        </p:spPr>
        <p:txBody>
          <a:bodyPr wrap="square">
            <a:spAutoFit/>
          </a:bodyPr>
          <a:lstStyle/>
          <a:p>
            <a:pPr algn="ctr"/>
            <a:r>
              <a:rPr lang="es-CO" dirty="0" smtClean="0"/>
              <a:t>Exprese sus agradecimientos a la Institución, al programa, a los evaluadores,  y a su director </a:t>
            </a:r>
            <a:r>
              <a:rPr lang="es-CO" dirty="0" smtClean="0">
                <a:sym typeface="Wingdings" panose="05000000000000000000" pitchFamily="2" charset="2"/>
              </a:rPr>
              <a:t></a:t>
            </a:r>
            <a:endParaRPr lang="es-CO" dirty="0" smtClean="0"/>
          </a:p>
          <a:p>
            <a:pPr algn="ctr"/>
            <a:endParaRPr lang="es-CO" dirty="0"/>
          </a:p>
        </p:txBody>
      </p:sp>
      <p:sp>
        <p:nvSpPr>
          <p:cNvPr id="3" name="TextBox 2"/>
          <p:cNvSpPr txBox="1"/>
          <p:nvPr/>
        </p:nvSpPr>
        <p:spPr>
          <a:xfrm>
            <a:off x="1305573" y="1654139"/>
            <a:ext cx="5732980" cy="1477328"/>
          </a:xfrm>
          <a:prstGeom prst="rect">
            <a:avLst/>
          </a:prstGeom>
          <a:noFill/>
        </p:spPr>
        <p:txBody>
          <a:bodyPr wrap="square" rtlCol="0">
            <a:spAutoFit/>
          </a:bodyPr>
          <a:lstStyle/>
          <a:p>
            <a:r>
              <a:rPr lang="es-CO" dirty="0"/>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604562" y="1990893"/>
            <a:ext cx="7829078" cy="5632311"/>
          </a:xfrm>
          <a:prstGeom prst="rect">
            <a:avLst/>
          </a:prstGeom>
        </p:spPr>
        <p:txBody>
          <a:bodyPr wrap="square">
            <a:spAutoFit/>
          </a:bodyPr>
          <a:lstStyle/>
          <a:p>
            <a:pPr algn="just"/>
            <a:r>
              <a:rPr lang="es-CO" dirty="0"/>
              <a:t>En las Unidades Tecnológicas de Santander la elaboración del plan de trabajo de los docentes implica un gasto prolongado de tiempo por parte del docente, sin importar que se use una herramienta ofimática como Microsoft Excel. Se consultó a algunos docentes acerca del diligenciamiento del formato R-DC-54 y en resumen se deduce que el proceso es confuso y tedioso, sobretodo en docentes que no están familiarizados con estas herramientas, parte de lo que dijeron es que cuando el documento no está bien diligenciado, deben corregir muchas veces, y que suele ser preferible hacerlo desde el principio, esto para el docente se vuelve frustrante y pierde tiempo en esta actividad, además, hay docentes que desconocen que el formato contiene funciones agregadas para mantener un mínimo control y dar un poco de ayuda durante el completado, pero que si accidentalmente se borran o modifican las funciones de las celdas, el formato se daña, desde ese instante el docente debe estar muy pendiente de cada dato que ingresa y al final aumenta la probabilidad de caer en errores.</a:t>
            </a:r>
          </a:p>
          <a:p>
            <a:pPr algn="ctr"/>
            <a:endParaRPr lang="es-CO" dirty="0"/>
          </a:p>
          <a:p>
            <a:pPr algn="ctr"/>
            <a:r>
              <a:rPr lang="es-CO" dirty="0" smtClean="0"/>
              <a:t>Coloque solo ideas (máximo 6) sobre las que va a hablar.</a:t>
            </a:r>
          </a:p>
          <a:p>
            <a:pPr algn="ctr"/>
            <a:endParaRPr lang="es-CO" dirty="0" smtClean="0"/>
          </a:p>
          <a:p>
            <a:pPr algn="ctr"/>
            <a:r>
              <a:rPr lang="es-CO" dirty="0"/>
              <a:t>¿Es posible que una herramienta tecnológica mejore el proceso de realización del plan de trabajo del docente de las Unidades Tecnológicas de Santander?</a:t>
            </a:r>
          </a:p>
          <a:p>
            <a:pPr algn="ctr"/>
            <a:endParaRPr lang="es-CO" dirty="0"/>
          </a:p>
        </p:txBody>
      </p:sp>
    </p:spTree>
    <p:extLst>
      <p:ext uri="{BB962C8B-B14F-4D97-AF65-F5344CB8AC3E}">
        <p14:creationId xmlns:p14="http://schemas.microsoft.com/office/powerpoint/2010/main" val="1227951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601590" y="7694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601590" y="1661483"/>
            <a:ext cx="6610869" cy="3416320"/>
          </a:xfrm>
          <a:prstGeom prst="rect">
            <a:avLst/>
          </a:prstGeom>
        </p:spPr>
        <p:txBody>
          <a:bodyPr wrap="square">
            <a:spAutoFit/>
          </a:bodyPr>
          <a:lstStyle/>
          <a:p>
            <a:pPr algn="just"/>
            <a:r>
              <a:rPr lang="es-CO" sz="2400" dirty="0"/>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3785652"/>
          </a:xfrm>
          <a:prstGeom prst="rect">
            <a:avLst/>
          </a:prstGeom>
        </p:spPr>
        <p:txBody>
          <a:bodyPr wrap="square">
            <a:spAutoFit/>
          </a:bodyPr>
          <a:lstStyle/>
          <a:p>
            <a:pPr algn="just"/>
            <a:r>
              <a:rPr lang="es-CO" sz="2000" dirty="0" smtClean="0"/>
              <a:t>Diseñar </a:t>
            </a:r>
            <a:r>
              <a:rPr lang="es-CO" sz="2000" dirty="0"/>
              <a:t>una arquitectura software que permita gestionar el proceso de planeación de las actividades de los docentes de tiempo completo, basados en el formato R-DC-54 de las UTS.</a:t>
            </a:r>
          </a:p>
          <a:p>
            <a:pPr algn="just"/>
            <a:r>
              <a:rPr lang="es-CO" sz="2000" dirty="0"/>
              <a:t/>
            </a:r>
            <a:br>
              <a:rPr lang="es-CO" sz="2000" dirty="0"/>
            </a:br>
            <a:r>
              <a:rPr lang="es-CO" sz="2000" dirty="0" smtClean="0"/>
              <a:t>Desarrollar</a:t>
            </a:r>
            <a:r>
              <a:rPr lang="es-CO" sz="2000" dirty="0"/>
              <a:t>, codificar e implementar el código fuente correspondiente a los modelos para el correcto funcionamiento de la aplicación basado en los modelos y estructuras planteadas anteriormente.</a:t>
            </a:r>
          </a:p>
          <a:p>
            <a:pPr algn="just"/>
            <a:r>
              <a:rPr lang="es-CO" sz="2000" b="1" dirty="0"/>
              <a:t/>
            </a:r>
            <a:br>
              <a:rPr lang="es-CO" sz="2000" b="1" dirty="0"/>
            </a:br>
            <a:r>
              <a:rPr lang="es-CO" sz="2000" dirty="0" smtClean="0"/>
              <a:t>Diseñar </a:t>
            </a:r>
            <a:r>
              <a:rPr lang="es-CO" sz="2000" dirty="0"/>
              <a:t>y realizar pruebas funcionales, de usabilidad y de carga al sistema de información desarrollado, verificando de esta manera el correcto funcionamiento</a:t>
            </a:r>
            <a:r>
              <a:rPr lang="es-CO" sz="2000" dirty="0" smtClean="0"/>
              <a:t>.</a:t>
            </a:r>
            <a:endParaRPr lang="es-MX" sz="2000" dirty="0" smtClean="0"/>
          </a:p>
        </p:txBody>
      </p:sp>
    </p:spTree>
    <p:extLst>
      <p:ext uri="{BB962C8B-B14F-4D97-AF65-F5344CB8AC3E}">
        <p14:creationId xmlns:p14="http://schemas.microsoft.com/office/powerpoint/2010/main" val="3435132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18565" y="2043570"/>
            <a:ext cx="8216153" cy="4524315"/>
          </a:xfrm>
          <a:prstGeom prst="rect">
            <a:avLst/>
          </a:prstGeom>
        </p:spPr>
        <p:txBody>
          <a:bodyPr wrap="square">
            <a:spAutoFit/>
          </a:bodyPr>
          <a:lstStyle/>
          <a:p>
            <a:pPr algn="ctr"/>
            <a:r>
              <a:rPr lang="es-CO" dirty="0" smtClean="0"/>
              <a:t>Utilice máximo 10 diapositivas para mostrar los resultados del proyecto. </a:t>
            </a:r>
          </a:p>
          <a:p>
            <a:pPr algn="ctr"/>
            <a:r>
              <a:rPr lang="es-CO" dirty="0" smtClean="0"/>
              <a:t>Presente imágenes, cuadros, tablas, que le permitan contar lo MAS importante de cada capítulo. </a:t>
            </a:r>
          </a:p>
          <a:p>
            <a:pPr algn="ctr"/>
            <a:r>
              <a:rPr lang="es-CO" dirty="0" smtClean="0"/>
              <a:t>No se trata de exponer las X hojas de su proyecto 10 diapositivas y en 15 minutos; se trata de mostrar lo más relevante de parte del producto obtenido y los pasos para llegar a él.</a:t>
            </a:r>
          </a:p>
          <a:p>
            <a:pPr algn="ctr"/>
            <a:r>
              <a:rPr lang="es-CO" dirty="0" smtClean="0"/>
              <a:t>La exposición de esta parte debe realizarse hablando pausadamente, con seguridad y de manera organizada</a:t>
            </a:r>
          </a:p>
          <a:p>
            <a:pPr algn="ctr"/>
            <a:r>
              <a:rPr lang="es-CO" dirty="0" smtClean="0"/>
              <a:t>Evite llevar papeles en la mano para la exposición</a:t>
            </a:r>
          </a:p>
          <a:p>
            <a:pPr algn="ctr"/>
            <a:r>
              <a:rPr lang="es-CO" dirty="0" smtClean="0"/>
              <a:t>Haga uso de recursos tecnológicos para la exposición: tableta, un portátil auxiliar con la pantalla hacia Ud.</a:t>
            </a:r>
          </a:p>
          <a:p>
            <a:pPr algn="ctr"/>
            <a:r>
              <a:rPr lang="es-CO" dirty="0" smtClean="0"/>
              <a:t>Lleve un dispositivo para pasar las diapositivas. Que no tengan que desplazarse de un lado a otro para dar “</a:t>
            </a:r>
            <a:r>
              <a:rPr lang="es-CO" dirty="0" err="1" smtClean="0"/>
              <a:t>enter</a:t>
            </a:r>
            <a:r>
              <a:rPr lang="es-CO" dirty="0" smtClean="0"/>
              <a:t>” o decirle al compañero que se las pase.</a:t>
            </a:r>
          </a:p>
          <a:p>
            <a:pPr algn="ctr"/>
            <a:r>
              <a:rPr lang="es-CO" dirty="0" smtClean="0"/>
              <a:t>Lleven su propio PC en donde probaron la presentación</a:t>
            </a:r>
          </a:p>
          <a:p>
            <a:pPr algn="ctr"/>
            <a:r>
              <a:rPr lang="es-CO" dirty="0" smtClean="0"/>
              <a:t>Tienen que hablar de la tecnología (lenguaje, framework, </a:t>
            </a:r>
            <a:r>
              <a:rPr lang="es-CO" dirty="0" err="1" smtClean="0"/>
              <a:t>bd</a:t>
            </a:r>
            <a:r>
              <a:rPr lang="es-CO" dirty="0" smtClean="0"/>
              <a:t>, servidor, </a:t>
            </a:r>
            <a:r>
              <a:rPr lang="es-CO" dirty="0" err="1" smtClean="0"/>
              <a:t>etc</a:t>
            </a:r>
            <a:r>
              <a:rPr lang="es-CO" dirty="0" smtClean="0"/>
              <a:t>) utilizado y sustentado rápidamente del por qué lo usaron</a:t>
            </a:r>
            <a:endParaRPr lang="es-CO" dirty="0"/>
          </a:p>
        </p:txBody>
      </p:sp>
    </p:spTree>
    <p:extLst>
      <p:ext uri="{BB962C8B-B14F-4D97-AF65-F5344CB8AC3E}">
        <p14:creationId xmlns:p14="http://schemas.microsoft.com/office/powerpoint/2010/main" val="47022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9443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Arquitectura</a:t>
            </a:r>
          </a:p>
        </p:txBody>
      </p:sp>
      <p:pic>
        <p:nvPicPr>
          <p:cNvPr id="2" name="Picture 1"/>
          <p:cNvPicPr>
            <a:picLocks noChangeAspect="1"/>
          </p:cNvPicPr>
          <p:nvPr/>
        </p:nvPicPr>
        <p:blipFill>
          <a:blip r:embed="rId2"/>
          <a:stretch>
            <a:fillRect/>
          </a:stretch>
        </p:blipFill>
        <p:spPr>
          <a:xfrm>
            <a:off x="0" y="913883"/>
            <a:ext cx="7724896" cy="5944117"/>
          </a:xfrm>
          <a:prstGeom prst="rect">
            <a:avLst/>
          </a:prstGeom>
        </p:spPr>
      </p:pic>
    </p:spTree>
    <p:extLst>
      <p:ext uri="{BB962C8B-B14F-4D97-AF65-F5344CB8AC3E}">
        <p14:creationId xmlns:p14="http://schemas.microsoft.com/office/powerpoint/2010/main" val="609078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Coordinador</a:t>
            </a:r>
          </a:p>
        </p:txBody>
      </p:sp>
      <p:sp>
        <p:nvSpPr>
          <p:cNvPr id="6" name="Content Placeholder 5"/>
          <p:cNvSpPr>
            <a:spLocks noGrp="1"/>
          </p:cNvSpPr>
          <p:nvPr>
            <p:ph idx="1"/>
          </p:nvPr>
        </p:nvSpPr>
        <p:spPr>
          <a:xfrm>
            <a:off x="226032" y="2368472"/>
            <a:ext cx="6347714" cy="390418"/>
          </a:xfrm>
        </p:spPr>
        <p:txBody>
          <a:bodyPr/>
          <a:lstStyle/>
          <a:p>
            <a:pPr marL="0" indent="0">
              <a:buNone/>
            </a:pPr>
            <a:r>
              <a:rPr lang="es-CO" dirty="0" smtClean="0"/>
              <a:t>Menú Asignación.</a:t>
            </a:r>
            <a:endParaRPr lang="es-CO" dirty="0"/>
          </a:p>
        </p:txBody>
      </p:sp>
      <p:pic>
        <p:nvPicPr>
          <p:cNvPr id="3" name="Picture 2"/>
          <p:cNvPicPr>
            <a:picLocks noChangeAspect="1"/>
          </p:cNvPicPr>
          <p:nvPr/>
        </p:nvPicPr>
        <p:blipFill>
          <a:blip r:embed="rId2"/>
          <a:stretch>
            <a:fillRect/>
          </a:stretch>
        </p:blipFill>
        <p:spPr>
          <a:xfrm>
            <a:off x="226032" y="2938409"/>
            <a:ext cx="7211317" cy="2229493"/>
          </a:xfrm>
          <a:prstGeom prst="rect">
            <a:avLst/>
          </a:prstGeom>
        </p:spPr>
      </p:pic>
      <p:sp>
        <p:nvSpPr>
          <p:cNvPr id="8" name="Content Placeholder 5"/>
          <p:cNvSpPr txBox="1">
            <a:spLocks/>
          </p:cNvSpPr>
          <p:nvPr/>
        </p:nvSpPr>
        <p:spPr>
          <a:xfrm>
            <a:off x="226032"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smtClean="0"/>
              <a:t>En este modulo se ingresan los docentes, las semanas del semestre, la asignación a cada docente y evaluar cada docente.</a:t>
            </a:r>
            <a:endParaRPr lang="es-CO" dirty="0"/>
          </a:p>
        </p:txBody>
      </p:sp>
    </p:spTree>
    <p:extLst>
      <p:ext uri="{BB962C8B-B14F-4D97-AF65-F5344CB8AC3E}">
        <p14:creationId xmlns:p14="http://schemas.microsoft.com/office/powerpoint/2010/main" val="2457930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88963" y="1757553"/>
            <a:ext cx="6348412" cy="3146044"/>
          </a:xfrm>
          <a:prstGeom prst="rect">
            <a:avLst/>
          </a:prstGeom>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pic>
        <p:nvPicPr>
          <p:cNvPr id="4" name="Picture 3"/>
          <p:cNvPicPr>
            <a:picLocks noChangeAspect="1"/>
          </p:cNvPicPr>
          <p:nvPr/>
        </p:nvPicPr>
        <p:blipFill>
          <a:blip r:embed="rId3"/>
          <a:stretch>
            <a:fillRect/>
          </a:stretch>
        </p:blipFill>
        <p:spPr>
          <a:xfrm>
            <a:off x="588963" y="4903597"/>
            <a:ext cx="6348412" cy="339594"/>
          </a:xfrm>
          <a:prstGeom prst="rect">
            <a:avLst/>
          </a:prstGeom>
        </p:spPr>
      </p:pic>
    </p:spTree>
    <p:extLst>
      <p:ext uri="{BB962C8B-B14F-4D97-AF65-F5344CB8AC3E}">
        <p14:creationId xmlns:p14="http://schemas.microsoft.com/office/powerpoint/2010/main" val="2695174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smtClean="0"/>
              <a:t>Registro de Actividades y productos</a:t>
            </a:r>
            <a:endParaRPr lang="es-CO" dirty="0"/>
          </a:p>
        </p:txBody>
      </p:sp>
      <p:pic>
        <p:nvPicPr>
          <p:cNvPr id="2" name="Picture 1"/>
          <p:cNvPicPr>
            <a:picLocks noChangeAspect="1"/>
          </p:cNvPicPr>
          <p:nvPr/>
        </p:nvPicPr>
        <p:blipFill>
          <a:blip r:embed="rId2"/>
          <a:stretch>
            <a:fillRect/>
          </a:stretch>
        </p:blipFill>
        <p:spPr>
          <a:xfrm>
            <a:off x="380144" y="1931543"/>
            <a:ext cx="6904233" cy="2036531"/>
          </a:xfrm>
          <a:prstGeom prst="rect">
            <a:avLst/>
          </a:prstGeom>
        </p:spPr>
      </p:pic>
      <p:pic>
        <p:nvPicPr>
          <p:cNvPr id="4" name="Picture 3"/>
          <p:cNvPicPr>
            <a:picLocks noChangeAspect="1"/>
          </p:cNvPicPr>
          <p:nvPr/>
        </p:nvPicPr>
        <p:blipFill>
          <a:blip r:embed="rId3"/>
          <a:stretch>
            <a:fillRect/>
          </a:stretch>
        </p:blipFill>
        <p:spPr>
          <a:xfrm>
            <a:off x="380144" y="4051229"/>
            <a:ext cx="6922770" cy="1907782"/>
          </a:xfrm>
          <a:prstGeom prst="rect">
            <a:avLst/>
          </a:prstGeom>
        </p:spPr>
      </p:pic>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spTree>
    <p:extLst>
      <p:ext uri="{BB962C8B-B14F-4D97-AF65-F5344CB8AC3E}">
        <p14:creationId xmlns:p14="http://schemas.microsoft.com/office/powerpoint/2010/main" val="2867277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310</TotalTime>
  <Words>920</Words>
  <Application>Microsoft Office PowerPoint</Application>
  <PresentationFormat>On-screen Show (4:3)</PresentationFormat>
  <Paragraphs>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Myriad Pro</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User</cp:lastModifiedBy>
  <cp:revision>28</cp:revision>
  <dcterms:created xsi:type="dcterms:W3CDTF">2017-12-11T15:12:56Z</dcterms:created>
  <dcterms:modified xsi:type="dcterms:W3CDTF">2017-12-14T05:02:21Z</dcterms:modified>
</cp:coreProperties>
</file>