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6" r:id="rId7"/>
    <p:sldId id="270" r:id="rId8"/>
    <p:sldId id="267" r:id="rId9"/>
    <p:sldId id="269" r:id="rId10"/>
    <p:sldId id="272" r:id="rId11"/>
    <p:sldId id="273" r:id="rId12"/>
    <p:sldId id="274" r:id="rId13"/>
    <p:sldId id="271" r:id="rId14"/>
    <p:sldId id="275" r:id="rId15"/>
    <p:sldId id="262" r:id="rId16"/>
    <p:sldId id="263" r:id="rId17"/>
    <p:sldId id="264" r:id="rId18"/>
    <p:sldId id="265" r:id="rId1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13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13/12/2017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13/12/2017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13/12/2017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13/12/2017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13/12/2017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13/12/2017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13/12/2017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13/12/2017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smtClean="0">
                <a:latin typeface="Myriad Pro" pitchFamily="34" charset="0"/>
              </a:rPr>
              <a:t>Sandy Pauline Cala Sanguino</a:t>
            </a:r>
          </a:p>
          <a:p>
            <a:pPr algn="ctr"/>
            <a:r>
              <a:rPr lang="es-CO" b="1" dirty="0" smtClean="0">
                <a:latin typeface="Myriad Pro" pitchFamily="34" charset="0"/>
              </a:rPr>
              <a:t>Elkin Giovanny Murillo Quintana</a:t>
            </a:r>
          </a:p>
          <a:p>
            <a:pPr algn="ctr"/>
            <a:r>
              <a:rPr lang="es-CO" b="1" dirty="0" smtClean="0">
                <a:latin typeface="Myriad Pro" pitchFamily="34" charset="0"/>
              </a:rPr>
              <a:t>Ingeniería de Sistemas</a:t>
            </a:r>
            <a:endParaRPr lang="es-CO" b="1" dirty="0">
              <a:latin typeface="Myriad Pro" pitchFamily="34" charset="0"/>
            </a:endParaRPr>
          </a:p>
        </p:txBody>
      </p:sp>
    </p:spTree>
    <p:extLst>
      <p:ext uri="{BB962C8B-B14F-4D97-AF65-F5344CB8AC3E}">
        <p14:creationId xmlns:p14="http://schemas.microsoft.com/office/powerpoint/2010/main" val="1625163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smtClean="0"/>
              <a:t>Registro de Actividades y productos</a:t>
            </a:r>
            <a:endParaRPr lang="es-CO" dirty="0"/>
          </a:p>
        </p:txBody>
      </p:sp>
      <p:pic>
        <p:nvPicPr>
          <p:cNvPr id="2" name="Picture 1"/>
          <p:cNvPicPr>
            <a:picLocks noChangeAspect="1"/>
          </p:cNvPicPr>
          <p:nvPr/>
        </p:nvPicPr>
        <p:blipFill>
          <a:blip r:embed="rId2"/>
          <a:stretch>
            <a:fillRect/>
          </a:stretch>
        </p:blipFill>
        <p:spPr>
          <a:xfrm>
            <a:off x="380144" y="1931543"/>
            <a:ext cx="6904233" cy="2036531"/>
          </a:xfrm>
          <a:prstGeom prst="rect">
            <a:avLst/>
          </a:prstGeom>
        </p:spPr>
      </p:pic>
      <p:pic>
        <p:nvPicPr>
          <p:cNvPr id="4" name="Picture 3"/>
          <p:cNvPicPr>
            <a:picLocks noChangeAspect="1"/>
          </p:cNvPicPr>
          <p:nvPr/>
        </p:nvPicPr>
        <p:blipFill>
          <a:blip r:embed="rId3"/>
          <a:stretch>
            <a:fillRect/>
          </a:stretch>
        </p:blipFill>
        <p:spPr>
          <a:xfrm>
            <a:off x="380144" y="4051229"/>
            <a:ext cx="6922770" cy="1907782"/>
          </a:xfrm>
          <a:prstGeom prst="rect">
            <a:avLst/>
          </a:prstGeom>
        </p:spPr>
      </p:pic>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spTree>
    <p:extLst>
      <p:ext uri="{BB962C8B-B14F-4D97-AF65-F5344CB8AC3E}">
        <p14:creationId xmlns:p14="http://schemas.microsoft.com/office/powerpoint/2010/main" val="3370190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smtClean="0"/>
              <a:t>Registro de horario</a:t>
            </a:r>
            <a:endParaRPr lang="es-CO" dirty="0"/>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pic>
        <p:nvPicPr>
          <p:cNvPr id="5" name="Picture 4"/>
          <p:cNvPicPr>
            <a:picLocks noChangeAspect="1"/>
          </p:cNvPicPr>
          <p:nvPr/>
        </p:nvPicPr>
        <p:blipFill>
          <a:blip r:embed="rId2"/>
          <a:stretch>
            <a:fillRect/>
          </a:stretch>
        </p:blipFill>
        <p:spPr>
          <a:xfrm>
            <a:off x="369869" y="2225199"/>
            <a:ext cx="7033978" cy="3148186"/>
          </a:xfrm>
          <a:prstGeom prst="rect">
            <a:avLst/>
          </a:prstGeom>
        </p:spPr>
      </p:pic>
    </p:spTree>
    <p:extLst>
      <p:ext uri="{BB962C8B-B14F-4D97-AF65-F5344CB8AC3E}">
        <p14:creationId xmlns:p14="http://schemas.microsoft.com/office/powerpoint/2010/main" val="375556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smtClean="0"/>
              <a:t>Reporte RDC-54</a:t>
            </a:r>
            <a:endParaRPr lang="es-CO" dirty="0"/>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p:spPr>
      </p:pic>
      <p:pic>
        <p:nvPicPr>
          <p:cNvPr id="4" name="Picture 3"/>
          <p:cNvPicPr>
            <a:picLocks noChangeAspect="1"/>
          </p:cNvPicPr>
          <p:nvPr/>
        </p:nvPicPr>
        <p:blipFill>
          <a:blip r:embed="rId3"/>
          <a:stretch>
            <a:fillRect/>
          </a:stretch>
        </p:blipFill>
        <p:spPr>
          <a:xfrm>
            <a:off x="1613045" y="3977261"/>
            <a:ext cx="3698696" cy="2199301"/>
          </a:xfrm>
          <a:prstGeom prst="rect">
            <a:avLst/>
          </a:prstGeom>
        </p:spPr>
      </p:pic>
      <p:pic>
        <p:nvPicPr>
          <p:cNvPr id="7" name="Picture 6"/>
          <p:cNvPicPr>
            <a:picLocks noChangeAspect="1"/>
          </p:cNvPicPr>
          <p:nvPr/>
        </p:nvPicPr>
        <p:blipFill>
          <a:blip r:embed="rId4"/>
          <a:stretch>
            <a:fillRect/>
          </a:stretch>
        </p:blipFill>
        <p:spPr>
          <a:xfrm>
            <a:off x="1613044" y="6176562"/>
            <a:ext cx="3698696" cy="338068"/>
          </a:xfrm>
          <a:prstGeom prst="rect">
            <a:avLst/>
          </a:prstGeom>
        </p:spPr>
      </p:pic>
    </p:spTree>
    <p:extLst>
      <p:ext uri="{BB962C8B-B14F-4D97-AF65-F5344CB8AC3E}">
        <p14:creationId xmlns:p14="http://schemas.microsoft.com/office/powerpoint/2010/main" val="2190580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smtClean="0"/>
              <a:t>Registro de Actividades y productos</a:t>
            </a:r>
            <a:endParaRPr lang="es-CO" dirty="0"/>
          </a:p>
        </p:txBody>
      </p:sp>
      <p:sp>
        <p:nvSpPr>
          <p:cNvPr id="5" name="12 CuadroTexto"/>
          <p:cNvSpPr txBox="1"/>
          <p:nvPr/>
        </p:nvSpPr>
        <p:spPr>
          <a:xfrm>
            <a:off x="535526" y="59274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Auditor</a:t>
            </a:r>
          </a:p>
        </p:txBody>
      </p:sp>
      <p:pic>
        <p:nvPicPr>
          <p:cNvPr id="6" name="Picture 5"/>
          <p:cNvPicPr>
            <a:picLocks noChangeAspect="1"/>
          </p:cNvPicPr>
          <p:nvPr/>
        </p:nvPicPr>
        <p:blipFill>
          <a:blip r:embed="rId2"/>
          <a:stretch>
            <a:fillRect/>
          </a:stretch>
        </p:blipFill>
        <p:spPr>
          <a:xfrm>
            <a:off x="494017" y="2365519"/>
            <a:ext cx="6461174" cy="3098826"/>
          </a:xfrm>
          <a:prstGeom prst="rect">
            <a:avLst/>
          </a:prstGeom>
        </p:spPr>
      </p:pic>
    </p:spTree>
    <p:extLst>
      <p:ext uri="{BB962C8B-B14F-4D97-AF65-F5344CB8AC3E}">
        <p14:creationId xmlns:p14="http://schemas.microsoft.com/office/powerpoint/2010/main" val="1545454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O" dirty="0"/>
          </a:p>
        </p:txBody>
      </p:sp>
      <p:sp>
        <p:nvSpPr>
          <p:cNvPr id="5" name="12 CuadroTexto"/>
          <p:cNvSpPr txBox="1"/>
          <p:nvPr/>
        </p:nvSpPr>
        <p:spPr>
          <a:xfrm>
            <a:off x="49443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Pruebas</a:t>
            </a:r>
            <a:endParaRPr lang="es-MX" sz="2800" b="1" spc="50" dirty="0" smtClean="0">
              <a:ln w="11430"/>
              <a:effectLst>
                <a:outerShdw blurRad="76200" dist="50800" dir="5400000" algn="tl" rotWithShape="0">
                  <a:srgbClr val="000000">
                    <a:alpha val="65000"/>
                  </a:srgbClr>
                </a:outerShdw>
              </a:effectLst>
              <a:latin typeface="Arial Black" pitchFamily="34" charset="0"/>
            </a:endParaRPr>
          </a:p>
        </p:txBody>
      </p:sp>
    </p:spTree>
    <p:extLst>
      <p:ext uri="{BB962C8B-B14F-4D97-AF65-F5344CB8AC3E}">
        <p14:creationId xmlns:p14="http://schemas.microsoft.com/office/powerpoint/2010/main" val="2134572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Conclusiones</a:t>
            </a:r>
          </a:p>
        </p:txBody>
      </p:sp>
      <p:sp>
        <p:nvSpPr>
          <p:cNvPr id="2" name="Rectángulo 1"/>
          <p:cNvSpPr/>
          <p:nvPr/>
        </p:nvSpPr>
        <p:spPr>
          <a:xfrm>
            <a:off x="618565" y="2043570"/>
            <a:ext cx="8216153" cy="1754326"/>
          </a:xfrm>
          <a:prstGeom prst="rect">
            <a:avLst/>
          </a:prstGeom>
        </p:spPr>
        <p:txBody>
          <a:bodyPr wrap="square">
            <a:spAutoFit/>
          </a:bodyPr>
          <a:lstStyle/>
          <a:p>
            <a:pPr algn="ctr"/>
            <a:r>
              <a:rPr lang="es-CO" dirty="0" smtClean="0"/>
              <a:t>Presente las deducciones prácticas obtenidas a partir del desarrollo del Proyecto.</a:t>
            </a:r>
          </a:p>
          <a:p>
            <a:pPr algn="ctr"/>
            <a:endParaRPr lang="es-CO" dirty="0" smtClean="0"/>
          </a:p>
          <a:p>
            <a:pPr algn="ctr"/>
            <a:r>
              <a:rPr lang="es-CO" dirty="0" smtClean="0"/>
              <a:t>Recuerde que las conclusiones deben presentarse de manera lógica y organizada.</a:t>
            </a:r>
          </a:p>
          <a:p>
            <a:pPr algn="ctr"/>
            <a:r>
              <a:rPr lang="es-CO" dirty="0" smtClean="0"/>
              <a:t>Recuerde que es importante mostrar contundencia en las conclusiones</a:t>
            </a:r>
          </a:p>
          <a:p>
            <a:pPr algn="ctr"/>
            <a:r>
              <a:rPr lang="es-CO" dirty="0" smtClean="0"/>
              <a:t>No usen este espacio de la presentación para dar definiciones</a:t>
            </a:r>
          </a:p>
          <a:p>
            <a:pPr algn="ctr"/>
            <a:r>
              <a:rPr lang="es-CO" dirty="0" smtClean="0"/>
              <a:t>Cuenten sus hallazgos, sus deducciones</a:t>
            </a:r>
            <a:endParaRPr lang="es-CO" dirty="0"/>
          </a:p>
        </p:txBody>
      </p:sp>
    </p:spTree>
    <p:extLst>
      <p:ext uri="{BB962C8B-B14F-4D97-AF65-F5344CB8AC3E}">
        <p14:creationId xmlns:p14="http://schemas.microsoft.com/office/powerpoint/2010/main" val="3494442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618565" y="2043570"/>
            <a:ext cx="8216153" cy="2308324"/>
          </a:xfrm>
          <a:prstGeom prst="rect">
            <a:avLst/>
          </a:prstGeom>
        </p:spPr>
        <p:txBody>
          <a:bodyPr wrap="square">
            <a:spAutoFit/>
          </a:bodyPr>
          <a:lstStyle/>
          <a:p>
            <a:pPr algn="ctr"/>
            <a:r>
              <a:rPr lang="es-CO" dirty="0" smtClean="0"/>
              <a:t>Esta sección es OPCIONAL</a:t>
            </a:r>
          </a:p>
          <a:p>
            <a:pPr algn="ctr"/>
            <a:r>
              <a:rPr lang="es-CO" dirty="0" smtClean="0"/>
              <a:t>Presente las indicaciones para que futuros investigadores puedan retomar o ampliar el tema.</a:t>
            </a:r>
          </a:p>
          <a:p>
            <a:pPr algn="ctr"/>
            <a:endParaRPr lang="es-CO" dirty="0" smtClean="0"/>
          </a:p>
          <a:p>
            <a:pPr algn="ctr"/>
            <a:r>
              <a:rPr lang="es-CO" dirty="0" smtClean="0"/>
              <a:t>Recuerde que las recomendaciones tienen como fin orientar futuras investigaciones que contribuyan a mejorar los resultados presentados. Así mismo, establecer lineamientos sobre las aplicaciones prácticas del proyecto presentado en etapas no contempladas en el anteproyecto o descubiertas durante el desarrollo.</a:t>
            </a:r>
            <a:endParaRPr lang="es-CO" dirty="0"/>
          </a:p>
        </p:txBody>
      </p:sp>
    </p:spTree>
    <p:extLst>
      <p:ext uri="{BB962C8B-B14F-4D97-AF65-F5344CB8AC3E}">
        <p14:creationId xmlns:p14="http://schemas.microsoft.com/office/powerpoint/2010/main" val="2586886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8" name="TextBox 7"/>
          <p:cNvSpPr txBox="1"/>
          <p:nvPr/>
        </p:nvSpPr>
        <p:spPr>
          <a:xfrm>
            <a:off x="719191" y="1468488"/>
            <a:ext cx="6298058" cy="21144250"/>
          </a:xfrm>
          <a:prstGeom prst="rect">
            <a:avLst/>
          </a:prstGeom>
          <a:noFill/>
        </p:spPr>
        <p:txBody>
          <a:bodyPr wrap="square" rtlCol="0">
            <a:spAutoFit/>
          </a:bodyPr>
          <a:lstStyle/>
          <a:p>
            <a:r>
              <a:rPr lang="es-CO"/>
              <a:t>AGUADED GÓMEZ, J. I., LÓPEZ MENESES, E., &amp; DÍAZ, L. A. (n.d.). Formacion del profesorado y software social. Retrieved from http://rabida.uhu.es/dspace/bitstream/handle/10272/6218/Formacion_del_profesorado.pdf?sequence=2</a:t>
            </a:r>
          </a:p>
          <a:p>
            <a:r>
              <a:rPr lang="es-CO"/>
              <a:t>Bermeo, H. P., González Bañales, D. L., &amp; Otálora, J. (2013). Desempeño de los sectores de alta tecnología en regiones de bajo perfil tecnológico. Una mirada al caso de la industria del software en Tolima (Colombia). POLIANTEA, 6(10). https://doi.org/10.15765/plnt.v6i10.238</a:t>
            </a:r>
          </a:p>
          <a:p>
            <a:r>
              <a:rPr lang="es-CO"/>
              <a:t>Cordeiro, J. (2014). Apuntes de Ciencia &amp;amp; Sociedad. Apuntes de Ciencia &amp; Sociedad (Vol. 4). Retrieved from http://journals.continental.edu.pe/index.php/apuntes/article/view/255/279</a:t>
            </a:r>
          </a:p>
          <a:p>
            <a:r>
              <a:rPr lang="es-CO"/>
              <a:t>Gimenez de Litebi Aznar, J. (2010). Muy breve historia del software. Retrieved July 2, 2017, from http://www.itespresso.es/muy-breve-historia-del-software-45687.html</a:t>
            </a:r>
          </a:p>
          <a:p>
            <a:r>
              <a:rPr lang="es-CO"/>
              <a:t>Lugo Silva, C., &amp; López García, S. (2013). Informador técnico. Informador técnico, ISSN 0122-056X, ISSN-e 2256-5035, No. 77, 2, 2013, págs. 192-200. Centro Nacional de Asistencia Técnica a la Industria, ASTIN-SENA. Retrieved from https://dialnet.unirioja.es/servlet/articulo?codigo=4560567</a:t>
            </a:r>
          </a:p>
          <a:p>
            <a:r>
              <a:rPr lang="es-CO"/>
              <a:t>Majó, Joan, M., &amp; Pere. (2001). La revolución educativa en la era de Internet. Retrieved from http://portal.cuc.edu.ve/upc/PNFT/TC/La revolucion educativa en la era de Internet.pdf</a:t>
            </a:r>
          </a:p>
          <a:p>
            <a:r>
              <a:rPr lang="es-CO"/>
              <a:t>Manuel Luzuriaga Directora, J., Alejandra Cechich CoDirectora, D., &amp; Rossi, G. (2011). Universidad Nacional de La Plata Mejora de Procesos como Soporte a Prácticas de Gobierno Electrónico. Retrieved from http://sedici.unlp.edu.ar/bitstream/handle/10915/4199/Documento_completo.pdf?sequence=1</a:t>
            </a:r>
          </a:p>
          <a:p>
            <a:r>
              <a:rPr lang="es-CO"/>
              <a:t>Morato, M. (2016). Empieza bien el 2016: sumérgete en la revolución del software. Retrieved July 2, 2017, from https://www.fayerwayer.com/2016/01/empieza-bien-el-2016-sumergete-en-la-revolucion-del-software/</a:t>
            </a:r>
          </a:p>
          <a:p>
            <a:r>
              <a:rPr lang="es-CO"/>
              <a:t>Moravia. (n.d.). Pruebas de funcionalidad. Retrieved November 13, 2017, from https://www.moravia.com/es/services/engineering-testing/functionality-testing/</a:t>
            </a:r>
          </a:p>
          <a:p>
            <a:r>
              <a:rPr lang="es-CO"/>
              <a:t>Moreno Álvarez, J. L. (2004). Aplicación de un Sistema Experto para el desarrollo de Sistema Evaluador del modelo Capability Maturity Model (CMM) niveles dos y tres. Retrieved from http://catarina.udlap.mx/u_dl_a/tales/documentos/lis/moreno_a_jl/capitulo5.pdf</a:t>
            </a:r>
          </a:p>
          <a:p>
            <a:r>
              <a:rPr lang="es-CO"/>
              <a:t>Neumann, P. G. (1993). The Role Of Software Engineering. Communications of the ACM, 36(5), 114. https://doi.org/10.1145/155049.214836</a:t>
            </a:r>
          </a:p>
          <a:p>
            <a:r>
              <a:rPr lang="es-CO"/>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r>
              <a:rPr lang="es-CO"/>
              <a:t>Políticas de Privacidad y Condiciones de Uso. (n.d.). Retrieved from http://www.mintic.gov.co/portal/604/w3-article-2627.html</a:t>
            </a:r>
          </a:p>
          <a:p>
            <a:r>
              <a:rPr lang="es-CO"/>
              <a:t>Pruebas de Interfaces y Contenidos | Guía Digital. (n.d.). Retrieved November 13, 2017, from http://www.guiadigital.gob.cl/articulo/pruebas-de-interfaces-y-contenidos</a:t>
            </a:r>
          </a:p>
          <a:p>
            <a:r>
              <a:rPr lang="es-CO"/>
              <a:t>Risen, J. (2013). Un “software” revolucionario que revela los secretos de las grandes bases de datos | Internacional | EL PAÍS. Retrieved July 2, 2017, from http://internacional.elpais.com/internacional/2013/06/10/actualidad/1370853710_349931.html</a:t>
            </a:r>
          </a:p>
          <a:p>
            <a:r>
              <a:rPr lang="es-CO"/>
              <a:t>Rodríguez Bello, D. L., &amp; Valero Sánchez, D. A. (2015). Adaptación de una solución de software libre para el control y monitoreo de traslado. reponame:Repositorio Institucional Universidad Santo Tomás. Retrieved from http://repository.usta.edu.co/handle/11634/391</a:t>
            </a:r>
            <a:endParaRPr lang="es-CO" dirty="0"/>
          </a:p>
        </p:txBody>
      </p:sp>
    </p:spTree>
    <p:extLst>
      <p:ext uri="{BB962C8B-B14F-4D97-AF65-F5344CB8AC3E}">
        <p14:creationId xmlns:p14="http://schemas.microsoft.com/office/powerpoint/2010/main" val="54138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7883" y="3253805"/>
            <a:ext cx="8216153" cy="923330"/>
          </a:xfrm>
          <a:prstGeom prst="rect">
            <a:avLst/>
          </a:prstGeom>
        </p:spPr>
        <p:txBody>
          <a:bodyPr wrap="square">
            <a:spAutoFit/>
          </a:bodyPr>
          <a:lstStyle/>
          <a:p>
            <a:pPr algn="ctr"/>
            <a:r>
              <a:rPr lang="es-CO" dirty="0" smtClean="0"/>
              <a:t>Exprese sus agradecimientos a la Institución, al programa, a los evaluadores,  y a su director </a:t>
            </a:r>
            <a:r>
              <a:rPr lang="es-CO" dirty="0" smtClean="0">
                <a:sym typeface="Wingdings" panose="05000000000000000000" pitchFamily="2" charset="2"/>
              </a:rPr>
              <a:t></a:t>
            </a:r>
            <a:endParaRPr lang="es-CO" dirty="0" smtClean="0"/>
          </a:p>
          <a:p>
            <a:pPr algn="ctr"/>
            <a:endParaRPr lang="es-CO" dirty="0"/>
          </a:p>
        </p:txBody>
      </p:sp>
      <p:sp>
        <p:nvSpPr>
          <p:cNvPr id="3" name="TextBox 2"/>
          <p:cNvSpPr txBox="1"/>
          <p:nvPr/>
        </p:nvSpPr>
        <p:spPr>
          <a:xfrm>
            <a:off x="1305573" y="1654139"/>
            <a:ext cx="5732980" cy="1477328"/>
          </a:xfrm>
          <a:prstGeom prst="rect">
            <a:avLst/>
          </a:prstGeom>
          <a:noFill/>
        </p:spPr>
        <p:txBody>
          <a:bodyPr wrap="square" rtlCol="0">
            <a:spAutoFit/>
          </a:bodyPr>
          <a:lstStyle/>
          <a:p>
            <a:r>
              <a:rPr lang="es-CO" dirty="0"/>
              <a:t>Se agradece a los docentes de las Unidades Tecnológicas de Santander por la orientación desde el inicio de la carrera, fue un gran apoyo para el desarrollo integral de cada uno de nosotros como profesionales</a:t>
            </a:r>
            <a:endParaRPr lang="es-CO" dirty="0"/>
          </a:p>
        </p:txBody>
      </p:sp>
    </p:spTree>
    <p:extLst>
      <p:ext uri="{BB962C8B-B14F-4D97-AF65-F5344CB8AC3E}">
        <p14:creationId xmlns:p14="http://schemas.microsoft.com/office/powerpoint/2010/main" val="379082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Planteamiento del Problema</a:t>
            </a:r>
          </a:p>
        </p:txBody>
      </p:sp>
      <p:sp>
        <p:nvSpPr>
          <p:cNvPr id="2" name="Rectángulo 1"/>
          <p:cNvSpPr/>
          <p:nvPr/>
        </p:nvSpPr>
        <p:spPr>
          <a:xfrm>
            <a:off x="604562" y="1990893"/>
            <a:ext cx="7829078" cy="5632311"/>
          </a:xfrm>
          <a:prstGeom prst="rect">
            <a:avLst/>
          </a:prstGeom>
        </p:spPr>
        <p:txBody>
          <a:bodyPr wrap="square">
            <a:spAutoFit/>
          </a:bodyPr>
          <a:lstStyle/>
          <a:p>
            <a:pPr algn="just"/>
            <a:r>
              <a:rPr lang="es-CO" dirty="0"/>
              <a:t>En las Unidades Tecnológicas de Santander la elaboración del plan de trabajo de los docentes implica un gasto prolongado de tiempo por parte del docente, sin importar que se use una herramienta ofimática como Microsoft Excel. Se consultó a algunos docentes acerca del diligenciamiento del formato R-DC-54 y en resumen se deduce que el proceso es confuso y tedioso, sobretodo en docentes que no están familiarizados con estas herramientas, parte de lo que dijeron es que cuando el documento no está bien diligenciado, deben corregir muchas veces, y que suele ser preferible hacerlo desde el principio, esto para el docente se vuelve frustrante y pierde tiempo en esta actividad, además, hay docentes que desconocen que el formato contiene funciones agregadas para mantener un mínimo control y dar un poco de ayuda durante el completado, pero que si accidentalmente se borran o modifican las funciones de las celdas, el formato se daña, desde ese instante el docente debe estar muy pendiente de cada dato que ingresa y al final aumenta la probabilidad de caer en errores.</a:t>
            </a:r>
          </a:p>
          <a:p>
            <a:pPr algn="ctr"/>
            <a:endParaRPr lang="es-CO" dirty="0"/>
          </a:p>
          <a:p>
            <a:pPr algn="ctr"/>
            <a:r>
              <a:rPr lang="es-CO" dirty="0" smtClean="0"/>
              <a:t>Coloque solo ideas (máximo 6) sobre las que va a hablar.</a:t>
            </a:r>
          </a:p>
          <a:p>
            <a:pPr algn="ctr"/>
            <a:endParaRPr lang="es-CO" dirty="0" smtClean="0"/>
          </a:p>
          <a:p>
            <a:pPr algn="ctr"/>
            <a:r>
              <a:rPr lang="es-CO" dirty="0"/>
              <a:t>¿Es posible que una herramienta tecnológica mejore el proceso de realización del plan de trabajo del docente de las Unidades Tecnológicas de Santander?</a:t>
            </a:r>
          </a:p>
          <a:p>
            <a:pPr algn="ctr"/>
            <a:endParaRPr lang="es-CO" dirty="0"/>
          </a:p>
        </p:txBody>
      </p:sp>
    </p:spTree>
    <p:extLst>
      <p:ext uri="{BB962C8B-B14F-4D97-AF65-F5344CB8AC3E}">
        <p14:creationId xmlns:p14="http://schemas.microsoft.com/office/powerpoint/2010/main" val="1227951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521435" y="2020086"/>
            <a:ext cx="7995332" cy="4005223"/>
          </a:xfrm>
          <a:prstGeom prst="roundRect">
            <a:avLst/>
          </a:prstGeom>
          <a:effectLst>
            <a:glow rad="635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4" name="12 CuadroTexto"/>
          <p:cNvSpPr txBox="1"/>
          <p:nvPr/>
        </p:nvSpPr>
        <p:spPr>
          <a:xfrm>
            <a:off x="1386753" y="103653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755702" y="2349852"/>
            <a:ext cx="7632595" cy="3539430"/>
          </a:xfrm>
          <a:prstGeom prst="rect">
            <a:avLst/>
          </a:prstGeom>
        </p:spPr>
        <p:txBody>
          <a:bodyPr wrap="square">
            <a:spAutoFit/>
          </a:bodyPr>
          <a:lstStyle/>
          <a:p>
            <a:pPr algn="just"/>
            <a:r>
              <a:rPr lang="es-CO" sz="2800" dirty="0"/>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a:t>
            </a:r>
            <a:r>
              <a:rPr lang="es-CO" sz="2800" dirty="0" err="1"/>
              <a:t>source</a:t>
            </a:r>
            <a:r>
              <a:rPr lang="es-CO" sz="2800" dirty="0"/>
              <a:t>.</a:t>
            </a:r>
          </a:p>
        </p:txBody>
      </p:sp>
    </p:spTree>
    <p:extLst>
      <p:ext uri="{BB962C8B-B14F-4D97-AF65-F5344CB8AC3E}">
        <p14:creationId xmlns:p14="http://schemas.microsoft.com/office/powerpoint/2010/main" val="2603685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445864" y="1700331"/>
            <a:ext cx="8184258" cy="4632455"/>
          </a:xfrm>
          <a:prstGeom prst="roundRect">
            <a:avLst/>
          </a:prstGeom>
          <a:effectLst>
            <a:glow rad="635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4" name="12 CuadroTexto"/>
          <p:cNvSpPr txBox="1"/>
          <p:nvPr/>
        </p:nvSpPr>
        <p:spPr>
          <a:xfrm>
            <a:off x="1399311" y="1036532"/>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Objetivos Específicos</a:t>
            </a:r>
          </a:p>
        </p:txBody>
      </p:sp>
      <p:sp>
        <p:nvSpPr>
          <p:cNvPr id="2" name="Rectángulo 1"/>
          <p:cNvSpPr/>
          <p:nvPr/>
        </p:nvSpPr>
        <p:spPr>
          <a:xfrm>
            <a:off x="695246" y="1805746"/>
            <a:ext cx="7738394" cy="4524315"/>
          </a:xfrm>
          <a:prstGeom prst="rect">
            <a:avLst/>
          </a:prstGeom>
        </p:spPr>
        <p:txBody>
          <a:bodyPr wrap="square">
            <a:spAutoFit/>
          </a:bodyPr>
          <a:lstStyle/>
          <a:p>
            <a:pPr algn="just"/>
            <a:r>
              <a:rPr lang="es-CO" sz="2400" dirty="0" smtClean="0"/>
              <a:t>Diseñar </a:t>
            </a:r>
            <a:r>
              <a:rPr lang="es-CO" sz="2400" dirty="0"/>
              <a:t>una arquitectura software que permita gestionar el proceso de planeación de las actividades de los docentes de tiempo completo, basados en el formato R-DC-54 de las UTS.</a:t>
            </a:r>
          </a:p>
          <a:p>
            <a:pPr algn="just"/>
            <a:r>
              <a:rPr lang="es-CO" sz="2400" dirty="0"/>
              <a:t/>
            </a:r>
            <a:br>
              <a:rPr lang="es-CO" sz="2400" dirty="0"/>
            </a:br>
            <a:r>
              <a:rPr lang="es-CO" sz="2400" dirty="0" smtClean="0"/>
              <a:t>Desarrollar</a:t>
            </a:r>
            <a:r>
              <a:rPr lang="es-CO" sz="2400" dirty="0"/>
              <a:t>, codificar e implementar el código fuente correspondiente a los modelos para el correcto funcionamiento de la aplicación basado en los modelos y estructuras planteadas anteriormente.</a:t>
            </a:r>
          </a:p>
          <a:p>
            <a:pPr algn="just"/>
            <a:r>
              <a:rPr lang="es-CO" sz="2400" b="1" dirty="0"/>
              <a:t/>
            </a:r>
            <a:br>
              <a:rPr lang="es-CO" sz="2400" b="1" dirty="0"/>
            </a:br>
            <a:r>
              <a:rPr lang="es-CO" sz="2400" dirty="0" smtClean="0"/>
              <a:t>Diseñar </a:t>
            </a:r>
            <a:r>
              <a:rPr lang="es-CO" sz="2400" dirty="0"/>
              <a:t>y realizar pruebas funcionales, de usabilidad y de carga al sistema de información desarrollado, verificando de esta manera el correcto funcionamiento</a:t>
            </a:r>
            <a:r>
              <a:rPr lang="es-CO" sz="2400" dirty="0" smtClean="0"/>
              <a:t>.</a:t>
            </a:r>
            <a:endParaRPr lang="es-MX" sz="2400" dirty="0" smtClean="0"/>
          </a:p>
        </p:txBody>
      </p:sp>
    </p:spTree>
    <p:extLst>
      <p:ext uri="{BB962C8B-B14F-4D97-AF65-F5344CB8AC3E}">
        <p14:creationId xmlns:p14="http://schemas.microsoft.com/office/powerpoint/2010/main" val="3435132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99311" y="1259286"/>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18565" y="2043570"/>
            <a:ext cx="8216153" cy="4524315"/>
          </a:xfrm>
          <a:prstGeom prst="rect">
            <a:avLst/>
          </a:prstGeom>
        </p:spPr>
        <p:txBody>
          <a:bodyPr wrap="square">
            <a:spAutoFit/>
          </a:bodyPr>
          <a:lstStyle/>
          <a:p>
            <a:pPr algn="ctr"/>
            <a:r>
              <a:rPr lang="es-CO" dirty="0" smtClean="0"/>
              <a:t>Utilice máximo 10 diapositivas para mostrar los resultados del proyecto. </a:t>
            </a:r>
          </a:p>
          <a:p>
            <a:pPr algn="ctr"/>
            <a:r>
              <a:rPr lang="es-CO" dirty="0" smtClean="0"/>
              <a:t>Presente imágenes, cuadros, tablas, que le permitan contar lo MAS importante de cada capítulo. </a:t>
            </a:r>
          </a:p>
          <a:p>
            <a:pPr algn="ctr"/>
            <a:r>
              <a:rPr lang="es-CO" dirty="0" smtClean="0"/>
              <a:t>No se trata de exponer las X hojas de su proyecto 10 diapositivas y en 15 minutos; se trata de mostrar lo más relevante de parte del producto obtenido y los pasos para llegar a él.</a:t>
            </a:r>
          </a:p>
          <a:p>
            <a:pPr algn="ctr"/>
            <a:r>
              <a:rPr lang="es-CO" dirty="0" smtClean="0"/>
              <a:t>La exposición de esta parte debe realizarse hablando pausadamente, con seguridad y de manera organizada</a:t>
            </a:r>
          </a:p>
          <a:p>
            <a:pPr algn="ctr"/>
            <a:r>
              <a:rPr lang="es-CO" dirty="0" smtClean="0"/>
              <a:t>Evite llevar papeles en la mano para la exposición</a:t>
            </a:r>
          </a:p>
          <a:p>
            <a:pPr algn="ctr"/>
            <a:r>
              <a:rPr lang="es-CO" dirty="0" smtClean="0"/>
              <a:t>Haga uso de recursos tecnológicos para la exposición: tableta, un portátil auxiliar con la pantalla hacia Ud.</a:t>
            </a:r>
          </a:p>
          <a:p>
            <a:pPr algn="ctr"/>
            <a:r>
              <a:rPr lang="es-CO" dirty="0" smtClean="0"/>
              <a:t>Lleve un dispositivo para pasar las diapositivas. Que no tengan que desplazarse de un lado a otro para dar “</a:t>
            </a:r>
            <a:r>
              <a:rPr lang="es-CO" dirty="0" err="1" smtClean="0"/>
              <a:t>enter</a:t>
            </a:r>
            <a:r>
              <a:rPr lang="es-CO" dirty="0" smtClean="0"/>
              <a:t>” o decirle al compañero que se las pase.</a:t>
            </a:r>
          </a:p>
          <a:p>
            <a:pPr algn="ctr"/>
            <a:r>
              <a:rPr lang="es-CO" dirty="0" smtClean="0"/>
              <a:t>Lleven su propio PC en donde probaron la presentación</a:t>
            </a:r>
          </a:p>
          <a:p>
            <a:pPr algn="ctr"/>
            <a:r>
              <a:rPr lang="es-CO" dirty="0" smtClean="0"/>
              <a:t>Tienen que hablar de la tecnología (lenguaje, framework, </a:t>
            </a:r>
            <a:r>
              <a:rPr lang="es-CO" dirty="0" err="1" smtClean="0"/>
              <a:t>bd</a:t>
            </a:r>
            <a:r>
              <a:rPr lang="es-CO" dirty="0" smtClean="0"/>
              <a:t>, servidor, </a:t>
            </a:r>
            <a:r>
              <a:rPr lang="es-CO" dirty="0" err="1" smtClean="0"/>
              <a:t>etc</a:t>
            </a:r>
            <a:r>
              <a:rPr lang="es-CO" dirty="0" smtClean="0"/>
              <a:t>) utilizado y sustentado rápidamente del por qué lo usaron</a:t>
            </a:r>
            <a:endParaRPr lang="es-CO" dirty="0"/>
          </a:p>
        </p:txBody>
      </p:sp>
    </p:spTree>
    <p:extLst>
      <p:ext uri="{BB962C8B-B14F-4D97-AF65-F5344CB8AC3E}">
        <p14:creationId xmlns:p14="http://schemas.microsoft.com/office/powerpoint/2010/main" val="47022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9443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Arquitectura</a:t>
            </a:r>
            <a:endParaRPr lang="es-MX" sz="2800" b="1" spc="50" dirty="0" smtClean="0">
              <a:ln w="11430"/>
              <a:effectLst>
                <a:outerShdw blurRad="76200" dist="50800" dir="5400000" algn="tl" rotWithShape="0">
                  <a:srgbClr val="000000">
                    <a:alpha val="65000"/>
                  </a:srgbClr>
                </a:outerShdw>
              </a:effectLst>
              <a:latin typeface="Arial Black" pitchFamily="34" charset="0"/>
            </a:endParaRPr>
          </a:p>
        </p:txBody>
      </p:sp>
      <p:pic>
        <p:nvPicPr>
          <p:cNvPr id="2" name="Picture 1"/>
          <p:cNvPicPr>
            <a:picLocks noChangeAspect="1"/>
          </p:cNvPicPr>
          <p:nvPr/>
        </p:nvPicPr>
        <p:blipFill>
          <a:blip r:embed="rId2"/>
          <a:stretch>
            <a:fillRect/>
          </a:stretch>
        </p:blipFill>
        <p:spPr>
          <a:xfrm>
            <a:off x="0" y="913883"/>
            <a:ext cx="7724896" cy="5944117"/>
          </a:xfrm>
          <a:prstGeom prst="rect">
            <a:avLst/>
          </a:prstGeom>
        </p:spPr>
      </p:pic>
    </p:spTree>
    <p:extLst>
      <p:ext uri="{BB962C8B-B14F-4D97-AF65-F5344CB8AC3E}">
        <p14:creationId xmlns:p14="http://schemas.microsoft.com/office/powerpoint/2010/main" val="609078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Coordinador</a:t>
            </a:r>
          </a:p>
        </p:txBody>
      </p:sp>
      <p:sp>
        <p:nvSpPr>
          <p:cNvPr id="6" name="Content Placeholder 5"/>
          <p:cNvSpPr>
            <a:spLocks noGrp="1"/>
          </p:cNvSpPr>
          <p:nvPr>
            <p:ph idx="1"/>
          </p:nvPr>
        </p:nvSpPr>
        <p:spPr>
          <a:xfrm>
            <a:off x="226032" y="2368472"/>
            <a:ext cx="6347714" cy="390418"/>
          </a:xfrm>
        </p:spPr>
        <p:txBody>
          <a:bodyPr/>
          <a:lstStyle/>
          <a:p>
            <a:pPr marL="0" indent="0">
              <a:buNone/>
            </a:pPr>
            <a:r>
              <a:rPr lang="es-CO" dirty="0" smtClean="0"/>
              <a:t>Menú Asignación.</a:t>
            </a:r>
            <a:endParaRPr lang="es-CO" dirty="0"/>
          </a:p>
        </p:txBody>
      </p:sp>
      <p:pic>
        <p:nvPicPr>
          <p:cNvPr id="3" name="Picture 2"/>
          <p:cNvPicPr>
            <a:picLocks noChangeAspect="1"/>
          </p:cNvPicPr>
          <p:nvPr/>
        </p:nvPicPr>
        <p:blipFill>
          <a:blip r:embed="rId2"/>
          <a:stretch>
            <a:fillRect/>
          </a:stretch>
        </p:blipFill>
        <p:spPr>
          <a:xfrm>
            <a:off x="226032" y="2938409"/>
            <a:ext cx="7211317" cy="2229493"/>
          </a:xfrm>
          <a:prstGeom prst="rect">
            <a:avLst/>
          </a:prstGeom>
        </p:spPr>
      </p:pic>
      <p:sp>
        <p:nvSpPr>
          <p:cNvPr id="8" name="Content Placeholder 5"/>
          <p:cNvSpPr txBox="1">
            <a:spLocks/>
          </p:cNvSpPr>
          <p:nvPr/>
        </p:nvSpPr>
        <p:spPr>
          <a:xfrm>
            <a:off x="226032"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smtClean="0"/>
              <a:t>En este modulo se ingresan los docentes, las semanas del semestre, la asignación a cada docente y evaluar cada docente.</a:t>
            </a:r>
            <a:endParaRPr lang="es-CO" dirty="0"/>
          </a:p>
        </p:txBody>
      </p:sp>
    </p:spTree>
    <p:extLst>
      <p:ext uri="{BB962C8B-B14F-4D97-AF65-F5344CB8AC3E}">
        <p14:creationId xmlns:p14="http://schemas.microsoft.com/office/powerpoint/2010/main" val="2457930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88963" y="1757553"/>
            <a:ext cx="6348412" cy="3146044"/>
          </a:xfrm>
          <a:prstGeom prst="rect">
            <a:avLst/>
          </a:prstGeom>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pic>
        <p:nvPicPr>
          <p:cNvPr id="4" name="Picture 3"/>
          <p:cNvPicPr>
            <a:picLocks noChangeAspect="1"/>
          </p:cNvPicPr>
          <p:nvPr/>
        </p:nvPicPr>
        <p:blipFill>
          <a:blip r:embed="rId3"/>
          <a:stretch>
            <a:fillRect/>
          </a:stretch>
        </p:blipFill>
        <p:spPr>
          <a:xfrm>
            <a:off x="588963" y="4903597"/>
            <a:ext cx="6348412" cy="339594"/>
          </a:xfrm>
          <a:prstGeom prst="rect">
            <a:avLst/>
          </a:prstGeom>
        </p:spPr>
      </p:pic>
    </p:spTree>
    <p:extLst>
      <p:ext uri="{BB962C8B-B14F-4D97-AF65-F5344CB8AC3E}">
        <p14:creationId xmlns:p14="http://schemas.microsoft.com/office/powerpoint/2010/main" val="2695174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72223"/>
            <a:ext cx="6347714" cy="459320"/>
          </a:xfrm>
        </p:spPr>
        <p:txBody>
          <a:bodyPr/>
          <a:lstStyle/>
          <a:p>
            <a:pPr marL="0" indent="0">
              <a:buNone/>
            </a:pPr>
            <a:r>
              <a:rPr lang="es-CO" dirty="0" smtClean="0"/>
              <a:t>Registro de Actividades y productos</a:t>
            </a:r>
            <a:endParaRPr lang="es-CO" dirty="0"/>
          </a:p>
        </p:txBody>
      </p:sp>
      <p:pic>
        <p:nvPicPr>
          <p:cNvPr id="2" name="Picture 1"/>
          <p:cNvPicPr>
            <a:picLocks noChangeAspect="1"/>
          </p:cNvPicPr>
          <p:nvPr/>
        </p:nvPicPr>
        <p:blipFill>
          <a:blip r:embed="rId2"/>
          <a:stretch>
            <a:fillRect/>
          </a:stretch>
        </p:blipFill>
        <p:spPr>
          <a:xfrm>
            <a:off x="380144" y="1931543"/>
            <a:ext cx="6904233" cy="2036531"/>
          </a:xfrm>
          <a:prstGeom prst="rect">
            <a:avLst/>
          </a:prstGeom>
        </p:spPr>
      </p:pic>
      <p:pic>
        <p:nvPicPr>
          <p:cNvPr id="4" name="Picture 3"/>
          <p:cNvPicPr>
            <a:picLocks noChangeAspect="1"/>
          </p:cNvPicPr>
          <p:nvPr/>
        </p:nvPicPr>
        <p:blipFill>
          <a:blip r:embed="rId3"/>
          <a:stretch>
            <a:fillRect/>
          </a:stretch>
        </p:blipFill>
        <p:spPr>
          <a:xfrm>
            <a:off x="380144" y="4051229"/>
            <a:ext cx="6922770" cy="1907782"/>
          </a:xfrm>
          <a:prstGeom prst="rect">
            <a:avLst/>
          </a:prstGeom>
        </p:spPr>
      </p:pic>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smtClean="0">
                <a:ln w="11430"/>
                <a:effectLst>
                  <a:outerShdw blurRad="76200" dist="50800" dir="5400000" algn="tl" rotWithShape="0">
                    <a:srgbClr val="000000">
                      <a:alpha val="65000"/>
                    </a:srgbClr>
                  </a:outerShdw>
                </a:effectLst>
                <a:latin typeface="Arial Black" pitchFamily="34" charset="0"/>
              </a:rPr>
              <a:t>Modulo Docente</a:t>
            </a:r>
          </a:p>
        </p:txBody>
      </p:sp>
    </p:spTree>
    <p:extLst>
      <p:ext uri="{BB962C8B-B14F-4D97-AF65-F5344CB8AC3E}">
        <p14:creationId xmlns:p14="http://schemas.microsoft.com/office/powerpoint/2010/main" val="2867277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289</TotalTime>
  <Words>1329</Words>
  <Application>Microsoft Office PowerPoint</Application>
  <PresentationFormat>On-screen Show (4:3)</PresentationFormat>
  <Paragraphs>73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Myriad Pro</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User</cp:lastModifiedBy>
  <cp:revision>25</cp:revision>
  <dcterms:created xsi:type="dcterms:W3CDTF">2017-12-11T15:12:56Z</dcterms:created>
  <dcterms:modified xsi:type="dcterms:W3CDTF">2017-12-14T04:09:18Z</dcterms:modified>
</cp:coreProperties>
</file>