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56258688"/>
        <c:axId val="156260608"/>
      </c:barChart>
      <c:catAx>
        <c:axId val="156258688"/>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56260608"/>
        <c:crosses val="autoZero"/>
        <c:auto val="1"/>
        <c:lblAlgn val="ctr"/>
        <c:lblOffset val="100"/>
        <c:noMultiLvlLbl val="1"/>
      </c:catAx>
      <c:valAx>
        <c:axId val="156260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56258688"/>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56119424"/>
        <c:axId val="156121344"/>
      </c:barChart>
      <c:catAx>
        <c:axId val="156119424"/>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56121344"/>
        <c:crosses val="autoZero"/>
        <c:auto val="1"/>
        <c:lblAlgn val="ctr"/>
        <c:lblOffset val="100"/>
        <c:noMultiLvlLbl val="1"/>
      </c:catAx>
      <c:valAx>
        <c:axId val="15612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56119424"/>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val="2602485393"/>
                    </a:ext>
                  </a:extLst>
                </a:gridCol>
                <a:gridCol w="1728977">
                  <a:extLst>
                    <a:ext uri="{9D8B030D-6E8A-4147-A177-3AD203B41FA5}">
                      <a16:colId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93485905"/>
              </p:ext>
            </p:extLst>
          </p:nvPr>
        </p:nvGraphicFramePr>
        <p:xfrm>
          <a:off x="1134504" y="1589005"/>
          <a:ext cx="5624622" cy="4641676"/>
        </p:xfrm>
        <a:graphic>
          <a:graphicData uri="http://schemas.openxmlformats.org/drawingml/2006/table">
            <a:tbl>
              <a:tblPr>
                <a:tableStyleId>{3B4B98B0-60AC-42C2-AFA5-B58CD77FA1E5}</a:tableStyleId>
              </a:tblPr>
              <a:tblGrid>
                <a:gridCol w="937437">
                  <a:extLst>
                    <a:ext uri="{9D8B030D-6E8A-4147-A177-3AD203B41FA5}">
                      <a16:colId xmlns:a16="http://schemas.microsoft.com/office/drawing/2014/main" val="1021433285"/>
                    </a:ext>
                  </a:extLst>
                </a:gridCol>
                <a:gridCol w="937437">
                  <a:extLst>
                    <a:ext uri="{9D8B030D-6E8A-4147-A177-3AD203B41FA5}">
                      <a16:colId xmlns:a16="http://schemas.microsoft.com/office/drawing/2014/main" val="1809417385"/>
                    </a:ext>
                  </a:extLst>
                </a:gridCol>
                <a:gridCol w="937437">
                  <a:extLst>
                    <a:ext uri="{9D8B030D-6E8A-4147-A177-3AD203B41FA5}">
                      <a16:colId xmlns:a16="http://schemas.microsoft.com/office/drawing/2014/main" val="1689638878"/>
                    </a:ext>
                  </a:extLst>
                </a:gridCol>
                <a:gridCol w="937437">
                  <a:extLst>
                    <a:ext uri="{9D8B030D-6E8A-4147-A177-3AD203B41FA5}">
                      <a16:colId xmlns:a16="http://schemas.microsoft.com/office/drawing/2014/main" val="2762686330"/>
                    </a:ext>
                  </a:extLst>
                </a:gridCol>
                <a:gridCol w="937437">
                  <a:extLst>
                    <a:ext uri="{9D8B030D-6E8A-4147-A177-3AD203B41FA5}">
                      <a16:colId xmlns:a16="http://schemas.microsoft.com/office/drawing/2014/main" val="2113957765"/>
                    </a:ext>
                  </a:extLst>
                </a:gridCol>
                <a:gridCol w="937437">
                  <a:extLst>
                    <a:ext uri="{9D8B030D-6E8A-4147-A177-3AD203B41FA5}">
                      <a16:colId xmlns:a16="http://schemas.microsoft.com/office/drawing/2014/main"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2">
                  <a:txBody>
                    <a:bodyPr/>
                    <a:lstStyle/>
                    <a:p>
                      <a:pPr algn="ctr" fontAlgn="ctr"/>
                      <a:r>
                        <a:rPr lang="es-CO" sz="1200" u="none" strike="noStrike" dirty="0" err="1">
                          <a:effectLst/>
                          <a:latin typeface="Arial" panose="020B0604020202020204" pitchFamily="34" charset="0"/>
                          <a:cs typeface="Arial" panose="020B0604020202020204" pitchFamily="34" charset="0"/>
                        </a:rPr>
                        <a:t>Seccion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extLst>
                  <a:ext uri="{0D108BD9-81ED-4DB2-BD59-A6C34878D82A}">
                    <a16:rowId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1.50</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Semana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Asignacion</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Evaluar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90693922"/>
                  </a:ext>
                </a:extLst>
              </a:tr>
              <a:tr h="357052">
                <a:tc rowSpan="6">
                  <a:txBody>
                    <a:bodyPr/>
                    <a:lstStyle/>
                    <a:p>
                      <a:pPr algn="ctr" fontAlgn="ctr"/>
                      <a:r>
                        <a:rPr lang="es-CO" sz="1200" u="none" strike="noStrike">
                          <a:effectLst/>
                          <a:latin typeface="Arial" panose="020B0604020202020204" pitchFamily="34" charset="0"/>
                          <a:cs typeface="Arial" panose="020B0604020202020204" pitchFamily="34" charset="0"/>
                        </a:rPr>
                        <a:t>Docente</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Perfil</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1.75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Actividades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Productos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22975958"/>
                  </a:ext>
                </a:extLst>
              </a:tr>
              <a:tr h="357052">
                <a:tc>
                  <a:txBody>
                    <a:bodyPr/>
                    <a:lstStyle/>
                    <a:p>
                      <a:pPr algn="ctr" fontAlgn="ctr"/>
                      <a:r>
                        <a:rPr lang="es-CO" sz="1200" u="none" strike="noStrike">
                          <a:effectLst/>
                          <a:latin typeface="Arial" panose="020B0604020202020204" pitchFamily="34" charset="0"/>
                          <a:cs typeface="Arial" panose="020B0604020202020204" pitchFamily="34" charset="0"/>
                        </a:rPr>
                        <a:t>Auditor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Busqueda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ThemeRoller</a:t>
            </a:r>
            <a:r>
              <a:rPr lang="es-CO" sz="2000" dirty="0">
                <a:solidFill>
                  <a:schemeClr val="tx1">
                    <a:lumMod val="85000"/>
                    <a:lumOff val="15000"/>
                  </a:schemeClr>
                </a:solidFill>
                <a:latin typeface="Arial" panose="020B0604020202020204" pitchFamily="34" charset="0"/>
                <a:cs typeface="Arial" panose="020B0604020202020204" pitchFamily="34" charset="0"/>
              </a:rPr>
              <a:t> para hacer más amigable el diseño.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a:solidFill>
                  <a:schemeClr val="tx1">
                    <a:lumMod val="85000"/>
                    <a:lumOff val="15000"/>
                  </a:schemeClr>
                </a:solidFill>
                <a:latin typeface="Arial" panose="020B0604020202020204" pitchFamily="34" charset="0"/>
                <a:cs typeface="Arial" panose="020B0604020202020204" pitchFamily="34" charset="0"/>
              </a:rPr>
              <a:t>itext</a:t>
            </a:r>
            <a:r>
              <a:rPr lang="es-CO" sz="2000"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202449" y="2182279"/>
            <a:ext cx="7829078" cy="3693319"/>
          </a:xfrm>
          <a:prstGeom prst="rect">
            <a:avLst/>
          </a:prstGeom>
        </p:spPr>
        <p:txBody>
          <a:bodyPr wrap="square">
            <a:spAutoFit/>
          </a:bodyPr>
          <a:lstStyle/>
          <a:p>
            <a:pPr marL="285750" indent="-285750" algn="just">
              <a:buFont typeface="Arial" panose="020B0604020202020204" pitchFamily="34" charset="0"/>
              <a:buChar char="•"/>
            </a:pPr>
            <a:r>
              <a:rPr lang="es-CO" dirty="0">
                <a:solidFill>
                  <a:schemeClr val="tx1">
                    <a:lumMod val="85000"/>
                    <a:lumOff val="15000"/>
                  </a:schemeClr>
                </a:solidFill>
              </a:rPr>
              <a:t>En las Unidades Tecnológicas de Santander la elaboración del plan de trabajo de los docentes implica un gasto prolongado de tiempo por parte del docente. </a:t>
            </a:r>
          </a:p>
          <a:p>
            <a:pPr marL="285750" indent="-285750" algn="just">
              <a:buFont typeface="Arial" panose="020B0604020202020204" pitchFamily="34" charset="0"/>
              <a:buChar char="•"/>
            </a:pPr>
            <a:r>
              <a:rPr lang="es-CO" dirty="0">
                <a:solidFill>
                  <a:schemeClr val="tx1">
                    <a:lumMod val="85000"/>
                    <a:lumOff val="15000"/>
                  </a:schemeClr>
                </a:solidFill>
              </a:rPr>
              <a:t>Se consultó a algunos docentes acerca del diligenciamiento del formato R-DC-54 y en resumen se deduce que el proceso es confuso y tedioso.</a:t>
            </a:r>
          </a:p>
          <a:p>
            <a:pPr marL="285750" indent="-285750" algn="just">
              <a:buFont typeface="Arial" panose="020B0604020202020204" pitchFamily="34" charset="0"/>
              <a:buChar char="•"/>
            </a:pPr>
            <a:r>
              <a:rPr lang="es-CO" dirty="0">
                <a:solidFill>
                  <a:schemeClr val="tx1">
                    <a:lumMod val="85000"/>
                    <a:lumOff val="15000"/>
                  </a:schemeClr>
                </a:solidFill>
              </a:rPr>
              <a:t>hay docentes que desconocen que el formato contiene funciones agregadas para mantener un mínimo control y dar un poco de ayuda durante el completado.</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266565" y="2497202"/>
            <a:ext cx="6610869"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a16="http://schemas.microsoft.com/office/drawing/2014/main"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587" y="4733024"/>
            <a:ext cx="1438716" cy="1438716"/>
          </a:xfrm>
          <a:prstGeom prst="rect">
            <a:avLst/>
          </a:prstGeom>
        </p:spPr>
      </p:pic>
      <p:pic>
        <p:nvPicPr>
          <p:cNvPr id="7" name="Imagen 6">
            <a:extLst>
              <a:ext uri="{FF2B5EF4-FFF2-40B4-BE49-F238E27FC236}">
                <a16:creationId xmlns:a16="http://schemas.microsoft.com/office/drawing/2014/main"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8994" y="4733024"/>
            <a:ext cx="1622455" cy="1438716"/>
          </a:xfrm>
          <a:prstGeom prst="rect">
            <a:avLst/>
          </a:prstGeom>
        </p:spPr>
      </p:pic>
      <p:pic>
        <p:nvPicPr>
          <p:cNvPr id="11" name="Imagen 10">
            <a:extLst>
              <a:ext uri="{FF2B5EF4-FFF2-40B4-BE49-F238E27FC236}">
                <a16:creationId xmlns:a16="http://schemas.microsoft.com/office/drawing/2014/main"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70"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158925" y="2559649"/>
            <a:ext cx="6347714"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226032"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En este modulo se ingresan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a:solidFill>
                  <a:schemeClr val="tx1">
                    <a:lumMod val="85000"/>
                    <a:lumOff val="15000"/>
                  </a:schemeClr>
                </a:solidFill>
              </a:rPr>
              <a:t>Registro de Actividades y Productos</a:t>
            </a:r>
          </a:p>
        </p:txBody>
      </p:sp>
      <p:pic>
        <p:nvPicPr>
          <p:cNvPr id="2" name="Picture 1"/>
          <p:cNvPicPr>
            <a:picLocks noChangeAspect="1"/>
          </p:cNvPicPr>
          <p:nvPr/>
        </p:nvPicPr>
        <p:blipFill>
          <a:blip r:embed="rId2"/>
          <a:stretch>
            <a:fillRect/>
          </a:stretch>
        </p:blipFill>
        <p:spPr>
          <a:xfrm>
            <a:off x="272826" y="1899887"/>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533</TotalTime>
  <Words>1524</Words>
  <Application>Microsoft Office PowerPoint</Application>
  <PresentationFormat>Presentación en pantalla (4:3)</PresentationFormat>
  <Paragraphs>179</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Myriad Pro</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75</cp:revision>
  <dcterms:created xsi:type="dcterms:W3CDTF">2017-12-11T15:12:56Z</dcterms:created>
  <dcterms:modified xsi:type="dcterms:W3CDTF">2017-12-14T17:37:41Z</dcterms:modified>
</cp:coreProperties>
</file>