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6" r:id="rId7"/>
    <p:sldId id="270" r:id="rId8"/>
    <p:sldId id="267" r:id="rId9"/>
    <p:sldId id="272" r:id="rId10"/>
    <p:sldId id="273" r:id="rId11"/>
    <p:sldId id="274" r:id="rId12"/>
    <p:sldId id="271" r:id="rId13"/>
    <p:sldId id="275" r:id="rId14"/>
    <p:sldId id="279" r:id="rId15"/>
    <p:sldId id="280" r:id="rId16"/>
    <p:sldId id="262" r:id="rId17"/>
    <p:sldId id="263" r:id="rId18"/>
    <p:sldId id="264" r:id="rId19"/>
    <p:sldId id="276" r:id="rId20"/>
    <p:sldId id="277" r:id="rId21"/>
    <p:sldId id="278" r:id="rId22"/>
    <p:sldId id="265"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Parcial por Secciones</a:t>
            </a:r>
          </a:p>
        </c:rich>
      </c:tx>
      <c:layout>
        <c:manualLayout>
          <c:xMode val="edge"/>
          <c:yMode val="edge"/>
          <c:x val="0.33084892708765218"/>
          <c:y val="5.3718370319650696E-2"/>
        </c:manualLayout>
      </c:layout>
      <c:overlay val="0"/>
      <c:spPr>
        <a:noFill/>
        <a:ln>
          <a:noFill/>
        </a:ln>
        <a:effectLst/>
      </c:spPr>
    </c:title>
    <c:autoTitleDeleted val="0"/>
    <c:plotArea>
      <c:layout/>
      <c:barChart>
        <c:barDir val="col"/>
        <c:grouping val="clustered"/>
        <c:varyColors val="1"/>
        <c:ser>
          <c:idx val="2"/>
          <c:order val="0"/>
          <c:tx>
            <c:v>Parcial Vel 1M</c:v>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Sheet1!$F$1:$F$11</c:f>
              <c:numCache>
                <c:formatCode>General</c:formatCode>
                <c:ptCount val="11"/>
                <c:pt idx="0">
                  <c:v>1.39</c:v>
                </c:pt>
                <c:pt idx="1">
                  <c:v>1.21</c:v>
                </c:pt>
                <c:pt idx="2">
                  <c:v>1.24</c:v>
                </c:pt>
                <c:pt idx="3">
                  <c:v>1.26</c:v>
                </c:pt>
                <c:pt idx="4">
                  <c:v>1.75</c:v>
                </c:pt>
                <c:pt idx="5">
                  <c:v>1.22</c:v>
                </c:pt>
                <c:pt idx="6">
                  <c:v>1.21</c:v>
                </c:pt>
                <c:pt idx="7">
                  <c:v>1.38</c:v>
                </c:pt>
                <c:pt idx="8">
                  <c:v>1.2</c:v>
                </c:pt>
                <c:pt idx="9">
                  <c:v>1.1399999999999999</c:v>
                </c:pt>
                <c:pt idx="10">
                  <c:v>1.1399999999999999</c:v>
                </c:pt>
              </c:numCache>
            </c:numRef>
          </c:val>
          <c:extLst xmlns:c16r2="http://schemas.microsoft.com/office/drawing/2015/06/chart">
            <c:ext xmlns:c16="http://schemas.microsoft.com/office/drawing/2014/chart" uri="{C3380CC4-5D6E-409C-BE32-E72D297353CC}">
              <c16:uniqueId val="{00000000-D21C-4448-B589-C66B95183857}"/>
            </c:ext>
          </c:extLst>
        </c:ser>
        <c:ser>
          <c:idx val="3"/>
          <c:order val="1"/>
          <c:tx>
            <c:v>Parcial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Sheet1!$G$1:$G$11</c:f>
              <c:numCache>
                <c:formatCode>General</c:formatCode>
                <c:ptCount val="11"/>
                <c:pt idx="0">
                  <c:v>1.2</c:v>
                </c:pt>
                <c:pt idx="1">
                  <c:v>1.18</c:v>
                </c:pt>
                <c:pt idx="2">
                  <c:v>1.1399999999999999</c:v>
                </c:pt>
                <c:pt idx="3">
                  <c:v>1.1299999999999999</c:v>
                </c:pt>
                <c:pt idx="4">
                  <c:v>1.23</c:v>
                </c:pt>
                <c:pt idx="5">
                  <c:v>1.17</c:v>
                </c:pt>
                <c:pt idx="6">
                  <c:v>1.1499999999999999</c:v>
                </c:pt>
                <c:pt idx="7">
                  <c:v>1.1499999999999999</c:v>
                </c:pt>
                <c:pt idx="8">
                  <c:v>1.1200000000000001</c:v>
                </c:pt>
                <c:pt idx="9">
                  <c:v>1.1299999999999999</c:v>
                </c:pt>
                <c:pt idx="10">
                  <c:v>1.1200000000000001</c:v>
                </c:pt>
              </c:numCache>
            </c:numRef>
          </c:val>
          <c:extLst xmlns:c16r2="http://schemas.microsoft.com/office/drawing/2015/06/chart">
            <c:ext xmlns:c16="http://schemas.microsoft.com/office/drawing/2014/chart" uri="{C3380CC4-5D6E-409C-BE32-E72D297353CC}">
              <c16:uniqueId val="{00000001-D21C-4448-B589-C66B95183857}"/>
            </c:ext>
          </c:extLst>
        </c:ser>
        <c:dLbls>
          <c:showLegendKey val="0"/>
          <c:showVal val="0"/>
          <c:showCatName val="0"/>
          <c:showSerName val="0"/>
          <c:showPercent val="0"/>
          <c:showBubbleSize val="0"/>
        </c:dLbls>
        <c:gapWidth val="100"/>
        <c:overlap val="-24"/>
        <c:axId val="153768320"/>
        <c:axId val="153770240"/>
      </c:barChart>
      <c:catAx>
        <c:axId val="153768320"/>
        <c:scaling>
          <c:orientation val="minMax"/>
        </c:scaling>
        <c:delete val="0"/>
        <c:axPos val="b"/>
        <c:title>
          <c:tx>
            <c:rich>
              <a:bodyPr rot="0" vert="horz"/>
              <a:lstStyle/>
              <a:p>
                <a:pPr>
                  <a:defRPr/>
                </a:pPr>
                <a:r>
                  <a:rPr lang="es-CO"/>
                  <a:t>Secciones</a:t>
                </a:r>
              </a:p>
            </c:rich>
          </c:tx>
          <c:layout/>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53770240"/>
        <c:crosses val="autoZero"/>
        <c:auto val="1"/>
        <c:lblAlgn val="ctr"/>
        <c:lblOffset val="100"/>
        <c:noMultiLvlLbl val="1"/>
      </c:catAx>
      <c:valAx>
        <c:axId val="153770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s-CO"/>
          </a:p>
        </c:txPr>
        <c:crossAx val="153768320"/>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Total por Secciones</a:t>
            </a:r>
          </a:p>
        </c:rich>
      </c:tx>
      <c:layout>
        <c:manualLayout>
          <c:xMode val="edge"/>
          <c:yMode val="edge"/>
          <c:x val="0.34513906461109811"/>
          <c:y val="2.2917960633855112E-2"/>
        </c:manualLayout>
      </c:layout>
      <c:overlay val="0"/>
      <c:spPr>
        <a:noFill/>
        <a:ln>
          <a:noFill/>
        </a:ln>
        <a:effectLst/>
      </c:spPr>
    </c:title>
    <c:autoTitleDeleted val="0"/>
    <c:plotArea>
      <c:layout/>
      <c:barChart>
        <c:barDir val="col"/>
        <c:grouping val="clustered"/>
        <c:varyColors val="1"/>
        <c:ser>
          <c:idx val="0"/>
          <c:order val="0"/>
          <c:tx>
            <c:v>Total Vel 1M</c:v>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Sheet1!$D$1:$D$11</c:f>
              <c:numCache>
                <c:formatCode>0.00</c:formatCode>
                <c:ptCount val="11"/>
                <c:pt idx="0">
                  <c:v>1.4966666666666668</c:v>
                </c:pt>
                <c:pt idx="1">
                  <c:v>1.32</c:v>
                </c:pt>
                <c:pt idx="2">
                  <c:v>1.3366666666666667</c:v>
                </c:pt>
                <c:pt idx="3">
                  <c:v>1.3733333333333333</c:v>
                </c:pt>
                <c:pt idx="4" formatCode="General">
                  <c:v>1.75</c:v>
                </c:pt>
                <c:pt idx="5" formatCode="General">
                  <c:v>1.31</c:v>
                </c:pt>
                <c:pt idx="6" formatCode="General">
                  <c:v>1.32</c:v>
                </c:pt>
                <c:pt idx="7" formatCode="General">
                  <c:v>1.53</c:v>
                </c:pt>
                <c:pt idx="8" formatCode="General">
                  <c:v>1.37</c:v>
                </c:pt>
                <c:pt idx="9" formatCode="General">
                  <c:v>1.27</c:v>
                </c:pt>
                <c:pt idx="10" formatCode="General">
                  <c:v>1.1499999999999999</c:v>
                </c:pt>
              </c:numCache>
            </c:numRef>
          </c:val>
          <c:extLst xmlns:c16r2="http://schemas.microsoft.com/office/drawing/2015/06/chart">
            <c:ext xmlns:c16="http://schemas.microsoft.com/office/drawing/2014/chart" uri="{C3380CC4-5D6E-409C-BE32-E72D297353CC}">
              <c16:uniqueId val="{00000000-2D3E-4372-A754-D42F52A5145C}"/>
            </c:ext>
          </c:extLst>
        </c:ser>
        <c:ser>
          <c:idx val="1"/>
          <c:order val="1"/>
          <c:tx>
            <c:v>Total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Sheet1!$E$1:$E$11</c:f>
              <c:numCache>
                <c:formatCode>General</c:formatCode>
                <c:ptCount val="11"/>
                <c:pt idx="0">
                  <c:v>1.29</c:v>
                </c:pt>
                <c:pt idx="1">
                  <c:v>1.29</c:v>
                </c:pt>
                <c:pt idx="2">
                  <c:v>1.27</c:v>
                </c:pt>
                <c:pt idx="3">
                  <c:v>1.26</c:v>
                </c:pt>
                <c:pt idx="4">
                  <c:v>1.3</c:v>
                </c:pt>
                <c:pt idx="5">
                  <c:v>1.28</c:v>
                </c:pt>
                <c:pt idx="6">
                  <c:v>1.1599999999999999</c:v>
                </c:pt>
                <c:pt idx="7">
                  <c:v>1.1599999999999999</c:v>
                </c:pt>
                <c:pt idx="8">
                  <c:v>1.25</c:v>
                </c:pt>
                <c:pt idx="9">
                  <c:v>1.25</c:v>
                </c:pt>
                <c:pt idx="10">
                  <c:v>1.1299999999999999</c:v>
                </c:pt>
              </c:numCache>
            </c:numRef>
          </c:val>
          <c:extLst xmlns:c16r2="http://schemas.microsoft.com/office/drawing/2015/06/chart">
            <c:ext xmlns:c16="http://schemas.microsoft.com/office/drawing/2014/chart" uri="{C3380CC4-5D6E-409C-BE32-E72D297353CC}">
              <c16:uniqueId val="{00000001-2D3E-4372-A754-D42F52A5145C}"/>
            </c:ext>
          </c:extLst>
        </c:ser>
        <c:dLbls>
          <c:showLegendKey val="0"/>
          <c:showVal val="0"/>
          <c:showCatName val="0"/>
          <c:showSerName val="0"/>
          <c:showPercent val="0"/>
          <c:showBubbleSize val="0"/>
        </c:dLbls>
        <c:gapWidth val="100"/>
        <c:overlap val="-24"/>
        <c:axId val="187703680"/>
        <c:axId val="187705600"/>
      </c:barChart>
      <c:catAx>
        <c:axId val="187703680"/>
        <c:scaling>
          <c:orientation val="minMax"/>
        </c:scaling>
        <c:delete val="0"/>
        <c:axPos val="b"/>
        <c:title>
          <c:tx>
            <c:rich>
              <a:bodyPr rot="0" vert="horz"/>
              <a:lstStyle/>
              <a:p>
                <a:pPr>
                  <a:defRPr/>
                </a:pPr>
                <a:r>
                  <a:rPr lang="es-CO"/>
                  <a:t>Secciones</a:t>
                </a:r>
              </a:p>
            </c:rich>
          </c:tx>
          <c:layout/>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87705600"/>
        <c:crosses val="autoZero"/>
        <c:auto val="1"/>
        <c:lblAlgn val="ctr"/>
        <c:lblOffset val="100"/>
        <c:noMultiLvlLbl val="1"/>
      </c:catAx>
      <c:valAx>
        <c:axId val="187705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layout/>
          <c:overlay val="0"/>
          <c:spPr>
            <a:noFill/>
            <a:ln>
              <a:noFill/>
            </a:ln>
            <a:effectLst/>
          </c:spPr>
        </c:title>
        <c:numFmt formatCode="0.00" sourceLinked="1"/>
        <c:majorTickMark val="none"/>
        <c:minorTickMark val="none"/>
        <c:tickLblPos val="nextTo"/>
        <c:spPr>
          <a:noFill/>
          <a:ln>
            <a:noFill/>
          </a:ln>
          <a:effectLst/>
        </c:spPr>
        <c:txPr>
          <a:bodyPr rot="-60000000" vert="horz"/>
          <a:lstStyle/>
          <a:p>
            <a:pPr>
              <a:defRPr/>
            </a:pPr>
            <a:endParaRPr lang="es-CO"/>
          </a:p>
        </c:txPr>
        <c:crossAx val="187703680"/>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14/12/2017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14/12/2017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14/12/2017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14/12/2017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‹Nº›</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a:solidFill>
                  <a:schemeClr val="tx1">
                    <a:lumMod val="85000"/>
                    <a:lumOff val="15000"/>
                  </a:schemeClr>
                </a:solidFill>
                <a:latin typeface="Myriad Pro" pitchFamily="34" charset="0"/>
              </a:rPr>
              <a:t>Sandy Pauline Cala Sanguino</a:t>
            </a:r>
          </a:p>
          <a:p>
            <a:pPr algn="ctr"/>
            <a:r>
              <a:rPr lang="es-CO" b="1" dirty="0">
                <a:solidFill>
                  <a:schemeClr val="tx1">
                    <a:lumMod val="85000"/>
                    <a:lumOff val="15000"/>
                  </a:schemeClr>
                </a:solidFill>
                <a:latin typeface="Myriad Pro" pitchFamily="34" charset="0"/>
              </a:rPr>
              <a:t>Elkin Giovanny Murillo Quintana</a:t>
            </a:r>
          </a:p>
          <a:p>
            <a:pPr algn="ctr"/>
            <a:r>
              <a:rPr lang="es-CO" b="1" dirty="0">
                <a:solidFill>
                  <a:schemeClr val="tx1">
                    <a:lumMod val="85000"/>
                    <a:lumOff val="15000"/>
                  </a:schemeClr>
                </a:solidFill>
                <a:latin typeface="Myriad Pro" pitchFamily="34" charset="0"/>
              </a:rPr>
              <a:t>Ingeniería de Sistemas</a:t>
            </a:r>
          </a:p>
        </p:txBody>
      </p:sp>
    </p:spTree>
    <p:extLst>
      <p:ext uri="{BB962C8B-B14F-4D97-AF65-F5344CB8AC3E}">
        <p14:creationId xmlns:p14="http://schemas.microsoft.com/office/powerpoint/2010/main" val="16251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059" y="1331876"/>
            <a:ext cx="6347714" cy="459320"/>
          </a:xfrm>
        </p:spPr>
        <p:txBody>
          <a:bodyPr/>
          <a:lstStyle/>
          <a:p>
            <a:pPr marL="0" indent="0">
              <a:buNone/>
            </a:pPr>
            <a:r>
              <a:rPr lang="es-CO" dirty="0">
                <a:solidFill>
                  <a:schemeClr val="tx1">
                    <a:lumMod val="85000"/>
                    <a:lumOff val="15000"/>
                  </a:schemeClr>
                </a:solidFill>
              </a:rPr>
              <a:t>Registro de horario</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5" name="Picture 4"/>
          <p:cNvPicPr>
            <a:picLocks noChangeAspect="1"/>
          </p:cNvPicPr>
          <p:nvPr/>
        </p:nvPicPr>
        <p:blipFill>
          <a:blip r:embed="rId2"/>
          <a:stretch>
            <a:fillRect/>
          </a:stretch>
        </p:blipFill>
        <p:spPr>
          <a:xfrm>
            <a:off x="263580" y="2023180"/>
            <a:ext cx="8688105" cy="3888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a:solidFill>
                  <a:schemeClr val="tx1">
                    <a:lumMod val="85000"/>
                    <a:lumOff val="15000"/>
                  </a:schemeClr>
                </a:solidFill>
              </a:rPr>
              <a:t>Reporte RDC-54</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1613045" y="3977261"/>
            <a:ext cx="3698696" cy="219930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1613044" y="6176562"/>
            <a:ext cx="3698696" cy="338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05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6443" y="1344632"/>
            <a:ext cx="6347714" cy="459320"/>
          </a:xfrm>
        </p:spPr>
        <p:txBody>
          <a:bodyPr/>
          <a:lstStyle/>
          <a:p>
            <a:pPr marL="0" indent="0">
              <a:buNone/>
            </a:pPr>
            <a:r>
              <a:rPr lang="es-CO" dirty="0">
                <a:solidFill>
                  <a:schemeClr val="tx1">
                    <a:lumMod val="85000"/>
                    <a:lumOff val="15000"/>
                  </a:schemeClr>
                </a:solidFill>
              </a:rPr>
              <a:t>Visualización de los reportes creados</a:t>
            </a:r>
          </a:p>
        </p:txBody>
      </p:sp>
      <p:sp>
        <p:nvSpPr>
          <p:cNvPr id="5" name="12 CuadroTexto"/>
          <p:cNvSpPr txBox="1"/>
          <p:nvPr/>
        </p:nvSpPr>
        <p:spPr>
          <a:xfrm>
            <a:off x="577035" y="45451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Auditor</a:t>
            </a:r>
          </a:p>
        </p:txBody>
      </p:sp>
      <p:pic>
        <p:nvPicPr>
          <p:cNvPr id="6" name="Picture 5"/>
          <p:cNvPicPr>
            <a:picLocks noChangeAspect="1"/>
          </p:cNvPicPr>
          <p:nvPr/>
        </p:nvPicPr>
        <p:blipFill>
          <a:blip r:embed="rId2"/>
          <a:stretch>
            <a:fillRect/>
          </a:stretch>
        </p:blipFill>
        <p:spPr>
          <a:xfrm>
            <a:off x="320801" y="1803952"/>
            <a:ext cx="8316756" cy="3988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54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 xmlns:a16="http://schemas.microsoft.com/office/drawing/2014/main" id="{BFB8CA3A-775A-4283-B473-CBA3C699E771}"/>
              </a:ext>
            </a:extLst>
          </p:cNvPr>
          <p:cNvGraphicFramePr>
            <a:graphicFrameLocks noGrp="1"/>
          </p:cNvGraphicFramePr>
          <p:nvPr>
            <p:ph idx="1"/>
            <p:extLst>
              <p:ext uri="{D42A27DB-BD31-4B8C-83A1-F6EECF244321}">
                <p14:modId xmlns:p14="http://schemas.microsoft.com/office/powerpoint/2010/main" val="3821529594"/>
              </p:ext>
            </p:extLst>
          </p:nvPr>
        </p:nvGraphicFramePr>
        <p:xfrm>
          <a:off x="494430" y="1555307"/>
          <a:ext cx="7033421" cy="5017141"/>
        </p:xfrm>
        <a:graphic>
          <a:graphicData uri="http://schemas.openxmlformats.org/drawingml/2006/table">
            <a:tbl>
              <a:tblPr firstRow="1" firstCol="1" bandRow="1">
                <a:tableStyleId>{3B4B98B0-60AC-42C2-AFA5-B58CD77FA1E5}</a:tableStyleId>
              </a:tblPr>
              <a:tblGrid>
                <a:gridCol w="5304444">
                  <a:extLst>
                    <a:ext uri="{9D8B030D-6E8A-4147-A177-3AD203B41FA5}">
                      <a16:colId xmlns="" xmlns:a16="http://schemas.microsoft.com/office/drawing/2014/main" val="2602485393"/>
                    </a:ext>
                  </a:extLst>
                </a:gridCol>
                <a:gridCol w="1728977">
                  <a:extLst>
                    <a:ext uri="{9D8B030D-6E8A-4147-A177-3AD203B41FA5}">
                      <a16:colId xmlns="" xmlns:a16="http://schemas.microsoft.com/office/drawing/2014/main" val="2786604418"/>
                    </a:ext>
                  </a:extLst>
                </a:gridCol>
              </a:tblGrid>
              <a:tr h="0">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Acción</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Resultado</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68023255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Acceder a la aplicación desde un navegador web.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577557739"/>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docente.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154357346"/>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actividades.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01518916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productos.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03357448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horarios.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105546820"/>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los datos que faltan para completar el perfil.</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182486955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auditor.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10999503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Filtrar los docentes por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26767338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R-DC-54.</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178879391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R-DC-26.</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75889633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coordinador.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96573264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docentes de cada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45629659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semanas del semestre.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1809744462"/>
                  </a:ext>
                </a:extLst>
              </a:tr>
              <a:tr h="336697">
                <a:tc>
                  <a:txBody>
                    <a:bodyPr/>
                    <a:lstStyle/>
                    <a:p>
                      <a:pPr algn="l">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Realizar la asignación de las horas en las que trabaja cada docente.</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437766592"/>
                  </a:ext>
                </a:extLst>
              </a:tr>
            </a:tbl>
          </a:graphicData>
        </a:graphic>
      </p:graphicFrame>
      <p:sp>
        <p:nvSpPr>
          <p:cNvPr id="5" name="12 CuadroTexto"/>
          <p:cNvSpPr txBox="1"/>
          <p:nvPr/>
        </p:nvSpPr>
        <p:spPr>
          <a:xfrm>
            <a:off x="494430" y="6410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Funcionalidad</a:t>
            </a:r>
          </a:p>
        </p:txBody>
      </p:sp>
    </p:spTree>
    <p:extLst>
      <p:ext uri="{BB962C8B-B14F-4D97-AF65-F5344CB8AC3E}">
        <p14:creationId xmlns:p14="http://schemas.microsoft.com/office/powerpoint/2010/main" val="21345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07324" y="395307"/>
            <a:ext cx="4498064"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6" name="Marcador de contenido 5">
            <a:extLst>
              <a:ext uri="{FF2B5EF4-FFF2-40B4-BE49-F238E27FC236}">
                <a16:creationId xmlns="" xmlns:a16="http://schemas.microsoft.com/office/drawing/2014/main" id="{33CC28FB-25F0-4849-B092-1742F3204970}"/>
              </a:ext>
            </a:extLst>
          </p:cNvPr>
          <p:cNvGraphicFramePr>
            <a:graphicFrameLocks noGrp="1"/>
          </p:cNvGraphicFramePr>
          <p:nvPr>
            <p:ph idx="1"/>
            <p:extLst>
              <p:ext uri="{D42A27DB-BD31-4B8C-83A1-F6EECF244321}">
                <p14:modId xmlns:p14="http://schemas.microsoft.com/office/powerpoint/2010/main" val="1615805756"/>
              </p:ext>
            </p:extLst>
          </p:nvPr>
        </p:nvGraphicFramePr>
        <p:xfrm>
          <a:off x="847899" y="1530816"/>
          <a:ext cx="5853800" cy="4641676"/>
        </p:xfrm>
        <a:graphic>
          <a:graphicData uri="http://schemas.openxmlformats.org/drawingml/2006/table">
            <a:tbl>
              <a:tblPr>
                <a:tableStyleId>{3B4B98B0-60AC-42C2-AFA5-B58CD77FA1E5}</a:tableStyleId>
              </a:tblPr>
              <a:tblGrid>
                <a:gridCol w="1224043">
                  <a:extLst>
                    <a:ext uri="{9D8B030D-6E8A-4147-A177-3AD203B41FA5}">
                      <a16:colId xmlns="" xmlns:a16="http://schemas.microsoft.com/office/drawing/2014/main" val="1021433285"/>
                    </a:ext>
                  </a:extLst>
                </a:gridCol>
                <a:gridCol w="937437">
                  <a:extLst>
                    <a:ext uri="{9D8B030D-6E8A-4147-A177-3AD203B41FA5}">
                      <a16:colId xmlns="" xmlns:a16="http://schemas.microsoft.com/office/drawing/2014/main" val="1809417385"/>
                    </a:ext>
                  </a:extLst>
                </a:gridCol>
                <a:gridCol w="937437">
                  <a:extLst>
                    <a:ext uri="{9D8B030D-6E8A-4147-A177-3AD203B41FA5}">
                      <a16:colId xmlns="" xmlns:a16="http://schemas.microsoft.com/office/drawing/2014/main" val="1689638878"/>
                    </a:ext>
                  </a:extLst>
                </a:gridCol>
                <a:gridCol w="937437">
                  <a:extLst>
                    <a:ext uri="{9D8B030D-6E8A-4147-A177-3AD203B41FA5}">
                      <a16:colId xmlns="" xmlns:a16="http://schemas.microsoft.com/office/drawing/2014/main" val="2762686330"/>
                    </a:ext>
                  </a:extLst>
                </a:gridCol>
                <a:gridCol w="818278">
                  <a:extLst>
                    <a:ext uri="{9D8B030D-6E8A-4147-A177-3AD203B41FA5}">
                      <a16:colId xmlns="" xmlns:a16="http://schemas.microsoft.com/office/drawing/2014/main" val="2113957765"/>
                    </a:ext>
                  </a:extLst>
                </a:gridCol>
                <a:gridCol w="999168">
                  <a:extLst>
                    <a:ext uri="{9D8B030D-6E8A-4147-A177-3AD203B41FA5}">
                      <a16:colId xmlns="" xmlns:a16="http://schemas.microsoft.com/office/drawing/2014/main" val="2495045676"/>
                    </a:ext>
                  </a:extLst>
                </a:gridCol>
              </a:tblGrid>
              <a:tr h="357052">
                <a:tc rowSpan="2">
                  <a:txBody>
                    <a:bodyPr/>
                    <a:lstStyle/>
                    <a:p>
                      <a:pPr algn="ctr" fontAlgn="ctr"/>
                      <a:r>
                        <a:rPr lang="es-CO" sz="1200" u="none" strike="noStrike" dirty="0">
                          <a:effectLst/>
                          <a:latin typeface="Arial" panose="020B0604020202020204" pitchFamily="34" charset="0"/>
                          <a:cs typeface="Arial" panose="020B0604020202020204" pitchFamily="34" charset="0"/>
                        </a:rPr>
                        <a:t>Modulo</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rowSpan="2">
                  <a:txBody>
                    <a:bodyPr/>
                    <a:lstStyle/>
                    <a:p>
                      <a:pPr algn="ctr" fontAlgn="ctr"/>
                      <a:r>
                        <a:rPr lang="es-CO" sz="1200" u="none" strike="noStrike" dirty="0" smtClean="0">
                          <a:effectLst/>
                          <a:latin typeface="Arial" panose="020B0604020202020204" pitchFamily="34" charset="0"/>
                          <a:cs typeface="Arial" panose="020B0604020202020204" pitchFamily="34" charset="0"/>
                        </a:rPr>
                        <a:t>Sección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Total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Objetos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extLst>
                  <a:ext uri="{0D108BD9-81ED-4DB2-BD59-A6C34878D82A}">
                    <a16:rowId xmlns="" xmlns:a16="http://schemas.microsoft.com/office/drawing/2014/main" val="1205791969"/>
                  </a:ext>
                </a:extLst>
              </a:tr>
              <a:tr h="357052">
                <a:tc vMerge="1">
                  <a:txBody>
                    <a:bodyPr/>
                    <a:lstStyle/>
                    <a:p>
                      <a:endParaRPr lang="es-CO"/>
                    </a:p>
                  </a:txBody>
                  <a:tcPr/>
                </a:tc>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3190319937"/>
                  </a:ext>
                </a:extLst>
              </a:tr>
              <a:tr h="357052">
                <a:tc rowSpan="4">
                  <a:txBody>
                    <a:bodyPr/>
                    <a:lstStyle/>
                    <a:p>
                      <a:pPr algn="ctr" fontAlgn="ctr"/>
                      <a:r>
                        <a:rPr lang="es-CO" sz="1200" u="none" strike="noStrike" dirty="0">
                          <a:effectLst/>
                          <a:latin typeface="Arial" panose="020B0604020202020204" pitchFamily="34" charset="0"/>
                          <a:cs typeface="Arial" panose="020B0604020202020204" pitchFamily="34" charset="0"/>
                        </a:rPr>
                        <a:t>Coordinador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1.50</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57983255"/>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Semana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42723232"/>
                  </a:ext>
                </a:extLst>
              </a:tr>
              <a:tr h="357052">
                <a:tc vMerge="1">
                  <a:txBody>
                    <a:bodyPr/>
                    <a:lstStyle/>
                    <a:p>
                      <a:endParaRPr lang="es-CO"/>
                    </a:p>
                  </a:txBody>
                  <a:tcPr/>
                </a:tc>
                <a:tc>
                  <a:txBody>
                    <a:bodyPr/>
                    <a:lstStyle/>
                    <a:p>
                      <a:pPr algn="ctr" fontAlgn="ctr"/>
                      <a:r>
                        <a:rPr lang="es-CO" sz="1200" u="none" strike="noStrike" dirty="0" smtClean="0">
                          <a:effectLst/>
                          <a:latin typeface="Arial" panose="020B0604020202020204" pitchFamily="34" charset="0"/>
                          <a:cs typeface="Arial" panose="020B0604020202020204" pitchFamily="34" charset="0"/>
                        </a:rPr>
                        <a:t>Asignación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1.27</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1065479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Evaluar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90693922"/>
                  </a:ext>
                </a:extLst>
              </a:tr>
              <a:tr h="357052">
                <a:tc rowSpan="6">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Perfil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62759990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Actividades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41206887"/>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Productos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5237188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Horario</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1.53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1654191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R-DC-54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42673978"/>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R-DC-26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722975958"/>
                  </a:ext>
                </a:extLst>
              </a:tr>
              <a:tr h="357052">
                <a:tc>
                  <a:txBody>
                    <a:bodyPr/>
                    <a:lstStyle/>
                    <a:p>
                      <a:pPr algn="ctr" fontAlgn="ctr"/>
                      <a:r>
                        <a:rPr lang="es-CO" sz="1200" u="none" strike="noStrike" dirty="0">
                          <a:effectLst/>
                          <a:latin typeface="Arial" panose="020B0604020202020204" pitchFamily="34" charset="0"/>
                          <a:cs typeface="Arial" panose="020B0604020202020204" pitchFamily="34" charset="0"/>
                        </a:rPr>
                        <a:t>Auditor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s-CO" sz="1200" u="none" strike="noStrike" dirty="0" smtClean="0">
                          <a:effectLst/>
                          <a:latin typeface="Arial" panose="020B0604020202020204" pitchFamily="34" charset="0"/>
                          <a:cs typeface="Arial" panose="020B0604020202020204" pitchFamily="34" charset="0"/>
                        </a:rPr>
                        <a:t>Búsqueda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53783117"/>
                  </a:ext>
                </a:extLst>
              </a:tr>
            </a:tbl>
          </a:graphicData>
        </a:graphic>
      </p:graphicFrame>
    </p:spTree>
    <p:extLst>
      <p:ext uri="{BB962C8B-B14F-4D97-AF65-F5344CB8AC3E}">
        <p14:creationId xmlns:p14="http://schemas.microsoft.com/office/powerpoint/2010/main" val="240085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349134" y="319248"/>
            <a:ext cx="4489750"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8" name="Chart 1" title="Chart">
            <a:extLst>
              <a:ext uri="{FF2B5EF4-FFF2-40B4-BE49-F238E27FC236}">
                <a16:creationId xmlns=""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650589309"/>
              </p:ext>
            </p:extLst>
          </p:nvPr>
        </p:nvGraphicFramePr>
        <p:xfrm>
          <a:off x="632637" y="3843627"/>
          <a:ext cx="7563712" cy="27982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 title="Chart">
            <a:extLst>
              <a:ext uri="{FF2B5EF4-FFF2-40B4-BE49-F238E27FC236}">
                <a16:creationId xmlns=""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606624011"/>
              </p:ext>
            </p:extLst>
          </p:nvPr>
        </p:nvGraphicFramePr>
        <p:xfrm>
          <a:off x="577912" y="906053"/>
          <a:ext cx="7496839" cy="2798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36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03888" y="5681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Conclusiones</a:t>
            </a:r>
          </a:p>
        </p:txBody>
      </p:sp>
      <p:sp>
        <p:nvSpPr>
          <p:cNvPr id="3" name="CuadroTexto 2">
            <a:extLst>
              <a:ext uri="{FF2B5EF4-FFF2-40B4-BE49-F238E27FC236}">
                <a16:creationId xmlns="" xmlns:a16="http://schemas.microsoft.com/office/drawing/2014/main" id="{EB5CEF16-DF68-4175-87A1-37A37A1E0664}"/>
              </a:ext>
            </a:extLst>
          </p:cNvPr>
          <p:cNvSpPr txBox="1"/>
          <p:nvPr/>
        </p:nvSpPr>
        <p:spPr>
          <a:xfrm>
            <a:off x="591236" y="1339703"/>
            <a:ext cx="7106735" cy="4401205"/>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PrimeFaces, solución un tema con </a:t>
            </a:r>
            <a:r>
              <a:rPr lang="es-CO" sz="2000" dirty="0" err="1">
                <a:solidFill>
                  <a:schemeClr val="tx1">
                    <a:lumMod val="85000"/>
                    <a:lumOff val="15000"/>
                  </a:schemeClr>
                </a:solidFill>
                <a:latin typeface="Arial" panose="020B0604020202020204" pitchFamily="34" charset="0"/>
                <a:cs typeface="Arial" panose="020B0604020202020204" pitchFamily="34" charset="0"/>
              </a:rPr>
              <a:t>ThemeRoller</a:t>
            </a:r>
            <a:r>
              <a:rPr lang="es-CO" sz="2000" dirty="0">
                <a:solidFill>
                  <a:schemeClr val="tx1">
                    <a:lumMod val="85000"/>
                    <a:lumOff val="15000"/>
                  </a:schemeClr>
                </a:solidFill>
                <a:latin typeface="Arial" panose="020B0604020202020204" pitchFamily="34" charset="0"/>
                <a:cs typeface="Arial" panose="020B0604020202020204" pitchFamily="34" charset="0"/>
              </a:rPr>
              <a:t> para hacer más amigable el diseño.</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JaspeReports, solución flying-saucer-pdf e </a:t>
            </a:r>
            <a:r>
              <a:rPr lang="es-CO" sz="2000" dirty="0" err="1">
                <a:solidFill>
                  <a:schemeClr val="tx1">
                    <a:lumMod val="85000"/>
                    <a:lumOff val="15000"/>
                  </a:schemeClr>
                </a:solidFill>
                <a:latin typeface="Arial" panose="020B0604020202020204" pitchFamily="34" charset="0"/>
                <a:cs typeface="Arial" panose="020B0604020202020204" pitchFamily="34" charset="0"/>
              </a:rPr>
              <a:t>I</a:t>
            </a:r>
            <a:r>
              <a:rPr lang="es-CO" sz="2000" dirty="0" err="1" smtClean="0">
                <a:solidFill>
                  <a:schemeClr val="tx1">
                    <a:lumMod val="85000"/>
                    <a:lumOff val="15000"/>
                  </a:schemeClr>
                </a:solidFill>
                <a:latin typeface="Arial" panose="020B0604020202020204" pitchFamily="34" charset="0"/>
                <a:cs typeface="Arial" panose="020B0604020202020204" pitchFamily="34" charset="0"/>
              </a:rPr>
              <a:t>text</a:t>
            </a:r>
            <a:r>
              <a:rPr lang="es-CO" sz="2000"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Encontrar un servidor con las especificaciones necesarias para que corriera el proyecto.</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desarrollo del software ayuda a reafirmar los conocimientos aprendidos en la carrera, también permitió tener una visión más realista de cómo funcionan las herramientas, como usarlas y que alternativas son útiles para diferentes tipos de software</a:t>
            </a:r>
          </a:p>
        </p:txBody>
      </p:sp>
    </p:spTree>
    <p:extLst>
      <p:ext uri="{BB962C8B-B14F-4D97-AF65-F5344CB8AC3E}">
        <p14:creationId xmlns:p14="http://schemas.microsoft.com/office/powerpoint/2010/main" val="349444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761357" y="55753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463923" y="1713960"/>
            <a:ext cx="8216153" cy="369332"/>
          </a:xfrm>
          <a:prstGeom prst="rect">
            <a:avLst/>
          </a:prstGeom>
        </p:spPr>
        <p:txBody>
          <a:bodyPr wrap="square">
            <a:spAutoFit/>
          </a:bodyPr>
          <a:lstStyle/>
          <a:p>
            <a:pPr algn="ctr"/>
            <a:endParaRPr lang="es-CO" dirty="0"/>
          </a:p>
        </p:txBody>
      </p:sp>
      <p:sp>
        <p:nvSpPr>
          <p:cNvPr id="3" name="CuadroTexto 2">
            <a:extLst>
              <a:ext uri="{FF2B5EF4-FFF2-40B4-BE49-F238E27FC236}">
                <a16:creationId xmlns="" xmlns:a16="http://schemas.microsoft.com/office/drawing/2014/main" id="{B3E05B2C-448F-4ECF-BEF8-9F8192CC5623}"/>
              </a:ext>
            </a:extLst>
          </p:cNvPr>
          <p:cNvSpPr txBox="1"/>
          <p:nvPr/>
        </p:nvSpPr>
        <p:spPr>
          <a:xfrm>
            <a:off x="761357" y="1837305"/>
            <a:ext cx="6915350" cy="2554545"/>
          </a:xfrm>
          <a:prstGeom prst="rect">
            <a:avLst/>
          </a:prstGeom>
          <a:noFill/>
        </p:spPr>
        <p:txBody>
          <a:bodyPr wrap="square" rtlCol="0">
            <a:spAutoFit/>
          </a:bodyPr>
          <a:lstStyle/>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Ampliar el alcance del software. </a:t>
            </a:r>
          </a:p>
          <a:p>
            <a:pPr marL="285750" lvl="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uso de librerías o frameworks debe estar sujeto a la compatibilidad con los demás elementos o herramientas usadas, es muy importante tener en cuenta las versiones y con cuales tienen mejor desempeño. </a:t>
            </a:r>
          </a:p>
          <a:p>
            <a:pPr lvl="0"/>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Buscar una buena documentación.</a:t>
            </a:r>
          </a:p>
        </p:txBody>
      </p:sp>
    </p:spTree>
    <p:extLst>
      <p:ext uri="{BB962C8B-B14F-4D97-AF65-F5344CB8AC3E}">
        <p14:creationId xmlns:p14="http://schemas.microsoft.com/office/powerpoint/2010/main" val="258688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 xmlns:a16="http://schemas.microsoft.com/office/drawing/2014/main" id="{585F2FF1-E103-438A-A5E2-394CD4C49ABE}"/>
              </a:ext>
            </a:extLst>
          </p:cNvPr>
          <p:cNvSpPr txBox="1"/>
          <p:nvPr/>
        </p:nvSpPr>
        <p:spPr>
          <a:xfrm>
            <a:off x="776177" y="1190847"/>
            <a:ext cx="6368902" cy="538609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AGUADED GÓMEZ, J. I., LÓPEZ MENESES, E., &amp; DÍAZ, L. A. (n.d.). Formacion del profesorado y software social. Retrieved from http://rabida.uhu.es/dspace/bitstream/handle/10272/6218/Formacion_del_profesorado.pdf?sequence=2</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Bermeo, H. P., González Bañales, D. L., &amp; Otálora, J. (2013). Desempeño de los sectores de alta tecnología en regiones de bajo perfil tecnológico. Una mirada al caso de la industria del software en Tolima (Colombia). </a:t>
            </a:r>
            <a:r>
              <a:rPr lang="es-CO" i="1" dirty="0">
                <a:solidFill>
                  <a:schemeClr val="tx1">
                    <a:lumMod val="85000"/>
                    <a:lumOff val="15000"/>
                  </a:schemeClr>
                </a:solidFill>
                <a:latin typeface="Arial" panose="020B0604020202020204" pitchFamily="34" charset="0"/>
                <a:cs typeface="Arial" panose="020B0604020202020204" pitchFamily="34" charset="0"/>
              </a:rPr>
              <a:t>POLIANTEA</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6</a:t>
            </a:r>
            <a:r>
              <a:rPr lang="es-CO" dirty="0">
                <a:solidFill>
                  <a:schemeClr val="tx1">
                    <a:lumMod val="85000"/>
                    <a:lumOff val="15000"/>
                  </a:schemeClr>
                </a:solidFill>
                <a:latin typeface="Arial" panose="020B0604020202020204" pitchFamily="34" charset="0"/>
                <a:cs typeface="Arial" panose="020B0604020202020204" pitchFamily="34" charset="0"/>
              </a:rPr>
              <a:t>(10). https://doi.org/10.15765/plnt.v6i10.238</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Cordeiro, J. (2014).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&amp;amp; Sociedad.</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 Sociedad</a:t>
            </a:r>
            <a:r>
              <a:rPr lang="es-CO" dirty="0">
                <a:solidFill>
                  <a:schemeClr val="tx1">
                    <a:lumMod val="85000"/>
                    <a:lumOff val="15000"/>
                  </a:schemeClr>
                </a:solidFill>
                <a:latin typeface="Arial" panose="020B0604020202020204" pitchFamily="34" charset="0"/>
                <a:cs typeface="Arial" panose="020B0604020202020204" pitchFamily="34" charset="0"/>
              </a:rPr>
              <a:t> (Vol. 4).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http://journals.continental.edu.pe/index.php/apuntes/article/view/255/279</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Gimenez de Litebi Aznar, J. (2010). Muy breve historia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http://www.itespresso.es/muy-breve-historia-del-software-45687.html</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8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 xmlns:a16="http://schemas.microsoft.com/office/drawing/2014/main" id="{4C0880D7-B166-4F0F-ACAC-974216E18C56}"/>
              </a:ext>
            </a:extLst>
          </p:cNvPr>
          <p:cNvSpPr txBox="1"/>
          <p:nvPr/>
        </p:nvSpPr>
        <p:spPr>
          <a:xfrm>
            <a:off x="765544" y="1169581"/>
            <a:ext cx="7070651" cy="535531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Lugo Silva, C., &amp; López García, S. (2013). </a:t>
            </a:r>
            <a:r>
              <a:rPr lang="es-CO" i="1" dirty="0">
                <a:solidFill>
                  <a:schemeClr val="tx1">
                    <a:lumMod val="85000"/>
                    <a:lumOff val="15000"/>
                  </a:schemeClr>
                </a:solidFill>
                <a:latin typeface="Arial" panose="020B0604020202020204" pitchFamily="34" charset="0"/>
                <a:cs typeface="Arial" panose="020B0604020202020204" pitchFamily="34" charset="0"/>
              </a:rPr>
              <a:t>Informador técnico</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Informador técnico, ISSN 0122-056X, ISSN-e 2256-5035, N</a:t>
            </a:r>
            <a:r>
              <a:rPr lang="es-CO" i="1" baseline="30000" dirty="0">
                <a:solidFill>
                  <a:schemeClr val="tx1">
                    <a:lumMod val="85000"/>
                    <a:lumOff val="15000"/>
                  </a:schemeClr>
                </a:solidFill>
                <a:latin typeface="Arial" panose="020B0604020202020204" pitchFamily="34" charset="0"/>
                <a:cs typeface="Arial" panose="020B0604020202020204" pitchFamily="34" charset="0"/>
              </a:rPr>
              <a:t>o</a:t>
            </a:r>
            <a:r>
              <a:rPr lang="es-CO" i="1" dirty="0">
                <a:solidFill>
                  <a:schemeClr val="tx1">
                    <a:lumMod val="85000"/>
                    <a:lumOff val="15000"/>
                  </a:schemeClr>
                </a:solidFill>
                <a:latin typeface="Arial" panose="020B0604020202020204" pitchFamily="34" charset="0"/>
                <a:cs typeface="Arial" panose="020B0604020202020204" pitchFamily="34" charset="0"/>
              </a:rPr>
              <a:t>. 77, 2, 2013, págs. 192-200</a:t>
            </a:r>
            <a:r>
              <a:rPr lang="es-CO" dirty="0">
                <a:solidFill>
                  <a:schemeClr val="tx1">
                    <a:lumMod val="85000"/>
                    <a:lumOff val="15000"/>
                  </a:schemeClr>
                </a:solidFill>
                <a:latin typeface="Arial" panose="020B0604020202020204" pitchFamily="34" charset="0"/>
                <a:cs typeface="Arial" panose="020B0604020202020204" pitchFamily="34" charset="0"/>
              </a:rPr>
              <a:t>. Centro Nacional de Asistencia Técnica a la Industria, ASTIN-SENA.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https://dialnet.unirioja.es/servlet/articulo?codigo=4560567</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Majó, Joan, M., &amp; Pere. </a:t>
            </a:r>
            <a:r>
              <a:rPr lang="es-CO" dirty="0">
                <a:solidFill>
                  <a:schemeClr val="tx1">
                    <a:lumMod val="85000"/>
                    <a:lumOff val="15000"/>
                  </a:schemeClr>
                </a:solidFill>
                <a:latin typeface="Arial" panose="020B0604020202020204" pitchFamily="34" charset="0"/>
                <a:cs typeface="Arial" panose="020B0604020202020204" pitchFamily="34" charset="0"/>
              </a:rPr>
              <a:t>(2001). La revolución educativa en la era de Internet. Retrieved from http://portal.cuc.edu.ve/upc/PNFT/TC/La revolucion educativa en la era de Internet.pdf</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Manuel Luzuriaga Directora, J., Alejandra Cechich CoDirectora, D., &amp; Rossi, G. (2011). Universidad Nacional de La Plata Mejora de Procesos como Soporte a Prácticas de Gobierno Electrónico.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http://sedici.unlp.edu.ar/bitstream/handle/10915/4199/Documento_completo.pdf?sequence=1</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Morato, M. (2016). Empieza bien el 2016: sumérgete en la revolución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https://www.fayerwayer.com/2016/01/empieza-bien-el-2016-sumergete-en-la-revolucion-del-software/</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165394" y="727658"/>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Planteamiento del Problema</a:t>
            </a:r>
          </a:p>
        </p:txBody>
      </p:sp>
      <p:sp>
        <p:nvSpPr>
          <p:cNvPr id="2" name="Rectángulo 1"/>
          <p:cNvSpPr/>
          <p:nvPr/>
        </p:nvSpPr>
        <p:spPr>
          <a:xfrm>
            <a:off x="748145" y="1766643"/>
            <a:ext cx="7283382" cy="4524315"/>
          </a:xfrm>
          <a:prstGeom prst="rect">
            <a:avLst/>
          </a:prstGeom>
        </p:spPr>
        <p:txBody>
          <a:bodyPr wrap="square">
            <a:spAutoFit/>
          </a:bodyPr>
          <a:lstStyle/>
          <a:p>
            <a:pPr algn="just"/>
            <a:r>
              <a:rPr lang="es-CO" dirty="0">
                <a:solidFill>
                  <a:schemeClr val="tx1">
                    <a:lumMod val="85000"/>
                    <a:lumOff val="15000"/>
                  </a:schemeClr>
                </a:solidFill>
              </a:rPr>
              <a:t>En las Unidades Tecnológicas de Santander la elaboración del plan de trabajo de los docentes implica un gasto prolongado de tiempo por parte del docente. </a:t>
            </a:r>
            <a:endParaRPr lang="es-CO" dirty="0" smtClean="0">
              <a:solidFill>
                <a:schemeClr val="tx1">
                  <a:lumMod val="85000"/>
                  <a:lumOff val="15000"/>
                </a:schemeClr>
              </a:solidFill>
            </a:endParaRPr>
          </a:p>
          <a:p>
            <a:pPr marL="285750" indent="-285750" algn="just">
              <a:buFont typeface="Arial" panose="020B0604020202020204" pitchFamily="34" charset="0"/>
              <a:buChar char="•"/>
            </a:pPr>
            <a:endParaRPr lang="es-CO" dirty="0">
              <a:solidFill>
                <a:schemeClr val="tx1">
                  <a:lumMod val="85000"/>
                  <a:lumOff val="15000"/>
                </a:schemeClr>
              </a:solidFill>
            </a:endParaRPr>
          </a:p>
          <a:p>
            <a:pPr algn="just"/>
            <a:r>
              <a:rPr lang="es-CO" dirty="0">
                <a:solidFill>
                  <a:schemeClr val="tx1">
                    <a:lumMod val="85000"/>
                    <a:lumOff val="15000"/>
                  </a:schemeClr>
                </a:solidFill>
              </a:rPr>
              <a:t>Se consultó a algunos docentes acerca del diligenciamiento del formato R-DC-54 y en resumen se deduce que el proceso es confuso y tedioso</a:t>
            </a:r>
            <a:r>
              <a:rPr lang="es-CO" dirty="0" smtClean="0">
                <a:solidFill>
                  <a:schemeClr val="tx1">
                    <a:lumMod val="85000"/>
                    <a:lumOff val="15000"/>
                  </a:schemeClr>
                </a:solidFill>
              </a:rPr>
              <a:t>.</a:t>
            </a:r>
          </a:p>
          <a:p>
            <a:pPr marL="285750" indent="-285750" algn="just">
              <a:buFont typeface="Arial" panose="020B0604020202020204" pitchFamily="34" charset="0"/>
              <a:buChar char="•"/>
            </a:pPr>
            <a:endParaRPr lang="es-CO" dirty="0">
              <a:solidFill>
                <a:schemeClr val="tx1">
                  <a:lumMod val="85000"/>
                  <a:lumOff val="15000"/>
                </a:schemeClr>
              </a:solidFill>
            </a:endParaRPr>
          </a:p>
          <a:p>
            <a:pPr algn="just"/>
            <a:r>
              <a:rPr lang="es-CO" dirty="0">
                <a:solidFill>
                  <a:schemeClr val="tx1">
                    <a:lumMod val="85000"/>
                    <a:lumOff val="15000"/>
                  </a:schemeClr>
                </a:solidFill>
              </a:rPr>
              <a:t>H</a:t>
            </a:r>
            <a:r>
              <a:rPr lang="es-CO" dirty="0" smtClean="0">
                <a:solidFill>
                  <a:schemeClr val="tx1">
                    <a:lumMod val="85000"/>
                    <a:lumOff val="15000"/>
                  </a:schemeClr>
                </a:solidFill>
              </a:rPr>
              <a:t>ay </a:t>
            </a:r>
            <a:r>
              <a:rPr lang="es-CO" dirty="0">
                <a:solidFill>
                  <a:schemeClr val="tx1">
                    <a:lumMod val="85000"/>
                    <a:lumOff val="15000"/>
                  </a:schemeClr>
                </a:solidFill>
              </a:rPr>
              <a:t>docentes que desconocen que el formato contiene funciones agregadas para mantener un mínimo control y dar un poco de ayuda </a:t>
            </a:r>
            <a:r>
              <a:rPr lang="es-CO" dirty="0" smtClean="0">
                <a:solidFill>
                  <a:schemeClr val="tx1">
                    <a:lumMod val="85000"/>
                    <a:lumOff val="15000"/>
                  </a:schemeClr>
                </a:solidFill>
              </a:rPr>
              <a:t>al proceso.</a:t>
            </a:r>
            <a:endParaRPr lang="es-CO" dirty="0">
              <a:solidFill>
                <a:schemeClr val="tx1">
                  <a:lumMod val="85000"/>
                  <a:lumOff val="15000"/>
                </a:schemeClr>
              </a:solidFill>
            </a:endParaRPr>
          </a:p>
          <a:p>
            <a:pPr algn="ctr"/>
            <a:endParaRPr lang="es-CO" dirty="0">
              <a:solidFill>
                <a:schemeClr val="tx1">
                  <a:lumMod val="85000"/>
                  <a:lumOff val="15000"/>
                </a:schemeClr>
              </a:solidFill>
            </a:endParaRPr>
          </a:p>
          <a:p>
            <a:pPr algn="ctr"/>
            <a:r>
              <a:rPr lang="es-CO" dirty="0">
                <a:solidFill>
                  <a:schemeClr val="tx1">
                    <a:lumMod val="85000"/>
                    <a:lumOff val="15000"/>
                  </a:schemeClr>
                </a:solidFill>
              </a:rPr>
              <a:t>¿Es posible que una herramienta tecnológica mejore el proceso de realización del plan de trabajo del docente de las Unidades Tecnológicas de Santander?</a:t>
            </a:r>
          </a:p>
          <a:p>
            <a:pPr algn="ctr"/>
            <a:endParaRPr lang="es-CO" dirty="0">
              <a:solidFill>
                <a:schemeClr val="tx1">
                  <a:lumMod val="85000"/>
                  <a:lumOff val="15000"/>
                </a:schemeClr>
              </a:solidFill>
            </a:endParaRPr>
          </a:p>
        </p:txBody>
      </p:sp>
    </p:spTree>
    <p:extLst>
      <p:ext uri="{BB962C8B-B14F-4D97-AF65-F5344CB8AC3E}">
        <p14:creationId xmlns:p14="http://schemas.microsoft.com/office/powerpoint/2010/main" val="122795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 xmlns:a16="http://schemas.microsoft.com/office/drawing/2014/main" id="{4C0880D7-B166-4F0F-ACAC-974216E18C56}"/>
              </a:ext>
            </a:extLst>
          </p:cNvPr>
          <p:cNvSpPr txBox="1"/>
          <p:nvPr/>
        </p:nvSpPr>
        <p:spPr>
          <a:xfrm>
            <a:off x="765544" y="1169581"/>
            <a:ext cx="7070651" cy="5632311"/>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Moravia. (n.d.). Pruebas de funcionalidad. </a:t>
            </a:r>
            <a:r>
              <a:rPr lang="en-US" dirty="0">
                <a:solidFill>
                  <a:schemeClr val="tx1">
                    <a:lumMod val="85000"/>
                    <a:lumOff val="15000"/>
                  </a:schemeClr>
                </a:solidFill>
                <a:latin typeface="Arial" panose="020B0604020202020204" pitchFamily="34" charset="0"/>
                <a:cs typeface="Arial" panose="020B0604020202020204" pitchFamily="34" charset="0"/>
              </a:rPr>
              <a:t>Retrieved November 13, 2017, from https://www.moravia.com/es/services/engineering-testing/functionality-testing/</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Moreno Álvarez, J. L. (2004). Aplicación de un Sistema Experto para el desarrollo de Sistema Evaluador del modelo Capability Maturity Model (CMM) niveles dos y tres.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http://catarina.udlap.mx/u_dl_a/tales/documentos/lis/moreno_a_jl/capitulo5.pdf</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Neumann, P. G. (1993). The Role Of Software Engineering. </a:t>
            </a:r>
            <a:r>
              <a:rPr lang="en-US" i="1" dirty="0">
                <a:solidFill>
                  <a:schemeClr val="tx1">
                    <a:lumMod val="85000"/>
                    <a:lumOff val="15000"/>
                  </a:schemeClr>
                </a:solidFill>
                <a:latin typeface="Arial" panose="020B0604020202020204" pitchFamily="34" charset="0"/>
                <a:cs typeface="Arial" panose="020B0604020202020204" pitchFamily="34" charset="0"/>
              </a:rPr>
              <a:t>Communications of the ACM</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i="1" dirty="0">
                <a:solidFill>
                  <a:schemeClr val="tx1">
                    <a:lumMod val="85000"/>
                    <a:lumOff val="15000"/>
                  </a:schemeClr>
                </a:solidFill>
                <a:latin typeface="Arial" panose="020B0604020202020204" pitchFamily="34" charset="0"/>
                <a:cs typeface="Arial" panose="020B0604020202020204" pitchFamily="34" charset="0"/>
              </a:rPr>
              <a:t>36</a:t>
            </a:r>
            <a:r>
              <a:rPr lang="en-US" dirty="0">
                <a:solidFill>
                  <a:schemeClr val="tx1">
                    <a:lumMod val="85000"/>
                    <a:lumOff val="15000"/>
                  </a:schemeClr>
                </a:solidFill>
                <a:latin typeface="Arial" panose="020B0604020202020204" pitchFamily="34" charset="0"/>
                <a:cs typeface="Arial" panose="020B0604020202020204" pitchFamily="34" charset="0"/>
              </a:rPr>
              <a:t>(5), 114. https://doi.org/10.1145/155049.214836</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Palomino Zuluaga, K. C., &amp; Arango Aramburo, S. (2011). ESTUDIO DEL COMPORTAMIENTO DE LA INDUSTRIA DEL SOFTWARE EN COLOMBIA ANTE ESCENARIOS DE CAPACIDADES DE INNOVACION Y ´ VENTAJAS COMPARATIVAS POR MEDIO DE DINAMICA DE SISTEMAS, 105. Retrieved from http://www.bdigital.unal.edu.co/5411/1/200802180-2011.pdf</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55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 xmlns:a16="http://schemas.microsoft.com/office/drawing/2014/main" id="{4C0880D7-B166-4F0F-ACAC-974216E18C56}"/>
              </a:ext>
            </a:extLst>
          </p:cNvPr>
          <p:cNvSpPr txBox="1"/>
          <p:nvPr/>
        </p:nvSpPr>
        <p:spPr>
          <a:xfrm>
            <a:off x="765544" y="1169581"/>
            <a:ext cx="7070651" cy="480131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Políticas de Privacidad y Condiciones de Uso. </a:t>
            </a:r>
            <a:r>
              <a:rPr lang="en-US" dirty="0">
                <a:solidFill>
                  <a:schemeClr val="tx1">
                    <a:lumMod val="85000"/>
                    <a:lumOff val="15000"/>
                  </a:schemeClr>
                </a:solidFill>
                <a:latin typeface="Arial" panose="020B0604020202020204" pitchFamily="34" charset="0"/>
                <a:cs typeface="Arial" panose="020B0604020202020204" pitchFamily="34" charset="0"/>
              </a:rPr>
              <a:t>(n.d.). Retrieved from http://www.mintic.gov.co/portal/604/w3-article-2627.html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Pruebas de Interfaces y Contenidos | Guía Digital. </a:t>
            </a:r>
            <a:r>
              <a:rPr lang="en-US" dirty="0">
                <a:solidFill>
                  <a:schemeClr val="tx1">
                    <a:lumMod val="85000"/>
                    <a:lumOff val="15000"/>
                  </a:schemeClr>
                </a:solidFill>
                <a:latin typeface="Arial" panose="020B0604020202020204" pitchFamily="34" charset="0"/>
                <a:cs typeface="Arial" panose="020B0604020202020204" pitchFamily="34" charset="0"/>
              </a:rPr>
              <a:t>(n.d.). Retrieved November 13, 2017, from http://www.guiadigital.gob.cl/articulo/pruebas-de-interfaces-y-contenidos</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Risen, J. (2013). Un “software” revolucionario que revela los secretos de las grandes bases de datos | Internacional | EL PAÍS.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http://internacional.elpais.com/internacional/2013/06/10/actualidad/1370853710_349931.html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Rodríguez Bello, D. L., &amp; Valero Sánchez, D. A. (2015). </a:t>
            </a:r>
            <a:r>
              <a:rPr lang="es-CO" dirty="0">
                <a:solidFill>
                  <a:schemeClr val="tx1">
                    <a:lumMod val="85000"/>
                    <a:lumOff val="15000"/>
                  </a:schemeClr>
                </a:solidFill>
                <a:latin typeface="Arial" panose="020B0604020202020204" pitchFamily="34" charset="0"/>
                <a:cs typeface="Arial" panose="020B0604020202020204" pitchFamily="34" charset="0"/>
              </a:rPr>
              <a:t>Adaptación de una solución de software libre para el control y monitoreo de traslado. </a:t>
            </a:r>
            <a:r>
              <a:rPr lang="es-CO" i="1" dirty="0">
                <a:solidFill>
                  <a:schemeClr val="tx1">
                    <a:lumMod val="85000"/>
                    <a:lumOff val="15000"/>
                  </a:schemeClr>
                </a:solidFill>
                <a:latin typeface="Arial" panose="020B0604020202020204" pitchFamily="34" charset="0"/>
                <a:cs typeface="Arial" panose="020B0604020202020204" pitchFamily="34" charset="0"/>
              </a:rPr>
              <a:t>reponame:Repositorio Institucional Universidad Santo Tomás</a:t>
            </a:r>
            <a:r>
              <a:rPr lang="es-CO" dirty="0">
                <a:solidFill>
                  <a:schemeClr val="tx1">
                    <a:lumMod val="85000"/>
                    <a:lumOff val="15000"/>
                  </a:schemeClr>
                </a:solidFill>
                <a:latin typeface="Arial" panose="020B0604020202020204" pitchFamily="34" charset="0"/>
                <a:cs typeface="Arial" panose="020B0604020202020204" pitchFamily="34" charset="0"/>
              </a:rPr>
              <a:t>. Retrieved from http://repository.usta.edu.co/handle/11634/391</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95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247" y="2175135"/>
            <a:ext cx="5732980" cy="2308324"/>
          </a:xfrm>
          <a:prstGeom prst="rect">
            <a:avLst/>
          </a:prstGeom>
          <a:noFill/>
        </p:spPr>
        <p:txBody>
          <a:bodyPr wrap="square" rtlCol="0">
            <a:spAutoFit/>
          </a:bodyPr>
          <a:lstStyle/>
          <a:p>
            <a:pPr algn="ctr"/>
            <a:r>
              <a:rPr lang="es-CO" sz="2400" dirty="0">
                <a:solidFill>
                  <a:schemeClr val="tx1">
                    <a:lumMod val="85000"/>
                    <a:lumOff val="15000"/>
                  </a:schemeClr>
                </a:solidFill>
                <a:latin typeface="Arial" panose="020B0604020202020204" pitchFamily="34" charset="0"/>
                <a:cs typeface="Arial" panose="020B0604020202020204" pitchFamily="34" charset="0"/>
              </a:rPr>
              <a:t>Se agradece a los docentes de las Unidades Tecnológicas de Santander por la orientación desde el inicio de la carrera, fue un gran apoyo para el desarrollo integral de cada uno de nosotros como profesionales</a:t>
            </a:r>
          </a:p>
        </p:txBody>
      </p:sp>
    </p:spTree>
    <p:extLst>
      <p:ext uri="{BB962C8B-B14F-4D97-AF65-F5344CB8AC3E}">
        <p14:creationId xmlns:p14="http://schemas.microsoft.com/office/powerpoint/2010/main" val="3790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33110" y="78235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1180407" y="2497202"/>
            <a:ext cx="6697027" cy="2246769"/>
          </a:xfrm>
          <a:prstGeom prst="rect">
            <a:avLst/>
          </a:prstGeom>
        </p:spPr>
        <p:txBody>
          <a:bodyPr wrap="square">
            <a:spAutoFit/>
          </a:bodyPr>
          <a:lstStyle/>
          <a:p>
            <a:pPr algn="just"/>
            <a:r>
              <a:rPr lang="es-CO" sz="2000" dirty="0">
                <a:solidFill>
                  <a:schemeClr val="tx1">
                    <a:lumMod val="85000"/>
                    <a:lumOff val="15000"/>
                  </a:schemeClr>
                </a:solidFill>
                <a:latin typeface="Arial" panose="020B0604020202020204" pitchFamily="34" charset="0"/>
                <a:cs typeface="Arial" panose="020B0604020202020204" pitchFamily="34" charset="0"/>
              </a:rPr>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source.</a:t>
            </a:r>
          </a:p>
        </p:txBody>
      </p:sp>
    </p:spTree>
    <p:extLst>
      <p:ext uri="{BB962C8B-B14F-4D97-AF65-F5344CB8AC3E}">
        <p14:creationId xmlns:p14="http://schemas.microsoft.com/office/powerpoint/2010/main" val="260368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91087" y="62556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Objetivos Específicos</a:t>
            </a:r>
          </a:p>
        </p:txBody>
      </p:sp>
      <p:sp>
        <p:nvSpPr>
          <p:cNvPr id="2" name="Rectángulo 1"/>
          <p:cNvSpPr/>
          <p:nvPr/>
        </p:nvSpPr>
        <p:spPr>
          <a:xfrm>
            <a:off x="695246" y="1805746"/>
            <a:ext cx="7738394" cy="3785652"/>
          </a:xfrm>
          <a:prstGeom prst="rect">
            <a:avLst/>
          </a:prstGeom>
        </p:spPr>
        <p:txBody>
          <a:bodyPr wrap="square">
            <a:spAutoFit/>
          </a:bodyPr>
          <a:lstStyle/>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MX"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13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16539" y="50437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80484" y="1405617"/>
            <a:ext cx="7888420" cy="1938992"/>
          </a:xfrm>
          <a:prstGeom prst="rect">
            <a:avLst/>
          </a:prstGeom>
        </p:spPr>
        <p:txBody>
          <a:bodyPr wrap="square">
            <a:spAutoFit/>
          </a:bodyPr>
          <a:lstStyle/>
          <a:p>
            <a:r>
              <a:rPr lang="es-CO" sz="2000" dirty="0">
                <a:solidFill>
                  <a:schemeClr val="tx1">
                    <a:lumMod val="85000"/>
                    <a:lumOff val="15000"/>
                  </a:schemeClr>
                </a:solidFill>
                <a:latin typeface="Arial" panose="020B0604020202020204" pitchFamily="34" charset="0"/>
                <a:cs typeface="Arial" panose="020B0604020202020204" pitchFamily="34" charset="0"/>
              </a:rPr>
              <a:t>Tecnología Utilizada</a:t>
            </a:r>
          </a:p>
          <a:p>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JAVA EE 6, JPA, JDBC, JDBCRealm</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JSF + PrimeFaces</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Glassfish </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Postgresql</a:t>
            </a:r>
          </a:p>
        </p:txBody>
      </p:sp>
      <p:pic>
        <p:nvPicPr>
          <p:cNvPr id="5" name="Imagen 4">
            <a:extLst>
              <a:ext uri="{FF2B5EF4-FFF2-40B4-BE49-F238E27FC236}">
                <a16:creationId xmlns="" xmlns:a16="http://schemas.microsoft.com/office/drawing/2014/main" id="{B3AF45A2-0048-4680-9268-7058CCBF7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957" y="4733024"/>
            <a:ext cx="1438716" cy="1438716"/>
          </a:xfrm>
          <a:prstGeom prst="rect">
            <a:avLst/>
          </a:prstGeom>
        </p:spPr>
      </p:pic>
      <p:pic>
        <p:nvPicPr>
          <p:cNvPr id="7" name="Imagen 6">
            <a:extLst>
              <a:ext uri="{FF2B5EF4-FFF2-40B4-BE49-F238E27FC236}">
                <a16:creationId xmlns="" xmlns:a16="http://schemas.microsoft.com/office/drawing/2014/main" id="{2C013981-C90B-4026-A12B-5D60518F9D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974" y="4805872"/>
            <a:ext cx="2324020" cy="1293021"/>
          </a:xfrm>
          <a:prstGeom prst="rect">
            <a:avLst/>
          </a:prstGeom>
        </p:spPr>
      </p:pic>
      <p:pic>
        <p:nvPicPr>
          <p:cNvPr id="9" name="Imagen 8">
            <a:extLst>
              <a:ext uri="{FF2B5EF4-FFF2-40B4-BE49-F238E27FC236}">
                <a16:creationId xmlns="" xmlns:a16="http://schemas.microsoft.com/office/drawing/2014/main" id="{AAA72AB6-D7ED-4441-88E9-CE75A79FDC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9545" y="4733024"/>
            <a:ext cx="1622455" cy="1438716"/>
          </a:xfrm>
          <a:prstGeom prst="rect">
            <a:avLst/>
          </a:prstGeom>
        </p:spPr>
      </p:pic>
      <p:pic>
        <p:nvPicPr>
          <p:cNvPr id="11" name="Imagen 10">
            <a:extLst>
              <a:ext uri="{FF2B5EF4-FFF2-40B4-BE49-F238E27FC236}">
                <a16:creationId xmlns="" xmlns:a16="http://schemas.microsoft.com/office/drawing/2014/main" id="{B84EE28F-8E12-4ABE-8662-DBA26E8917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549" y="3287388"/>
            <a:ext cx="4930445" cy="1189362"/>
          </a:xfrm>
          <a:prstGeom prst="rect">
            <a:avLst/>
          </a:prstGeom>
        </p:spPr>
      </p:pic>
    </p:spTree>
    <p:extLst>
      <p:ext uri="{BB962C8B-B14F-4D97-AF65-F5344CB8AC3E}">
        <p14:creationId xmlns:p14="http://schemas.microsoft.com/office/powerpoint/2010/main" val="470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81509" y="26886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Arquitectura</a:t>
            </a:r>
          </a:p>
        </p:txBody>
      </p:sp>
      <p:pic>
        <p:nvPicPr>
          <p:cNvPr id="4" name="Imagen 3">
            <a:extLst>
              <a:ext uri="{FF2B5EF4-FFF2-40B4-BE49-F238E27FC236}">
                <a16:creationId xmlns="" xmlns:a16="http://schemas.microsoft.com/office/drawing/2014/main" id="{16D90900-6598-4986-AE8B-5DE9E3CE5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47" y="873860"/>
            <a:ext cx="6390848" cy="5921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0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Coordinador</a:t>
            </a:r>
          </a:p>
        </p:txBody>
      </p:sp>
      <p:sp>
        <p:nvSpPr>
          <p:cNvPr id="6" name="Content Placeholder 5"/>
          <p:cNvSpPr>
            <a:spLocks noGrp="1"/>
          </p:cNvSpPr>
          <p:nvPr>
            <p:ph idx="1"/>
          </p:nvPr>
        </p:nvSpPr>
        <p:spPr>
          <a:xfrm>
            <a:off x="433851" y="2559649"/>
            <a:ext cx="6072788" cy="390418"/>
          </a:xfrm>
        </p:spPr>
        <p:txBody>
          <a:bodyPr/>
          <a:lstStyle/>
          <a:p>
            <a:pPr marL="0" indent="0">
              <a:buNone/>
            </a:pPr>
            <a:r>
              <a:rPr lang="es-CO" dirty="0">
                <a:solidFill>
                  <a:schemeClr val="tx1">
                    <a:lumMod val="85000"/>
                    <a:lumOff val="15000"/>
                  </a:schemeClr>
                </a:solidFill>
              </a:rPr>
              <a:t>Asignación.</a:t>
            </a:r>
          </a:p>
        </p:txBody>
      </p:sp>
      <p:pic>
        <p:nvPicPr>
          <p:cNvPr id="3" name="Picture 2"/>
          <p:cNvPicPr>
            <a:picLocks noChangeAspect="1"/>
          </p:cNvPicPr>
          <p:nvPr/>
        </p:nvPicPr>
        <p:blipFill>
          <a:blip r:embed="rId2"/>
          <a:stretch>
            <a:fillRect/>
          </a:stretch>
        </p:blipFill>
        <p:spPr>
          <a:xfrm>
            <a:off x="158925" y="3125156"/>
            <a:ext cx="8841154" cy="2733383"/>
          </a:xfrm>
          <a:prstGeom prst="rect">
            <a:avLst/>
          </a:prstGeom>
          <a:ln>
            <a:noFill/>
          </a:ln>
          <a:effectLst>
            <a:outerShdw blurRad="292100" dist="139700" dir="2700000" algn="tl" rotWithShape="0">
              <a:srgbClr val="333333">
                <a:alpha val="65000"/>
              </a:srgbClr>
            </a:outerShdw>
          </a:effectLst>
        </p:spPr>
      </p:pic>
      <p:sp>
        <p:nvSpPr>
          <p:cNvPr id="8" name="Content Placeholder 5"/>
          <p:cNvSpPr txBox="1">
            <a:spLocks/>
          </p:cNvSpPr>
          <p:nvPr/>
        </p:nvSpPr>
        <p:spPr>
          <a:xfrm>
            <a:off x="433851"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CO" dirty="0">
                <a:solidFill>
                  <a:schemeClr val="tx1">
                    <a:lumMod val="85000"/>
                    <a:lumOff val="15000"/>
                  </a:schemeClr>
                </a:solidFill>
              </a:rPr>
              <a:t>En este modulo se </a:t>
            </a:r>
            <a:r>
              <a:rPr lang="es-CO" dirty="0" smtClean="0">
                <a:solidFill>
                  <a:schemeClr val="tx1">
                    <a:lumMod val="85000"/>
                    <a:lumOff val="15000"/>
                  </a:schemeClr>
                </a:solidFill>
              </a:rPr>
              <a:t>gestionan los </a:t>
            </a:r>
            <a:r>
              <a:rPr lang="es-CO" dirty="0">
                <a:solidFill>
                  <a:schemeClr val="tx1">
                    <a:lumMod val="85000"/>
                    <a:lumOff val="15000"/>
                  </a:schemeClr>
                </a:solidFill>
              </a:rPr>
              <a:t>docentes, las semanas del semestre, la asignación a cada docente y evaluar cada docente.</a:t>
            </a:r>
          </a:p>
        </p:txBody>
      </p:sp>
    </p:spTree>
    <p:extLst>
      <p:ext uri="{BB962C8B-B14F-4D97-AF65-F5344CB8AC3E}">
        <p14:creationId xmlns:p14="http://schemas.microsoft.com/office/powerpoint/2010/main" val="245793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5736" y="1417959"/>
            <a:ext cx="8672528" cy="4297792"/>
          </a:xfrm>
          <a:prstGeom prst="rect">
            <a:avLst/>
          </a:prstGeom>
          <a:ln>
            <a:noFill/>
          </a:ln>
          <a:effectLst>
            <a:outerShdw blurRad="292100" dist="139700" dir="2700000" algn="tl" rotWithShape="0">
              <a:srgbClr val="333333">
                <a:alpha val="65000"/>
              </a:srgbClr>
            </a:outerShdw>
          </a:effectLst>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4" name="Picture 3"/>
          <p:cNvPicPr>
            <a:picLocks noChangeAspect="1"/>
          </p:cNvPicPr>
          <p:nvPr/>
        </p:nvPicPr>
        <p:blipFill>
          <a:blip r:embed="rId3"/>
          <a:stretch>
            <a:fillRect/>
          </a:stretch>
        </p:blipFill>
        <p:spPr>
          <a:xfrm>
            <a:off x="235735" y="5715750"/>
            <a:ext cx="8672527" cy="463917"/>
          </a:xfrm>
          <a:prstGeom prst="rect">
            <a:avLst/>
          </a:prstGeom>
          <a:ln>
            <a:noFill/>
          </a:ln>
          <a:effectLst>
            <a:outerShdw blurRad="292100" dist="139700" dir="2700000" algn="tl" rotWithShape="0">
              <a:srgbClr val="333333">
                <a:alpha val="65000"/>
              </a:srgbClr>
            </a:outerShdw>
          </a:effectLst>
        </p:spPr>
      </p:pic>
      <p:sp>
        <p:nvSpPr>
          <p:cNvPr id="3" name="CuadroTexto 2">
            <a:extLst>
              <a:ext uri="{FF2B5EF4-FFF2-40B4-BE49-F238E27FC236}">
                <a16:creationId xmlns="" xmlns:a16="http://schemas.microsoft.com/office/drawing/2014/main" id="{E9CC970F-E4E6-47B4-894B-BB9D00F1CF33}"/>
              </a:ext>
            </a:extLst>
          </p:cNvPr>
          <p:cNvSpPr txBox="1"/>
          <p:nvPr/>
        </p:nvSpPr>
        <p:spPr>
          <a:xfrm>
            <a:off x="588963" y="1048627"/>
            <a:ext cx="736484" cy="369332"/>
          </a:xfrm>
          <a:prstGeom prst="rect">
            <a:avLst/>
          </a:prstGeom>
          <a:noFill/>
        </p:spPr>
        <p:txBody>
          <a:bodyPr wrap="none" rtlCol="0">
            <a:spAutoFit/>
          </a:bodyPr>
          <a:lstStyle/>
          <a:p>
            <a:r>
              <a:rPr lang="es-CO" dirty="0">
                <a:solidFill>
                  <a:schemeClr val="tx1">
                    <a:lumMod val="85000"/>
                    <a:lumOff val="15000"/>
                  </a:schemeClr>
                </a:solidFill>
              </a:rPr>
              <a:t>Perfil</a:t>
            </a:r>
          </a:p>
        </p:txBody>
      </p:sp>
    </p:spTree>
    <p:extLst>
      <p:ext uri="{BB962C8B-B14F-4D97-AF65-F5344CB8AC3E}">
        <p14:creationId xmlns:p14="http://schemas.microsoft.com/office/powerpoint/2010/main" val="269517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2508" y="1114776"/>
            <a:ext cx="6347714" cy="459320"/>
          </a:xfrm>
        </p:spPr>
        <p:txBody>
          <a:bodyPr/>
          <a:lstStyle/>
          <a:p>
            <a:pPr marL="0" indent="0">
              <a:buNone/>
            </a:pPr>
            <a:r>
              <a:rPr lang="es-CO" dirty="0">
                <a:solidFill>
                  <a:schemeClr val="tx1">
                    <a:lumMod val="85000"/>
                    <a:lumOff val="15000"/>
                  </a:schemeClr>
                </a:solidFill>
              </a:rPr>
              <a:t>Registro de </a:t>
            </a:r>
            <a:r>
              <a:rPr lang="es-CO" dirty="0" smtClean="0">
                <a:solidFill>
                  <a:schemeClr val="tx1">
                    <a:lumMod val="85000"/>
                    <a:lumOff val="15000"/>
                  </a:schemeClr>
                </a:solidFill>
              </a:rPr>
              <a:t>Actividades</a:t>
            </a:r>
            <a:endParaRPr lang="es-CO" dirty="0">
              <a:solidFill>
                <a:schemeClr val="tx1">
                  <a:lumMod val="85000"/>
                  <a:lumOff val="15000"/>
                </a:schemeClr>
              </a:solidFill>
            </a:endParaRPr>
          </a:p>
        </p:txBody>
      </p:sp>
      <p:pic>
        <p:nvPicPr>
          <p:cNvPr id="2" name="Picture 1"/>
          <p:cNvPicPr>
            <a:picLocks noChangeAspect="1"/>
          </p:cNvPicPr>
          <p:nvPr/>
        </p:nvPicPr>
        <p:blipFill>
          <a:blip r:embed="rId2"/>
          <a:stretch>
            <a:fillRect/>
          </a:stretch>
        </p:blipFill>
        <p:spPr>
          <a:xfrm>
            <a:off x="272825" y="1451000"/>
            <a:ext cx="8410142" cy="248072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272825" y="4380614"/>
            <a:ext cx="8410142" cy="2317673"/>
          </a:xfrm>
          <a:prstGeom prst="rect">
            <a:avLst/>
          </a:prstGeom>
          <a:ln>
            <a:noFill/>
          </a:ln>
          <a:effectLst>
            <a:outerShdw blurRad="292100" dist="139700" dir="2700000" algn="tl" rotWithShape="0">
              <a:srgbClr val="333333">
                <a:alpha val="65000"/>
              </a:srgbClr>
            </a:outerShdw>
          </a:effectLst>
        </p:spPr>
      </p:pic>
      <p:sp>
        <p:nvSpPr>
          <p:cNvPr id="6" name="12 CuadroTexto"/>
          <p:cNvSpPr txBox="1"/>
          <p:nvPr/>
        </p:nvSpPr>
        <p:spPr>
          <a:xfrm>
            <a:off x="535526" y="57957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sp>
        <p:nvSpPr>
          <p:cNvPr id="7" name="2 Marcador de contenido"/>
          <p:cNvSpPr txBox="1">
            <a:spLocks/>
          </p:cNvSpPr>
          <p:nvPr/>
        </p:nvSpPr>
        <p:spPr>
          <a:xfrm>
            <a:off x="369381" y="4044115"/>
            <a:ext cx="6347714" cy="459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smtClean="0">
                <a:solidFill>
                  <a:schemeClr val="tx1">
                    <a:lumMod val="85000"/>
                    <a:lumOff val="15000"/>
                  </a:schemeClr>
                </a:solidFill>
              </a:rPr>
              <a:t>Visualización </a:t>
            </a:r>
            <a:r>
              <a:rPr lang="es-CO" dirty="0" smtClean="0">
                <a:solidFill>
                  <a:schemeClr val="tx1">
                    <a:lumMod val="85000"/>
                    <a:lumOff val="15000"/>
                  </a:schemeClr>
                </a:solidFill>
              </a:rPr>
              <a:t>de </a:t>
            </a:r>
            <a:r>
              <a:rPr lang="es-CO" dirty="0" smtClean="0">
                <a:solidFill>
                  <a:schemeClr val="tx1">
                    <a:lumMod val="85000"/>
                    <a:lumOff val="15000"/>
                  </a:schemeClr>
                </a:solidFill>
              </a:rPr>
              <a:t>Productos</a:t>
            </a:r>
            <a:endParaRPr lang="es-CO" dirty="0">
              <a:solidFill>
                <a:schemeClr val="tx1">
                  <a:lumMod val="85000"/>
                  <a:lumOff val="15000"/>
                </a:schemeClr>
              </a:solidFill>
            </a:endParaRPr>
          </a:p>
        </p:txBody>
      </p:sp>
    </p:spTree>
    <p:extLst>
      <p:ext uri="{BB962C8B-B14F-4D97-AF65-F5344CB8AC3E}">
        <p14:creationId xmlns:p14="http://schemas.microsoft.com/office/powerpoint/2010/main" val="3370190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593</TotalTime>
  <Words>1296</Words>
  <Application>Microsoft Office PowerPoint</Application>
  <PresentationFormat>Presentación en pantalla (4:3)</PresentationFormat>
  <Paragraphs>182</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Carlos Rocha</cp:lastModifiedBy>
  <cp:revision>80</cp:revision>
  <dcterms:created xsi:type="dcterms:W3CDTF">2017-12-11T15:12:56Z</dcterms:created>
  <dcterms:modified xsi:type="dcterms:W3CDTF">2017-12-14T19:45:10Z</dcterms:modified>
</cp:coreProperties>
</file>