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81" r:id="rId5"/>
    <p:sldId id="261" r:id="rId6"/>
    <p:sldId id="266" r:id="rId7"/>
    <p:sldId id="270" r:id="rId8"/>
    <p:sldId id="267" r:id="rId9"/>
    <p:sldId id="272" r:id="rId10"/>
    <p:sldId id="273" r:id="rId11"/>
    <p:sldId id="274" r:id="rId12"/>
    <p:sldId id="271" r:id="rId13"/>
    <p:sldId id="275" r:id="rId14"/>
    <p:sldId id="279" r:id="rId15"/>
    <p:sldId id="280" r:id="rId16"/>
    <p:sldId id="262" r:id="rId17"/>
    <p:sldId id="263" r:id="rId18"/>
    <p:sldId id="264" r:id="rId19"/>
    <p:sldId id="276" r:id="rId20"/>
    <p:sldId id="277" r:id="rId21"/>
    <p:sldId id="278" r:id="rId22"/>
    <p:sldId id="265"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43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proyectogradoing\extras\docs\Carga%20de%20Pagi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Parcial por Secciones</a:t>
            </a:r>
          </a:p>
        </c:rich>
      </c:tx>
      <c:layout>
        <c:manualLayout>
          <c:xMode val="edge"/>
          <c:yMode val="edge"/>
          <c:x val="0.33084892708765218"/>
          <c:y val="5.3718370319650696E-2"/>
        </c:manualLayout>
      </c:layout>
      <c:overlay val="0"/>
      <c:spPr>
        <a:noFill/>
        <a:ln>
          <a:noFill/>
        </a:ln>
        <a:effectLst/>
      </c:spPr>
    </c:title>
    <c:autoTitleDeleted val="0"/>
    <c:plotArea>
      <c:layout/>
      <c:barChart>
        <c:barDir val="col"/>
        <c:grouping val="clustered"/>
        <c:varyColors val="1"/>
        <c:ser>
          <c:idx val="2"/>
          <c:order val="0"/>
          <c:tx>
            <c:v>Parcial Vel 1M</c:v>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Sheet1!$F$1:$F$11</c:f>
              <c:numCache>
                <c:formatCode>General</c:formatCode>
                <c:ptCount val="11"/>
                <c:pt idx="0">
                  <c:v>1.39</c:v>
                </c:pt>
                <c:pt idx="1">
                  <c:v>1.21</c:v>
                </c:pt>
                <c:pt idx="2">
                  <c:v>1.24</c:v>
                </c:pt>
                <c:pt idx="3">
                  <c:v>1.26</c:v>
                </c:pt>
                <c:pt idx="4">
                  <c:v>1.75</c:v>
                </c:pt>
                <c:pt idx="5">
                  <c:v>1.22</c:v>
                </c:pt>
                <c:pt idx="6">
                  <c:v>1.21</c:v>
                </c:pt>
                <c:pt idx="7">
                  <c:v>1.38</c:v>
                </c:pt>
                <c:pt idx="8">
                  <c:v>1.2</c:v>
                </c:pt>
                <c:pt idx="9">
                  <c:v>1.1399999999999999</c:v>
                </c:pt>
                <c:pt idx="10">
                  <c:v>1.1399999999999999</c:v>
                </c:pt>
              </c:numCache>
            </c:numRef>
          </c:val>
          <c:extLst>
            <c:ext xmlns:c16="http://schemas.microsoft.com/office/drawing/2014/chart" uri="{C3380CC4-5D6E-409C-BE32-E72D297353CC}">
              <c16:uniqueId val="{00000000-D21C-4448-B589-C66B95183857}"/>
            </c:ext>
          </c:extLst>
        </c:ser>
        <c:ser>
          <c:idx val="3"/>
          <c:order val="1"/>
          <c:tx>
            <c:v>Parcial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Sheet1!$G$1:$G$11</c:f>
              <c:numCache>
                <c:formatCode>General</c:formatCode>
                <c:ptCount val="11"/>
                <c:pt idx="0">
                  <c:v>1.2</c:v>
                </c:pt>
                <c:pt idx="1">
                  <c:v>1.18</c:v>
                </c:pt>
                <c:pt idx="2">
                  <c:v>1.1399999999999999</c:v>
                </c:pt>
                <c:pt idx="3">
                  <c:v>1.1299999999999999</c:v>
                </c:pt>
                <c:pt idx="4">
                  <c:v>1.23</c:v>
                </c:pt>
                <c:pt idx="5">
                  <c:v>1.17</c:v>
                </c:pt>
                <c:pt idx="6">
                  <c:v>1.1499999999999999</c:v>
                </c:pt>
                <c:pt idx="7">
                  <c:v>1.1499999999999999</c:v>
                </c:pt>
                <c:pt idx="8">
                  <c:v>1.1200000000000001</c:v>
                </c:pt>
                <c:pt idx="9">
                  <c:v>1.1299999999999999</c:v>
                </c:pt>
                <c:pt idx="10">
                  <c:v>1.1200000000000001</c:v>
                </c:pt>
              </c:numCache>
            </c:numRef>
          </c:val>
          <c:extLst>
            <c:ext xmlns:c16="http://schemas.microsoft.com/office/drawing/2014/chart" uri="{C3380CC4-5D6E-409C-BE32-E72D297353CC}">
              <c16:uniqueId val="{00000001-D21C-4448-B589-C66B95183857}"/>
            </c:ext>
          </c:extLst>
        </c:ser>
        <c:dLbls>
          <c:showLegendKey val="0"/>
          <c:showVal val="0"/>
          <c:showCatName val="0"/>
          <c:showSerName val="0"/>
          <c:showPercent val="0"/>
          <c:showBubbleSize val="0"/>
        </c:dLbls>
        <c:gapWidth val="100"/>
        <c:overlap val="-24"/>
        <c:axId val="161300864"/>
        <c:axId val="161302784"/>
      </c:barChart>
      <c:catAx>
        <c:axId val="161300864"/>
        <c:scaling>
          <c:orientation val="minMax"/>
        </c:scaling>
        <c:delete val="0"/>
        <c:axPos val="b"/>
        <c:title>
          <c:tx>
            <c:rich>
              <a:bodyPr rot="0" vert="horz"/>
              <a:lstStyle/>
              <a:p>
                <a:pPr>
                  <a:defRPr/>
                </a:pPr>
                <a:r>
                  <a:rPr lang="es-CO"/>
                  <a:t>Secciones</a:t>
                </a:r>
              </a:p>
            </c:rich>
          </c:tx>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61302784"/>
        <c:crosses val="autoZero"/>
        <c:auto val="1"/>
        <c:lblAlgn val="ctr"/>
        <c:lblOffset val="100"/>
        <c:noMultiLvlLbl val="1"/>
      </c:catAx>
      <c:valAx>
        <c:axId val="161302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s-CO"/>
          </a:p>
        </c:txPr>
        <c:crossAx val="161300864"/>
        <c:crosses val="autoZero"/>
        <c:crossBetween val="between"/>
      </c:valAx>
      <c:spPr>
        <a:noFill/>
        <a:ln>
          <a:noFill/>
        </a:ln>
        <a:effectLst/>
      </c:spPr>
    </c:plotArea>
    <c:legend>
      <c:legendPos val="b"/>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a:t>Carga Total por Secciones</a:t>
            </a:r>
          </a:p>
        </c:rich>
      </c:tx>
      <c:layout>
        <c:manualLayout>
          <c:xMode val="edge"/>
          <c:yMode val="edge"/>
          <c:x val="0.34513906461109811"/>
          <c:y val="2.2917960633855112E-2"/>
        </c:manualLayout>
      </c:layout>
      <c:overlay val="0"/>
      <c:spPr>
        <a:noFill/>
        <a:ln>
          <a:noFill/>
        </a:ln>
        <a:effectLst/>
      </c:spPr>
    </c:title>
    <c:autoTitleDeleted val="0"/>
    <c:plotArea>
      <c:layout/>
      <c:barChart>
        <c:barDir val="col"/>
        <c:grouping val="clustered"/>
        <c:varyColors val="1"/>
        <c:ser>
          <c:idx val="0"/>
          <c:order val="0"/>
          <c:tx>
            <c:v>Total Vel 1M</c:v>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Sheet1!$D$1:$D$11</c:f>
              <c:numCache>
                <c:formatCode>0.00</c:formatCode>
                <c:ptCount val="11"/>
                <c:pt idx="0">
                  <c:v>1.4966666666666668</c:v>
                </c:pt>
                <c:pt idx="1">
                  <c:v>1.32</c:v>
                </c:pt>
                <c:pt idx="2">
                  <c:v>1.3366666666666667</c:v>
                </c:pt>
                <c:pt idx="3">
                  <c:v>1.3733333333333333</c:v>
                </c:pt>
                <c:pt idx="4" formatCode="General">
                  <c:v>1.75</c:v>
                </c:pt>
                <c:pt idx="5" formatCode="General">
                  <c:v>1.31</c:v>
                </c:pt>
                <c:pt idx="6" formatCode="General">
                  <c:v>1.32</c:v>
                </c:pt>
                <c:pt idx="7" formatCode="General">
                  <c:v>1.53</c:v>
                </c:pt>
                <c:pt idx="8" formatCode="General">
                  <c:v>1.37</c:v>
                </c:pt>
                <c:pt idx="9" formatCode="General">
                  <c:v>1.27</c:v>
                </c:pt>
                <c:pt idx="10" formatCode="General">
                  <c:v>1.1499999999999999</c:v>
                </c:pt>
              </c:numCache>
            </c:numRef>
          </c:val>
          <c:extLst>
            <c:ext xmlns:c16="http://schemas.microsoft.com/office/drawing/2014/chart" uri="{C3380CC4-5D6E-409C-BE32-E72D297353CC}">
              <c16:uniqueId val="{00000000-2D3E-4372-A754-D42F52A5145C}"/>
            </c:ext>
          </c:extLst>
        </c:ser>
        <c:ser>
          <c:idx val="1"/>
          <c:order val="1"/>
          <c:tx>
            <c:v>Total Vel 5M</c:v>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1"/>
          <c:cat>
            <c:strRef>
              <c:f>Sheet1!$C$1:$C$11</c:f>
              <c:strCache>
                <c:ptCount val="11"/>
                <c:pt idx="0">
                  <c:v>Docente</c:v>
                </c:pt>
                <c:pt idx="1">
                  <c:v>Semana</c:v>
                </c:pt>
                <c:pt idx="2">
                  <c:v>asignacion</c:v>
                </c:pt>
                <c:pt idx="3">
                  <c:v>Evaluar</c:v>
                </c:pt>
                <c:pt idx="4">
                  <c:v>Perfil</c:v>
                </c:pt>
                <c:pt idx="5">
                  <c:v>actividades</c:v>
                </c:pt>
                <c:pt idx="6">
                  <c:v>productos</c:v>
                </c:pt>
                <c:pt idx="7">
                  <c:v>horario</c:v>
                </c:pt>
                <c:pt idx="8">
                  <c:v>rdc-54</c:v>
                </c:pt>
                <c:pt idx="9">
                  <c:v>rdc-26</c:v>
                </c:pt>
                <c:pt idx="10">
                  <c:v>Busqueda</c:v>
                </c:pt>
              </c:strCache>
            </c:strRef>
          </c:cat>
          <c:val>
            <c:numRef>
              <c:f>Sheet1!$E$1:$E$11</c:f>
              <c:numCache>
                <c:formatCode>General</c:formatCode>
                <c:ptCount val="11"/>
                <c:pt idx="0">
                  <c:v>1.29</c:v>
                </c:pt>
                <c:pt idx="1">
                  <c:v>1.29</c:v>
                </c:pt>
                <c:pt idx="2">
                  <c:v>1.27</c:v>
                </c:pt>
                <c:pt idx="3">
                  <c:v>1.26</c:v>
                </c:pt>
                <c:pt idx="4">
                  <c:v>1.3</c:v>
                </c:pt>
                <c:pt idx="5">
                  <c:v>1.28</c:v>
                </c:pt>
                <c:pt idx="6">
                  <c:v>1.1599999999999999</c:v>
                </c:pt>
                <c:pt idx="7">
                  <c:v>1.1599999999999999</c:v>
                </c:pt>
                <c:pt idx="8">
                  <c:v>1.25</c:v>
                </c:pt>
                <c:pt idx="9">
                  <c:v>1.25</c:v>
                </c:pt>
                <c:pt idx="10">
                  <c:v>1.1299999999999999</c:v>
                </c:pt>
              </c:numCache>
            </c:numRef>
          </c:val>
          <c:extLst>
            <c:ext xmlns:c16="http://schemas.microsoft.com/office/drawing/2014/chart" uri="{C3380CC4-5D6E-409C-BE32-E72D297353CC}">
              <c16:uniqueId val="{00000001-2D3E-4372-A754-D42F52A5145C}"/>
            </c:ext>
          </c:extLst>
        </c:ser>
        <c:dLbls>
          <c:showLegendKey val="0"/>
          <c:showVal val="0"/>
          <c:showCatName val="0"/>
          <c:showSerName val="0"/>
          <c:showPercent val="0"/>
          <c:showBubbleSize val="0"/>
        </c:dLbls>
        <c:gapWidth val="100"/>
        <c:overlap val="-24"/>
        <c:axId val="160502144"/>
        <c:axId val="160504064"/>
      </c:barChart>
      <c:catAx>
        <c:axId val="160502144"/>
        <c:scaling>
          <c:orientation val="minMax"/>
        </c:scaling>
        <c:delete val="0"/>
        <c:axPos val="b"/>
        <c:title>
          <c:tx>
            <c:rich>
              <a:bodyPr rot="0" vert="horz"/>
              <a:lstStyle/>
              <a:p>
                <a:pPr>
                  <a:defRPr/>
                </a:pPr>
                <a:r>
                  <a:rPr lang="es-CO"/>
                  <a:t>Secciones</a:t>
                </a:r>
              </a:p>
            </c:rich>
          </c:tx>
          <c:overlay val="0"/>
          <c:spPr>
            <a:noFill/>
            <a:ln>
              <a:noFill/>
            </a:ln>
            <a:effectLst/>
          </c:spPr>
        </c:title>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vert="horz"/>
          <a:lstStyle/>
          <a:p>
            <a:pPr>
              <a:defRPr/>
            </a:pPr>
            <a:endParaRPr lang="es-CO"/>
          </a:p>
        </c:txPr>
        <c:crossAx val="160504064"/>
        <c:crosses val="autoZero"/>
        <c:auto val="1"/>
        <c:lblAlgn val="ctr"/>
        <c:lblOffset val="100"/>
        <c:noMultiLvlLbl val="1"/>
      </c:catAx>
      <c:valAx>
        <c:axId val="160504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s-CO"/>
                  <a:t>Tiempo de Carga (seg)</a:t>
                </a:r>
              </a:p>
            </c:rich>
          </c:tx>
          <c:overlay val="0"/>
          <c:spPr>
            <a:noFill/>
            <a:ln>
              <a:noFill/>
            </a:ln>
            <a:effectLst/>
          </c:spPr>
        </c:title>
        <c:numFmt formatCode="0.00" sourceLinked="1"/>
        <c:majorTickMark val="none"/>
        <c:minorTickMark val="none"/>
        <c:tickLblPos val="nextTo"/>
        <c:spPr>
          <a:noFill/>
          <a:ln>
            <a:noFill/>
          </a:ln>
          <a:effectLst/>
        </c:spPr>
        <c:txPr>
          <a:bodyPr rot="-60000000" vert="horz"/>
          <a:lstStyle/>
          <a:p>
            <a:pPr>
              <a:defRPr/>
            </a:pPr>
            <a:endParaRPr lang="es-CO"/>
          </a:p>
        </c:txPr>
        <c:crossAx val="160502144"/>
        <c:crosses val="autoZero"/>
        <c:crossBetween val="between"/>
      </c:valAx>
      <c:spPr>
        <a:noFill/>
        <a:ln>
          <a:noFill/>
        </a:ln>
        <a:effectLst/>
      </c:spPr>
    </c:plotArea>
    <c:legend>
      <c:legendPos val="b"/>
      <c:overlay val="0"/>
      <c:spPr>
        <a:noFill/>
        <a:ln>
          <a:noFill/>
        </a:ln>
        <a:effectLst/>
      </c:spPr>
      <c:txPr>
        <a:bodyPr rot="0" vert="horz"/>
        <a:lstStyle/>
        <a:p>
          <a:pPr>
            <a:defRPr/>
          </a:pPr>
          <a:endParaRPr lang="es-CO"/>
        </a:p>
      </c:txPr>
    </c:legend>
    <c:plotVisOnly val="1"/>
    <c:dispBlanksAs val="zero"/>
    <c:showDLblsOverMax val="1"/>
  </c:chart>
  <c:spPr>
    <a:solidFill>
      <a:schemeClr val="lt1"/>
    </a:solidFill>
    <a:ln w="19050" cap="rnd" cmpd="sng" algn="ctr">
      <a:solidFill>
        <a:schemeClr val="dk1"/>
      </a:solidFill>
      <a:prstDash val="solid"/>
    </a:ln>
    <a:effectLst/>
  </c:spPr>
  <c:txPr>
    <a:bodyPr/>
    <a:lstStyle/>
    <a:p>
      <a:pPr>
        <a:defRPr>
          <a:solidFill>
            <a:schemeClr val="dk1"/>
          </a:solidFill>
          <a:latin typeface="+mn-lt"/>
          <a:ea typeface="+mn-ea"/>
          <a:cs typeface="+mn-cs"/>
        </a:defRPr>
      </a:pPr>
      <a:endParaRPr lang="es-CO"/>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54BE84-E1F9-4705-B985-FF520DCBB86E}" type="doc">
      <dgm:prSet loTypeId="urn:microsoft.com/office/officeart/2005/8/layout/radial6" loCatId="cycle" qsTypeId="urn:microsoft.com/office/officeart/2005/8/quickstyle/simple3" qsCatId="simple" csTypeId="urn:microsoft.com/office/officeart/2005/8/colors/accent1_2" csCatId="accent1" phldr="1"/>
      <dgm:spPr/>
      <dgm:t>
        <a:bodyPr/>
        <a:lstStyle/>
        <a:p>
          <a:endParaRPr lang="es-CO"/>
        </a:p>
      </dgm:t>
    </dgm:pt>
    <dgm:pt modelId="{0DBA7D96-58C3-40BF-9B56-383E736D9B12}">
      <dgm:prSet phldrT="[Texto]" custT="1"/>
      <dgm:spPr/>
      <dgm:t>
        <a:bodyPr/>
        <a:lstStyle/>
        <a:p>
          <a:r>
            <a:rPr lang="es-CO" sz="1200" dirty="0">
              <a:latin typeface="Arial" panose="020B0604020202020204" pitchFamily="34" charset="0"/>
              <a:cs typeface="Arial" panose="020B0604020202020204" pitchFamily="34" charset="0"/>
            </a:rPr>
            <a:t>¿Es posible que una herramienta tecnológica mejore el proceso de realización del plan de trabajo del docente de las Unidades Tecnológicas de Santander?</a:t>
          </a:r>
        </a:p>
      </dgm:t>
    </dgm:pt>
    <dgm:pt modelId="{3FB9955C-CE6D-48C7-AC54-2F6DD7B7E75D}" type="parTrans" cxnId="{6DA7A6FB-28E2-406F-AE88-BDC720EC0159}">
      <dgm:prSet/>
      <dgm:spPr/>
      <dgm:t>
        <a:bodyPr/>
        <a:lstStyle/>
        <a:p>
          <a:endParaRPr lang="es-CO"/>
        </a:p>
      </dgm:t>
    </dgm:pt>
    <dgm:pt modelId="{710B4249-67C1-49DE-8E06-7F6C740E30B1}" type="sibTrans" cxnId="{6DA7A6FB-28E2-406F-AE88-BDC720EC0159}">
      <dgm:prSet/>
      <dgm:spPr/>
      <dgm:t>
        <a:bodyPr/>
        <a:lstStyle/>
        <a:p>
          <a:endParaRPr lang="es-CO"/>
        </a:p>
      </dgm:t>
    </dgm:pt>
    <dgm:pt modelId="{2D983A79-8ED9-4E54-B21A-60957D9E31E3}">
      <dgm:prSet phldrT="[Texto]" custT="1"/>
      <dgm:spPr/>
      <dgm:t>
        <a:bodyPr/>
        <a:lstStyle/>
        <a:p>
          <a:r>
            <a:rPr lang="es-CO" sz="1400" dirty="0">
              <a:latin typeface="Arial" panose="020B0604020202020204" pitchFamily="34" charset="0"/>
              <a:cs typeface="Arial" panose="020B0604020202020204" pitchFamily="34" charset="0"/>
            </a:rPr>
            <a:t>La elaboración del plan de trabajo de los docentes implica un gasto prolongado de tiempo. </a:t>
          </a:r>
        </a:p>
      </dgm:t>
    </dgm:pt>
    <dgm:pt modelId="{2A4EE25F-9F62-44A8-B1B8-E5B60A0842C8}" type="parTrans" cxnId="{B948B0F0-DABB-4D53-AC87-C460402E0DF1}">
      <dgm:prSet/>
      <dgm:spPr/>
      <dgm:t>
        <a:bodyPr/>
        <a:lstStyle/>
        <a:p>
          <a:endParaRPr lang="es-CO"/>
        </a:p>
      </dgm:t>
    </dgm:pt>
    <dgm:pt modelId="{57B14948-E9D0-4A17-8B08-059E2CE26961}" type="sibTrans" cxnId="{B948B0F0-DABB-4D53-AC87-C460402E0DF1}">
      <dgm:prSet/>
      <dgm:spPr/>
      <dgm:t>
        <a:bodyPr/>
        <a:lstStyle/>
        <a:p>
          <a:endParaRPr lang="es-CO"/>
        </a:p>
      </dgm:t>
    </dgm:pt>
    <dgm:pt modelId="{8D2DD9DF-F8D9-4F03-88CA-7193504132DA}">
      <dgm:prSet phldrT="[Texto]" custT="1"/>
      <dgm:spPr/>
      <dgm:t>
        <a:bodyPr/>
        <a:lstStyle/>
        <a:p>
          <a:r>
            <a:rPr lang="es-CO" sz="1400" dirty="0">
              <a:latin typeface="Arial" panose="020B0604020202020204" pitchFamily="34" charset="0"/>
              <a:cs typeface="Arial" panose="020B0604020202020204" pitchFamily="34" charset="0"/>
            </a:rPr>
            <a:t>Las funciones agregadas para mantener un mínimo control.</a:t>
          </a:r>
        </a:p>
      </dgm:t>
    </dgm:pt>
    <dgm:pt modelId="{BF55194F-4310-4B44-AB66-71108CE7A21D}" type="parTrans" cxnId="{00B6A4C4-2416-485D-981F-A187F6CA06CC}">
      <dgm:prSet/>
      <dgm:spPr/>
      <dgm:t>
        <a:bodyPr/>
        <a:lstStyle/>
        <a:p>
          <a:endParaRPr lang="es-CO"/>
        </a:p>
      </dgm:t>
    </dgm:pt>
    <dgm:pt modelId="{FBB18FC3-DDEF-4015-BDB4-557E7A9AF756}" type="sibTrans" cxnId="{00B6A4C4-2416-485D-981F-A187F6CA06CC}">
      <dgm:prSet/>
      <dgm:spPr/>
      <dgm:t>
        <a:bodyPr/>
        <a:lstStyle/>
        <a:p>
          <a:endParaRPr lang="es-CO"/>
        </a:p>
      </dgm:t>
    </dgm:pt>
    <dgm:pt modelId="{B2151FA9-ECE4-4C41-9D02-2F29521EE113}">
      <dgm:prSet phldrT="[Texto]" custT="1"/>
      <dgm:spPr/>
      <dgm:t>
        <a:bodyPr/>
        <a:lstStyle/>
        <a:p>
          <a:r>
            <a:rPr lang="es-CO" sz="1400">
              <a:latin typeface="Arial" panose="020B0604020202020204" pitchFamily="34" charset="0"/>
              <a:cs typeface="Arial" panose="020B0604020202020204" pitchFamily="34" charset="0"/>
            </a:rPr>
            <a:t>El proceso es confuso y tedioso.</a:t>
          </a:r>
          <a:endParaRPr lang="es-CO" sz="1400" dirty="0">
            <a:latin typeface="Arial" panose="020B0604020202020204" pitchFamily="34" charset="0"/>
            <a:cs typeface="Arial" panose="020B0604020202020204" pitchFamily="34" charset="0"/>
          </a:endParaRPr>
        </a:p>
      </dgm:t>
    </dgm:pt>
    <dgm:pt modelId="{7B75F434-0461-478A-96A5-A01B7DA92D73}" type="parTrans" cxnId="{2F2A888A-E20A-4151-A5DB-F1BF358F7D11}">
      <dgm:prSet/>
      <dgm:spPr/>
      <dgm:t>
        <a:bodyPr/>
        <a:lstStyle/>
        <a:p>
          <a:endParaRPr lang="es-CO"/>
        </a:p>
      </dgm:t>
    </dgm:pt>
    <dgm:pt modelId="{117CEFD4-690F-44F9-8EA1-599ED321FA22}" type="sibTrans" cxnId="{2F2A888A-E20A-4151-A5DB-F1BF358F7D11}">
      <dgm:prSet/>
      <dgm:spPr/>
      <dgm:t>
        <a:bodyPr/>
        <a:lstStyle/>
        <a:p>
          <a:endParaRPr lang="es-CO"/>
        </a:p>
      </dgm:t>
    </dgm:pt>
    <dgm:pt modelId="{F54822BC-8321-4475-9DA0-85E85A80FB35}" type="pres">
      <dgm:prSet presAssocID="{5F54BE84-E1F9-4705-B985-FF520DCBB86E}" presName="Name0" presStyleCnt="0">
        <dgm:presLayoutVars>
          <dgm:chMax val="1"/>
          <dgm:dir/>
          <dgm:animLvl val="ctr"/>
          <dgm:resizeHandles val="exact"/>
        </dgm:presLayoutVars>
      </dgm:prSet>
      <dgm:spPr/>
    </dgm:pt>
    <dgm:pt modelId="{CC60FD8A-C3DF-4909-859A-66F4CDC2FDA1}" type="pres">
      <dgm:prSet presAssocID="{0DBA7D96-58C3-40BF-9B56-383E736D9B12}" presName="centerShape" presStyleLbl="node0" presStyleIdx="0" presStyleCnt="1" custScaleX="107556"/>
      <dgm:spPr/>
    </dgm:pt>
    <dgm:pt modelId="{602AF10C-4B69-4598-96AC-B0B98EE68667}" type="pres">
      <dgm:prSet presAssocID="{2D983A79-8ED9-4E54-B21A-60957D9E31E3}" presName="node" presStyleLbl="node1" presStyleIdx="0" presStyleCnt="3" custScaleX="155370" custScaleY="134706">
        <dgm:presLayoutVars>
          <dgm:bulletEnabled val="1"/>
        </dgm:presLayoutVars>
      </dgm:prSet>
      <dgm:spPr/>
    </dgm:pt>
    <dgm:pt modelId="{9A8FC10B-3CF0-4F51-ACAC-988CEFFC3073}" type="pres">
      <dgm:prSet presAssocID="{2D983A79-8ED9-4E54-B21A-60957D9E31E3}" presName="dummy" presStyleCnt="0"/>
      <dgm:spPr/>
    </dgm:pt>
    <dgm:pt modelId="{2EB635B4-3167-4D91-BB6F-26F53C80D717}" type="pres">
      <dgm:prSet presAssocID="{57B14948-E9D0-4A17-8B08-059E2CE26961}" presName="sibTrans" presStyleLbl="sibTrans2D1" presStyleIdx="0" presStyleCnt="3"/>
      <dgm:spPr/>
    </dgm:pt>
    <dgm:pt modelId="{384D9E33-EAB8-4793-AF1D-384ACC182778}" type="pres">
      <dgm:prSet presAssocID="{8D2DD9DF-F8D9-4F03-88CA-7193504132DA}" presName="node" presStyleLbl="node1" presStyleIdx="1" presStyleCnt="3" custScaleX="149334" custScaleY="104319">
        <dgm:presLayoutVars>
          <dgm:bulletEnabled val="1"/>
        </dgm:presLayoutVars>
      </dgm:prSet>
      <dgm:spPr/>
    </dgm:pt>
    <dgm:pt modelId="{1B18215E-CC3B-4C6B-B634-4F99B167F795}" type="pres">
      <dgm:prSet presAssocID="{8D2DD9DF-F8D9-4F03-88CA-7193504132DA}" presName="dummy" presStyleCnt="0"/>
      <dgm:spPr/>
    </dgm:pt>
    <dgm:pt modelId="{0172629F-97EF-4055-8E5E-E778B37E0AB4}" type="pres">
      <dgm:prSet presAssocID="{FBB18FC3-DDEF-4015-BDB4-557E7A9AF756}" presName="sibTrans" presStyleLbl="sibTrans2D1" presStyleIdx="1" presStyleCnt="3"/>
      <dgm:spPr/>
    </dgm:pt>
    <dgm:pt modelId="{13DC1546-3591-4A6A-AB06-919D6233F830}" type="pres">
      <dgm:prSet presAssocID="{B2151FA9-ECE4-4C41-9D02-2F29521EE113}" presName="node" presStyleLbl="node1" presStyleIdx="2" presStyleCnt="3" custScaleX="102696" custScaleY="92266">
        <dgm:presLayoutVars>
          <dgm:bulletEnabled val="1"/>
        </dgm:presLayoutVars>
      </dgm:prSet>
      <dgm:spPr/>
    </dgm:pt>
    <dgm:pt modelId="{0ECB5EF3-F020-4E27-BC05-4EA9C01A3B8E}" type="pres">
      <dgm:prSet presAssocID="{B2151FA9-ECE4-4C41-9D02-2F29521EE113}" presName="dummy" presStyleCnt="0"/>
      <dgm:spPr/>
    </dgm:pt>
    <dgm:pt modelId="{39D415E3-7728-462C-97F9-09C29631FF1B}" type="pres">
      <dgm:prSet presAssocID="{117CEFD4-690F-44F9-8EA1-599ED321FA22}" presName="sibTrans" presStyleLbl="sibTrans2D1" presStyleIdx="2" presStyleCnt="3"/>
      <dgm:spPr/>
    </dgm:pt>
  </dgm:ptLst>
  <dgm:cxnLst>
    <dgm:cxn modelId="{BF60FC2E-FC50-4E04-BD52-B4403F3D8F2D}" type="presOf" srcId="{117CEFD4-690F-44F9-8EA1-599ED321FA22}" destId="{39D415E3-7728-462C-97F9-09C29631FF1B}" srcOrd="0" destOrd="0" presId="urn:microsoft.com/office/officeart/2005/8/layout/radial6"/>
    <dgm:cxn modelId="{809F2464-A1F7-4901-A9DF-E86396CC4342}" type="presOf" srcId="{FBB18FC3-DDEF-4015-BDB4-557E7A9AF756}" destId="{0172629F-97EF-4055-8E5E-E778B37E0AB4}" srcOrd="0" destOrd="0" presId="urn:microsoft.com/office/officeart/2005/8/layout/radial6"/>
    <dgm:cxn modelId="{21CDAF79-D8EC-4C69-B121-4FD050C609A6}" type="presOf" srcId="{0DBA7D96-58C3-40BF-9B56-383E736D9B12}" destId="{CC60FD8A-C3DF-4909-859A-66F4CDC2FDA1}" srcOrd="0" destOrd="0" presId="urn:microsoft.com/office/officeart/2005/8/layout/radial6"/>
    <dgm:cxn modelId="{310B1A81-AC5C-4542-9152-F00EB8157D01}" type="presOf" srcId="{5F54BE84-E1F9-4705-B985-FF520DCBB86E}" destId="{F54822BC-8321-4475-9DA0-85E85A80FB35}" srcOrd="0" destOrd="0" presId="urn:microsoft.com/office/officeart/2005/8/layout/radial6"/>
    <dgm:cxn modelId="{2F2A888A-E20A-4151-A5DB-F1BF358F7D11}" srcId="{0DBA7D96-58C3-40BF-9B56-383E736D9B12}" destId="{B2151FA9-ECE4-4C41-9D02-2F29521EE113}" srcOrd="2" destOrd="0" parTransId="{7B75F434-0461-478A-96A5-A01B7DA92D73}" sibTransId="{117CEFD4-690F-44F9-8EA1-599ED321FA22}"/>
    <dgm:cxn modelId="{952E48B1-9054-43D3-9679-7A7FF019A65C}" type="presOf" srcId="{2D983A79-8ED9-4E54-B21A-60957D9E31E3}" destId="{602AF10C-4B69-4598-96AC-B0B98EE68667}" srcOrd="0" destOrd="0" presId="urn:microsoft.com/office/officeart/2005/8/layout/radial6"/>
    <dgm:cxn modelId="{00B6A4C4-2416-485D-981F-A187F6CA06CC}" srcId="{0DBA7D96-58C3-40BF-9B56-383E736D9B12}" destId="{8D2DD9DF-F8D9-4F03-88CA-7193504132DA}" srcOrd="1" destOrd="0" parTransId="{BF55194F-4310-4B44-AB66-71108CE7A21D}" sibTransId="{FBB18FC3-DDEF-4015-BDB4-557E7A9AF756}"/>
    <dgm:cxn modelId="{7A1BD9C6-8D93-4E65-B368-55D2ACE0FABD}" type="presOf" srcId="{57B14948-E9D0-4A17-8B08-059E2CE26961}" destId="{2EB635B4-3167-4D91-BB6F-26F53C80D717}" srcOrd="0" destOrd="0" presId="urn:microsoft.com/office/officeart/2005/8/layout/radial6"/>
    <dgm:cxn modelId="{632ADFD4-E191-460D-980E-06DBAAA66D20}" type="presOf" srcId="{8D2DD9DF-F8D9-4F03-88CA-7193504132DA}" destId="{384D9E33-EAB8-4793-AF1D-384ACC182778}" srcOrd="0" destOrd="0" presId="urn:microsoft.com/office/officeart/2005/8/layout/radial6"/>
    <dgm:cxn modelId="{B948B0F0-DABB-4D53-AC87-C460402E0DF1}" srcId="{0DBA7D96-58C3-40BF-9B56-383E736D9B12}" destId="{2D983A79-8ED9-4E54-B21A-60957D9E31E3}" srcOrd="0" destOrd="0" parTransId="{2A4EE25F-9F62-44A8-B1B8-E5B60A0842C8}" sibTransId="{57B14948-E9D0-4A17-8B08-059E2CE26961}"/>
    <dgm:cxn modelId="{5FAAF7FA-5725-4395-ABEF-3A7DC124175C}" type="presOf" srcId="{B2151FA9-ECE4-4C41-9D02-2F29521EE113}" destId="{13DC1546-3591-4A6A-AB06-919D6233F830}" srcOrd="0" destOrd="0" presId="urn:microsoft.com/office/officeart/2005/8/layout/radial6"/>
    <dgm:cxn modelId="{6DA7A6FB-28E2-406F-AE88-BDC720EC0159}" srcId="{5F54BE84-E1F9-4705-B985-FF520DCBB86E}" destId="{0DBA7D96-58C3-40BF-9B56-383E736D9B12}" srcOrd="0" destOrd="0" parTransId="{3FB9955C-CE6D-48C7-AC54-2F6DD7B7E75D}" sibTransId="{710B4249-67C1-49DE-8E06-7F6C740E30B1}"/>
    <dgm:cxn modelId="{D1590196-DD4D-468C-8AC6-5A29797EA051}" type="presParOf" srcId="{F54822BC-8321-4475-9DA0-85E85A80FB35}" destId="{CC60FD8A-C3DF-4909-859A-66F4CDC2FDA1}" srcOrd="0" destOrd="0" presId="urn:microsoft.com/office/officeart/2005/8/layout/radial6"/>
    <dgm:cxn modelId="{A228826A-F362-4083-AE40-B655984F25AC}" type="presParOf" srcId="{F54822BC-8321-4475-9DA0-85E85A80FB35}" destId="{602AF10C-4B69-4598-96AC-B0B98EE68667}" srcOrd="1" destOrd="0" presId="urn:microsoft.com/office/officeart/2005/8/layout/radial6"/>
    <dgm:cxn modelId="{9A45C6D8-0F79-42A9-8858-1710983F0CB9}" type="presParOf" srcId="{F54822BC-8321-4475-9DA0-85E85A80FB35}" destId="{9A8FC10B-3CF0-4F51-ACAC-988CEFFC3073}" srcOrd="2" destOrd="0" presId="urn:microsoft.com/office/officeart/2005/8/layout/radial6"/>
    <dgm:cxn modelId="{BAB57132-64F5-46F9-AB6F-82351807738E}" type="presParOf" srcId="{F54822BC-8321-4475-9DA0-85E85A80FB35}" destId="{2EB635B4-3167-4D91-BB6F-26F53C80D717}" srcOrd="3" destOrd="0" presId="urn:microsoft.com/office/officeart/2005/8/layout/radial6"/>
    <dgm:cxn modelId="{FD13C22C-9E1C-44F5-A35C-8B865CD222EF}" type="presParOf" srcId="{F54822BC-8321-4475-9DA0-85E85A80FB35}" destId="{384D9E33-EAB8-4793-AF1D-384ACC182778}" srcOrd="4" destOrd="0" presId="urn:microsoft.com/office/officeart/2005/8/layout/radial6"/>
    <dgm:cxn modelId="{6297D7F2-D769-4249-BAEA-6A11FC6C6101}" type="presParOf" srcId="{F54822BC-8321-4475-9DA0-85E85A80FB35}" destId="{1B18215E-CC3B-4C6B-B634-4F99B167F795}" srcOrd="5" destOrd="0" presId="urn:microsoft.com/office/officeart/2005/8/layout/radial6"/>
    <dgm:cxn modelId="{EE50DE02-1EAB-4411-A37F-D6AD6B648FB7}" type="presParOf" srcId="{F54822BC-8321-4475-9DA0-85E85A80FB35}" destId="{0172629F-97EF-4055-8E5E-E778B37E0AB4}" srcOrd="6" destOrd="0" presId="urn:microsoft.com/office/officeart/2005/8/layout/radial6"/>
    <dgm:cxn modelId="{54138CCD-90E2-4582-8339-AE73B74BEE40}" type="presParOf" srcId="{F54822BC-8321-4475-9DA0-85E85A80FB35}" destId="{13DC1546-3591-4A6A-AB06-919D6233F830}" srcOrd="7" destOrd="0" presId="urn:microsoft.com/office/officeart/2005/8/layout/radial6"/>
    <dgm:cxn modelId="{C52C9E5E-D8CC-481A-957D-86AC2BA00FB4}" type="presParOf" srcId="{F54822BC-8321-4475-9DA0-85E85A80FB35}" destId="{0ECB5EF3-F020-4E27-BC05-4EA9C01A3B8E}" srcOrd="8" destOrd="0" presId="urn:microsoft.com/office/officeart/2005/8/layout/radial6"/>
    <dgm:cxn modelId="{85777D59-A08D-4F30-87C4-82F033BC7D3D}" type="presParOf" srcId="{F54822BC-8321-4475-9DA0-85E85A80FB35}" destId="{39D415E3-7728-462C-97F9-09C29631FF1B}"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542C49-5B63-487F-8EA7-92AEB037FA9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CO"/>
        </a:p>
      </dgm:t>
    </dgm:pt>
    <dgm:pt modelId="{DA36CDFE-6F43-4AB4-A883-E2D51344F677}">
      <dgm:prSet phldrT="[Texto]" custT="1"/>
      <dgm:spPr/>
      <dgm:t>
        <a:bodyPr/>
        <a:lstStyle/>
        <a:p>
          <a:r>
            <a:rPr lang="es-CO" sz="1800" dirty="0">
              <a:latin typeface="Arial" panose="020B0604020202020204" pitchFamily="34" charset="0"/>
              <a:cs typeface="Arial" panose="020B0604020202020204" pitchFamily="34" charset="0"/>
            </a:rPr>
            <a:t>1.</a:t>
          </a:r>
        </a:p>
      </dgm:t>
    </dgm:pt>
    <dgm:pt modelId="{63A951EC-59C6-464B-BB82-5B5D89692FF5}" type="parTrans" cxnId="{DB6166B9-2E9C-4386-B2BC-5898887BA9FB}">
      <dgm:prSet/>
      <dgm:spPr/>
      <dgm:t>
        <a:bodyPr/>
        <a:lstStyle/>
        <a:p>
          <a:endParaRPr lang="es-CO" sz="1800">
            <a:latin typeface="Arial" panose="020B0604020202020204" pitchFamily="34" charset="0"/>
            <a:cs typeface="Arial" panose="020B0604020202020204" pitchFamily="34" charset="0"/>
          </a:endParaRPr>
        </a:p>
      </dgm:t>
    </dgm:pt>
    <dgm:pt modelId="{FB39165A-D498-4FC0-9D08-7DDA0237A9A3}" type="sibTrans" cxnId="{DB6166B9-2E9C-4386-B2BC-5898887BA9FB}">
      <dgm:prSet/>
      <dgm:spPr/>
      <dgm:t>
        <a:bodyPr/>
        <a:lstStyle/>
        <a:p>
          <a:endParaRPr lang="es-CO" sz="1800">
            <a:latin typeface="Arial" panose="020B0604020202020204" pitchFamily="34" charset="0"/>
            <a:cs typeface="Arial" panose="020B0604020202020204" pitchFamily="34" charset="0"/>
          </a:endParaRPr>
        </a:p>
      </dgm:t>
    </dgm:pt>
    <dgm:pt modelId="{C05BC014-E98F-4B4A-9F48-73C7119F8C05}">
      <dgm:prSet phldrT="[Texto]" custT="1"/>
      <dgm:spPr/>
      <dgm:t>
        <a:bodyPr/>
        <a:lstStyle/>
        <a:p>
          <a:r>
            <a:rPr lang="es-CO" sz="1800" dirty="0">
              <a:solidFill>
                <a:schemeClr val="tx1">
                  <a:lumMod val="85000"/>
                  <a:lumOff val="15000"/>
                </a:schemeClr>
              </a:solidFill>
              <a:latin typeface="Arial" panose="020B0604020202020204" pitchFamily="34" charset="0"/>
              <a:cs typeface="Arial" panose="020B0604020202020204" pitchFamily="34" charset="0"/>
            </a:rPr>
            <a:t>Diseñar una arquitectura software que permita gestionar el proceso de planeación de las actividades de los docentes de tiempo completo, basados en el formato R-DC-54 de las UTS.</a:t>
          </a:r>
          <a:endParaRPr lang="es-CO" sz="1800" dirty="0">
            <a:latin typeface="Arial" panose="020B0604020202020204" pitchFamily="34" charset="0"/>
            <a:cs typeface="Arial" panose="020B0604020202020204" pitchFamily="34" charset="0"/>
          </a:endParaRPr>
        </a:p>
      </dgm:t>
    </dgm:pt>
    <dgm:pt modelId="{1501159D-CE97-4A45-935A-96623120AEFF}" type="parTrans" cxnId="{07211B98-8925-496D-911C-BAD8B6F21F05}">
      <dgm:prSet/>
      <dgm:spPr/>
      <dgm:t>
        <a:bodyPr/>
        <a:lstStyle/>
        <a:p>
          <a:endParaRPr lang="es-CO" sz="1800">
            <a:latin typeface="Arial" panose="020B0604020202020204" pitchFamily="34" charset="0"/>
            <a:cs typeface="Arial" panose="020B0604020202020204" pitchFamily="34" charset="0"/>
          </a:endParaRPr>
        </a:p>
      </dgm:t>
    </dgm:pt>
    <dgm:pt modelId="{894A4368-977B-4B3E-9852-2A5462B48607}" type="sibTrans" cxnId="{07211B98-8925-496D-911C-BAD8B6F21F05}">
      <dgm:prSet/>
      <dgm:spPr/>
      <dgm:t>
        <a:bodyPr/>
        <a:lstStyle/>
        <a:p>
          <a:endParaRPr lang="es-CO" sz="1800">
            <a:latin typeface="Arial" panose="020B0604020202020204" pitchFamily="34" charset="0"/>
            <a:cs typeface="Arial" panose="020B0604020202020204" pitchFamily="34" charset="0"/>
          </a:endParaRPr>
        </a:p>
      </dgm:t>
    </dgm:pt>
    <dgm:pt modelId="{170BBC8E-2C34-45FA-AF28-A4BA1B1CA8A1}">
      <dgm:prSet phldrT="[Texto]" custT="1"/>
      <dgm:spPr/>
      <dgm:t>
        <a:bodyPr/>
        <a:lstStyle/>
        <a:p>
          <a:r>
            <a:rPr lang="es-CO" sz="1800" dirty="0">
              <a:latin typeface="Arial" panose="020B0604020202020204" pitchFamily="34" charset="0"/>
              <a:cs typeface="Arial" panose="020B0604020202020204" pitchFamily="34" charset="0"/>
            </a:rPr>
            <a:t>2.</a:t>
          </a:r>
        </a:p>
      </dgm:t>
    </dgm:pt>
    <dgm:pt modelId="{7287A623-D24F-4A36-98C8-B1CEE66C420C}" type="parTrans" cxnId="{26833DEE-94D4-48A6-8AFF-AD4737CFE1B0}">
      <dgm:prSet/>
      <dgm:spPr/>
      <dgm:t>
        <a:bodyPr/>
        <a:lstStyle/>
        <a:p>
          <a:endParaRPr lang="es-CO" sz="1800">
            <a:latin typeface="Arial" panose="020B0604020202020204" pitchFamily="34" charset="0"/>
            <a:cs typeface="Arial" panose="020B0604020202020204" pitchFamily="34" charset="0"/>
          </a:endParaRPr>
        </a:p>
      </dgm:t>
    </dgm:pt>
    <dgm:pt modelId="{2237E833-FCF2-41F5-BE1F-7982F4312A70}" type="sibTrans" cxnId="{26833DEE-94D4-48A6-8AFF-AD4737CFE1B0}">
      <dgm:prSet/>
      <dgm:spPr/>
      <dgm:t>
        <a:bodyPr/>
        <a:lstStyle/>
        <a:p>
          <a:endParaRPr lang="es-CO" sz="1800">
            <a:latin typeface="Arial" panose="020B0604020202020204" pitchFamily="34" charset="0"/>
            <a:cs typeface="Arial" panose="020B0604020202020204" pitchFamily="34" charset="0"/>
          </a:endParaRPr>
        </a:p>
      </dgm:t>
    </dgm:pt>
    <dgm:pt modelId="{AEFEF4A0-433C-449E-BD42-32D1DF06BDC7}">
      <dgm:prSet phldrT="[Texto]" custT="1"/>
      <dgm:spPr/>
      <dgm:t>
        <a:bodyPr/>
        <a:lstStyle/>
        <a:p>
          <a:r>
            <a:rPr lang="es-CO" sz="1800" dirty="0">
              <a:solidFill>
                <a:schemeClr val="tx1">
                  <a:lumMod val="85000"/>
                  <a:lumOff val="15000"/>
                </a:schemeClr>
              </a:solidFill>
              <a:latin typeface="Arial" panose="020B0604020202020204" pitchFamily="34" charset="0"/>
              <a:cs typeface="Arial" panose="020B0604020202020204" pitchFamily="34" charset="0"/>
            </a:rPr>
            <a:t>Desarrollar, codificar e implementar el código fuente correspondiente a los modelos para el correcto funcionamiento de la aplicación basado en los modelos y estructuras planteadas anteriormente.</a:t>
          </a:r>
          <a:endParaRPr lang="es-CO" sz="1800" dirty="0">
            <a:latin typeface="Arial" panose="020B0604020202020204" pitchFamily="34" charset="0"/>
            <a:cs typeface="Arial" panose="020B0604020202020204" pitchFamily="34" charset="0"/>
          </a:endParaRPr>
        </a:p>
      </dgm:t>
    </dgm:pt>
    <dgm:pt modelId="{358654D7-5323-43DA-AA26-662BABFDF67A}" type="parTrans" cxnId="{FF48FBDD-EA67-4720-9F33-F6E225A4BD54}">
      <dgm:prSet/>
      <dgm:spPr/>
      <dgm:t>
        <a:bodyPr/>
        <a:lstStyle/>
        <a:p>
          <a:endParaRPr lang="es-CO" sz="1800">
            <a:latin typeface="Arial" panose="020B0604020202020204" pitchFamily="34" charset="0"/>
            <a:cs typeface="Arial" panose="020B0604020202020204" pitchFamily="34" charset="0"/>
          </a:endParaRPr>
        </a:p>
      </dgm:t>
    </dgm:pt>
    <dgm:pt modelId="{9B23DDB6-868E-4043-943B-925CAADC364A}" type="sibTrans" cxnId="{FF48FBDD-EA67-4720-9F33-F6E225A4BD54}">
      <dgm:prSet/>
      <dgm:spPr/>
      <dgm:t>
        <a:bodyPr/>
        <a:lstStyle/>
        <a:p>
          <a:endParaRPr lang="es-CO" sz="1800">
            <a:latin typeface="Arial" panose="020B0604020202020204" pitchFamily="34" charset="0"/>
            <a:cs typeface="Arial" panose="020B0604020202020204" pitchFamily="34" charset="0"/>
          </a:endParaRPr>
        </a:p>
      </dgm:t>
    </dgm:pt>
    <dgm:pt modelId="{7D831C5B-269F-4E53-AD01-DC097ECE18CC}">
      <dgm:prSet phldrT="[Texto]" custT="1"/>
      <dgm:spPr/>
      <dgm:t>
        <a:bodyPr/>
        <a:lstStyle/>
        <a:p>
          <a:r>
            <a:rPr lang="es-CO" sz="1800" dirty="0">
              <a:latin typeface="Arial" panose="020B0604020202020204" pitchFamily="34" charset="0"/>
              <a:cs typeface="Arial" panose="020B0604020202020204" pitchFamily="34" charset="0"/>
            </a:rPr>
            <a:t>3.</a:t>
          </a:r>
        </a:p>
      </dgm:t>
    </dgm:pt>
    <dgm:pt modelId="{46548466-FA3B-41FD-B76F-4C37AC77A2F1}" type="parTrans" cxnId="{2EAB7D9B-F684-4951-AA44-21A0A6F1D1C2}">
      <dgm:prSet/>
      <dgm:spPr/>
      <dgm:t>
        <a:bodyPr/>
        <a:lstStyle/>
        <a:p>
          <a:endParaRPr lang="es-CO" sz="1800">
            <a:latin typeface="Arial" panose="020B0604020202020204" pitchFamily="34" charset="0"/>
            <a:cs typeface="Arial" panose="020B0604020202020204" pitchFamily="34" charset="0"/>
          </a:endParaRPr>
        </a:p>
      </dgm:t>
    </dgm:pt>
    <dgm:pt modelId="{3FE52FB7-6051-4E06-8507-93F5F21DA6BF}" type="sibTrans" cxnId="{2EAB7D9B-F684-4951-AA44-21A0A6F1D1C2}">
      <dgm:prSet/>
      <dgm:spPr/>
      <dgm:t>
        <a:bodyPr/>
        <a:lstStyle/>
        <a:p>
          <a:endParaRPr lang="es-CO" sz="1800">
            <a:latin typeface="Arial" panose="020B0604020202020204" pitchFamily="34" charset="0"/>
            <a:cs typeface="Arial" panose="020B0604020202020204" pitchFamily="34" charset="0"/>
          </a:endParaRPr>
        </a:p>
      </dgm:t>
    </dgm:pt>
    <dgm:pt modelId="{D101337A-CAA7-4710-816E-65BEDCB77915}">
      <dgm:prSet phldrT="[Texto]" custT="1"/>
      <dgm:spPr/>
      <dgm:t>
        <a:bodyPr/>
        <a:lstStyle/>
        <a:p>
          <a:r>
            <a:rPr lang="es-CO" sz="1800" dirty="0">
              <a:solidFill>
                <a:schemeClr val="tx1">
                  <a:lumMod val="85000"/>
                  <a:lumOff val="15000"/>
                </a:schemeClr>
              </a:solidFill>
              <a:latin typeface="Arial" panose="020B0604020202020204" pitchFamily="34" charset="0"/>
              <a:cs typeface="Arial" panose="020B0604020202020204" pitchFamily="34" charset="0"/>
            </a:rPr>
            <a:t>Diseñar y realizar pruebas funcionales, de usabilidad y de carga al sistema de información desarrollado, verificando de esta manera el correcto funcionamiento.</a:t>
          </a:r>
          <a:endParaRPr lang="es-CO" sz="1800" dirty="0">
            <a:latin typeface="Arial" panose="020B0604020202020204" pitchFamily="34" charset="0"/>
            <a:cs typeface="Arial" panose="020B0604020202020204" pitchFamily="34" charset="0"/>
          </a:endParaRPr>
        </a:p>
      </dgm:t>
    </dgm:pt>
    <dgm:pt modelId="{607537BD-EFB8-4093-AD36-B8B3D46428F3}" type="parTrans" cxnId="{57B50582-893B-4CD5-9AA4-193A669BAEBC}">
      <dgm:prSet/>
      <dgm:spPr/>
      <dgm:t>
        <a:bodyPr/>
        <a:lstStyle/>
        <a:p>
          <a:endParaRPr lang="es-CO" sz="1800">
            <a:latin typeface="Arial" panose="020B0604020202020204" pitchFamily="34" charset="0"/>
            <a:cs typeface="Arial" panose="020B0604020202020204" pitchFamily="34" charset="0"/>
          </a:endParaRPr>
        </a:p>
      </dgm:t>
    </dgm:pt>
    <dgm:pt modelId="{860765D0-0D1A-4CF3-A767-264072ECE55D}" type="sibTrans" cxnId="{57B50582-893B-4CD5-9AA4-193A669BAEBC}">
      <dgm:prSet/>
      <dgm:spPr/>
      <dgm:t>
        <a:bodyPr/>
        <a:lstStyle/>
        <a:p>
          <a:endParaRPr lang="es-CO" sz="1800">
            <a:latin typeface="Arial" panose="020B0604020202020204" pitchFamily="34" charset="0"/>
            <a:cs typeface="Arial" panose="020B0604020202020204" pitchFamily="34" charset="0"/>
          </a:endParaRPr>
        </a:p>
      </dgm:t>
    </dgm:pt>
    <dgm:pt modelId="{632B85A2-D938-4C49-BC5B-C241C2B62ACA}" type="pres">
      <dgm:prSet presAssocID="{34542C49-5B63-487F-8EA7-92AEB037FA9B}" presName="linearFlow" presStyleCnt="0">
        <dgm:presLayoutVars>
          <dgm:dir/>
          <dgm:animLvl val="lvl"/>
          <dgm:resizeHandles val="exact"/>
        </dgm:presLayoutVars>
      </dgm:prSet>
      <dgm:spPr/>
    </dgm:pt>
    <dgm:pt modelId="{1E632280-869A-4579-ABA8-FFAC3104A52D}" type="pres">
      <dgm:prSet presAssocID="{DA36CDFE-6F43-4AB4-A883-E2D51344F677}" presName="composite" presStyleCnt="0"/>
      <dgm:spPr/>
    </dgm:pt>
    <dgm:pt modelId="{6D696395-13D4-460E-BC6B-9586C49563F5}" type="pres">
      <dgm:prSet presAssocID="{DA36CDFE-6F43-4AB4-A883-E2D51344F677}" presName="parentText" presStyleLbl="alignNode1" presStyleIdx="0" presStyleCnt="3">
        <dgm:presLayoutVars>
          <dgm:chMax val="1"/>
          <dgm:bulletEnabled val="1"/>
        </dgm:presLayoutVars>
      </dgm:prSet>
      <dgm:spPr/>
    </dgm:pt>
    <dgm:pt modelId="{02F66A04-DB78-486E-95D4-9E5F57C6DFF9}" type="pres">
      <dgm:prSet presAssocID="{DA36CDFE-6F43-4AB4-A883-E2D51344F677}" presName="descendantText" presStyleLbl="alignAcc1" presStyleIdx="0" presStyleCnt="3">
        <dgm:presLayoutVars>
          <dgm:bulletEnabled val="1"/>
        </dgm:presLayoutVars>
      </dgm:prSet>
      <dgm:spPr/>
    </dgm:pt>
    <dgm:pt modelId="{7117C6AC-2861-4A76-B9E9-16F458DE51C3}" type="pres">
      <dgm:prSet presAssocID="{FB39165A-D498-4FC0-9D08-7DDA0237A9A3}" presName="sp" presStyleCnt="0"/>
      <dgm:spPr/>
    </dgm:pt>
    <dgm:pt modelId="{E261BB6F-2710-43DD-80E7-427E626878B9}" type="pres">
      <dgm:prSet presAssocID="{170BBC8E-2C34-45FA-AF28-A4BA1B1CA8A1}" presName="composite" presStyleCnt="0"/>
      <dgm:spPr/>
    </dgm:pt>
    <dgm:pt modelId="{3CE9BBE7-FAD6-46BA-81C4-4AE4D629BB53}" type="pres">
      <dgm:prSet presAssocID="{170BBC8E-2C34-45FA-AF28-A4BA1B1CA8A1}" presName="parentText" presStyleLbl="alignNode1" presStyleIdx="1" presStyleCnt="3">
        <dgm:presLayoutVars>
          <dgm:chMax val="1"/>
          <dgm:bulletEnabled val="1"/>
        </dgm:presLayoutVars>
      </dgm:prSet>
      <dgm:spPr/>
    </dgm:pt>
    <dgm:pt modelId="{625AF70D-44B9-441C-9600-FB6CA978B302}" type="pres">
      <dgm:prSet presAssocID="{170BBC8E-2C34-45FA-AF28-A4BA1B1CA8A1}" presName="descendantText" presStyleLbl="alignAcc1" presStyleIdx="1" presStyleCnt="3" custScaleY="118823">
        <dgm:presLayoutVars>
          <dgm:bulletEnabled val="1"/>
        </dgm:presLayoutVars>
      </dgm:prSet>
      <dgm:spPr/>
    </dgm:pt>
    <dgm:pt modelId="{215B721C-476C-46F6-9330-A360D0752B73}" type="pres">
      <dgm:prSet presAssocID="{2237E833-FCF2-41F5-BE1F-7982F4312A70}" presName="sp" presStyleCnt="0"/>
      <dgm:spPr/>
    </dgm:pt>
    <dgm:pt modelId="{88075C87-F144-453F-9870-654E369BB723}" type="pres">
      <dgm:prSet presAssocID="{7D831C5B-269F-4E53-AD01-DC097ECE18CC}" presName="composite" presStyleCnt="0"/>
      <dgm:spPr/>
    </dgm:pt>
    <dgm:pt modelId="{4878584C-CEE6-4755-B5E5-FFF25B902B0D}" type="pres">
      <dgm:prSet presAssocID="{7D831C5B-269F-4E53-AD01-DC097ECE18CC}" presName="parentText" presStyleLbl="alignNode1" presStyleIdx="2" presStyleCnt="3">
        <dgm:presLayoutVars>
          <dgm:chMax val="1"/>
          <dgm:bulletEnabled val="1"/>
        </dgm:presLayoutVars>
      </dgm:prSet>
      <dgm:spPr/>
    </dgm:pt>
    <dgm:pt modelId="{3C482219-5E95-44EF-9E58-131D009A5003}" type="pres">
      <dgm:prSet presAssocID="{7D831C5B-269F-4E53-AD01-DC097ECE18CC}" presName="descendantText" presStyleLbl="alignAcc1" presStyleIdx="2" presStyleCnt="3" custLinFactNeighborY="0">
        <dgm:presLayoutVars>
          <dgm:bulletEnabled val="1"/>
        </dgm:presLayoutVars>
      </dgm:prSet>
      <dgm:spPr/>
    </dgm:pt>
  </dgm:ptLst>
  <dgm:cxnLst>
    <dgm:cxn modelId="{E0095917-9A81-4982-9CD7-2635A3B83101}" type="presOf" srcId="{170BBC8E-2C34-45FA-AF28-A4BA1B1CA8A1}" destId="{3CE9BBE7-FAD6-46BA-81C4-4AE4D629BB53}" srcOrd="0" destOrd="0" presId="urn:microsoft.com/office/officeart/2005/8/layout/chevron2"/>
    <dgm:cxn modelId="{FD42C529-D7FF-4792-8D4F-B3D10E140F55}" type="presOf" srcId="{DA36CDFE-6F43-4AB4-A883-E2D51344F677}" destId="{6D696395-13D4-460E-BC6B-9586C49563F5}" srcOrd="0" destOrd="0" presId="urn:microsoft.com/office/officeart/2005/8/layout/chevron2"/>
    <dgm:cxn modelId="{A317A431-D591-4B69-B5AD-0853174B35CE}" type="presOf" srcId="{7D831C5B-269F-4E53-AD01-DC097ECE18CC}" destId="{4878584C-CEE6-4755-B5E5-FFF25B902B0D}" srcOrd="0" destOrd="0" presId="urn:microsoft.com/office/officeart/2005/8/layout/chevron2"/>
    <dgm:cxn modelId="{98D8A03B-8F77-4CDC-A560-668222C38165}" type="presOf" srcId="{C05BC014-E98F-4B4A-9F48-73C7119F8C05}" destId="{02F66A04-DB78-486E-95D4-9E5F57C6DFF9}" srcOrd="0" destOrd="0" presId="urn:microsoft.com/office/officeart/2005/8/layout/chevron2"/>
    <dgm:cxn modelId="{4DFE7057-0F5A-4D06-9C10-1CE6D80C2769}" type="presOf" srcId="{34542C49-5B63-487F-8EA7-92AEB037FA9B}" destId="{632B85A2-D938-4C49-BC5B-C241C2B62ACA}" srcOrd="0" destOrd="0" presId="urn:microsoft.com/office/officeart/2005/8/layout/chevron2"/>
    <dgm:cxn modelId="{0602347C-ADBE-4AC9-AB27-32B9C786ACDA}" type="presOf" srcId="{AEFEF4A0-433C-449E-BD42-32D1DF06BDC7}" destId="{625AF70D-44B9-441C-9600-FB6CA978B302}" srcOrd="0" destOrd="0" presId="urn:microsoft.com/office/officeart/2005/8/layout/chevron2"/>
    <dgm:cxn modelId="{57B50582-893B-4CD5-9AA4-193A669BAEBC}" srcId="{7D831C5B-269F-4E53-AD01-DC097ECE18CC}" destId="{D101337A-CAA7-4710-816E-65BEDCB77915}" srcOrd="0" destOrd="0" parTransId="{607537BD-EFB8-4093-AD36-B8B3D46428F3}" sibTransId="{860765D0-0D1A-4CF3-A767-264072ECE55D}"/>
    <dgm:cxn modelId="{907F6F96-C6FC-4914-82AF-6F64E96F9B2E}" type="presOf" srcId="{D101337A-CAA7-4710-816E-65BEDCB77915}" destId="{3C482219-5E95-44EF-9E58-131D009A5003}" srcOrd="0" destOrd="0" presId="urn:microsoft.com/office/officeart/2005/8/layout/chevron2"/>
    <dgm:cxn modelId="{07211B98-8925-496D-911C-BAD8B6F21F05}" srcId="{DA36CDFE-6F43-4AB4-A883-E2D51344F677}" destId="{C05BC014-E98F-4B4A-9F48-73C7119F8C05}" srcOrd="0" destOrd="0" parTransId="{1501159D-CE97-4A45-935A-96623120AEFF}" sibTransId="{894A4368-977B-4B3E-9852-2A5462B48607}"/>
    <dgm:cxn modelId="{2EAB7D9B-F684-4951-AA44-21A0A6F1D1C2}" srcId="{34542C49-5B63-487F-8EA7-92AEB037FA9B}" destId="{7D831C5B-269F-4E53-AD01-DC097ECE18CC}" srcOrd="2" destOrd="0" parTransId="{46548466-FA3B-41FD-B76F-4C37AC77A2F1}" sibTransId="{3FE52FB7-6051-4E06-8507-93F5F21DA6BF}"/>
    <dgm:cxn modelId="{DB6166B9-2E9C-4386-B2BC-5898887BA9FB}" srcId="{34542C49-5B63-487F-8EA7-92AEB037FA9B}" destId="{DA36CDFE-6F43-4AB4-A883-E2D51344F677}" srcOrd="0" destOrd="0" parTransId="{63A951EC-59C6-464B-BB82-5B5D89692FF5}" sibTransId="{FB39165A-D498-4FC0-9D08-7DDA0237A9A3}"/>
    <dgm:cxn modelId="{FF48FBDD-EA67-4720-9F33-F6E225A4BD54}" srcId="{170BBC8E-2C34-45FA-AF28-A4BA1B1CA8A1}" destId="{AEFEF4A0-433C-449E-BD42-32D1DF06BDC7}" srcOrd="0" destOrd="0" parTransId="{358654D7-5323-43DA-AA26-662BABFDF67A}" sibTransId="{9B23DDB6-868E-4043-943B-925CAADC364A}"/>
    <dgm:cxn modelId="{26833DEE-94D4-48A6-8AFF-AD4737CFE1B0}" srcId="{34542C49-5B63-487F-8EA7-92AEB037FA9B}" destId="{170BBC8E-2C34-45FA-AF28-A4BA1B1CA8A1}" srcOrd="1" destOrd="0" parTransId="{7287A623-D24F-4A36-98C8-B1CEE66C420C}" sibTransId="{2237E833-FCF2-41F5-BE1F-7982F4312A70}"/>
    <dgm:cxn modelId="{E8727F73-66FC-4A82-AA37-EA16CB278F6A}" type="presParOf" srcId="{632B85A2-D938-4C49-BC5B-C241C2B62ACA}" destId="{1E632280-869A-4579-ABA8-FFAC3104A52D}" srcOrd="0" destOrd="0" presId="urn:microsoft.com/office/officeart/2005/8/layout/chevron2"/>
    <dgm:cxn modelId="{978721DD-CBAF-44D7-98D6-91B50DD20530}" type="presParOf" srcId="{1E632280-869A-4579-ABA8-FFAC3104A52D}" destId="{6D696395-13D4-460E-BC6B-9586C49563F5}" srcOrd="0" destOrd="0" presId="urn:microsoft.com/office/officeart/2005/8/layout/chevron2"/>
    <dgm:cxn modelId="{861F69EF-335F-4C55-86D6-1077A8AFB70B}" type="presParOf" srcId="{1E632280-869A-4579-ABA8-FFAC3104A52D}" destId="{02F66A04-DB78-486E-95D4-9E5F57C6DFF9}" srcOrd="1" destOrd="0" presId="urn:microsoft.com/office/officeart/2005/8/layout/chevron2"/>
    <dgm:cxn modelId="{D39976F0-A879-4894-B507-9DC305ABC268}" type="presParOf" srcId="{632B85A2-D938-4C49-BC5B-C241C2B62ACA}" destId="{7117C6AC-2861-4A76-B9E9-16F458DE51C3}" srcOrd="1" destOrd="0" presId="urn:microsoft.com/office/officeart/2005/8/layout/chevron2"/>
    <dgm:cxn modelId="{F6B6CFE8-ADAD-4D55-9C01-8DBD2156132F}" type="presParOf" srcId="{632B85A2-D938-4C49-BC5B-C241C2B62ACA}" destId="{E261BB6F-2710-43DD-80E7-427E626878B9}" srcOrd="2" destOrd="0" presId="urn:microsoft.com/office/officeart/2005/8/layout/chevron2"/>
    <dgm:cxn modelId="{920E2594-6E72-4945-8FB1-A3D60AC8F604}" type="presParOf" srcId="{E261BB6F-2710-43DD-80E7-427E626878B9}" destId="{3CE9BBE7-FAD6-46BA-81C4-4AE4D629BB53}" srcOrd="0" destOrd="0" presId="urn:microsoft.com/office/officeart/2005/8/layout/chevron2"/>
    <dgm:cxn modelId="{B137AAE9-70E7-4B3C-9827-1B294393A1BC}" type="presParOf" srcId="{E261BB6F-2710-43DD-80E7-427E626878B9}" destId="{625AF70D-44B9-441C-9600-FB6CA978B302}" srcOrd="1" destOrd="0" presId="urn:microsoft.com/office/officeart/2005/8/layout/chevron2"/>
    <dgm:cxn modelId="{A16D99FF-D27C-47A1-BA00-3F975E9C3EFE}" type="presParOf" srcId="{632B85A2-D938-4C49-BC5B-C241C2B62ACA}" destId="{215B721C-476C-46F6-9330-A360D0752B73}" srcOrd="3" destOrd="0" presId="urn:microsoft.com/office/officeart/2005/8/layout/chevron2"/>
    <dgm:cxn modelId="{D4DD3A89-8B79-4909-A7A0-F4F1F19D1EB7}" type="presParOf" srcId="{632B85A2-D938-4C49-BC5B-C241C2B62ACA}" destId="{88075C87-F144-453F-9870-654E369BB723}" srcOrd="4" destOrd="0" presId="urn:microsoft.com/office/officeart/2005/8/layout/chevron2"/>
    <dgm:cxn modelId="{A560D5DB-4B99-4D30-92C7-2481899C1E3D}" type="presParOf" srcId="{88075C87-F144-453F-9870-654E369BB723}" destId="{4878584C-CEE6-4755-B5E5-FFF25B902B0D}" srcOrd="0" destOrd="0" presId="urn:microsoft.com/office/officeart/2005/8/layout/chevron2"/>
    <dgm:cxn modelId="{3351FC06-297B-40EA-AAC1-DCE7BFA5C1C2}" type="presParOf" srcId="{88075C87-F144-453F-9870-654E369BB723}" destId="{3C482219-5E95-44EF-9E58-131D009A50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415E3-7728-462C-97F9-09C29631FF1B}">
      <dsp:nvSpPr>
        <dsp:cNvPr id="0" name=""/>
        <dsp:cNvSpPr/>
      </dsp:nvSpPr>
      <dsp:spPr>
        <a:xfrm>
          <a:off x="1480903" y="713759"/>
          <a:ext cx="4021485" cy="4021485"/>
        </a:xfrm>
        <a:prstGeom prst="blockArc">
          <a:avLst>
            <a:gd name="adj1" fmla="val 9000000"/>
            <a:gd name="adj2" fmla="val 16200000"/>
            <a:gd name="adj3" fmla="val 4637"/>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0172629F-97EF-4055-8E5E-E778B37E0AB4}">
      <dsp:nvSpPr>
        <dsp:cNvPr id="0" name=""/>
        <dsp:cNvSpPr/>
      </dsp:nvSpPr>
      <dsp:spPr>
        <a:xfrm>
          <a:off x="1480903" y="713759"/>
          <a:ext cx="4021485" cy="4021485"/>
        </a:xfrm>
        <a:prstGeom prst="blockArc">
          <a:avLst>
            <a:gd name="adj1" fmla="val 1800000"/>
            <a:gd name="adj2" fmla="val 9000000"/>
            <a:gd name="adj3" fmla="val 4637"/>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2EB635B4-3167-4D91-BB6F-26F53C80D717}">
      <dsp:nvSpPr>
        <dsp:cNvPr id="0" name=""/>
        <dsp:cNvSpPr/>
      </dsp:nvSpPr>
      <dsp:spPr>
        <a:xfrm>
          <a:off x="1480903" y="713759"/>
          <a:ext cx="4021485" cy="4021485"/>
        </a:xfrm>
        <a:prstGeom prst="blockArc">
          <a:avLst>
            <a:gd name="adj1" fmla="val 16200000"/>
            <a:gd name="adj2" fmla="val 1800000"/>
            <a:gd name="adj3" fmla="val 4637"/>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CC60FD8A-C3DF-4909-859A-66F4CDC2FDA1}">
      <dsp:nvSpPr>
        <dsp:cNvPr id="0" name=""/>
        <dsp:cNvSpPr/>
      </dsp:nvSpPr>
      <dsp:spPr>
        <a:xfrm>
          <a:off x="2496878" y="1799618"/>
          <a:ext cx="1989535" cy="1849766"/>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O" sz="1200" kern="1200" dirty="0">
              <a:latin typeface="Arial" panose="020B0604020202020204" pitchFamily="34" charset="0"/>
              <a:cs typeface="Arial" panose="020B0604020202020204" pitchFamily="34" charset="0"/>
            </a:rPr>
            <a:t>¿Es posible que una herramienta tecnológica mejore el proceso de realización del plan de trabajo del docente de las Unidades Tecnológicas de Santander?</a:t>
          </a:r>
        </a:p>
      </dsp:txBody>
      <dsp:txXfrm>
        <a:off x="2788239" y="2070510"/>
        <a:ext cx="1406813" cy="1307982"/>
      </dsp:txXfrm>
    </dsp:sp>
    <dsp:sp modelId="{602AF10C-4B69-4598-96AC-B0B98EE68667}">
      <dsp:nvSpPr>
        <dsp:cNvPr id="0" name=""/>
        <dsp:cNvSpPr/>
      </dsp:nvSpPr>
      <dsp:spPr>
        <a:xfrm>
          <a:off x="2485752" y="-111737"/>
          <a:ext cx="2011788" cy="1744222"/>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CO" sz="1400" kern="1200" dirty="0">
              <a:latin typeface="Arial" panose="020B0604020202020204" pitchFamily="34" charset="0"/>
              <a:cs typeface="Arial" panose="020B0604020202020204" pitchFamily="34" charset="0"/>
            </a:rPr>
            <a:t>La elaboración del plan de trabajo de los docentes implica un gasto prolongado de tiempo. </a:t>
          </a:r>
        </a:p>
      </dsp:txBody>
      <dsp:txXfrm>
        <a:off x="2780372" y="143698"/>
        <a:ext cx="1422548" cy="1233352"/>
      </dsp:txXfrm>
    </dsp:sp>
    <dsp:sp modelId="{384D9E33-EAB8-4793-AF1D-384ACC182778}">
      <dsp:nvSpPr>
        <dsp:cNvPr id="0" name=""/>
        <dsp:cNvSpPr/>
      </dsp:nvSpPr>
      <dsp:spPr>
        <a:xfrm>
          <a:off x="4225816" y="3031186"/>
          <a:ext cx="1933631" cy="1350760"/>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CO" sz="1400" kern="1200" dirty="0">
              <a:latin typeface="Arial" panose="020B0604020202020204" pitchFamily="34" charset="0"/>
              <a:cs typeface="Arial" panose="020B0604020202020204" pitchFamily="34" charset="0"/>
            </a:rPr>
            <a:t>Las funciones agregadas para mantener un mínimo control.</a:t>
          </a:r>
        </a:p>
      </dsp:txBody>
      <dsp:txXfrm>
        <a:off x="4508990" y="3229000"/>
        <a:ext cx="1367283" cy="955132"/>
      </dsp:txXfrm>
    </dsp:sp>
    <dsp:sp modelId="{13DC1546-3591-4A6A-AB06-919D6233F830}">
      <dsp:nvSpPr>
        <dsp:cNvPr id="0" name=""/>
        <dsp:cNvSpPr/>
      </dsp:nvSpPr>
      <dsp:spPr>
        <a:xfrm>
          <a:off x="1125788" y="3109219"/>
          <a:ext cx="1329745" cy="1194694"/>
        </a:xfrm>
        <a:prstGeom prst="ellips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CO" sz="1400" kern="1200">
              <a:latin typeface="Arial" panose="020B0604020202020204" pitchFamily="34" charset="0"/>
              <a:cs typeface="Arial" panose="020B0604020202020204" pitchFamily="34" charset="0"/>
            </a:rPr>
            <a:t>El proceso es confuso y tedioso.</a:t>
          </a:r>
          <a:endParaRPr lang="es-CO" sz="1400" kern="1200" dirty="0">
            <a:latin typeface="Arial" panose="020B0604020202020204" pitchFamily="34" charset="0"/>
            <a:cs typeface="Arial" panose="020B0604020202020204" pitchFamily="34" charset="0"/>
          </a:endParaRPr>
        </a:p>
      </dsp:txBody>
      <dsp:txXfrm>
        <a:off x="1320525" y="3284178"/>
        <a:ext cx="940271" cy="844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96395-13D4-460E-BC6B-9586C49563F5}">
      <dsp:nvSpPr>
        <dsp:cNvPr id="0" name=""/>
        <dsp:cNvSpPr/>
      </dsp:nvSpPr>
      <dsp:spPr>
        <a:xfrm rot="5400000">
          <a:off x="-246000" y="255725"/>
          <a:ext cx="1640001" cy="114800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CO" sz="1800" kern="1200" dirty="0">
              <a:latin typeface="Arial" panose="020B0604020202020204" pitchFamily="34" charset="0"/>
              <a:cs typeface="Arial" panose="020B0604020202020204" pitchFamily="34" charset="0"/>
            </a:rPr>
            <a:t>1.</a:t>
          </a:r>
        </a:p>
      </dsp:txBody>
      <dsp:txXfrm rot="-5400000">
        <a:off x="1" y="583726"/>
        <a:ext cx="1148001" cy="492000"/>
      </dsp:txXfrm>
    </dsp:sp>
    <dsp:sp modelId="{02F66A04-DB78-486E-95D4-9E5F57C6DFF9}">
      <dsp:nvSpPr>
        <dsp:cNvPr id="0" name=""/>
        <dsp:cNvSpPr/>
      </dsp:nvSpPr>
      <dsp:spPr>
        <a:xfrm rot="5400000">
          <a:off x="3414907" y="-2257181"/>
          <a:ext cx="1066001" cy="559981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O" sz="1800" kern="1200" dirty="0">
              <a:solidFill>
                <a:schemeClr val="tx1">
                  <a:lumMod val="85000"/>
                  <a:lumOff val="15000"/>
                </a:schemeClr>
              </a:solidFill>
              <a:latin typeface="Arial" panose="020B0604020202020204" pitchFamily="34" charset="0"/>
              <a:cs typeface="Arial" panose="020B0604020202020204" pitchFamily="34" charset="0"/>
            </a:rPr>
            <a:t>Diseñar una arquitectura software que permita gestionar el proceso de planeación de las actividades de los docentes de tiempo completo, basados en el formato R-DC-54 de las UTS.</a:t>
          </a:r>
          <a:endParaRPr lang="es-CO" sz="1800" kern="1200" dirty="0">
            <a:latin typeface="Arial" panose="020B0604020202020204" pitchFamily="34" charset="0"/>
            <a:cs typeface="Arial" panose="020B0604020202020204" pitchFamily="34" charset="0"/>
          </a:endParaRPr>
        </a:p>
      </dsp:txBody>
      <dsp:txXfrm rot="-5400000">
        <a:off x="1148001" y="61763"/>
        <a:ext cx="5547775" cy="961925"/>
      </dsp:txXfrm>
    </dsp:sp>
    <dsp:sp modelId="{3CE9BBE7-FAD6-46BA-81C4-4AE4D629BB53}">
      <dsp:nvSpPr>
        <dsp:cNvPr id="0" name=""/>
        <dsp:cNvSpPr/>
      </dsp:nvSpPr>
      <dsp:spPr>
        <a:xfrm rot="5400000">
          <a:off x="-246000" y="1807651"/>
          <a:ext cx="1640001" cy="114800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CO" sz="1800" kern="1200" dirty="0">
              <a:latin typeface="Arial" panose="020B0604020202020204" pitchFamily="34" charset="0"/>
              <a:cs typeface="Arial" panose="020B0604020202020204" pitchFamily="34" charset="0"/>
            </a:rPr>
            <a:t>2.</a:t>
          </a:r>
        </a:p>
      </dsp:txBody>
      <dsp:txXfrm rot="-5400000">
        <a:off x="1" y="2135652"/>
        <a:ext cx="1148001" cy="492000"/>
      </dsp:txXfrm>
    </dsp:sp>
    <dsp:sp modelId="{625AF70D-44B9-441C-9600-FB6CA978B302}">
      <dsp:nvSpPr>
        <dsp:cNvPr id="0" name=""/>
        <dsp:cNvSpPr/>
      </dsp:nvSpPr>
      <dsp:spPr>
        <a:xfrm rot="5400000">
          <a:off x="3314580" y="-705254"/>
          <a:ext cx="1266654" cy="559981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O" sz="1800" kern="1200" dirty="0">
              <a:solidFill>
                <a:schemeClr val="tx1">
                  <a:lumMod val="85000"/>
                  <a:lumOff val="15000"/>
                </a:schemeClr>
              </a:solidFill>
              <a:latin typeface="Arial" panose="020B0604020202020204" pitchFamily="34" charset="0"/>
              <a:cs typeface="Arial" panose="020B0604020202020204" pitchFamily="34" charset="0"/>
            </a:rPr>
            <a:t>Desarrollar, codificar e implementar el código fuente correspondiente a los modelos para el correcto funcionamiento de la aplicación basado en los modelos y estructuras planteadas anteriormente.</a:t>
          </a:r>
          <a:endParaRPr lang="es-CO" sz="1800" kern="1200" dirty="0">
            <a:latin typeface="Arial" panose="020B0604020202020204" pitchFamily="34" charset="0"/>
            <a:cs typeface="Arial" panose="020B0604020202020204" pitchFamily="34" charset="0"/>
          </a:endParaRPr>
        </a:p>
      </dsp:txBody>
      <dsp:txXfrm rot="-5400000">
        <a:off x="1148001" y="1523158"/>
        <a:ext cx="5537980" cy="1142988"/>
      </dsp:txXfrm>
    </dsp:sp>
    <dsp:sp modelId="{4878584C-CEE6-4755-B5E5-FFF25B902B0D}">
      <dsp:nvSpPr>
        <dsp:cNvPr id="0" name=""/>
        <dsp:cNvSpPr/>
      </dsp:nvSpPr>
      <dsp:spPr>
        <a:xfrm rot="5400000">
          <a:off x="-246000" y="3259251"/>
          <a:ext cx="1640001" cy="114800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CO" sz="1800" kern="1200" dirty="0">
              <a:latin typeface="Arial" panose="020B0604020202020204" pitchFamily="34" charset="0"/>
              <a:cs typeface="Arial" panose="020B0604020202020204" pitchFamily="34" charset="0"/>
            </a:rPr>
            <a:t>3.</a:t>
          </a:r>
        </a:p>
      </dsp:txBody>
      <dsp:txXfrm rot="-5400000">
        <a:off x="1" y="3587252"/>
        <a:ext cx="1148001" cy="492000"/>
      </dsp:txXfrm>
    </dsp:sp>
    <dsp:sp modelId="{3C482219-5E95-44EF-9E58-131D009A5003}">
      <dsp:nvSpPr>
        <dsp:cNvPr id="0" name=""/>
        <dsp:cNvSpPr/>
      </dsp:nvSpPr>
      <dsp:spPr>
        <a:xfrm rot="5400000">
          <a:off x="3414907" y="746344"/>
          <a:ext cx="1066001" cy="559981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O" sz="1800" kern="1200" dirty="0">
              <a:solidFill>
                <a:schemeClr val="tx1">
                  <a:lumMod val="85000"/>
                  <a:lumOff val="15000"/>
                </a:schemeClr>
              </a:solidFill>
              <a:latin typeface="Arial" panose="020B0604020202020204" pitchFamily="34" charset="0"/>
              <a:cs typeface="Arial" panose="020B0604020202020204" pitchFamily="34" charset="0"/>
            </a:rPr>
            <a:t>Diseñar y realizar pruebas funcionales, de usabilidad y de carga al sistema de información desarrollado, verificando de esta manera el correcto funcionamiento.</a:t>
          </a:r>
          <a:endParaRPr lang="es-CO" sz="1800" kern="1200" dirty="0">
            <a:latin typeface="Arial" panose="020B0604020202020204" pitchFamily="34" charset="0"/>
            <a:cs typeface="Arial" panose="020B0604020202020204" pitchFamily="34" charset="0"/>
          </a:endParaRPr>
        </a:p>
      </dsp:txBody>
      <dsp:txXfrm rot="-5400000">
        <a:off x="1148001" y="3065288"/>
        <a:ext cx="5547775" cy="96192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43376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53033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62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27052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6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299125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500963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83617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23365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721F9-2DA5-49BF-934F-EFEE00852BD6}" type="datetimeFigureOut">
              <a:rPr lang="es-CO" smtClean="0"/>
              <a:t>14/12/2017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8660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374486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721F9-2DA5-49BF-934F-EFEE00852BD6}" type="datetimeFigureOut">
              <a:rPr lang="es-CO" smtClean="0"/>
              <a:t>14/12/2017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6781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721F9-2DA5-49BF-934F-EFEE00852BD6}" type="datetimeFigureOut">
              <a:rPr lang="es-CO" smtClean="0"/>
              <a:t>14/12/2017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64323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721F9-2DA5-49BF-934F-EFEE00852BD6}" type="datetimeFigureOut">
              <a:rPr lang="es-CO" smtClean="0"/>
              <a:t>14/12/2017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238059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5854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4721F9-2DA5-49BF-934F-EFEE00852BD6}" type="datetimeFigureOut">
              <a:rPr lang="es-CO" smtClean="0"/>
              <a:t>14/12/2017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CDB9AEF-8318-41C2-9891-CC46D7AD0D89}" type="slidenum">
              <a:rPr lang="es-CO" smtClean="0"/>
              <a:t>‹Nº›</a:t>
            </a:fld>
            <a:endParaRPr lang="es-CO"/>
          </a:p>
        </p:txBody>
      </p:sp>
    </p:spTree>
    <p:extLst>
      <p:ext uri="{BB962C8B-B14F-4D97-AF65-F5344CB8AC3E}">
        <p14:creationId xmlns:p14="http://schemas.microsoft.com/office/powerpoint/2010/main" val="131020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4721F9-2DA5-49BF-934F-EFEE00852BD6}" type="datetimeFigureOut">
              <a:rPr lang="es-CO" smtClean="0"/>
              <a:t>14/12/2017</a:t>
            </a:fld>
            <a:endParaRPr lang="es-CO"/>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CDB9AEF-8318-41C2-9891-CC46D7AD0D89}" type="slidenum">
              <a:rPr lang="es-CO" smtClean="0"/>
              <a:t>‹Nº›</a:t>
            </a:fld>
            <a:endParaRPr lang="es-CO"/>
          </a:p>
        </p:txBody>
      </p:sp>
    </p:spTree>
    <p:extLst>
      <p:ext uri="{BB962C8B-B14F-4D97-AF65-F5344CB8AC3E}">
        <p14:creationId xmlns:p14="http://schemas.microsoft.com/office/powerpoint/2010/main" val="220183625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89140" y="1967935"/>
            <a:ext cx="6264696" cy="1569660"/>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CO" sz="2400" dirty="0"/>
              <a:t>APLICACIÓN WEB PARA EL REGISTRO DE ACTIVIDADES Y PRODUCTOS DE CONFORMIDAD CON EL FORMATO R-DC- 54 DE LAS UNIDADES TECNOLÓGICAS DE SANTANDER</a:t>
            </a:r>
          </a:p>
        </p:txBody>
      </p:sp>
      <p:sp>
        <p:nvSpPr>
          <p:cNvPr id="6" name="Rectángulo 5"/>
          <p:cNvSpPr/>
          <p:nvPr/>
        </p:nvSpPr>
        <p:spPr>
          <a:xfrm>
            <a:off x="2581836" y="5190129"/>
            <a:ext cx="4572000" cy="923330"/>
          </a:xfrm>
          <a:prstGeom prst="rect">
            <a:avLst/>
          </a:prstGeom>
        </p:spPr>
        <p:txBody>
          <a:bodyPr>
            <a:spAutoFit/>
          </a:bodyPr>
          <a:lstStyle/>
          <a:p>
            <a:pPr algn="ctr"/>
            <a:r>
              <a:rPr lang="es-CO" b="1" dirty="0">
                <a:solidFill>
                  <a:schemeClr val="tx1">
                    <a:lumMod val="85000"/>
                    <a:lumOff val="15000"/>
                  </a:schemeClr>
                </a:solidFill>
                <a:latin typeface="Myriad Pro" pitchFamily="34" charset="0"/>
              </a:rPr>
              <a:t>Sandy Pauline Cala Sanguino</a:t>
            </a:r>
          </a:p>
          <a:p>
            <a:pPr algn="ctr"/>
            <a:r>
              <a:rPr lang="es-CO" b="1" dirty="0">
                <a:solidFill>
                  <a:schemeClr val="tx1">
                    <a:lumMod val="85000"/>
                    <a:lumOff val="15000"/>
                  </a:schemeClr>
                </a:solidFill>
                <a:latin typeface="Myriad Pro" pitchFamily="34" charset="0"/>
              </a:rPr>
              <a:t>Elkin Giovanny Murillo Quintana</a:t>
            </a:r>
          </a:p>
          <a:p>
            <a:pPr algn="ctr"/>
            <a:r>
              <a:rPr lang="es-CO" b="1" dirty="0">
                <a:solidFill>
                  <a:schemeClr val="tx1">
                    <a:lumMod val="85000"/>
                    <a:lumOff val="15000"/>
                  </a:schemeClr>
                </a:solidFill>
                <a:latin typeface="Myriad Pro" pitchFamily="34" charset="0"/>
              </a:rPr>
              <a:t>Ingeniería de Sistemas</a:t>
            </a:r>
          </a:p>
        </p:txBody>
      </p:sp>
    </p:spTree>
    <p:extLst>
      <p:ext uri="{BB962C8B-B14F-4D97-AF65-F5344CB8AC3E}">
        <p14:creationId xmlns:p14="http://schemas.microsoft.com/office/powerpoint/2010/main" val="16251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059" y="1331876"/>
            <a:ext cx="6347714" cy="459320"/>
          </a:xfrm>
        </p:spPr>
        <p:txBody>
          <a:bodyPr/>
          <a:lstStyle/>
          <a:p>
            <a:pPr marL="0" indent="0">
              <a:buNone/>
            </a:pPr>
            <a:r>
              <a:rPr lang="es-CO" dirty="0">
                <a:solidFill>
                  <a:schemeClr val="tx1">
                    <a:lumMod val="85000"/>
                    <a:lumOff val="15000"/>
                  </a:schemeClr>
                </a:solidFill>
              </a:rPr>
              <a:t>Registro de horario</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Docente</a:t>
            </a:r>
          </a:p>
        </p:txBody>
      </p:sp>
      <p:pic>
        <p:nvPicPr>
          <p:cNvPr id="5" name="Picture 4"/>
          <p:cNvPicPr>
            <a:picLocks noChangeAspect="1"/>
          </p:cNvPicPr>
          <p:nvPr/>
        </p:nvPicPr>
        <p:blipFill>
          <a:blip r:embed="rId2"/>
          <a:stretch>
            <a:fillRect/>
          </a:stretch>
        </p:blipFill>
        <p:spPr>
          <a:xfrm>
            <a:off x="263580" y="2023180"/>
            <a:ext cx="8688105" cy="3888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55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4017" y="1410578"/>
            <a:ext cx="6347714" cy="459320"/>
          </a:xfrm>
        </p:spPr>
        <p:txBody>
          <a:bodyPr/>
          <a:lstStyle/>
          <a:p>
            <a:pPr marL="0" indent="0">
              <a:buNone/>
            </a:pPr>
            <a:r>
              <a:rPr lang="es-CO" dirty="0">
                <a:solidFill>
                  <a:schemeClr val="tx1">
                    <a:lumMod val="85000"/>
                    <a:lumOff val="15000"/>
                  </a:schemeClr>
                </a:solidFill>
              </a:rPr>
              <a:t>Reporte RDC-54</a:t>
            </a:r>
          </a:p>
        </p:txBody>
      </p:sp>
      <p:sp>
        <p:nvSpPr>
          <p:cNvPr id="6" name="12 CuadroTexto"/>
          <p:cNvSpPr txBox="1"/>
          <p:nvPr/>
        </p:nvSpPr>
        <p:spPr>
          <a:xfrm>
            <a:off x="535526" y="65438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Docente</a:t>
            </a:r>
          </a:p>
        </p:txBody>
      </p:sp>
      <p:pic>
        <p:nvPicPr>
          <p:cNvPr id="2" name="Picture 1"/>
          <p:cNvPicPr>
            <a:picLocks noChangeAspect="1"/>
          </p:cNvPicPr>
          <p:nvPr/>
        </p:nvPicPr>
        <p:blipFill>
          <a:blip r:embed="rId2"/>
          <a:stretch>
            <a:fillRect/>
          </a:stretch>
        </p:blipFill>
        <p:spPr>
          <a:xfrm>
            <a:off x="1613044" y="1773843"/>
            <a:ext cx="3698696" cy="220341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1613045" y="3977261"/>
            <a:ext cx="3698696" cy="219930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1613044" y="6176562"/>
            <a:ext cx="3698696" cy="338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058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6443" y="1344632"/>
            <a:ext cx="6347714" cy="459320"/>
          </a:xfrm>
        </p:spPr>
        <p:txBody>
          <a:bodyPr/>
          <a:lstStyle/>
          <a:p>
            <a:pPr marL="0" indent="0">
              <a:buNone/>
            </a:pPr>
            <a:r>
              <a:rPr lang="es-CO" dirty="0">
                <a:solidFill>
                  <a:schemeClr val="tx1">
                    <a:lumMod val="85000"/>
                    <a:lumOff val="15000"/>
                  </a:schemeClr>
                </a:solidFill>
              </a:rPr>
              <a:t>Visualización de los reportes creados</a:t>
            </a:r>
          </a:p>
        </p:txBody>
      </p:sp>
      <p:sp>
        <p:nvSpPr>
          <p:cNvPr id="5" name="12 CuadroTexto"/>
          <p:cNvSpPr txBox="1"/>
          <p:nvPr/>
        </p:nvSpPr>
        <p:spPr>
          <a:xfrm>
            <a:off x="577035" y="45451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Auditor</a:t>
            </a:r>
          </a:p>
        </p:txBody>
      </p:sp>
      <p:pic>
        <p:nvPicPr>
          <p:cNvPr id="2" name="Imagen 1">
            <a:extLst>
              <a:ext uri="{FF2B5EF4-FFF2-40B4-BE49-F238E27FC236}">
                <a16:creationId xmlns:a16="http://schemas.microsoft.com/office/drawing/2014/main" id="{A652FB73-A053-428B-9C7B-41EEF2BF502C}"/>
              </a:ext>
            </a:extLst>
          </p:cNvPr>
          <p:cNvPicPr>
            <a:picLocks noChangeAspect="1"/>
          </p:cNvPicPr>
          <p:nvPr/>
        </p:nvPicPr>
        <p:blipFill>
          <a:blip r:embed="rId2"/>
          <a:stretch>
            <a:fillRect/>
          </a:stretch>
        </p:blipFill>
        <p:spPr>
          <a:xfrm>
            <a:off x="205357" y="1851412"/>
            <a:ext cx="8432200" cy="4122563"/>
          </a:xfrm>
          <a:prstGeom prst="rect">
            <a:avLst/>
          </a:prstGeom>
        </p:spPr>
      </p:pic>
    </p:spTree>
    <p:extLst>
      <p:ext uri="{BB962C8B-B14F-4D97-AF65-F5344CB8AC3E}">
        <p14:creationId xmlns:p14="http://schemas.microsoft.com/office/powerpoint/2010/main" val="154545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Marcador de contenido 1">
            <a:extLst>
              <a:ext uri="{FF2B5EF4-FFF2-40B4-BE49-F238E27FC236}">
                <a16:creationId xmlns:a16="http://schemas.microsoft.com/office/drawing/2014/main" id="{BFB8CA3A-775A-4283-B473-CBA3C699E771}"/>
              </a:ext>
            </a:extLst>
          </p:cNvPr>
          <p:cNvGraphicFramePr>
            <a:graphicFrameLocks noGrp="1"/>
          </p:cNvGraphicFramePr>
          <p:nvPr>
            <p:ph idx="1"/>
            <p:extLst>
              <p:ext uri="{D42A27DB-BD31-4B8C-83A1-F6EECF244321}">
                <p14:modId xmlns:p14="http://schemas.microsoft.com/office/powerpoint/2010/main" val="3821529594"/>
              </p:ext>
            </p:extLst>
          </p:nvPr>
        </p:nvGraphicFramePr>
        <p:xfrm>
          <a:off x="494430" y="1555307"/>
          <a:ext cx="7033421" cy="5017141"/>
        </p:xfrm>
        <a:graphic>
          <a:graphicData uri="http://schemas.openxmlformats.org/drawingml/2006/table">
            <a:tbl>
              <a:tblPr firstRow="1" firstCol="1" bandRow="1">
                <a:tableStyleId>{3B4B98B0-60AC-42C2-AFA5-B58CD77FA1E5}</a:tableStyleId>
              </a:tblPr>
              <a:tblGrid>
                <a:gridCol w="5304444">
                  <a:extLst>
                    <a:ext uri="{9D8B030D-6E8A-4147-A177-3AD203B41FA5}">
                      <a16:colId xmlns:a16="http://schemas.microsoft.com/office/drawing/2014/main" val="2602485393"/>
                    </a:ext>
                  </a:extLst>
                </a:gridCol>
                <a:gridCol w="1728977">
                  <a:extLst>
                    <a:ext uri="{9D8B030D-6E8A-4147-A177-3AD203B41FA5}">
                      <a16:colId xmlns:a16="http://schemas.microsoft.com/office/drawing/2014/main" val="2786604418"/>
                    </a:ext>
                  </a:extLst>
                </a:gridCol>
              </a:tblGrid>
              <a:tr h="0">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Acción</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Resultado</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8023255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Acceder a la aplicación desde un navegador web.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77557739"/>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docente.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54357346"/>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actividades.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1518916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productos.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33574485"/>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horarios.</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5546820"/>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los datos que faltan para completar el perfil.</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2486955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auditor.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09995033"/>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Filtrar los docentes por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6767338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R-DC-54.</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8879391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Visualizar correctamente el reporte del formato R-DC-26.</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5889633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Ingresar con credenciales de coordinador. </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65732642"/>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los docentes de cada coordinación.</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6296594"/>
                  </a:ext>
                </a:extLst>
              </a:tr>
              <a:tr h="336697">
                <a:tc>
                  <a:txBody>
                    <a:bodyPr/>
                    <a:lstStyle/>
                    <a:p>
                      <a:pPr algn="l">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Administrar las semanas del semestre.</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09744462"/>
                  </a:ext>
                </a:extLst>
              </a:tr>
              <a:tr h="336697">
                <a:tc>
                  <a:txBody>
                    <a:bodyPr/>
                    <a:lstStyle/>
                    <a:p>
                      <a:pPr algn="l">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Realizar la asignación de las horas en las que trabaja cada docente.</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s-CO" sz="1400" dirty="0">
                          <a:solidFill>
                            <a:schemeClr val="tx1">
                              <a:lumMod val="85000"/>
                              <a:lumOff val="15000"/>
                            </a:schemeClr>
                          </a:solidFill>
                          <a:effectLst/>
                          <a:latin typeface="Arial" panose="020B0604020202020204" pitchFamily="34" charset="0"/>
                          <a:cs typeface="Arial" panose="020B0604020202020204" pitchFamily="34" charset="0"/>
                        </a:rPr>
                        <a:t>ok</a:t>
                      </a:r>
                      <a:endParaRPr lang="es-CO" sz="1400" dirty="0">
                        <a:solidFill>
                          <a:schemeClr val="tx1">
                            <a:lumMod val="85000"/>
                            <a:lumOff val="15000"/>
                          </a:schemeClr>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7766592"/>
                  </a:ext>
                </a:extLst>
              </a:tr>
            </a:tbl>
          </a:graphicData>
        </a:graphic>
      </p:graphicFrame>
      <p:sp>
        <p:nvSpPr>
          <p:cNvPr id="5" name="12 CuadroTexto"/>
          <p:cNvSpPr txBox="1"/>
          <p:nvPr/>
        </p:nvSpPr>
        <p:spPr>
          <a:xfrm>
            <a:off x="494430" y="64100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Funcionalidad</a:t>
            </a:r>
          </a:p>
        </p:txBody>
      </p:sp>
    </p:spTree>
    <p:extLst>
      <p:ext uri="{BB962C8B-B14F-4D97-AF65-F5344CB8AC3E}">
        <p14:creationId xmlns:p14="http://schemas.microsoft.com/office/powerpoint/2010/main" val="213457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407324" y="395307"/>
            <a:ext cx="4498064"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6" name="Marcador de contenido 5">
            <a:extLst>
              <a:ext uri="{FF2B5EF4-FFF2-40B4-BE49-F238E27FC236}">
                <a16:creationId xmlns:a16="http://schemas.microsoft.com/office/drawing/2014/main" id="{33CC28FB-25F0-4849-B092-1742F3204970}"/>
              </a:ext>
            </a:extLst>
          </p:cNvPr>
          <p:cNvGraphicFramePr>
            <a:graphicFrameLocks noGrp="1"/>
          </p:cNvGraphicFramePr>
          <p:nvPr>
            <p:ph idx="1"/>
            <p:extLst>
              <p:ext uri="{D42A27DB-BD31-4B8C-83A1-F6EECF244321}">
                <p14:modId xmlns:p14="http://schemas.microsoft.com/office/powerpoint/2010/main" val="4129150933"/>
              </p:ext>
            </p:extLst>
          </p:nvPr>
        </p:nvGraphicFramePr>
        <p:xfrm>
          <a:off x="847899" y="1530816"/>
          <a:ext cx="5853800" cy="4641676"/>
        </p:xfrm>
        <a:graphic>
          <a:graphicData uri="http://schemas.openxmlformats.org/drawingml/2006/table">
            <a:tbl>
              <a:tblPr>
                <a:tableStyleId>{3B4B98B0-60AC-42C2-AFA5-B58CD77FA1E5}</a:tableStyleId>
              </a:tblPr>
              <a:tblGrid>
                <a:gridCol w="1224043">
                  <a:extLst>
                    <a:ext uri="{9D8B030D-6E8A-4147-A177-3AD203B41FA5}">
                      <a16:colId xmlns:a16="http://schemas.microsoft.com/office/drawing/2014/main" val="1021433285"/>
                    </a:ext>
                  </a:extLst>
                </a:gridCol>
                <a:gridCol w="937437">
                  <a:extLst>
                    <a:ext uri="{9D8B030D-6E8A-4147-A177-3AD203B41FA5}">
                      <a16:colId xmlns:a16="http://schemas.microsoft.com/office/drawing/2014/main" val="1809417385"/>
                    </a:ext>
                  </a:extLst>
                </a:gridCol>
                <a:gridCol w="937437">
                  <a:extLst>
                    <a:ext uri="{9D8B030D-6E8A-4147-A177-3AD203B41FA5}">
                      <a16:colId xmlns:a16="http://schemas.microsoft.com/office/drawing/2014/main" val="1689638878"/>
                    </a:ext>
                  </a:extLst>
                </a:gridCol>
                <a:gridCol w="937437">
                  <a:extLst>
                    <a:ext uri="{9D8B030D-6E8A-4147-A177-3AD203B41FA5}">
                      <a16:colId xmlns:a16="http://schemas.microsoft.com/office/drawing/2014/main" val="2762686330"/>
                    </a:ext>
                  </a:extLst>
                </a:gridCol>
                <a:gridCol w="818278">
                  <a:extLst>
                    <a:ext uri="{9D8B030D-6E8A-4147-A177-3AD203B41FA5}">
                      <a16:colId xmlns:a16="http://schemas.microsoft.com/office/drawing/2014/main" val="2113957765"/>
                    </a:ext>
                  </a:extLst>
                </a:gridCol>
                <a:gridCol w="999168">
                  <a:extLst>
                    <a:ext uri="{9D8B030D-6E8A-4147-A177-3AD203B41FA5}">
                      <a16:colId xmlns:a16="http://schemas.microsoft.com/office/drawing/2014/main" val="2495045676"/>
                    </a:ext>
                  </a:extLst>
                </a:gridCol>
              </a:tblGrid>
              <a:tr h="357052">
                <a:tc rowSpan="2">
                  <a:txBody>
                    <a:bodyPr/>
                    <a:lstStyle/>
                    <a:p>
                      <a:pPr algn="ctr" fontAlgn="ctr"/>
                      <a:r>
                        <a:rPr lang="es-CO" sz="1200" u="none" strike="noStrike" dirty="0">
                          <a:effectLst/>
                          <a:latin typeface="Arial" panose="020B0604020202020204" pitchFamily="34" charset="0"/>
                          <a:cs typeface="Arial" panose="020B0604020202020204" pitchFamily="34" charset="0"/>
                        </a:rPr>
                        <a:t>Módulo</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rowSpan="2">
                  <a:txBody>
                    <a:bodyPr/>
                    <a:lstStyle/>
                    <a:p>
                      <a:pPr algn="ctr" fontAlgn="ctr"/>
                      <a:r>
                        <a:rPr lang="es-CO" sz="1200" u="none" strike="noStrike" dirty="0">
                          <a:effectLst/>
                          <a:latin typeface="Arial" panose="020B0604020202020204" pitchFamily="34" charset="0"/>
                          <a:cs typeface="Arial" panose="020B0604020202020204" pitchFamily="34" charset="0"/>
                        </a:rPr>
                        <a:t>Sección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Total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tc gridSpan="2">
                  <a:txBody>
                    <a:bodyPr/>
                    <a:lstStyle/>
                    <a:p>
                      <a:pPr algn="ctr" fontAlgn="b"/>
                      <a:r>
                        <a:rPr lang="es-CO" sz="1200" u="none" strike="noStrike" dirty="0">
                          <a:effectLst/>
                          <a:latin typeface="Arial" panose="020B0604020202020204" pitchFamily="34" charset="0"/>
                          <a:cs typeface="Arial" panose="020B0604020202020204" pitchFamily="34" charset="0"/>
                        </a:rPr>
                        <a:t>Carga Objetos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lumMod val="20000"/>
                        <a:lumOff val="80000"/>
                      </a:schemeClr>
                    </a:solidFill>
                  </a:tcPr>
                </a:tc>
                <a:tc hMerge="1">
                  <a:txBody>
                    <a:bodyPr/>
                    <a:lstStyle/>
                    <a:p>
                      <a:endParaRPr lang="es-CO"/>
                    </a:p>
                  </a:txBody>
                  <a:tcPr/>
                </a:tc>
                <a:extLst>
                  <a:ext uri="{0D108BD9-81ED-4DB2-BD59-A6C34878D82A}">
                    <a16:rowId xmlns:a16="http://schemas.microsoft.com/office/drawing/2014/main" val="1205791969"/>
                  </a:ext>
                </a:extLst>
              </a:tr>
              <a:tr h="357052">
                <a:tc vMerge="1">
                  <a:txBody>
                    <a:bodyPr/>
                    <a:lstStyle/>
                    <a:p>
                      <a:endParaRPr lang="es-CO"/>
                    </a:p>
                  </a:txBody>
                  <a:tcPr/>
                </a:tc>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1M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fontAlgn="ctr"/>
                      <a:r>
                        <a:rPr lang="es-CO" sz="1200" u="none" strike="noStrike" dirty="0">
                          <a:effectLst/>
                          <a:latin typeface="Arial" panose="020B0604020202020204" pitchFamily="34" charset="0"/>
                          <a:cs typeface="Arial" panose="020B0604020202020204" pitchFamily="34" charset="0"/>
                        </a:rPr>
                        <a:t>5M</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90319937"/>
                  </a:ext>
                </a:extLst>
              </a:tr>
              <a:tr h="357052">
                <a:tc rowSpan="4">
                  <a:txBody>
                    <a:bodyPr/>
                    <a:lstStyle/>
                    <a:p>
                      <a:pPr algn="ctr" fontAlgn="ctr"/>
                      <a:r>
                        <a:rPr lang="es-CO" sz="1200" u="none" strike="noStrike" dirty="0">
                          <a:effectLst/>
                          <a:latin typeface="Arial" panose="020B0604020202020204" pitchFamily="34" charset="0"/>
                          <a:cs typeface="Arial" panose="020B0604020202020204" pitchFamily="34" charset="0"/>
                        </a:rPr>
                        <a:t>Coordinador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1.50</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1.39</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7983255"/>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Semana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1.29</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723232"/>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Asignación</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1.27</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222222"/>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065479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Evaluar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0693922"/>
                  </a:ext>
                </a:extLst>
              </a:tr>
              <a:tr h="357052">
                <a:tc rowSpan="6">
                  <a:txBody>
                    <a:bodyPr/>
                    <a:lstStyle/>
                    <a:p>
                      <a:pPr algn="ctr" fontAlgn="ctr"/>
                      <a:r>
                        <a:rPr lang="es-CO" sz="1200" u="none" strike="noStrike" dirty="0">
                          <a:effectLst/>
                          <a:latin typeface="Arial" panose="020B0604020202020204" pitchFamily="34" charset="0"/>
                          <a:cs typeface="Arial" panose="020B0604020202020204" pitchFamily="34" charset="0"/>
                        </a:rPr>
                        <a:t>Docente</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Perfil</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1.75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599904"/>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Actividades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1.17</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1206887"/>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Productos</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1.21</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237188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Horario</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1.53</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1.38</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541910"/>
                  </a:ext>
                </a:extLst>
              </a:tr>
              <a:tr h="357052">
                <a:tc vMerge="1">
                  <a:txBody>
                    <a:bodyPr/>
                    <a:lstStyle/>
                    <a:p>
                      <a:endParaRPr lang="es-CO"/>
                    </a:p>
                  </a:txBody>
                  <a:tcPr/>
                </a:tc>
                <a:tc>
                  <a:txBody>
                    <a:bodyPr/>
                    <a:lstStyle/>
                    <a:p>
                      <a:pPr algn="ctr" fontAlgn="ctr"/>
                      <a:r>
                        <a:rPr lang="es-CO" sz="1200" u="none" strike="noStrike">
                          <a:effectLst/>
                          <a:latin typeface="Arial" panose="020B0604020202020204" pitchFamily="34" charset="0"/>
                          <a:cs typeface="Arial" panose="020B0604020202020204" pitchFamily="34" charset="0"/>
                        </a:rPr>
                        <a:t>R-DC-54</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1.37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2673978"/>
                  </a:ext>
                </a:extLst>
              </a:tr>
              <a:tr h="357052">
                <a:tc vMerge="1">
                  <a:txBody>
                    <a:bodyPr/>
                    <a:lstStyle/>
                    <a:p>
                      <a:endParaRPr lang="es-CO"/>
                    </a:p>
                  </a:txBody>
                  <a:tcPr/>
                </a:tc>
                <a:tc>
                  <a:txBody>
                    <a:bodyPr/>
                    <a:lstStyle/>
                    <a:p>
                      <a:pPr algn="ctr" fontAlgn="ctr"/>
                      <a:r>
                        <a:rPr lang="es-CO" sz="1200" u="none" strike="noStrike" dirty="0">
                          <a:effectLst/>
                          <a:latin typeface="Arial" panose="020B0604020202020204" pitchFamily="34" charset="0"/>
                          <a:cs typeface="Arial" panose="020B0604020202020204" pitchFamily="34" charset="0"/>
                        </a:rPr>
                        <a:t>R-DC-26</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1.27</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a:effectLst/>
                          <a:latin typeface="Arial" panose="020B0604020202020204" pitchFamily="34" charset="0"/>
                          <a:cs typeface="Arial" panose="020B0604020202020204" pitchFamily="34" charset="0"/>
                        </a:rPr>
                        <a:t>1.25</a:t>
                      </a:r>
                      <a:endParaRPr lang="es-CO"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975958"/>
                  </a:ext>
                </a:extLst>
              </a:tr>
              <a:tr h="357052">
                <a:tc>
                  <a:txBody>
                    <a:bodyPr/>
                    <a:lstStyle/>
                    <a:p>
                      <a:pPr algn="ctr" fontAlgn="ctr"/>
                      <a:r>
                        <a:rPr lang="es-CO" sz="1200" u="none" strike="noStrike" dirty="0">
                          <a:effectLst/>
                          <a:latin typeface="Arial" panose="020B0604020202020204" pitchFamily="34" charset="0"/>
                          <a:cs typeface="Arial" panose="020B0604020202020204" pitchFamily="34" charset="0"/>
                        </a:rPr>
                        <a:t>Auditor</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s-CO" sz="1200" u="none" strike="noStrike" dirty="0">
                          <a:effectLst/>
                          <a:latin typeface="Arial" panose="020B0604020202020204" pitchFamily="34" charset="0"/>
                          <a:cs typeface="Arial" panose="020B0604020202020204" pitchFamily="34" charset="0"/>
                        </a:rPr>
                        <a:t>Búsqueda</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1.15</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1.13</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1.14</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CO" sz="1200" u="none" strike="noStrike" dirty="0">
                          <a:effectLst/>
                          <a:latin typeface="Arial" panose="020B0604020202020204" pitchFamily="34" charset="0"/>
                          <a:cs typeface="Arial" panose="020B0604020202020204" pitchFamily="34" charset="0"/>
                        </a:rPr>
                        <a:t>1.12</a:t>
                      </a:r>
                      <a:endParaRPr lang="es-CO"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3783117"/>
                  </a:ext>
                </a:extLst>
              </a:tr>
            </a:tbl>
          </a:graphicData>
        </a:graphic>
      </p:graphicFrame>
    </p:spTree>
    <p:extLst>
      <p:ext uri="{BB962C8B-B14F-4D97-AF65-F5344CB8AC3E}">
        <p14:creationId xmlns:p14="http://schemas.microsoft.com/office/powerpoint/2010/main" val="240085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349134" y="319248"/>
            <a:ext cx="4489750"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Pruebas De Carga</a:t>
            </a:r>
          </a:p>
        </p:txBody>
      </p:sp>
      <p:graphicFrame>
        <p:nvGraphicFramePr>
          <p:cNvPr id="8" name="Chart 1" title="Chart">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650589309"/>
              </p:ext>
            </p:extLst>
          </p:nvPr>
        </p:nvGraphicFramePr>
        <p:xfrm>
          <a:off x="632637" y="3843627"/>
          <a:ext cx="7563712" cy="27982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1" title="Chart">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606624011"/>
              </p:ext>
            </p:extLst>
          </p:nvPr>
        </p:nvGraphicFramePr>
        <p:xfrm>
          <a:off x="577912" y="906053"/>
          <a:ext cx="7496839" cy="27982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366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803888" y="568169"/>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Conclusiones</a:t>
            </a:r>
          </a:p>
        </p:txBody>
      </p:sp>
      <p:sp>
        <p:nvSpPr>
          <p:cNvPr id="3" name="CuadroTexto 2">
            <a:extLst>
              <a:ext uri="{FF2B5EF4-FFF2-40B4-BE49-F238E27FC236}">
                <a16:creationId xmlns:a16="http://schemas.microsoft.com/office/drawing/2014/main" id="{EB5CEF16-DF68-4175-87A1-37A37A1E0664}"/>
              </a:ext>
            </a:extLst>
          </p:cNvPr>
          <p:cNvSpPr txBox="1"/>
          <p:nvPr/>
        </p:nvSpPr>
        <p:spPr>
          <a:xfrm>
            <a:off x="591236" y="1339703"/>
            <a:ext cx="7106735" cy="4401205"/>
          </a:xfrm>
          <a:prstGeom prst="rect">
            <a:avLst/>
          </a:prstGeom>
          <a:noFill/>
        </p:spPr>
        <p:txBody>
          <a:bodyPr wrap="square" rtlCol="0">
            <a:spAutoFit/>
          </a:bodyPr>
          <a:lstStyle/>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PrimeFaces, solución un tema con ThemeRoller para hacer más amigable el diseño.</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Problemas con JaspeReports, solución flying-saucer-pdf e Itext.</a:t>
            </a:r>
          </a:p>
          <a:p>
            <a:pPr marL="285750" indent="-285750" algn="just">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Encontrar un servidor con las especificaciones necesarias para que corriera el proyecto.</a:t>
            </a:r>
          </a:p>
          <a:p>
            <a:pPr marL="28575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desarrollo del software ayuda a reafirmar los conocimientos aprendidos en la carrera, también permitió tener una visión más realista de cómo funcionan las herramientas, como usarlas y que alternativas son útiles para diferentes tipos de software</a:t>
            </a:r>
          </a:p>
        </p:txBody>
      </p:sp>
    </p:spTree>
    <p:extLst>
      <p:ext uri="{BB962C8B-B14F-4D97-AF65-F5344CB8AC3E}">
        <p14:creationId xmlns:p14="http://schemas.microsoft.com/office/powerpoint/2010/main" val="349444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761357" y="557537"/>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Recomendaciones</a:t>
            </a:r>
          </a:p>
        </p:txBody>
      </p:sp>
      <p:sp>
        <p:nvSpPr>
          <p:cNvPr id="2" name="Rectángulo 1"/>
          <p:cNvSpPr/>
          <p:nvPr/>
        </p:nvSpPr>
        <p:spPr>
          <a:xfrm>
            <a:off x="463923" y="1713960"/>
            <a:ext cx="8216153" cy="369332"/>
          </a:xfrm>
          <a:prstGeom prst="rect">
            <a:avLst/>
          </a:prstGeom>
        </p:spPr>
        <p:txBody>
          <a:bodyPr wrap="square">
            <a:spAutoFit/>
          </a:bodyPr>
          <a:lstStyle/>
          <a:p>
            <a:pPr algn="ctr"/>
            <a:endParaRPr lang="es-CO" dirty="0"/>
          </a:p>
        </p:txBody>
      </p:sp>
      <p:sp>
        <p:nvSpPr>
          <p:cNvPr id="3" name="CuadroTexto 2">
            <a:extLst>
              <a:ext uri="{FF2B5EF4-FFF2-40B4-BE49-F238E27FC236}">
                <a16:creationId xmlns:a16="http://schemas.microsoft.com/office/drawing/2014/main" id="{B3E05B2C-448F-4ECF-BEF8-9F8192CC5623}"/>
              </a:ext>
            </a:extLst>
          </p:cNvPr>
          <p:cNvSpPr txBox="1"/>
          <p:nvPr/>
        </p:nvSpPr>
        <p:spPr>
          <a:xfrm>
            <a:off x="761357" y="1837305"/>
            <a:ext cx="6915350" cy="2554545"/>
          </a:xfrm>
          <a:prstGeom prst="rect">
            <a:avLst/>
          </a:prstGeom>
          <a:noFill/>
        </p:spPr>
        <p:txBody>
          <a:bodyPr wrap="square" rtlCol="0">
            <a:spAutoFit/>
          </a:bodyPr>
          <a:lstStyle/>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Ampliar el alcance del software. </a:t>
            </a:r>
          </a:p>
          <a:p>
            <a:pPr marL="285750" lvl="0" indent="-285750">
              <a:buFont typeface="Arial" panose="020B0604020202020204" pitchFamily="34" charset="0"/>
              <a:buChar char="•"/>
            </a:pPr>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El uso de librerías o frameworks debe estar sujeto a la compatibilidad con los demás elementos o herramientas usadas, es muy importante tener en cuenta las versiones y con cuales tienen mejor desempeño. </a:t>
            </a:r>
          </a:p>
          <a:p>
            <a:pPr lvl="0"/>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Buscar una buena documentación.</a:t>
            </a:r>
          </a:p>
        </p:txBody>
      </p:sp>
    </p:spTree>
    <p:extLst>
      <p:ext uri="{BB962C8B-B14F-4D97-AF65-F5344CB8AC3E}">
        <p14:creationId xmlns:p14="http://schemas.microsoft.com/office/powerpoint/2010/main" val="258688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585F2FF1-E103-438A-A5E2-394CD4C49ABE}"/>
              </a:ext>
            </a:extLst>
          </p:cNvPr>
          <p:cNvSpPr txBox="1"/>
          <p:nvPr/>
        </p:nvSpPr>
        <p:spPr>
          <a:xfrm>
            <a:off x="776177" y="1190847"/>
            <a:ext cx="6368902" cy="5386090"/>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AGUADED GÓMEZ, J. I., LÓPEZ MENESES, E., &amp; DÍAZ, L. A. (n.d.). Formacion del profesorado y software social. Retrieved from http://rabida.uhu.es/dspace/bitstream/handle/10272/6218/Formacion_del_profesorado.pdf?sequence=2</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Bermeo, H. P., González Bañales, D. L., &amp; Otálora, J. (2013). Desempeño de los sectores de alta tecnología en regiones de bajo perfil tecnológico. Una mirada al caso de la industria del software en Tolima (Colombia). </a:t>
            </a:r>
            <a:r>
              <a:rPr lang="es-CO" i="1" dirty="0">
                <a:solidFill>
                  <a:schemeClr val="tx1">
                    <a:lumMod val="85000"/>
                    <a:lumOff val="15000"/>
                  </a:schemeClr>
                </a:solidFill>
                <a:latin typeface="Arial" panose="020B0604020202020204" pitchFamily="34" charset="0"/>
                <a:cs typeface="Arial" panose="020B0604020202020204" pitchFamily="34" charset="0"/>
              </a:rPr>
              <a:t>POLIANTEA</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6</a:t>
            </a:r>
            <a:r>
              <a:rPr lang="es-CO" dirty="0">
                <a:solidFill>
                  <a:schemeClr val="tx1">
                    <a:lumMod val="85000"/>
                    <a:lumOff val="15000"/>
                  </a:schemeClr>
                </a:solidFill>
                <a:latin typeface="Arial" panose="020B0604020202020204" pitchFamily="34" charset="0"/>
                <a:cs typeface="Arial" panose="020B0604020202020204" pitchFamily="34" charset="0"/>
              </a:rPr>
              <a:t>(10). https://doi.org/10.15765/plnt.v6i10.238</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Cordeiro, J. (2014).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&amp;amp; Sociedad.</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Apuntes de Ciencia &amp; Sociedad</a:t>
            </a:r>
            <a:r>
              <a:rPr lang="es-CO" dirty="0">
                <a:solidFill>
                  <a:schemeClr val="tx1">
                    <a:lumMod val="85000"/>
                    <a:lumOff val="15000"/>
                  </a:schemeClr>
                </a:solidFill>
                <a:latin typeface="Arial" panose="020B0604020202020204" pitchFamily="34" charset="0"/>
                <a:cs typeface="Arial" panose="020B0604020202020204" pitchFamily="34" charset="0"/>
              </a:rPr>
              <a:t> (Vol. 4).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http://journals.continental.edu.pe/index.php/apuntes/article/view/255/279</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Gimenez de Litebi Aznar, J. (2010). Muy breve historia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http://www.itespresso.es/muy-breve-historia-del-software-45687.html</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138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5355312"/>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Lugo Silva, C., &amp; López García, S. (2013). </a:t>
            </a:r>
            <a:r>
              <a:rPr lang="es-CO" i="1" dirty="0">
                <a:solidFill>
                  <a:schemeClr val="tx1">
                    <a:lumMod val="85000"/>
                    <a:lumOff val="15000"/>
                  </a:schemeClr>
                </a:solidFill>
                <a:latin typeface="Arial" panose="020B0604020202020204" pitchFamily="34" charset="0"/>
                <a:cs typeface="Arial" panose="020B0604020202020204" pitchFamily="34" charset="0"/>
              </a:rPr>
              <a:t>Informador técnico</a:t>
            </a:r>
            <a:r>
              <a:rPr lang="es-CO" dirty="0">
                <a:solidFill>
                  <a:schemeClr val="tx1">
                    <a:lumMod val="85000"/>
                    <a:lumOff val="15000"/>
                  </a:schemeClr>
                </a:solidFill>
                <a:latin typeface="Arial" panose="020B0604020202020204" pitchFamily="34" charset="0"/>
                <a:cs typeface="Arial" panose="020B0604020202020204" pitchFamily="34" charset="0"/>
              </a:rPr>
              <a:t>. </a:t>
            </a:r>
            <a:r>
              <a:rPr lang="es-CO" i="1" dirty="0">
                <a:solidFill>
                  <a:schemeClr val="tx1">
                    <a:lumMod val="85000"/>
                    <a:lumOff val="15000"/>
                  </a:schemeClr>
                </a:solidFill>
                <a:latin typeface="Arial" panose="020B0604020202020204" pitchFamily="34" charset="0"/>
                <a:cs typeface="Arial" panose="020B0604020202020204" pitchFamily="34" charset="0"/>
              </a:rPr>
              <a:t>Informador técnico, ISSN 0122-056X, ISSN-e 2256-5035, N</a:t>
            </a:r>
            <a:r>
              <a:rPr lang="es-CO" i="1" baseline="30000" dirty="0">
                <a:solidFill>
                  <a:schemeClr val="tx1">
                    <a:lumMod val="85000"/>
                    <a:lumOff val="15000"/>
                  </a:schemeClr>
                </a:solidFill>
                <a:latin typeface="Arial" panose="020B0604020202020204" pitchFamily="34" charset="0"/>
                <a:cs typeface="Arial" panose="020B0604020202020204" pitchFamily="34" charset="0"/>
              </a:rPr>
              <a:t>o</a:t>
            </a:r>
            <a:r>
              <a:rPr lang="es-CO" i="1" dirty="0">
                <a:solidFill>
                  <a:schemeClr val="tx1">
                    <a:lumMod val="85000"/>
                    <a:lumOff val="15000"/>
                  </a:schemeClr>
                </a:solidFill>
                <a:latin typeface="Arial" panose="020B0604020202020204" pitchFamily="34" charset="0"/>
                <a:cs typeface="Arial" panose="020B0604020202020204" pitchFamily="34" charset="0"/>
              </a:rPr>
              <a:t>. 77, 2, 2013, págs. 192-200</a:t>
            </a:r>
            <a:r>
              <a:rPr lang="es-CO" dirty="0">
                <a:solidFill>
                  <a:schemeClr val="tx1">
                    <a:lumMod val="85000"/>
                    <a:lumOff val="15000"/>
                  </a:schemeClr>
                </a:solidFill>
                <a:latin typeface="Arial" panose="020B0604020202020204" pitchFamily="34" charset="0"/>
                <a:cs typeface="Arial" panose="020B0604020202020204" pitchFamily="34" charset="0"/>
              </a:rPr>
              <a:t>. Centro Nacional de Asistencia Técnica a la Industria, ASTIN-SENA.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https://dialnet.unirioja.es/servlet/articulo?codigo=4560567</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Majó, Joan, M., &amp; Pere. </a:t>
            </a:r>
            <a:r>
              <a:rPr lang="es-CO" dirty="0">
                <a:solidFill>
                  <a:schemeClr val="tx1">
                    <a:lumMod val="85000"/>
                    <a:lumOff val="15000"/>
                  </a:schemeClr>
                </a:solidFill>
                <a:latin typeface="Arial" panose="020B0604020202020204" pitchFamily="34" charset="0"/>
                <a:cs typeface="Arial" panose="020B0604020202020204" pitchFamily="34" charset="0"/>
              </a:rPr>
              <a:t>(2001). La revolución educativa en la era de Internet. Retrieved from http://portal.cuc.edu.ve/upc/PNFT/TC/La revolucion educativa en la era de Internet.pdf</a:t>
            </a: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Manuel Luzuriaga Directora, J., Alejandra Cechich CoDirectora, D., &amp; Rossi, G. (2011). Universidad Nacional de La Plata Mejora de Procesos como Soporte a Prácticas de Gobierno Electrónico.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http://sedici.unlp.edu.ar/bitstream/handle/10915/4199/Documento_completo.pdf?sequence=1</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Morato, M. (2016). Empieza bien el 2016: sumérgete en la revolución del software.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https://www.fayerwayer.com/2016/01/empieza-bien-el-2016-sumergete-en-la-revolucion-del-software/</a:t>
            </a:r>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165394" y="727658"/>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Planteamiento del Problema</a:t>
            </a:r>
          </a:p>
        </p:txBody>
      </p:sp>
      <p:graphicFrame>
        <p:nvGraphicFramePr>
          <p:cNvPr id="6" name="5 Diagrama"/>
          <p:cNvGraphicFramePr/>
          <p:nvPr>
            <p:extLst>
              <p:ext uri="{D42A27DB-BD31-4B8C-83A1-F6EECF244321}">
                <p14:modId xmlns:p14="http://schemas.microsoft.com/office/powerpoint/2010/main" val="903992238"/>
              </p:ext>
            </p:extLst>
          </p:nvPr>
        </p:nvGraphicFramePr>
        <p:xfrm>
          <a:off x="391471" y="1634675"/>
          <a:ext cx="7285236" cy="4883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795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5632311"/>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Moravia. (n.d.). Pruebas de funcionalidad. </a:t>
            </a:r>
            <a:r>
              <a:rPr lang="en-US" dirty="0">
                <a:solidFill>
                  <a:schemeClr val="tx1">
                    <a:lumMod val="85000"/>
                    <a:lumOff val="15000"/>
                  </a:schemeClr>
                </a:solidFill>
                <a:latin typeface="Arial" panose="020B0604020202020204" pitchFamily="34" charset="0"/>
                <a:cs typeface="Arial" panose="020B0604020202020204" pitchFamily="34" charset="0"/>
              </a:rPr>
              <a:t>Retrieved November 13, 2017, from https://www.moravia.com/es/services/engineering-testing/functionality-testing/</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Moreno Álvarez, J. L. (2004). Aplicación de un Sistema Experto para el desarrollo de Sistema Evaluador del modelo Capability Maturity Model (CMM) niveles dos y tres. </a:t>
            </a:r>
            <a:r>
              <a:rPr lang="en-US" dirty="0">
                <a:solidFill>
                  <a:schemeClr val="tx1">
                    <a:lumMod val="85000"/>
                    <a:lumOff val="15000"/>
                  </a:schemeClr>
                </a:solidFill>
                <a:latin typeface="Arial" panose="020B0604020202020204" pitchFamily="34" charset="0"/>
                <a:cs typeface="Arial" panose="020B0604020202020204" pitchFamily="34" charset="0"/>
              </a:rPr>
              <a:t>Retrieved from http://catarina.udlap.mx/u_dl_a/tales/documentos/lis/moreno_a_jl/capitulo5.pdf</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Neumann, P. G. (1993). The Role Of Software Engineering. </a:t>
            </a:r>
            <a:r>
              <a:rPr lang="en-US" i="1" dirty="0">
                <a:solidFill>
                  <a:schemeClr val="tx1">
                    <a:lumMod val="85000"/>
                    <a:lumOff val="15000"/>
                  </a:schemeClr>
                </a:solidFill>
                <a:latin typeface="Arial" panose="020B0604020202020204" pitchFamily="34" charset="0"/>
                <a:cs typeface="Arial" panose="020B0604020202020204" pitchFamily="34" charset="0"/>
              </a:rPr>
              <a:t>Communications of the ACM</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i="1" dirty="0">
                <a:solidFill>
                  <a:schemeClr val="tx1">
                    <a:lumMod val="85000"/>
                    <a:lumOff val="15000"/>
                  </a:schemeClr>
                </a:solidFill>
                <a:latin typeface="Arial" panose="020B0604020202020204" pitchFamily="34" charset="0"/>
                <a:cs typeface="Arial" panose="020B0604020202020204" pitchFamily="34" charset="0"/>
              </a:rPr>
              <a:t>36</a:t>
            </a:r>
            <a:r>
              <a:rPr lang="en-US" dirty="0">
                <a:solidFill>
                  <a:schemeClr val="tx1">
                    <a:lumMod val="85000"/>
                    <a:lumOff val="15000"/>
                  </a:schemeClr>
                </a:solidFill>
                <a:latin typeface="Arial" panose="020B0604020202020204" pitchFamily="34" charset="0"/>
                <a:cs typeface="Arial" panose="020B0604020202020204" pitchFamily="34" charset="0"/>
              </a:rPr>
              <a:t>(5), 114. https://doi.org/10.1145/155049.214836</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Palomino Zuluaga, K. C., &amp; Arango Aramburo, S. (2011). ESTUDIO DEL COMPORTAMIENTO DE LA INDUSTRIA DEL SOFTWARE EN COLOMBIA ANTE ESCENARIOS DE CAPACIDADES DE INNOVACION Y ´ VENTAJAS COMPARATIVAS POR MEDIO DE DINAMICA DE SISTEMAS, 105. Retrieved from http://www.bdigital.unal.edu.co/5411/1/200802180-2011.pdf</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55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29441" y="48872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Referencias bibliográficas</a:t>
            </a:r>
          </a:p>
        </p:txBody>
      </p:sp>
      <p:sp>
        <p:nvSpPr>
          <p:cNvPr id="2" name="CuadroTexto 1">
            <a:extLst>
              <a:ext uri="{FF2B5EF4-FFF2-40B4-BE49-F238E27FC236}">
                <a16:creationId xmlns:a16="http://schemas.microsoft.com/office/drawing/2014/main" id="{4C0880D7-B166-4F0F-ACAC-974216E18C56}"/>
              </a:ext>
            </a:extLst>
          </p:cNvPr>
          <p:cNvSpPr txBox="1"/>
          <p:nvPr/>
        </p:nvSpPr>
        <p:spPr>
          <a:xfrm>
            <a:off x="765544" y="1169581"/>
            <a:ext cx="7070651" cy="4801314"/>
          </a:xfrm>
          <a:prstGeom prst="rect">
            <a:avLst/>
          </a:prstGeom>
          <a:noFill/>
        </p:spPr>
        <p:txBody>
          <a:bodyPr wrap="square" rtlCol="0">
            <a:spAutoFit/>
          </a:bodyPr>
          <a:lstStyle/>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Políticas de Privacidad y Condiciones de Uso. </a:t>
            </a:r>
            <a:r>
              <a:rPr lang="en-US" dirty="0">
                <a:solidFill>
                  <a:schemeClr val="tx1">
                    <a:lumMod val="85000"/>
                    <a:lumOff val="15000"/>
                  </a:schemeClr>
                </a:solidFill>
                <a:latin typeface="Arial" panose="020B0604020202020204" pitchFamily="34" charset="0"/>
                <a:cs typeface="Arial" panose="020B0604020202020204" pitchFamily="34" charset="0"/>
              </a:rPr>
              <a:t>(n.d.). Retrieved from http://www.mintic.gov.co/portal/604/w3-article-2627.html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Pruebas de Interfaces y Contenidos | Guía Digital. </a:t>
            </a:r>
            <a:r>
              <a:rPr lang="en-US" dirty="0">
                <a:solidFill>
                  <a:schemeClr val="tx1">
                    <a:lumMod val="85000"/>
                    <a:lumOff val="15000"/>
                  </a:schemeClr>
                </a:solidFill>
                <a:latin typeface="Arial" panose="020B0604020202020204" pitchFamily="34" charset="0"/>
                <a:cs typeface="Arial" panose="020B0604020202020204" pitchFamily="34" charset="0"/>
              </a:rPr>
              <a:t>(n.d.). Retrieved November 13, 2017, from http://www.guiadigital.gob.cl/articulo/pruebas-de-interfaces-y-contenidos</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solidFill>
                  <a:schemeClr val="tx1">
                    <a:lumMod val="85000"/>
                    <a:lumOff val="15000"/>
                  </a:schemeClr>
                </a:solidFill>
                <a:latin typeface="Arial" panose="020B0604020202020204" pitchFamily="34" charset="0"/>
                <a:cs typeface="Arial" panose="020B0604020202020204" pitchFamily="34" charset="0"/>
              </a:rPr>
              <a:t>Risen, J. (2013). Un “software” revolucionario que revela los secretos de las grandes bases de datos | Internacional | EL PAÍS. </a:t>
            </a:r>
            <a:r>
              <a:rPr lang="en-US" dirty="0">
                <a:solidFill>
                  <a:schemeClr val="tx1">
                    <a:lumMod val="85000"/>
                    <a:lumOff val="15000"/>
                  </a:schemeClr>
                </a:solidFill>
                <a:latin typeface="Arial" panose="020B0604020202020204" pitchFamily="34" charset="0"/>
                <a:cs typeface="Arial" panose="020B0604020202020204" pitchFamily="34" charset="0"/>
              </a:rPr>
              <a:t>Retrieved July 2, 2017, from http://internacional.elpais.com/internacional/2013/06/10/actualidad/1370853710_349931.html</a:t>
            </a:r>
            <a:endParaRPr lang="es-CO"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Rodríguez Bello, D. L., &amp; Valero Sánchez, D. A. (2015). </a:t>
            </a:r>
            <a:r>
              <a:rPr lang="es-CO" dirty="0">
                <a:solidFill>
                  <a:schemeClr val="tx1">
                    <a:lumMod val="85000"/>
                    <a:lumOff val="15000"/>
                  </a:schemeClr>
                </a:solidFill>
                <a:latin typeface="Arial" panose="020B0604020202020204" pitchFamily="34" charset="0"/>
                <a:cs typeface="Arial" panose="020B0604020202020204" pitchFamily="34" charset="0"/>
              </a:rPr>
              <a:t>Adaptación de una solución de software libre para el control y monitoreo de traslado. </a:t>
            </a:r>
            <a:r>
              <a:rPr lang="es-CO" i="1" dirty="0">
                <a:solidFill>
                  <a:schemeClr val="tx1">
                    <a:lumMod val="85000"/>
                    <a:lumOff val="15000"/>
                  </a:schemeClr>
                </a:solidFill>
                <a:latin typeface="Arial" panose="020B0604020202020204" pitchFamily="34" charset="0"/>
                <a:cs typeface="Arial" panose="020B0604020202020204" pitchFamily="34" charset="0"/>
              </a:rPr>
              <a:t>reponame:Repositorio Institucional Universidad Santo Tomás</a:t>
            </a:r>
            <a:r>
              <a:rPr lang="es-CO" dirty="0">
                <a:solidFill>
                  <a:schemeClr val="tx1">
                    <a:lumMod val="85000"/>
                    <a:lumOff val="15000"/>
                  </a:schemeClr>
                </a:solidFill>
                <a:latin typeface="Arial" panose="020B0604020202020204" pitchFamily="34" charset="0"/>
                <a:cs typeface="Arial" panose="020B0604020202020204" pitchFamily="34" charset="0"/>
              </a:rPr>
              <a:t>. Retrieved from http://repository.usta.edu.co/handle/11634/391</a:t>
            </a:r>
          </a:p>
          <a:p>
            <a:endParaRPr lang="es-CO"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951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9247" y="2175135"/>
            <a:ext cx="5732980" cy="2308324"/>
          </a:xfrm>
          <a:prstGeom prst="rect">
            <a:avLst/>
          </a:prstGeom>
          <a:noFill/>
        </p:spPr>
        <p:txBody>
          <a:bodyPr wrap="square" rtlCol="0">
            <a:spAutoFit/>
          </a:bodyPr>
          <a:lstStyle/>
          <a:p>
            <a:pPr algn="ctr"/>
            <a:r>
              <a:rPr lang="es-CO" sz="2400" dirty="0">
                <a:solidFill>
                  <a:schemeClr val="tx1">
                    <a:lumMod val="85000"/>
                    <a:lumOff val="15000"/>
                  </a:schemeClr>
                </a:solidFill>
                <a:latin typeface="Arial" panose="020B0604020202020204" pitchFamily="34" charset="0"/>
                <a:cs typeface="Arial" panose="020B0604020202020204" pitchFamily="34" charset="0"/>
              </a:rPr>
              <a:t>Se agradece a los docentes de las Unidades Tecnológicas de Santander por la orientación desde el inicio de la carrera, fue un gran apoyo para el desarrollo integral de cada uno de nosotros como profesionales</a:t>
            </a:r>
          </a:p>
        </p:txBody>
      </p:sp>
    </p:spTree>
    <p:extLst>
      <p:ext uri="{BB962C8B-B14F-4D97-AF65-F5344CB8AC3E}">
        <p14:creationId xmlns:p14="http://schemas.microsoft.com/office/powerpoint/2010/main" val="37908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333110" y="78235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 General</a:t>
            </a:r>
          </a:p>
        </p:txBody>
      </p:sp>
      <p:sp>
        <p:nvSpPr>
          <p:cNvPr id="2" name="Rectángulo 1"/>
          <p:cNvSpPr/>
          <p:nvPr/>
        </p:nvSpPr>
        <p:spPr>
          <a:xfrm>
            <a:off x="1180407" y="2497202"/>
            <a:ext cx="6697027" cy="2246769"/>
          </a:xfrm>
          <a:prstGeom prst="rect">
            <a:avLst/>
          </a:prstGeom>
        </p:spPr>
        <p:txBody>
          <a:bodyPr wrap="square">
            <a:spAutoFit/>
          </a:bodyPr>
          <a:lstStyle/>
          <a:p>
            <a:pPr algn="just"/>
            <a:r>
              <a:rPr lang="es-CO" sz="2000" dirty="0">
                <a:solidFill>
                  <a:schemeClr val="tx1">
                    <a:lumMod val="85000"/>
                    <a:lumOff val="15000"/>
                  </a:schemeClr>
                </a:solidFill>
                <a:latin typeface="Arial" panose="020B0604020202020204" pitchFamily="34" charset="0"/>
                <a:cs typeface="Arial" panose="020B0604020202020204" pitchFamily="34" charset="0"/>
              </a:rPr>
              <a:t>Desarrollar una aplicación informática que permita el registro de las actividades y productos que realizan los docentes en su actividad académica de acuerdo al formato R-DC- 54 del sistema de gestión de calidad de las Unidades Tecnológicas de Santander, buscando brindar una herramienta de apoyo al plan de trabajo de los docentes, por medio de herramientas open source.</a:t>
            </a:r>
          </a:p>
        </p:txBody>
      </p:sp>
    </p:spTree>
    <p:extLst>
      <p:ext uri="{BB962C8B-B14F-4D97-AF65-F5344CB8AC3E}">
        <p14:creationId xmlns:p14="http://schemas.microsoft.com/office/powerpoint/2010/main" val="260368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91087" y="62556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Objetivos Específicos</a:t>
            </a:r>
          </a:p>
        </p:txBody>
      </p:sp>
      <p:graphicFrame>
        <p:nvGraphicFramePr>
          <p:cNvPr id="3" name="2 Diagrama"/>
          <p:cNvGraphicFramePr/>
          <p:nvPr>
            <p:extLst>
              <p:ext uri="{D42A27DB-BD31-4B8C-83A1-F6EECF244321}">
                <p14:modId xmlns:p14="http://schemas.microsoft.com/office/powerpoint/2010/main" val="3244499627"/>
              </p:ext>
            </p:extLst>
          </p:nvPr>
        </p:nvGraphicFramePr>
        <p:xfrm>
          <a:off x="983020" y="1596506"/>
          <a:ext cx="6747815" cy="46629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153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 CuadroTexto"/>
          <p:cNvSpPr txBox="1"/>
          <p:nvPr/>
        </p:nvSpPr>
        <p:spPr>
          <a:xfrm>
            <a:off x="1016539" y="504375"/>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Resultados</a:t>
            </a:r>
          </a:p>
        </p:txBody>
      </p:sp>
      <p:sp>
        <p:nvSpPr>
          <p:cNvPr id="2" name="Rectángulo 1"/>
          <p:cNvSpPr/>
          <p:nvPr/>
        </p:nvSpPr>
        <p:spPr>
          <a:xfrm>
            <a:off x="680484" y="1405617"/>
            <a:ext cx="7888420" cy="1938992"/>
          </a:xfrm>
          <a:prstGeom prst="rect">
            <a:avLst/>
          </a:prstGeom>
        </p:spPr>
        <p:txBody>
          <a:bodyPr wrap="square">
            <a:spAutoFit/>
          </a:bodyPr>
          <a:lstStyle/>
          <a:p>
            <a:r>
              <a:rPr lang="es-CO" sz="2000" dirty="0">
                <a:solidFill>
                  <a:schemeClr val="tx1">
                    <a:lumMod val="85000"/>
                    <a:lumOff val="15000"/>
                  </a:schemeClr>
                </a:solidFill>
                <a:latin typeface="Arial" panose="020B0604020202020204" pitchFamily="34" charset="0"/>
                <a:cs typeface="Arial" panose="020B0604020202020204" pitchFamily="34" charset="0"/>
              </a:rPr>
              <a:t>Tecnología Utilizada</a:t>
            </a:r>
          </a:p>
          <a:p>
            <a:endParaRPr lang="es-CO" sz="20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JAVA EE 6, JPA, JDBC, JDBCRealm</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JSF + PrimeFaces</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Glassfish </a:t>
            </a:r>
          </a:p>
          <a:p>
            <a:pPr marL="285750" indent="-285750">
              <a:buFont typeface="Arial" panose="020B0604020202020204" pitchFamily="34" charset="0"/>
              <a:buChar char="•"/>
            </a:pPr>
            <a:r>
              <a:rPr lang="es-CO" sz="2000" dirty="0">
                <a:solidFill>
                  <a:schemeClr val="tx1">
                    <a:lumMod val="85000"/>
                    <a:lumOff val="15000"/>
                  </a:schemeClr>
                </a:solidFill>
                <a:latin typeface="Arial" panose="020B0604020202020204" pitchFamily="34" charset="0"/>
                <a:cs typeface="Arial" panose="020B0604020202020204" pitchFamily="34" charset="0"/>
              </a:rPr>
              <a:t>PostgreSQL</a:t>
            </a:r>
          </a:p>
        </p:txBody>
      </p:sp>
      <p:pic>
        <p:nvPicPr>
          <p:cNvPr id="5" name="Imagen 4">
            <a:extLst>
              <a:ext uri="{FF2B5EF4-FFF2-40B4-BE49-F238E27FC236}">
                <a16:creationId xmlns:a16="http://schemas.microsoft.com/office/drawing/2014/main" id="{B3AF45A2-0048-4680-9268-7058CCBF7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957" y="4733024"/>
            <a:ext cx="1438716" cy="1438716"/>
          </a:xfrm>
          <a:prstGeom prst="rect">
            <a:avLst/>
          </a:prstGeom>
        </p:spPr>
      </p:pic>
      <p:pic>
        <p:nvPicPr>
          <p:cNvPr id="7" name="Imagen 6">
            <a:extLst>
              <a:ext uri="{FF2B5EF4-FFF2-40B4-BE49-F238E27FC236}">
                <a16:creationId xmlns:a16="http://schemas.microsoft.com/office/drawing/2014/main" id="{2C013981-C90B-4026-A12B-5D60518F9D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974" y="4805872"/>
            <a:ext cx="2324020" cy="1293021"/>
          </a:xfrm>
          <a:prstGeom prst="rect">
            <a:avLst/>
          </a:prstGeom>
        </p:spPr>
      </p:pic>
      <p:pic>
        <p:nvPicPr>
          <p:cNvPr id="9" name="Imagen 8">
            <a:extLst>
              <a:ext uri="{FF2B5EF4-FFF2-40B4-BE49-F238E27FC236}">
                <a16:creationId xmlns:a16="http://schemas.microsoft.com/office/drawing/2014/main" id="{AAA72AB6-D7ED-4441-88E9-CE75A79FDC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9545" y="4733024"/>
            <a:ext cx="1622455" cy="1438716"/>
          </a:xfrm>
          <a:prstGeom prst="rect">
            <a:avLst/>
          </a:prstGeom>
        </p:spPr>
      </p:pic>
      <p:pic>
        <p:nvPicPr>
          <p:cNvPr id="11" name="Imagen 10">
            <a:extLst>
              <a:ext uri="{FF2B5EF4-FFF2-40B4-BE49-F238E27FC236}">
                <a16:creationId xmlns:a16="http://schemas.microsoft.com/office/drawing/2014/main" id="{B84EE28F-8E12-4ABE-8662-DBA26E8917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549" y="3287388"/>
            <a:ext cx="4930445" cy="1189362"/>
          </a:xfrm>
          <a:prstGeom prst="rect">
            <a:avLst/>
          </a:prstGeom>
        </p:spPr>
      </p:pic>
    </p:spTree>
    <p:extLst>
      <p:ext uri="{BB962C8B-B14F-4D97-AF65-F5344CB8AC3E}">
        <p14:creationId xmlns:p14="http://schemas.microsoft.com/office/powerpoint/2010/main" val="4702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81509" y="268864"/>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Arquitectura</a:t>
            </a:r>
          </a:p>
        </p:txBody>
      </p:sp>
      <p:pic>
        <p:nvPicPr>
          <p:cNvPr id="4" name="Imagen 3">
            <a:extLst>
              <a:ext uri="{FF2B5EF4-FFF2-40B4-BE49-F238E27FC236}">
                <a16:creationId xmlns:a16="http://schemas.microsoft.com/office/drawing/2014/main" id="{16D90900-6598-4986-AE8B-5DE9E3CE5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847" y="873860"/>
            <a:ext cx="6390848" cy="5921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907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2 CuadroTexto"/>
          <p:cNvSpPr txBox="1"/>
          <p:nvPr/>
        </p:nvSpPr>
        <p:spPr>
          <a:xfrm>
            <a:off x="717037" y="65924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Coordinador</a:t>
            </a:r>
          </a:p>
        </p:txBody>
      </p:sp>
      <p:sp>
        <p:nvSpPr>
          <p:cNvPr id="6" name="Content Placeholder 5"/>
          <p:cNvSpPr>
            <a:spLocks noGrp="1"/>
          </p:cNvSpPr>
          <p:nvPr>
            <p:ph idx="1"/>
          </p:nvPr>
        </p:nvSpPr>
        <p:spPr>
          <a:xfrm>
            <a:off x="433851" y="2559649"/>
            <a:ext cx="6072788" cy="390418"/>
          </a:xfrm>
        </p:spPr>
        <p:txBody>
          <a:bodyPr/>
          <a:lstStyle/>
          <a:p>
            <a:pPr marL="0" indent="0">
              <a:buNone/>
            </a:pPr>
            <a:r>
              <a:rPr lang="es-CO" dirty="0">
                <a:solidFill>
                  <a:schemeClr val="tx1">
                    <a:lumMod val="85000"/>
                    <a:lumOff val="15000"/>
                  </a:schemeClr>
                </a:solidFill>
              </a:rPr>
              <a:t>Asignación.</a:t>
            </a:r>
          </a:p>
        </p:txBody>
      </p:sp>
      <p:pic>
        <p:nvPicPr>
          <p:cNvPr id="3" name="Picture 2"/>
          <p:cNvPicPr>
            <a:picLocks noChangeAspect="1"/>
          </p:cNvPicPr>
          <p:nvPr/>
        </p:nvPicPr>
        <p:blipFill>
          <a:blip r:embed="rId2"/>
          <a:stretch>
            <a:fillRect/>
          </a:stretch>
        </p:blipFill>
        <p:spPr>
          <a:xfrm>
            <a:off x="158925" y="3125156"/>
            <a:ext cx="8841154" cy="2733383"/>
          </a:xfrm>
          <a:prstGeom prst="rect">
            <a:avLst/>
          </a:prstGeom>
          <a:ln>
            <a:noFill/>
          </a:ln>
          <a:effectLst>
            <a:outerShdw blurRad="292100" dist="139700" dir="2700000" algn="tl" rotWithShape="0">
              <a:srgbClr val="333333">
                <a:alpha val="65000"/>
              </a:srgbClr>
            </a:outerShdw>
          </a:effectLst>
        </p:spPr>
      </p:pic>
      <p:sp>
        <p:nvSpPr>
          <p:cNvPr id="8" name="Content Placeholder 5"/>
          <p:cNvSpPr txBox="1">
            <a:spLocks/>
          </p:cNvSpPr>
          <p:nvPr/>
        </p:nvSpPr>
        <p:spPr>
          <a:xfrm>
            <a:off x="433851" y="1428108"/>
            <a:ext cx="6347714" cy="9403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s-CO" dirty="0">
                <a:solidFill>
                  <a:schemeClr val="tx1">
                    <a:lumMod val="85000"/>
                    <a:lumOff val="15000"/>
                  </a:schemeClr>
                </a:solidFill>
              </a:rPr>
              <a:t>En este módulo se gestionan los docentes, las semanas del semestre, la asignación a cada docente y evaluar cada docente.</a:t>
            </a:r>
          </a:p>
        </p:txBody>
      </p:sp>
    </p:spTree>
    <p:extLst>
      <p:ext uri="{BB962C8B-B14F-4D97-AF65-F5344CB8AC3E}">
        <p14:creationId xmlns:p14="http://schemas.microsoft.com/office/powerpoint/2010/main" val="245793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35736" y="1417959"/>
            <a:ext cx="8672528" cy="4297792"/>
          </a:xfrm>
          <a:prstGeom prst="rect">
            <a:avLst/>
          </a:prstGeom>
          <a:ln>
            <a:noFill/>
          </a:ln>
          <a:effectLst>
            <a:outerShdw blurRad="292100" dist="139700" dir="2700000" algn="tl" rotWithShape="0">
              <a:srgbClr val="333333">
                <a:alpha val="65000"/>
              </a:srgbClr>
            </a:outerShdw>
          </a:effectLst>
        </p:spPr>
      </p:pic>
      <p:sp>
        <p:nvSpPr>
          <p:cNvPr id="5" name="12 CuadroTexto"/>
          <p:cNvSpPr txBox="1"/>
          <p:nvPr/>
        </p:nvSpPr>
        <p:spPr>
          <a:xfrm>
            <a:off x="589050" y="428353"/>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Docente</a:t>
            </a:r>
          </a:p>
        </p:txBody>
      </p:sp>
      <p:pic>
        <p:nvPicPr>
          <p:cNvPr id="4" name="Picture 3"/>
          <p:cNvPicPr>
            <a:picLocks noChangeAspect="1"/>
          </p:cNvPicPr>
          <p:nvPr/>
        </p:nvPicPr>
        <p:blipFill>
          <a:blip r:embed="rId3"/>
          <a:stretch>
            <a:fillRect/>
          </a:stretch>
        </p:blipFill>
        <p:spPr>
          <a:xfrm>
            <a:off x="235735" y="5715750"/>
            <a:ext cx="8672527" cy="463917"/>
          </a:xfrm>
          <a:prstGeom prst="rect">
            <a:avLst/>
          </a:prstGeom>
          <a:ln>
            <a:noFill/>
          </a:ln>
          <a:effectLst>
            <a:outerShdw blurRad="292100" dist="139700" dir="2700000" algn="tl" rotWithShape="0">
              <a:srgbClr val="333333">
                <a:alpha val="65000"/>
              </a:srgbClr>
            </a:outerShdw>
          </a:effectLst>
        </p:spPr>
      </p:pic>
      <p:sp>
        <p:nvSpPr>
          <p:cNvPr id="3" name="CuadroTexto 2">
            <a:extLst>
              <a:ext uri="{FF2B5EF4-FFF2-40B4-BE49-F238E27FC236}">
                <a16:creationId xmlns:a16="http://schemas.microsoft.com/office/drawing/2014/main" id="{E9CC970F-E4E6-47B4-894B-BB9D00F1CF33}"/>
              </a:ext>
            </a:extLst>
          </p:cNvPr>
          <p:cNvSpPr txBox="1"/>
          <p:nvPr/>
        </p:nvSpPr>
        <p:spPr>
          <a:xfrm>
            <a:off x="588963" y="1048627"/>
            <a:ext cx="736484" cy="369332"/>
          </a:xfrm>
          <a:prstGeom prst="rect">
            <a:avLst/>
          </a:prstGeom>
          <a:noFill/>
        </p:spPr>
        <p:txBody>
          <a:bodyPr wrap="none" rtlCol="0">
            <a:spAutoFit/>
          </a:bodyPr>
          <a:lstStyle/>
          <a:p>
            <a:r>
              <a:rPr lang="es-CO" dirty="0">
                <a:solidFill>
                  <a:schemeClr val="tx1">
                    <a:lumMod val="85000"/>
                    <a:lumOff val="15000"/>
                  </a:schemeClr>
                </a:solidFill>
              </a:rPr>
              <a:t>Perfil</a:t>
            </a:r>
          </a:p>
        </p:txBody>
      </p:sp>
    </p:spTree>
    <p:extLst>
      <p:ext uri="{BB962C8B-B14F-4D97-AF65-F5344CB8AC3E}">
        <p14:creationId xmlns:p14="http://schemas.microsoft.com/office/powerpoint/2010/main" val="269517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2508" y="1114776"/>
            <a:ext cx="6347714" cy="459320"/>
          </a:xfrm>
        </p:spPr>
        <p:txBody>
          <a:bodyPr/>
          <a:lstStyle/>
          <a:p>
            <a:pPr marL="0" indent="0">
              <a:buNone/>
            </a:pPr>
            <a:r>
              <a:rPr lang="es-CO" dirty="0">
                <a:solidFill>
                  <a:schemeClr val="tx1">
                    <a:lumMod val="85000"/>
                    <a:lumOff val="15000"/>
                  </a:schemeClr>
                </a:solidFill>
              </a:rPr>
              <a:t>Registro de Actividades</a:t>
            </a:r>
          </a:p>
        </p:txBody>
      </p:sp>
      <p:pic>
        <p:nvPicPr>
          <p:cNvPr id="2" name="Picture 1"/>
          <p:cNvPicPr>
            <a:picLocks noChangeAspect="1"/>
          </p:cNvPicPr>
          <p:nvPr/>
        </p:nvPicPr>
        <p:blipFill>
          <a:blip r:embed="rId2"/>
          <a:stretch>
            <a:fillRect/>
          </a:stretch>
        </p:blipFill>
        <p:spPr>
          <a:xfrm>
            <a:off x="272825" y="1451000"/>
            <a:ext cx="8410142" cy="248072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272825" y="4380614"/>
            <a:ext cx="8410142" cy="2317673"/>
          </a:xfrm>
          <a:prstGeom prst="rect">
            <a:avLst/>
          </a:prstGeom>
          <a:ln>
            <a:noFill/>
          </a:ln>
          <a:effectLst>
            <a:outerShdw blurRad="292100" dist="139700" dir="2700000" algn="tl" rotWithShape="0">
              <a:srgbClr val="333333">
                <a:alpha val="65000"/>
              </a:srgbClr>
            </a:outerShdw>
          </a:effectLst>
        </p:spPr>
      </p:pic>
      <p:sp>
        <p:nvSpPr>
          <p:cNvPr id="6" name="12 CuadroTexto"/>
          <p:cNvSpPr txBox="1"/>
          <p:nvPr/>
        </p:nvSpPr>
        <p:spPr>
          <a:xfrm>
            <a:off x="535526" y="579570"/>
            <a:ext cx="6264696" cy="445507"/>
          </a:xfrm>
          <a:prstGeom prst="rect">
            <a:avLst/>
          </a:prstGeom>
          <a:noFill/>
          <a:ln>
            <a:noFill/>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80000"/>
              </a:lnSpc>
            </a:pPr>
            <a:r>
              <a:rPr lang="es-MX" sz="2800" b="1" spc="50" dirty="0">
                <a:ln w="11430"/>
                <a:effectLst>
                  <a:outerShdw blurRad="76200" dist="50800" dir="5400000" algn="tl" rotWithShape="0">
                    <a:srgbClr val="000000">
                      <a:alpha val="65000"/>
                    </a:srgbClr>
                  </a:outerShdw>
                </a:effectLst>
                <a:latin typeface="Arial Black" pitchFamily="34" charset="0"/>
              </a:rPr>
              <a:t>Módulo Docente</a:t>
            </a:r>
          </a:p>
        </p:txBody>
      </p:sp>
      <p:sp>
        <p:nvSpPr>
          <p:cNvPr id="7" name="2 Marcador de contenido"/>
          <p:cNvSpPr txBox="1">
            <a:spLocks/>
          </p:cNvSpPr>
          <p:nvPr/>
        </p:nvSpPr>
        <p:spPr>
          <a:xfrm>
            <a:off x="369381" y="4044115"/>
            <a:ext cx="6347714" cy="4593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CO" dirty="0">
                <a:solidFill>
                  <a:schemeClr val="tx1">
                    <a:lumMod val="85000"/>
                    <a:lumOff val="15000"/>
                  </a:schemeClr>
                </a:solidFill>
              </a:rPr>
              <a:t>Visualización de Productos</a:t>
            </a:r>
          </a:p>
        </p:txBody>
      </p:sp>
    </p:spTree>
    <p:extLst>
      <p:ext uri="{BB962C8B-B14F-4D97-AF65-F5344CB8AC3E}">
        <p14:creationId xmlns:p14="http://schemas.microsoft.com/office/powerpoint/2010/main" val="33701904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633</TotalTime>
  <Words>1488</Words>
  <Application>Microsoft Office PowerPoint</Application>
  <PresentationFormat>Presentación en pantalla (4:3)</PresentationFormat>
  <Paragraphs>180</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Arial Black</vt:lpstr>
      <vt:lpstr>Myriad Pro</vt:lpstr>
      <vt:lpstr>Trebuchet MS</vt:lpstr>
      <vt:lpstr>Wingdings 3</vt:lpstr>
      <vt:lpstr>Facet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cp:lastModifiedBy>
  <cp:revision>92</cp:revision>
  <dcterms:created xsi:type="dcterms:W3CDTF">2017-12-11T15:12:56Z</dcterms:created>
  <dcterms:modified xsi:type="dcterms:W3CDTF">2017-12-14T21:48:39Z</dcterms:modified>
</cp:coreProperties>
</file>