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73"/>
  </p:notesMasterIdLst>
  <p:handoutMasterIdLst>
    <p:handoutMasterId r:id="rId74"/>
  </p:handoutMasterIdLst>
  <p:sldIdLst>
    <p:sldId id="256" r:id="rId2"/>
    <p:sldId id="359" r:id="rId3"/>
    <p:sldId id="360" r:id="rId4"/>
    <p:sldId id="362" r:id="rId5"/>
    <p:sldId id="363" r:id="rId6"/>
    <p:sldId id="364" r:id="rId7"/>
    <p:sldId id="365" r:id="rId8"/>
    <p:sldId id="358" r:id="rId9"/>
    <p:sldId id="361" r:id="rId10"/>
    <p:sldId id="367" r:id="rId11"/>
    <p:sldId id="366" r:id="rId12"/>
    <p:sldId id="368" r:id="rId13"/>
    <p:sldId id="369" r:id="rId14"/>
    <p:sldId id="370" r:id="rId15"/>
    <p:sldId id="372" r:id="rId16"/>
    <p:sldId id="371" r:id="rId17"/>
    <p:sldId id="373" r:id="rId18"/>
    <p:sldId id="374" r:id="rId19"/>
    <p:sldId id="375" r:id="rId20"/>
    <p:sldId id="376" r:id="rId21"/>
    <p:sldId id="378" r:id="rId22"/>
    <p:sldId id="377" r:id="rId23"/>
    <p:sldId id="379" r:id="rId24"/>
    <p:sldId id="381" r:id="rId25"/>
    <p:sldId id="386" r:id="rId26"/>
    <p:sldId id="380" r:id="rId27"/>
    <p:sldId id="382" r:id="rId28"/>
    <p:sldId id="383" r:id="rId29"/>
    <p:sldId id="385" r:id="rId30"/>
    <p:sldId id="384" r:id="rId31"/>
    <p:sldId id="388" r:id="rId32"/>
    <p:sldId id="387" r:id="rId33"/>
    <p:sldId id="389" r:id="rId34"/>
    <p:sldId id="392" r:id="rId35"/>
    <p:sldId id="394" r:id="rId36"/>
    <p:sldId id="396" r:id="rId37"/>
    <p:sldId id="391" r:id="rId38"/>
    <p:sldId id="397" r:id="rId39"/>
    <p:sldId id="399" r:id="rId40"/>
    <p:sldId id="398" r:id="rId41"/>
    <p:sldId id="400" r:id="rId42"/>
    <p:sldId id="403" r:id="rId43"/>
    <p:sldId id="404" r:id="rId44"/>
    <p:sldId id="405" r:id="rId45"/>
    <p:sldId id="402" r:id="rId46"/>
    <p:sldId id="406" r:id="rId47"/>
    <p:sldId id="408" r:id="rId48"/>
    <p:sldId id="407" r:id="rId49"/>
    <p:sldId id="409" r:id="rId50"/>
    <p:sldId id="410" r:id="rId51"/>
    <p:sldId id="411" r:id="rId52"/>
    <p:sldId id="424" r:id="rId53"/>
    <p:sldId id="425" r:id="rId54"/>
    <p:sldId id="426" r:id="rId55"/>
    <p:sldId id="412" r:id="rId56"/>
    <p:sldId id="417" r:id="rId57"/>
    <p:sldId id="418" r:id="rId58"/>
    <p:sldId id="421" r:id="rId59"/>
    <p:sldId id="420" r:id="rId60"/>
    <p:sldId id="422" r:id="rId61"/>
    <p:sldId id="423" r:id="rId62"/>
    <p:sldId id="428" r:id="rId63"/>
    <p:sldId id="431" r:id="rId64"/>
    <p:sldId id="430" r:id="rId65"/>
    <p:sldId id="432" r:id="rId66"/>
    <p:sldId id="433" r:id="rId67"/>
    <p:sldId id="427" r:id="rId68"/>
    <p:sldId id="434" r:id="rId69"/>
    <p:sldId id="435" r:id="rId70"/>
    <p:sldId id="437" r:id="rId71"/>
    <p:sldId id="436" r:id="rId72"/>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DY" initials="card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4" autoAdjust="0"/>
  </p:normalViewPr>
  <p:slideViewPr>
    <p:cSldViewPr>
      <p:cViewPr varScale="1">
        <p:scale>
          <a:sx n="83" d="100"/>
          <a:sy n="83" d="100"/>
        </p:scale>
        <p:origin x="14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186"/>
    </p:cViewPr>
  </p:sorterViewPr>
  <p:notesViewPr>
    <p:cSldViewPr>
      <p:cViewPr varScale="1">
        <p:scale>
          <a:sx n="42" d="100"/>
          <a:sy n="42" d="100"/>
        </p:scale>
        <p:origin x="-209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zh-TW"/>
          </a:p>
        </p:txBody>
      </p:sp>
      <p:sp>
        <p:nvSpPr>
          <p:cNvPr id="24579"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TW"/>
          </a:p>
        </p:txBody>
      </p:sp>
      <p:sp>
        <p:nvSpPr>
          <p:cNvPr id="24580"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ltLang="zh-TW"/>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688AD264-5A12-4730-9B8C-5113A4DF7551}" type="slidenum">
              <a:rPr lang="en-US" altLang="zh-TW"/>
              <a:pPr/>
              <a:t>‹#›</a:t>
            </a:fld>
            <a:endParaRPr lang="en-US" altLang="zh-TW"/>
          </a:p>
        </p:txBody>
      </p:sp>
    </p:spTree>
    <p:extLst>
      <p:ext uri="{BB962C8B-B14F-4D97-AF65-F5344CB8AC3E}">
        <p14:creationId xmlns:p14="http://schemas.microsoft.com/office/powerpoint/2010/main" val="170036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zh-TW"/>
          </a:p>
        </p:txBody>
      </p:sp>
      <p:sp>
        <p:nvSpPr>
          <p:cNvPr id="2253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TW"/>
          </a:p>
        </p:txBody>
      </p:sp>
      <p:sp>
        <p:nvSpPr>
          <p:cNvPr id="2253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253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ltLang="zh-TW"/>
          </a:p>
        </p:txBody>
      </p:sp>
      <p:sp>
        <p:nvSpPr>
          <p:cNvPr id="2253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DFDA3635-5FE2-42DE-9890-0420EADBECB5}" type="slidenum">
              <a:rPr lang="en-US" altLang="zh-TW"/>
              <a:pPr/>
              <a:t>‹#›</a:t>
            </a:fld>
            <a:endParaRPr lang="en-US" altLang="zh-TW"/>
          </a:p>
        </p:txBody>
      </p:sp>
    </p:spTree>
    <p:extLst>
      <p:ext uri="{BB962C8B-B14F-4D97-AF65-F5344CB8AC3E}">
        <p14:creationId xmlns:p14="http://schemas.microsoft.com/office/powerpoint/2010/main" val="2854872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92188" y="768350"/>
            <a:ext cx="5114925" cy="3836988"/>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FDA3635-5FE2-42DE-9890-0420EADBECB5}" type="slidenum">
              <a:rPr lang="en-US" altLang="zh-TW" smtClean="0"/>
              <a:pPr/>
              <a:t>26</a:t>
            </a:fld>
            <a:endParaRPr lang="en-US" altLang="zh-TW"/>
          </a:p>
        </p:txBody>
      </p:sp>
    </p:spTree>
    <p:extLst>
      <p:ext uri="{BB962C8B-B14F-4D97-AF65-F5344CB8AC3E}">
        <p14:creationId xmlns:p14="http://schemas.microsoft.com/office/powerpoint/2010/main" val="194208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endParaRPr lang="en-US" altLang="zh-TW"/>
          </a:p>
        </p:txBody>
      </p:sp>
      <p:sp>
        <p:nvSpPr>
          <p:cNvPr id="5" name="頁尾版面配置區 4"/>
          <p:cNvSpPr>
            <a:spLocks noGrp="1"/>
          </p:cNvSpPr>
          <p:nvPr>
            <p:ph type="ftr" sz="quarter" idx="11"/>
          </p:nvPr>
        </p:nvSpPr>
        <p:spPr/>
        <p:txBody>
          <a:bodyPr/>
          <a:lstStyle/>
          <a:p>
            <a:endParaRPr lang="en-US" altLang="zh-TW"/>
          </a:p>
        </p:txBody>
      </p:sp>
      <p:sp>
        <p:nvSpPr>
          <p:cNvPr id="6" name="投影片編號版面配置區 5"/>
          <p:cNvSpPr>
            <a:spLocks noGrp="1"/>
          </p:cNvSpPr>
          <p:nvPr>
            <p:ph type="sldNum" sz="quarter" idx="12"/>
          </p:nvPr>
        </p:nvSpPr>
        <p:spPr/>
        <p:txBody>
          <a:bodyPr/>
          <a:lstStyle/>
          <a:p>
            <a:fld id="{69817DE0-FAC0-4629-956B-4D84E7D65C8F}" type="slidenum">
              <a:rPr lang="en-US" altLang="zh-TW" smtClean="0"/>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r>
              <a:rPr lang="en-US" altLang="zh-TW" smtClean="0"/>
              <a:t>Chapter 34</a:t>
            </a:r>
            <a:endParaRPr lang="en-US" altLang="zh-TW"/>
          </a:p>
        </p:txBody>
      </p:sp>
      <p:sp>
        <p:nvSpPr>
          <p:cNvPr id="5" name="頁尾版面配置區 4"/>
          <p:cNvSpPr>
            <a:spLocks noGrp="1"/>
          </p:cNvSpPr>
          <p:nvPr>
            <p:ph type="ftr" sz="quarter" idx="11"/>
          </p:nvPr>
        </p:nvSpPr>
        <p:spPr/>
        <p:txBody>
          <a:bodyPr/>
          <a:lstStyle/>
          <a:p>
            <a:endParaRPr lang="en-US" altLang="zh-TW"/>
          </a:p>
        </p:txBody>
      </p:sp>
      <p:sp>
        <p:nvSpPr>
          <p:cNvPr id="6" name="投影片編號版面配置區 5"/>
          <p:cNvSpPr>
            <a:spLocks noGrp="1"/>
          </p:cNvSpPr>
          <p:nvPr>
            <p:ph type="sldNum" sz="quarter" idx="12"/>
          </p:nvPr>
        </p:nvSpPr>
        <p:spPr/>
        <p:txBody>
          <a:bodyPr/>
          <a:lstStyle/>
          <a:p>
            <a:r>
              <a:rPr lang="en-US" altLang="zh-TW" smtClean="0"/>
              <a:t>P.</a:t>
            </a:r>
            <a:fld id="{4BBED84F-430A-4C62-AC04-BC63CBC2B32C}"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r>
              <a:rPr lang="en-US" altLang="zh-TW" smtClean="0"/>
              <a:t>Chapter 34</a:t>
            </a:r>
            <a:endParaRPr lang="en-US" altLang="zh-TW"/>
          </a:p>
        </p:txBody>
      </p:sp>
      <p:sp>
        <p:nvSpPr>
          <p:cNvPr id="5" name="頁尾版面配置區 4"/>
          <p:cNvSpPr>
            <a:spLocks noGrp="1"/>
          </p:cNvSpPr>
          <p:nvPr>
            <p:ph type="ftr" sz="quarter" idx="11"/>
          </p:nvPr>
        </p:nvSpPr>
        <p:spPr/>
        <p:txBody>
          <a:bodyPr/>
          <a:lstStyle/>
          <a:p>
            <a:endParaRPr lang="en-US" altLang="zh-TW"/>
          </a:p>
        </p:txBody>
      </p:sp>
      <p:sp>
        <p:nvSpPr>
          <p:cNvPr id="6" name="投影片編號版面配置區 5"/>
          <p:cNvSpPr>
            <a:spLocks noGrp="1"/>
          </p:cNvSpPr>
          <p:nvPr>
            <p:ph type="sldNum" sz="quarter" idx="12"/>
          </p:nvPr>
        </p:nvSpPr>
        <p:spPr/>
        <p:txBody>
          <a:bodyPr/>
          <a:lstStyle/>
          <a:p>
            <a:r>
              <a:rPr lang="en-US" altLang="zh-TW" smtClean="0"/>
              <a:t>P.</a:t>
            </a:r>
            <a:fld id="{7739DC6D-18E7-4789-ABCE-8111CC52F58A}" type="slidenum">
              <a:rPr lang="en-US" altLang="zh-TW" smtClean="0"/>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lstStyle/>
          <a:p>
            <a:r>
              <a:rPr kumimoji="0" lang="zh-TW" altLang="en-US" dirty="0" smtClean="0"/>
              <a:t>按一下以編輯母片標題樣式</a:t>
            </a:r>
            <a:endParaRPr kumimoji="0" lang="en-US" dirty="0"/>
          </a:p>
        </p:txBody>
      </p:sp>
      <p:sp>
        <p:nvSpPr>
          <p:cNvPr id="3" name="內容版面配置區 2"/>
          <p:cNvSpPr>
            <a:spLocks noGrp="1"/>
          </p:cNvSpPr>
          <p:nvPr>
            <p:ph idx="1"/>
          </p:nvPr>
        </p:nvSpPr>
        <p:spPr>
          <a:xfrm>
            <a:off x="457200" y="1196752"/>
            <a:ext cx="8229600" cy="4929411"/>
          </a:xfrm>
        </p:spPr>
        <p:txBody>
          <a:body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p:txBody>
          <a:bodyPr/>
          <a:lstStyle/>
          <a:p>
            <a:pPr eaLnBrk="1" latinLnBrk="0" hangingPunct="1"/>
            <a:fld id="{54122987-CD27-4AB6-B5EE-BBB2825D6C9B}" type="datetimeFigureOut">
              <a:rPr lang="en-US" smtClean="0"/>
              <a:pPr eaLnBrk="1" latinLnBrk="0" hangingPunct="1"/>
              <a:t>12/5/2018</a:t>
            </a:fld>
            <a:endParaRPr lang="en-US"/>
          </a:p>
        </p:txBody>
      </p:sp>
      <p:sp>
        <p:nvSpPr>
          <p:cNvPr id="5" name="頁尾版面配置區 4"/>
          <p:cNvSpPr>
            <a:spLocks noGrp="1"/>
          </p:cNvSpPr>
          <p:nvPr>
            <p:ph type="ftr" sz="quarter" idx="11"/>
          </p:nvPr>
        </p:nvSpPr>
        <p:spPr/>
        <p:txBody>
          <a:bodyPr/>
          <a:lstStyle/>
          <a:p>
            <a:endParaRPr lang="en-US" altLang="zh-TW"/>
          </a:p>
        </p:txBody>
      </p:sp>
      <p:sp>
        <p:nvSpPr>
          <p:cNvPr id="6" name="投影片編號版面配置區 5"/>
          <p:cNvSpPr>
            <a:spLocks noGrp="1"/>
          </p:cNvSpPr>
          <p:nvPr>
            <p:ph type="sldNum" sz="quarter" idx="12"/>
          </p:nvPr>
        </p:nvSpPr>
        <p:spPr/>
        <p:txBody>
          <a:bodyPr/>
          <a:lstStyle/>
          <a:p>
            <a:r>
              <a:rPr lang="en-US" altLang="zh-TW" smtClean="0"/>
              <a:t>P.</a:t>
            </a:r>
            <a:fld id="{168D2219-F46A-43BD-9C82-55ABF6665958}" type="slidenum">
              <a:rPr lang="en-US" altLang="zh-TW" smtClean="0"/>
              <a:pPr/>
              <a:t>‹#›</a:t>
            </a:fld>
            <a:endParaRPr lang="en-US" altLang="zh-TW"/>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r>
              <a:rPr lang="en-US" altLang="zh-TW" smtClean="0"/>
              <a:t>Chapter 34</a:t>
            </a:r>
            <a:endParaRPr lang="en-US" altLang="zh-TW"/>
          </a:p>
        </p:txBody>
      </p:sp>
      <p:sp>
        <p:nvSpPr>
          <p:cNvPr id="5" name="頁尾版面配置區 4"/>
          <p:cNvSpPr>
            <a:spLocks noGrp="1"/>
          </p:cNvSpPr>
          <p:nvPr>
            <p:ph type="ftr" sz="quarter" idx="11"/>
          </p:nvPr>
        </p:nvSpPr>
        <p:spPr/>
        <p:txBody>
          <a:bodyPr/>
          <a:lstStyle/>
          <a:p>
            <a:endParaRPr lang="en-US" altLang="zh-TW"/>
          </a:p>
        </p:txBody>
      </p:sp>
      <p:sp>
        <p:nvSpPr>
          <p:cNvPr id="6" name="投影片編號版面配置區 5"/>
          <p:cNvSpPr>
            <a:spLocks noGrp="1"/>
          </p:cNvSpPr>
          <p:nvPr>
            <p:ph type="sldNum" sz="quarter" idx="12"/>
          </p:nvPr>
        </p:nvSpPr>
        <p:spPr/>
        <p:txBody>
          <a:bodyPr/>
          <a:lstStyle/>
          <a:p>
            <a:r>
              <a:rPr lang="en-US" altLang="zh-TW" smtClean="0"/>
              <a:t>P.</a:t>
            </a:r>
            <a:fld id="{A7ED55D1-AA9A-4F43-A369-FBFC55CBB21B}" type="slidenum">
              <a:rPr lang="en-US" altLang="zh-TW" smtClean="0"/>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r>
              <a:rPr lang="en-US" altLang="zh-TW" smtClean="0"/>
              <a:t>Chapter 34</a:t>
            </a:r>
            <a:endParaRPr lang="en-US" altLang="zh-TW"/>
          </a:p>
        </p:txBody>
      </p:sp>
      <p:sp>
        <p:nvSpPr>
          <p:cNvPr id="6" name="頁尾版面配置區 5"/>
          <p:cNvSpPr>
            <a:spLocks noGrp="1"/>
          </p:cNvSpPr>
          <p:nvPr>
            <p:ph type="ftr" sz="quarter" idx="11"/>
          </p:nvPr>
        </p:nvSpPr>
        <p:spPr/>
        <p:txBody>
          <a:bodyPr/>
          <a:lstStyle/>
          <a:p>
            <a:endParaRPr lang="en-US" altLang="zh-TW"/>
          </a:p>
        </p:txBody>
      </p:sp>
      <p:sp>
        <p:nvSpPr>
          <p:cNvPr id="7" name="投影片編號版面配置區 6"/>
          <p:cNvSpPr>
            <a:spLocks noGrp="1"/>
          </p:cNvSpPr>
          <p:nvPr>
            <p:ph type="sldNum" sz="quarter" idx="12"/>
          </p:nvPr>
        </p:nvSpPr>
        <p:spPr/>
        <p:txBody>
          <a:bodyPr/>
          <a:lstStyle/>
          <a:p>
            <a:r>
              <a:rPr lang="en-US" altLang="zh-TW" smtClean="0"/>
              <a:t>P.</a:t>
            </a:r>
            <a:fld id="{E959D250-26CB-4737-BE2F-C07C39DEE374}" type="slidenum">
              <a:rPr lang="en-US" altLang="zh-TW" smtClean="0"/>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r>
              <a:rPr lang="en-US" altLang="zh-TW" smtClean="0"/>
              <a:t>Chapter 34</a:t>
            </a:r>
            <a:endParaRPr lang="en-US" altLang="zh-TW"/>
          </a:p>
        </p:txBody>
      </p:sp>
      <p:sp>
        <p:nvSpPr>
          <p:cNvPr id="8" name="頁尾版面配置區 7"/>
          <p:cNvSpPr>
            <a:spLocks noGrp="1"/>
          </p:cNvSpPr>
          <p:nvPr>
            <p:ph type="ftr" sz="quarter" idx="11"/>
          </p:nvPr>
        </p:nvSpPr>
        <p:spPr/>
        <p:txBody>
          <a:bodyPr/>
          <a:lstStyle/>
          <a:p>
            <a:endParaRPr lang="en-US" altLang="zh-TW"/>
          </a:p>
        </p:txBody>
      </p:sp>
      <p:sp>
        <p:nvSpPr>
          <p:cNvPr id="9" name="投影片編號版面配置區 8"/>
          <p:cNvSpPr>
            <a:spLocks noGrp="1"/>
          </p:cNvSpPr>
          <p:nvPr>
            <p:ph type="sldNum" sz="quarter" idx="12"/>
          </p:nvPr>
        </p:nvSpPr>
        <p:spPr/>
        <p:txBody>
          <a:bodyPr/>
          <a:lstStyle/>
          <a:p>
            <a:r>
              <a:rPr lang="en-US" altLang="zh-TW" smtClean="0"/>
              <a:t>P.</a:t>
            </a:r>
            <a:fld id="{0D710CF0-57B6-4106-8016-E63331BAC0F8}" type="slidenum">
              <a:rPr lang="en-US" altLang="zh-TW" smtClean="0"/>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r>
              <a:rPr lang="en-US" altLang="zh-TW" smtClean="0"/>
              <a:t>Chapter 34</a:t>
            </a:r>
            <a:endParaRPr lang="en-US" altLang="zh-TW"/>
          </a:p>
        </p:txBody>
      </p:sp>
      <p:sp>
        <p:nvSpPr>
          <p:cNvPr id="4" name="頁尾版面配置區 3"/>
          <p:cNvSpPr>
            <a:spLocks noGrp="1"/>
          </p:cNvSpPr>
          <p:nvPr>
            <p:ph type="ftr" sz="quarter" idx="11"/>
          </p:nvPr>
        </p:nvSpPr>
        <p:spPr/>
        <p:txBody>
          <a:bodyPr/>
          <a:lstStyle/>
          <a:p>
            <a:endParaRPr lang="en-US" altLang="zh-TW"/>
          </a:p>
        </p:txBody>
      </p:sp>
      <p:sp>
        <p:nvSpPr>
          <p:cNvPr id="5" name="投影片編號版面配置區 4"/>
          <p:cNvSpPr>
            <a:spLocks noGrp="1"/>
          </p:cNvSpPr>
          <p:nvPr>
            <p:ph type="sldNum" sz="quarter" idx="12"/>
          </p:nvPr>
        </p:nvSpPr>
        <p:spPr/>
        <p:txBody>
          <a:bodyPr/>
          <a:lstStyle/>
          <a:p>
            <a:r>
              <a:rPr lang="en-US" altLang="zh-TW" smtClean="0"/>
              <a:t>P.</a:t>
            </a:r>
            <a:fld id="{F01D5768-24B4-4D81-9262-9096B889BF39}" type="slidenum">
              <a:rPr lang="en-US" altLang="zh-TW" smtClean="0"/>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Chapter 34</a:t>
            </a:r>
            <a:endParaRPr lang="en-US" altLang="zh-TW"/>
          </a:p>
        </p:txBody>
      </p:sp>
      <p:sp>
        <p:nvSpPr>
          <p:cNvPr id="3" name="頁尾版面配置區 2"/>
          <p:cNvSpPr>
            <a:spLocks noGrp="1"/>
          </p:cNvSpPr>
          <p:nvPr>
            <p:ph type="ftr" sz="quarter" idx="11"/>
          </p:nvPr>
        </p:nvSpPr>
        <p:spPr/>
        <p:txBody>
          <a:bodyPr/>
          <a:lstStyle/>
          <a:p>
            <a:endParaRPr lang="en-US" altLang="zh-TW"/>
          </a:p>
        </p:txBody>
      </p:sp>
      <p:sp>
        <p:nvSpPr>
          <p:cNvPr id="4" name="投影片編號版面配置區 3"/>
          <p:cNvSpPr>
            <a:spLocks noGrp="1"/>
          </p:cNvSpPr>
          <p:nvPr>
            <p:ph type="sldNum" sz="quarter" idx="12"/>
          </p:nvPr>
        </p:nvSpPr>
        <p:spPr/>
        <p:txBody>
          <a:bodyPr/>
          <a:lstStyle/>
          <a:p>
            <a:r>
              <a:rPr lang="en-US" altLang="zh-TW" smtClean="0"/>
              <a:t>P.</a:t>
            </a:r>
            <a:fld id="{5360227B-0768-4D4E-B55E-FA113D421301}"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r>
              <a:rPr lang="en-US" altLang="zh-TW" smtClean="0"/>
              <a:t>Chapter 34</a:t>
            </a:r>
            <a:endParaRPr lang="en-US" altLang="zh-TW"/>
          </a:p>
        </p:txBody>
      </p:sp>
      <p:sp>
        <p:nvSpPr>
          <p:cNvPr id="6" name="頁尾版面配置區 5"/>
          <p:cNvSpPr>
            <a:spLocks noGrp="1"/>
          </p:cNvSpPr>
          <p:nvPr>
            <p:ph type="ftr" sz="quarter" idx="11"/>
          </p:nvPr>
        </p:nvSpPr>
        <p:spPr/>
        <p:txBody>
          <a:bodyPr/>
          <a:lstStyle/>
          <a:p>
            <a:endParaRPr lang="en-US" altLang="zh-TW"/>
          </a:p>
        </p:txBody>
      </p:sp>
      <p:sp>
        <p:nvSpPr>
          <p:cNvPr id="7" name="投影片編號版面配置區 6"/>
          <p:cNvSpPr>
            <a:spLocks noGrp="1"/>
          </p:cNvSpPr>
          <p:nvPr>
            <p:ph type="sldNum" sz="quarter" idx="12"/>
          </p:nvPr>
        </p:nvSpPr>
        <p:spPr/>
        <p:txBody>
          <a:bodyPr/>
          <a:lstStyle/>
          <a:p>
            <a:r>
              <a:rPr lang="en-US" altLang="zh-TW" smtClean="0"/>
              <a:t>P.</a:t>
            </a:r>
            <a:fld id="{B5A9A2D2-64EC-42A0-A404-D5ADAE7BF599}" type="slidenum">
              <a:rPr lang="en-US" altLang="zh-TW" smtClean="0"/>
              <a:pPr/>
              <a:t>‹#›</a:t>
            </a:fld>
            <a:endParaRPr lang="en-US" altLang="zh-TW"/>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r>
              <a:rPr lang="en-US" altLang="zh-TW" smtClean="0"/>
              <a:t>Chapter 34</a:t>
            </a:r>
            <a:endParaRPr lang="en-US" altLang="zh-TW"/>
          </a:p>
        </p:txBody>
      </p:sp>
      <p:sp>
        <p:nvSpPr>
          <p:cNvPr id="6" name="頁尾版面配置區 5"/>
          <p:cNvSpPr>
            <a:spLocks noGrp="1"/>
          </p:cNvSpPr>
          <p:nvPr>
            <p:ph type="ftr" sz="quarter" idx="11"/>
          </p:nvPr>
        </p:nvSpPr>
        <p:spPr/>
        <p:txBody>
          <a:bodyPr/>
          <a:lstStyle/>
          <a:p>
            <a:endParaRPr lang="en-US" altLang="zh-TW"/>
          </a:p>
        </p:txBody>
      </p:sp>
      <p:sp>
        <p:nvSpPr>
          <p:cNvPr id="7" name="投影片編號版面配置區 6"/>
          <p:cNvSpPr>
            <a:spLocks noGrp="1"/>
          </p:cNvSpPr>
          <p:nvPr>
            <p:ph type="sldNum" sz="quarter" idx="12"/>
          </p:nvPr>
        </p:nvSpPr>
        <p:spPr/>
        <p:txBody>
          <a:bodyPr/>
          <a:lstStyle/>
          <a:p>
            <a:r>
              <a:rPr lang="en-US" altLang="zh-TW" smtClean="0"/>
              <a:t>P.</a:t>
            </a:r>
            <a:fld id="{092E1E0F-A82F-4EA5-B5F0-9C2F9A425BCD}" type="slidenum">
              <a:rPr lang="en-US" altLang="zh-TW" smtClean="0"/>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eaLnBrk="1" latinLnBrk="0" hangingPunct="1"/>
            <a:fld id="{54122987-CD27-4AB6-B5EE-BBB2825D6C9B}" type="datetimeFigureOut">
              <a:rPr lang="en-US" smtClean="0"/>
              <a:pPr eaLnBrk="1" latinLnBrk="0" hangingPunct="1"/>
              <a:t>12/5/2018</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en-US" altLang="zh-TW"/>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r>
              <a:rPr lang="en-US" altLang="zh-TW" smtClean="0"/>
              <a:t>P.</a:t>
            </a:r>
            <a:fld id="{30FAECB7-CE1A-4E0D-A2B2-15B649CA61D8}" type="slidenum">
              <a:rPr lang="en-US" altLang="zh-TW" smtClean="0"/>
              <a:pPr/>
              <a:t>‹#›</a:t>
            </a:fld>
            <a:endParaRPr lang="en-US" altLang="zh-TW"/>
          </a:p>
        </p:txBody>
      </p:sp>
      <p:sp>
        <p:nvSpPr>
          <p:cNvPr id="12" name="Rectangle 1031"/>
          <p:cNvSpPr>
            <a:spLocks noChangeArrowheads="1"/>
          </p:cNvSpPr>
          <p:nvPr userDrawn="1"/>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4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hdr="0" ftr="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576" y="1988840"/>
            <a:ext cx="7772400" cy="1143000"/>
          </a:xfrm>
        </p:spPr>
        <p:txBody>
          <a:bodyPr>
            <a:noAutofit/>
          </a:bodyPr>
          <a:lstStyle/>
          <a:p>
            <a:pPr marL="838200" indent="-838200"/>
            <a:r>
              <a:rPr lang="en-US" altLang="zh-TW" sz="3600" dirty="0" smtClean="0"/>
              <a:t>An Introduction to the Theory of NP</a:t>
            </a:r>
            <a:endParaRPr lang="en-US" altLang="zh-TW" sz="3600" dirty="0"/>
          </a:p>
        </p:txBody>
      </p:sp>
      <p:sp>
        <p:nvSpPr>
          <p:cNvPr id="2051" name="Rectangle 3"/>
          <p:cNvSpPr>
            <a:spLocks noGrp="1" noChangeArrowheads="1"/>
          </p:cNvSpPr>
          <p:nvPr>
            <p:ph type="subTitle" idx="1"/>
          </p:nvPr>
        </p:nvSpPr>
        <p:spPr>
          <a:xfrm>
            <a:off x="1475656" y="3717032"/>
            <a:ext cx="6400800" cy="1250254"/>
          </a:xfrm>
        </p:spPr>
        <p:txBody>
          <a:bodyPr>
            <a:normAutofit/>
          </a:bodyPr>
          <a:lstStyle/>
          <a:p>
            <a:pPr algn="ctr"/>
            <a:r>
              <a:rPr lang="en-US" altLang="zh-TW" sz="2800" dirty="0" smtClean="0">
                <a:solidFill>
                  <a:srgbClr val="C00000"/>
                </a:solidFill>
              </a:rPr>
              <a:t>Wen-Lin Yang,</a:t>
            </a:r>
          </a:p>
          <a:p>
            <a:pPr algn="ctr"/>
            <a:r>
              <a:rPr lang="en-US" altLang="zh-TW" dirty="0" smtClean="0">
                <a:solidFill>
                  <a:srgbClr val="C00000"/>
                </a:solidFill>
              </a:rPr>
              <a:t>CSIE, National University of Tainan</a:t>
            </a:r>
            <a:endParaRPr lang="en-US" altLang="zh-TW" sz="28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Three General Problem Categories</a:t>
            </a:r>
            <a:endParaRPr lang="zh-TW" altLang="en-US" sz="2800" dirty="0"/>
          </a:p>
        </p:txBody>
      </p:sp>
      <p:sp>
        <p:nvSpPr>
          <p:cNvPr id="3" name="內容版面配置區 2"/>
          <p:cNvSpPr>
            <a:spLocks noGrp="1"/>
          </p:cNvSpPr>
          <p:nvPr>
            <p:ph idx="1"/>
          </p:nvPr>
        </p:nvSpPr>
        <p:spPr>
          <a:xfrm>
            <a:off x="457200" y="1124744"/>
            <a:ext cx="8435280" cy="5328592"/>
          </a:xfrm>
        </p:spPr>
        <p:txBody>
          <a:bodyPr>
            <a:normAutofit/>
          </a:bodyPr>
          <a:lstStyle/>
          <a:p>
            <a:pPr lvl="1" indent="-342900">
              <a:buFont typeface="Wingdings" pitchFamily="2" charset="2"/>
              <a:buChar char="u"/>
            </a:pPr>
            <a:r>
              <a:rPr lang="en-US" altLang="zh-TW" sz="2400" dirty="0">
                <a:solidFill>
                  <a:srgbClr val="002060"/>
                </a:solidFill>
              </a:rPr>
              <a:t>The first ones were </a:t>
            </a:r>
            <a:r>
              <a:rPr lang="en-US" altLang="zh-TW" sz="2400" i="1" dirty="0" err="1">
                <a:solidFill>
                  <a:srgbClr val="C00000"/>
                </a:solidFill>
              </a:rPr>
              <a:t>undecidable</a:t>
            </a:r>
            <a:r>
              <a:rPr lang="en-US" altLang="zh-TW" sz="2400" dirty="0">
                <a:solidFill>
                  <a:srgbClr val="002060"/>
                </a:solidFill>
              </a:rPr>
              <a:t> problems. These problems are called "</a:t>
            </a:r>
            <a:r>
              <a:rPr lang="en-US" altLang="zh-TW" sz="2400" i="1" dirty="0" err="1">
                <a:solidFill>
                  <a:srgbClr val="C00000"/>
                </a:solidFill>
              </a:rPr>
              <a:t>undecidable</a:t>
            </a:r>
            <a:r>
              <a:rPr lang="en-US" altLang="zh-TW" sz="2400" dirty="0">
                <a:solidFill>
                  <a:srgbClr val="002060"/>
                </a:solidFill>
              </a:rPr>
              <a:t>" because it can be proven that algorithms that solve them cannot exist</a:t>
            </a:r>
            <a:r>
              <a:rPr lang="en-US" altLang="zh-TW" sz="2400" dirty="0" smtClean="0">
                <a:solidFill>
                  <a:srgbClr val="002060"/>
                </a:solidFill>
              </a:rPr>
              <a:t>.</a:t>
            </a:r>
          </a:p>
          <a:p>
            <a:pPr lvl="1" indent="-342900">
              <a:buFont typeface="Wingdings" pitchFamily="2" charset="2"/>
              <a:buChar char="u"/>
            </a:pPr>
            <a:r>
              <a:rPr lang="en-US" altLang="zh-TW" sz="2400" dirty="0" smtClean="0">
                <a:solidFill>
                  <a:srgbClr val="002060"/>
                </a:solidFill>
              </a:rPr>
              <a:t>The </a:t>
            </a:r>
            <a:r>
              <a:rPr lang="en-US" altLang="zh-TW" sz="2400" dirty="0">
                <a:solidFill>
                  <a:srgbClr val="002060"/>
                </a:solidFill>
              </a:rPr>
              <a:t>most well-known of these is </a:t>
            </a:r>
            <a:r>
              <a:rPr lang="en-US" altLang="zh-TW" sz="2400" i="1" dirty="0">
                <a:solidFill>
                  <a:srgbClr val="C00000"/>
                </a:solidFill>
              </a:rPr>
              <a:t>the Halting problem</a:t>
            </a:r>
            <a:r>
              <a:rPr lang="en-US" altLang="zh-TW" sz="2400" dirty="0">
                <a:solidFill>
                  <a:srgbClr val="002060"/>
                </a:solidFill>
              </a:rPr>
              <a:t>. In this problem we take as input any algorithm and any input to that algorithm, and decide whether or not the algorithm will halt when applied to that input. </a:t>
            </a:r>
            <a:endParaRPr lang="en-US" altLang="zh-TW" sz="2400" dirty="0" smtClean="0">
              <a:solidFill>
                <a:srgbClr val="002060"/>
              </a:solidFill>
            </a:endParaRPr>
          </a:p>
          <a:p>
            <a:pPr lvl="1" indent="-342900"/>
            <a:r>
              <a:rPr lang="en-US" altLang="zh-TW" sz="2400" i="1" u="sng" dirty="0" err="1">
                <a:solidFill>
                  <a:srgbClr val="C00000"/>
                </a:solidFill>
              </a:rPr>
              <a:t>Presburger</a:t>
            </a:r>
            <a:r>
              <a:rPr lang="en-US" altLang="zh-TW" sz="2400" i="1" u="sng" dirty="0">
                <a:solidFill>
                  <a:srgbClr val="C00000"/>
                </a:solidFill>
              </a:rPr>
              <a:t> Arithmetic</a:t>
            </a:r>
            <a:r>
              <a:rPr lang="en-US" altLang="zh-TW" sz="2400" dirty="0"/>
              <a:t>, which was proven intractable by Fischer and. Rabin in </a:t>
            </a:r>
            <a:r>
              <a:rPr lang="en-US" altLang="zh-TW" sz="2400" dirty="0" smtClean="0"/>
              <a:t>1974.</a:t>
            </a:r>
            <a:endParaRPr lang="en-US" altLang="zh-TW" sz="2400" dirty="0" smtClean="0">
              <a:solidFill>
                <a:srgbClr val="002060"/>
              </a:solidFill>
            </a:endParaRPr>
          </a:p>
          <a:p>
            <a:pPr lvl="1" indent="-342900">
              <a:buFont typeface="Wingdings" pitchFamily="2" charset="2"/>
              <a:buChar char="u"/>
            </a:pPr>
            <a:r>
              <a:rPr lang="en-US" altLang="zh-TW" sz="2400" dirty="0" smtClean="0">
                <a:solidFill>
                  <a:srgbClr val="002060"/>
                </a:solidFill>
              </a:rPr>
              <a:t>All the above </a:t>
            </a:r>
            <a:r>
              <a:rPr lang="en-US" altLang="zh-TW" sz="2400" dirty="0">
                <a:solidFill>
                  <a:srgbClr val="002060"/>
                </a:solidFill>
              </a:rPr>
              <a:t>problems that to this date </a:t>
            </a:r>
            <a:r>
              <a:rPr lang="en-US" altLang="zh-TW" sz="2400" u="sng" dirty="0">
                <a:solidFill>
                  <a:srgbClr val="C00000"/>
                </a:solidFill>
              </a:rPr>
              <a:t>have been proven intractable have also been proven not to be in the set </a:t>
            </a:r>
            <a:r>
              <a:rPr lang="en-US" altLang="zh-TW" sz="2400" u="sng" dirty="0" smtClean="0">
                <a:solidFill>
                  <a:srgbClr val="C00000"/>
                </a:solidFill>
              </a:rPr>
              <a:t>NP</a:t>
            </a:r>
            <a:r>
              <a:rPr lang="en-US" altLang="zh-TW" sz="2400" dirty="0" smtClean="0">
                <a:solidFill>
                  <a:srgbClr val="002060"/>
                </a:solidFill>
              </a:rPr>
              <a:t> . However</a:t>
            </a:r>
            <a:r>
              <a:rPr lang="en-US" altLang="zh-TW" sz="2400" dirty="0">
                <a:solidFill>
                  <a:srgbClr val="002060"/>
                </a:solidFill>
              </a:rPr>
              <a:t>, most problems that </a:t>
            </a:r>
            <a:r>
              <a:rPr lang="en-US" altLang="zh-TW" sz="2400" u="sng" dirty="0">
                <a:solidFill>
                  <a:srgbClr val="C00000"/>
                </a:solidFill>
              </a:rPr>
              <a:t>appear</a:t>
            </a:r>
            <a:r>
              <a:rPr lang="en-US" altLang="zh-TW" sz="2400" dirty="0">
                <a:solidFill>
                  <a:srgbClr val="002060"/>
                </a:solidFill>
              </a:rPr>
              <a:t> to be intractable are in the set </a:t>
            </a:r>
            <a:r>
              <a:rPr lang="en-US" altLang="zh-TW" sz="2400" dirty="0" smtClean="0">
                <a:solidFill>
                  <a:srgbClr val="002060"/>
                </a:solidFill>
              </a:rPr>
              <a:t>NP.</a:t>
            </a:r>
            <a:endParaRPr lang="zh-TW" altLang="en-US" sz="2400" dirty="0">
              <a:solidFill>
                <a:srgbClr val="002060"/>
              </a:solidFill>
            </a:endParaRPr>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10</a:t>
            </a:fld>
            <a:endParaRPr lang="en-US" altLang="zh-TW"/>
          </a:p>
        </p:txBody>
      </p:sp>
    </p:spTree>
    <p:extLst>
      <p:ext uri="{BB962C8B-B14F-4D97-AF65-F5344CB8AC3E}">
        <p14:creationId xmlns:p14="http://schemas.microsoft.com/office/powerpoint/2010/main" val="234912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Three General Problem Categories</a:t>
            </a:r>
            <a:endParaRPr lang="zh-TW" altLang="en-US" sz="2800" dirty="0"/>
          </a:p>
        </p:txBody>
      </p:sp>
      <p:sp>
        <p:nvSpPr>
          <p:cNvPr id="3" name="內容版面配置區 2"/>
          <p:cNvSpPr>
            <a:spLocks noGrp="1"/>
          </p:cNvSpPr>
          <p:nvPr>
            <p:ph idx="1"/>
          </p:nvPr>
        </p:nvSpPr>
        <p:spPr>
          <a:xfrm>
            <a:off x="457200" y="1052736"/>
            <a:ext cx="8291264" cy="5544616"/>
          </a:xfrm>
        </p:spPr>
        <p:txBody>
          <a:bodyPr>
            <a:normAutofit/>
          </a:bodyPr>
          <a:lstStyle/>
          <a:p>
            <a:pPr>
              <a:buSzPct val="100000"/>
              <a:buFont typeface="Wingdings" pitchFamily="2" charset="2"/>
              <a:buChar char="Ø"/>
            </a:pPr>
            <a:r>
              <a:rPr lang="en-US" altLang="zh-TW" sz="2400" dirty="0" smtClean="0">
                <a:solidFill>
                  <a:srgbClr val="C00000"/>
                </a:solidFill>
              </a:rPr>
              <a:t>Problems </a:t>
            </a:r>
            <a:r>
              <a:rPr lang="en-US" altLang="zh-TW" sz="2400" dirty="0">
                <a:solidFill>
                  <a:srgbClr val="C00000"/>
                </a:solidFill>
              </a:rPr>
              <a:t>That Have Not Been Proven to Be Intractable but for Which Polynomial-Time Algorithms Have Never Been Found</a:t>
            </a:r>
            <a:r>
              <a:rPr lang="en-US" altLang="zh-TW" sz="2400" dirty="0" smtClean="0"/>
              <a:t>.</a:t>
            </a:r>
          </a:p>
          <a:p>
            <a:pPr marL="914400" lvl="1" indent="-457200">
              <a:buSzPct val="60000"/>
              <a:buFont typeface="Wingdings" pitchFamily="2" charset="2"/>
              <a:buChar char="u"/>
            </a:pPr>
            <a:r>
              <a:rPr lang="en-US" altLang="zh-TW" sz="2400" dirty="0">
                <a:solidFill>
                  <a:srgbClr val="002060"/>
                </a:solidFill>
              </a:rPr>
              <a:t>This category includes any problem for which a polynomial-time algorithm has never been found, but yet no one has ever proven that such an algorithm is not possible. As already discussed, there are many such problems</a:t>
            </a:r>
            <a:r>
              <a:rPr lang="en-US" altLang="zh-TW" sz="2400" dirty="0" smtClean="0">
                <a:solidFill>
                  <a:srgbClr val="002060"/>
                </a:solidFill>
              </a:rPr>
              <a:t>.</a:t>
            </a:r>
          </a:p>
          <a:p>
            <a:pPr marL="914400" lvl="1" indent="-457200">
              <a:buSzPct val="60000"/>
              <a:buFont typeface="Wingdings" pitchFamily="2" charset="2"/>
              <a:buChar char="u"/>
            </a:pPr>
            <a:r>
              <a:rPr lang="en-US" altLang="zh-TW" sz="2400" dirty="0">
                <a:solidFill>
                  <a:srgbClr val="002060"/>
                </a:solidFill>
              </a:rPr>
              <a:t>For example, if we state the problems so as to require one solution, the 0–1 Knapsack problem, the Traveling Salesperson problem, the Sum-of-Subjects problem, the m-Coloring problem for m ≥ 3, the Hamiltonian Circuits </a:t>
            </a:r>
            <a:r>
              <a:rPr lang="en-US" altLang="zh-TW" sz="2400" dirty="0" smtClean="0">
                <a:solidFill>
                  <a:srgbClr val="002060"/>
                </a:solidFill>
              </a:rPr>
              <a:t>problem. </a:t>
            </a:r>
            <a:endParaRPr lang="en-US" altLang="zh-TW" sz="2400" dirty="0">
              <a:solidFill>
                <a:srgbClr val="002060"/>
              </a:solidFill>
            </a:endParaRPr>
          </a:p>
          <a:p>
            <a:pPr marL="0" indent="0">
              <a:buNone/>
            </a:pPr>
            <a:endParaRPr lang="zh-TW" altLang="en-US" dirty="0"/>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11</a:t>
            </a:fld>
            <a:endParaRPr lang="en-US" altLang="zh-TW"/>
          </a:p>
        </p:txBody>
      </p:sp>
    </p:spTree>
    <p:extLst>
      <p:ext uri="{BB962C8B-B14F-4D97-AF65-F5344CB8AC3E}">
        <p14:creationId xmlns:p14="http://schemas.microsoft.com/office/powerpoint/2010/main" val="2783967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smtClean="0"/>
              <a:t>The Theory of NP</a:t>
            </a:r>
            <a:endParaRPr lang="zh-TW" altLang="en-US" sz="2800" dirty="0"/>
          </a:p>
        </p:txBody>
      </p:sp>
      <p:sp>
        <p:nvSpPr>
          <p:cNvPr id="3" name="內容版面配置區 2"/>
          <p:cNvSpPr>
            <a:spLocks noGrp="1"/>
          </p:cNvSpPr>
          <p:nvPr>
            <p:ph idx="1"/>
          </p:nvPr>
        </p:nvSpPr>
        <p:spPr>
          <a:xfrm>
            <a:off x="457200" y="1196752"/>
            <a:ext cx="8363272" cy="5089768"/>
          </a:xfrm>
        </p:spPr>
        <p:txBody>
          <a:bodyPr>
            <a:normAutofit/>
          </a:bodyPr>
          <a:lstStyle/>
          <a:p>
            <a:pPr>
              <a:buFont typeface="Wingdings" pitchFamily="2" charset="2"/>
              <a:buChar char="Ø"/>
            </a:pPr>
            <a:r>
              <a:rPr lang="en-US" altLang="zh-TW" sz="2400" dirty="0"/>
              <a:t>It is more convenient to develop the theory if we originally restrict ourselves to decision problems. Recall that the output of a decision problem is a simple "yes" or "no" answer</a:t>
            </a:r>
            <a:r>
              <a:rPr lang="en-US" altLang="zh-TW" sz="2400" dirty="0" smtClean="0"/>
              <a:t>.</a:t>
            </a:r>
          </a:p>
          <a:p>
            <a:pPr>
              <a:buFont typeface="Wingdings" pitchFamily="2" charset="2"/>
              <a:buChar char="Ø"/>
            </a:pPr>
            <a:r>
              <a:rPr lang="en-US" altLang="zh-TW" sz="2400" dirty="0"/>
              <a:t>Each optimization problem, however, has a corresponding decision problem, as the examples that follow illustrate.</a:t>
            </a:r>
          </a:p>
          <a:p>
            <a:pPr lvl="1"/>
            <a:r>
              <a:rPr lang="en-US" altLang="zh-TW" sz="2400" dirty="0">
                <a:solidFill>
                  <a:srgbClr val="C00000"/>
                </a:solidFill>
              </a:rPr>
              <a:t>Example </a:t>
            </a:r>
            <a:r>
              <a:rPr lang="en-US" altLang="zh-TW" sz="2400" dirty="0" smtClean="0">
                <a:solidFill>
                  <a:srgbClr val="C00000"/>
                </a:solidFill>
              </a:rPr>
              <a:t>1.  </a:t>
            </a:r>
            <a:r>
              <a:rPr lang="en-US" altLang="zh-TW" sz="2400" dirty="0">
                <a:solidFill>
                  <a:srgbClr val="C00000"/>
                </a:solidFill>
              </a:rPr>
              <a:t>Traveling Salesperson Problem </a:t>
            </a:r>
            <a:endParaRPr lang="en-US" altLang="zh-TW" sz="2400" dirty="0" smtClean="0">
              <a:solidFill>
                <a:srgbClr val="C00000"/>
              </a:solidFill>
            </a:endParaRPr>
          </a:p>
          <a:p>
            <a:pPr marL="457200" lvl="1" indent="0">
              <a:buNone/>
            </a:pPr>
            <a:r>
              <a:rPr lang="en-US" altLang="zh-TW" sz="2400" dirty="0">
                <a:solidFill>
                  <a:srgbClr val="0070C0"/>
                </a:solidFill>
              </a:rPr>
              <a:t>Let a weighted, directed graph be given. Recall that a tour in such a graph is a path that starts at one vertex, ends at that vertex, and visits all the other vertices in the graph exactly once, and that the Traveling Salesperson Optimization problem is to determine a tour with minimal total weight on its edges.</a:t>
            </a:r>
          </a:p>
          <a:p>
            <a:pPr lvl="1">
              <a:buFont typeface="Arial" pitchFamily="34" charset="0"/>
              <a:buChar char="•"/>
            </a:pPr>
            <a:endParaRPr lang="en-US" altLang="zh-TW" sz="2400" dirty="0">
              <a:solidFill>
                <a:srgbClr val="C00000"/>
              </a:solidFill>
            </a:endParaRPr>
          </a:p>
          <a:p>
            <a:pPr lvl="1">
              <a:buFont typeface="Arial" pitchFamily="34" charset="0"/>
              <a:buChar char="•"/>
            </a:pPr>
            <a:endParaRPr lang="zh-TW" altLang="en-US" sz="2400" dirty="0">
              <a:solidFill>
                <a:srgbClr val="C00000"/>
              </a:solidFill>
            </a:endParaRPr>
          </a:p>
        </p:txBody>
      </p:sp>
      <p:sp>
        <p:nvSpPr>
          <p:cNvPr id="4" name="日期版面配置區 3"/>
          <p:cNvSpPr>
            <a:spLocks noGrp="1"/>
          </p:cNvSpPr>
          <p:nvPr>
            <p:ph type="dt" sz="half" idx="10"/>
          </p:nvPr>
        </p:nvSpPr>
        <p:spPr>
          <a:xfrm>
            <a:off x="11642" y="6309320"/>
            <a:ext cx="3200400" cy="283800"/>
          </a:xfrm>
          <a:prstGeom prst="rect">
            <a:avLst/>
          </a:prstGeom>
        </p:spPr>
        <p:txBody>
          <a:bodyPr/>
          <a:lstStyle/>
          <a:p>
            <a:endParaRPr lang="en-US" altLang="zh-TW" dirty="0"/>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12</a:t>
            </a:fld>
            <a:endParaRPr lang="en-US" altLang="zh-TW"/>
          </a:p>
        </p:txBody>
      </p:sp>
    </p:spTree>
    <p:extLst>
      <p:ext uri="{BB962C8B-B14F-4D97-AF65-F5344CB8AC3E}">
        <p14:creationId xmlns:p14="http://schemas.microsoft.com/office/powerpoint/2010/main" val="1490500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Theory of NP</a:t>
            </a:r>
            <a:endParaRPr lang="zh-TW" altLang="en-US" sz="2800" dirty="0"/>
          </a:p>
        </p:txBody>
      </p:sp>
      <p:sp>
        <p:nvSpPr>
          <p:cNvPr id="3" name="內容版面配置區 2"/>
          <p:cNvSpPr>
            <a:spLocks noGrp="1"/>
          </p:cNvSpPr>
          <p:nvPr>
            <p:ph idx="1"/>
          </p:nvPr>
        </p:nvSpPr>
        <p:spPr>
          <a:xfrm>
            <a:off x="457200" y="1196752"/>
            <a:ext cx="8229600" cy="5089768"/>
          </a:xfrm>
        </p:spPr>
        <p:txBody>
          <a:bodyPr>
            <a:normAutofit/>
          </a:bodyPr>
          <a:lstStyle/>
          <a:p>
            <a:pPr marL="457200" lvl="1" indent="0">
              <a:buNone/>
            </a:pPr>
            <a:r>
              <a:rPr lang="en-US" altLang="zh-TW" sz="2400" dirty="0">
                <a:solidFill>
                  <a:srgbClr val="0070C0"/>
                </a:solidFill>
              </a:rPr>
              <a:t>The </a:t>
            </a:r>
            <a:r>
              <a:rPr lang="en-US" altLang="zh-TW" sz="2400" i="1" dirty="0">
                <a:solidFill>
                  <a:srgbClr val="FF0000"/>
                </a:solidFill>
              </a:rPr>
              <a:t>Traveling Salesperson Decision problem </a:t>
            </a:r>
            <a:r>
              <a:rPr lang="en-US" altLang="zh-TW" sz="2400" dirty="0">
                <a:solidFill>
                  <a:srgbClr val="0070C0"/>
                </a:solidFill>
              </a:rPr>
              <a:t>is to determine for a given positive number </a:t>
            </a:r>
            <a:r>
              <a:rPr lang="en-US" altLang="zh-TW" sz="2400" i="1" dirty="0">
                <a:solidFill>
                  <a:srgbClr val="FF0000"/>
                </a:solidFill>
              </a:rPr>
              <a:t>d</a:t>
            </a:r>
            <a:r>
              <a:rPr lang="en-US" altLang="zh-TW" sz="2400" dirty="0">
                <a:solidFill>
                  <a:srgbClr val="0070C0"/>
                </a:solidFill>
              </a:rPr>
              <a:t> whether there is a tour having total weight no greater than </a:t>
            </a:r>
            <a:r>
              <a:rPr lang="en-US" altLang="zh-TW" sz="2400" i="1" dirty="0">
                <a:solidFill>
                  <a:srgbClr val="FF0000"/>
                </a:solidFill>
              </a:rPr>
              <a:t>d</a:t>
            </a:r>
            <a:r>
              <a:rPr lang="en-US" altLang="zh-TW" sz="2400" dirty="0">
                <a:solidFill>
                  <a:srgbClr val="0070C0"/>
                </a:solidFill>
              </a:rPr>
              <a:t>. This problem has the same parameters as the Traveling Salesperson Optimization problem plus the additional parameter </a:t>
            </a:r>
            <a:r>
              <a:rPr lang="en-US" altLang="zh-TW" sz="2400" i="1" dirty="0">
                <a:solidFill>
                  <a:srgbClr val="FF0000"/>
                </a:solidFill>
              </a:rPr>
              <a:t>d</a:t>
            </a:r>
            <a:r>
              <a:rPr lang="en-US" altLang="zh-TW" sz="2400" dirty="0" smtClean="0">
                <a:solidFill>
                  <a:srgbClr val="0070C0"/>
                </a:solidFill>
              </a:rPr>
              <a:t>.</a:t>
            </a:r>
            <a:endParaRPr lang="en-US" altLang="zh-TW" sz="2400" dirty="0" smtClean="0">
              <a:solidFill>
                <a:srgbClr val="C00000"/>
              </a:solidFill>
            </a:endParaRPr>
          </a:p>
          <a:p>
            <a:pPr lvl="1">
              <a:spcBef>
                <a:spcPts val="1200"/>
              </a:spcBef>
            </a:pPr>
            <a:r>
              <a:rPr lang="en-US" altLang="zh-TW" sz="2400" dirty="0" smtClean="0">
                <a:solidFill>
                  <a:srgbClr val="C00000"/>
                </a:solidFill>
              </a:rPr>
              <a:t>Example 2.  </a:t>
            </a:r>
            <a:r>
              <a:rPr lang="en-US" altLang="zh-TW" sz="2400" dirty="0">
                <a:solidFill>
                  <a:srgbClr val="C00000"/>
                </a:solidFill>
              </a:rPr>
              <a:t>0–1 Knapsack Problem </a:t>
            </a:r>
            <a:endParaRPr lang="en-US" altLang="zh-TW" sz="2400" dirty="0" smtClean="0">
              <a:solidFill>
                <a:srgbClr val="C00000"/>
              </a:solidFill>
            </a:endParaRPr>
          </a:p>
          <a:p>
            <a:pPr marL="457200" lvl="1" indent="0">
              <a:buNone/>
            </a:pPr>
            <a:r>
              <a:rPr lang="en-US" altLang="zh-TW" sz="2400" dirty="0">
                <a:solidFill>
                  <a:srgbClr val="0070C0"/>
                </a:solidFill>
              </a:rPr>
              <a:t>Recall that the 0–1 Knapsack Optimization problem is to determine the maximum total profit of the items that can be placed in a knapsack given that each item has a weight and a profit, and that there is a maximum total weight </a:t>
            </a:r>
            <a:r>
              <a:rPr lang="en-US" altLang="zh-TW" sz="2400" i="1" dirty="0">
                <a:solidFill>
                  <a:srgbClr val="C00000"/>
                </a:solidFill>
              </a:rPr>
              <a:t>W</a:t>
            </a:r>
            <a:r>
              <a:rPr lang="en-US" altLang="zh-TW" sz="2400" dirty="0">
                <a:solidFill>
                  <a:srgbClr val="0070C0"/>
                </a:solidFill>
              </a:rPr>
              <a:t> that can be carried in the sack.</a:t>
            </a:r>
          </a:p>
          <a:p>
            <a:pPr marL="457200" lvl="1" indent="0">
              <a:buNone/>
            </a:pPr>
            <a:endParaRPr lang="en-US" altLang="zh-TW" sz="2400" dirty="0">
              <a:solidFill>
                <a:srgbClr val="C00000"/>
              </a:solidFill>
            </a:endParaRPr>
          </a:p>
          <a:p>
            <a:pPr marL="457200" lvl="1" indent="0">
              <a:buNone/>
            </a:pPr>
            <a:endParaRPr lang="en-US" altLang="zh-TW" sz="2400" dirty="0">
              <a:solidFill>
                <a:srgbClr val="C00000"/>
              </a:solidFill>
            </a:endParaRPr>
          </a:p>
          <a:p>
            <a:pPr lvl="1"/>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13</a:t>
            </a:fld>
            <a:endParaRPr lang="en-US" altLang="zh-TW"/>
          </a:p>
        </p:txBody>
      </p:sp>
    </p:spTree>
    <p:extLst>
      <p:ext uri="{BB962C8B-B14F-4D97-AF65-F5344CB8AC3E}">
        <p14:creationId xmlns:p14="http://schemas.microsoft.com/office/powerpoint/2010/main" val="287235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Theory of NP</a:t>
            </a:r>
            <a:endParaRPr lang="zh-TW" altLang="en-US" sz="2800" dirty="0"/>
          </a:p>
        </p:txBody>
      </p:sp>
      <p:sp>
        <p:nvSpPr>
          <p:cNvPr id="3" name="內容版面配置區 2"/>
          <p:cNvSpPr>
            <a:spLocks noGrp="1"/>
          </p:cNvSpPr>
          <p:nvPr>
            <p:ph idx="1"/>
          </p:nvPr>
        </p:nvSpPr>
        <p:spPr>
          <a:xfrm>
            <a:off x="457200" y="1052736"/>
            <a:ext cx="8229600" cy="5233784"/>
          </a:xfrm>
        </p:spPr>
        <p:txBody>
          <a:bodyPr>
            <a:normAutofit/>
          </a:bodyPr>
          <a:lstStyle/>
          <a:p>
            <a:pPr marL="457200" lvl="1" indent="0">
              <a:buNone/>
            </a:pPr>
            <a:r>
              <a:rPr lang="en-US" altLang="zh-TW" sz="2400" dirty="0">
                <a:solidFill>
                  <a:srgbClr val="002060"/>
                </a:solidFill>
              </a:rPr>
              <a:t>The </a:t>
            </a:r>
            <a:r>
              <a:rPr lang="en-US" altLang="zh-TW" sz="2400" i="1" dirty="0">
                <a:solidFill>
                  <a:srgbClr val="C00000"/>
                </a:solidFill>
              </a:rPr>
              <a:t>0–1 Knapsack Decision problem </a:t>
            </a:r>
            <a:r>
              <a:rPr lang="en-US" altLang="zh-TW" sz="2400" dirty="0">
                <a:solidFill>
                  <a:srgbClr val="002060"/>
                </a:solidFill>
              </a:rPr>
              <a:t>is to determine, for a given profit </a:t>
            </a:r>
            <a:r>
              <a:rPr lang="en-US" altLang="zh-TW" sz="2400" i="1" dirty="0">
                <a:solidFill>
                  <a:srgbClr val="C00000"/>
                </a:solidFill>
              </a:rPr>
              <a:t>P</a:t>
            </a:r>
            <a:r>
              <a:rPr lang="en-US" altLang="zh-TW" sz="2400" dirty="0">
                <a:solidFill>
                  <a:srgbClr val="002060"/>
                </a:solidFill>
              </a:rPr>
              <a:t>, whether it is possible to load the knapsack so as to keep the total weight no greater than </a:t>
            </a:r>
            <a:r>
              <a:rPr lang="en-US" altLang="zh-TW" sz="2400" i="1" dirty="0">
                <a:solidFill>
                  <a:srgbClr val="C00000"/>
                </a:solidFill>
              </a:rPr>
              <a:t>W</a:t>
            </a:r>
            <a:r>
              <a:rPr lang="en-US" altLang="zh-TW" sz="2400" dirty="0">
                <a:solidFill>
                  <a:srgbClr val="002060"/>
                </a:solidFill>
              </a:rPr>
              <a:t>, while making the total profit at least equal to </a:t>
            </a:r>
            <a:r>
              <a:rPr lang="en-US" altLang="zh-TW" sz="2400" i="1" dirty="0">
                <a:solidFill>
                  <a:srgbClr val="C00000"/>
                </a:solidFill>
              </a:rPr>
              <a:t>P </a:t>
            </a:r>
            <a:r>
              <a:rPr lang="en-US" altLang="zh-TW" sz="2400" dirty="0" smtClean="0">
                <a:solidFill>
                  <a:srgbClr val="002060"/>
                </a:solidFill>
              </a:rPr>
              <a:t>. </a:t>
            </a:r>
            <a:r>
              <a:rPr lang="en-US" altLang="zh-TW" sz="2400" dirty="0">
                <a:solidFill>
                  <a:srgbClr val="002060"/>
                </a:solidFill>
              </a:rPr>
              <a:t>This problem has the same parameters as the </a:t>
            </a:r>
            <a:r>
              <a:rPr lang="en-US" altLang="zh-TW" sz="2400" i="1" dirty="0">
                <a:solidFill>
                  <a:srgbClr val="C00000"/>
                </a:solidFill>
              </a:rPr>
              <a:t>0–1 Knapsack Optimization </a:t>
            </a:r>
            <a:r>
              <a:rPr lang="en-US" altLang="zh-TW" sz="2400" dirty="0">
                <a:solidFill>
                  <a:srgbClr val="002060"/>
                </a:solidFill>
              </a:rPr>
              <a:t>problem plus the additional parameter </a:t>
            </a:r>
            <a:r>
              <a:rPr lang="en-US" altLang="zh-TW" sz="2400" i="1" dirty="0">
                <a:solidFill>
                  <a:srgbClr val="C00000"/>
                </a:solidFill>
              </a:rPr>
              <a:t>P</a:t>
            </a:r>
            <a:r>
              <a:rPr lang="en-US" altLang="zh-TW" sz="2400" dirty="0">
                <a:solidFill>
                  <a:srgbClr val="002060"/>
                </a:solidFill>
              </a:rPr>
              <a:t>. </a:t>
            </a:r>
          </a:p>
          <a:p>
            <a:pPr lvl="1">
              <a:spcBef>
                <a:spcPts val="1200"/>
              </a:spcBef>
            </a:pPr>
            <a:r>
              <a:rPr lang="en-US" altLang="zh-TW" sz="2400" dirty="0" smtClean="0">
                <a:solidFill>
                  <a:srgbClr val="C00000"/>
                </a:solidFill>
              </a:rPr>
              <a:t>Example 3.  Graph–Coloring </a:t>
            </a:r>
            <a:r>
              <a:rPr lang="en-US" altLang="zh-TW" sz="2400" dirty="0">
                <a:solidFill>
                  <a:srgbClr val="C00000"/>
                </a:solidFill>
              </a:rPr>
              <a:t>Problem </a:t>
            </a:r>
          </a:p>
          <a:p>
            <a:pPr marL="400050" lvl="1" indent="0">
              <a:buNone/>
            </a:pPr>
            <a:r>
              <a:rPr lang="en-US" altLang="zh-TW" sz="2400" dirty="0"/>
              <a:t>The </a:t>
            </a:r>
            <a:r>
              <a:rPr lang="en-US" altLang="zh-TW" sz="2400" i="1" dirty="0">
                <a:solidFill>
                  <a:srgbClr val="C00000"/>
                </a:solidFill>
              </a:rPr>
              <a:t>Graph-Coloring Optimization problem </a:t>
            </a:r>
            <a:r>
              <a:rPr lang="en-US" altLang="zh-TW" sz="2400" dirty="0"/>
              <a:t>is to determine </a:t>
            </a:r>
            <a:r>
              <a:rPr lang="en-US" altLang="zh-TW" sz="2400" u="sng" dirty="0"/>
              <a:t>the minimum number of colors </a:t>
            </a:r>
            <a:r>
              <a:rPr lang="en-US" altLang="zh-TW" sz="2400" dirty="0"/>
              <a:t>needed to color a graph so that no two adjacent vertices are colored the same color. That number is called </a:t>
            </a:r>
            <a:r>
              <a:rPr lang="en-US" altLang="zh-TW" sz="2400" u="sng" dirty="0"/>
              <a:t>the chromatic number </a:t>
            </a:r>
            <a:r>
              <a:rPr lang="en-US" altLang="zh-TW" sz="2400" dirty="0"/>
              <a:t>of the graph.</a:t>
            </a:r>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14</a:t>
            </a:fld>
            <a:endParaRPr lang="en-US" altLang="zh-TW"/>
          </a:p>
        </p:txBody>
      </p:sp>
    </p:spTree>
    <p:extLst>
      <p:ext uri="{BB962C8B-B14F-4D97-AF65-F5344CB8AC3E}">
        <p14:creationId xmlns:p14="http://schemas.microsoft.com/office/powerpoint/2010/main" val="676919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Theory of NP</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052736"/>
                <a:ext cx="8363272" cy="5328592"/>
              </a:xfrm>
            </p:spPr>
            <p:txBody>
              <a:bodyPr>
                <a:normAutofit fontScale="92500"/>
              </a:bodyPr>
              <a:lstStyle/>
              <a:p>
                <a:pPr marL="400050" lvl="1" indent="0">
                  <a:buNone/>
                </a:pPr>
                <a:r>
                  <a:rPr lang="en-US" altLang="zh-TW" sz="2600" dirty="0" smtClean="0">
                    <a:solidFill>
                      <a:srgbClr val="0070C0"/>
                    </a:solidFill>
                  </a:rPr>
                  <a:t>The </a:t>
                </a:r>
                <a:r>
                  <a:rPr lang="en-US" altLang="zh-TW" sz="2600" i="1" dirty="0">
                    <a:solidFill>
                      <a:srgbClr val="C00000"/>
                    </a:solidFill>
                  </a:rPr>
                  <a:t>Graph-Coloring Decision problem </a:t>
                </a:r>
                <a:r>
                  <a:rPr lang="en-US" altLang="zh-TW" sz="2600" dirty="0">
                    <a:solidFill>
                      <a:srgbClr val="0070C0"/>
                    </a:solidFill>
                  </a:rPr>
                  <a:t>is to determine, for an integer </a:t>
                </a:r>
                <a:r>
                  <a:rPr lang="en-US" altLang="zh-TW" sz="2600" i="1" dirty="0">
                    <a:solidFill>
                      <a:srgbClr val="C00000"/>
                    </a:solidFill>
                  </a:rPr>
                  <a:t>m</a:t>
                </a:r>
                <a:r>
                  <a:rPr lang="en-US" altLang="zh-TW" sz="2600" dirty="0">
                    <a:solidFill>
                      <a:srgbClr val="0070C0"/>
                    </a:solidFill>
                  </a:rPr>
                  <a:t>, whether there is a coloring that uses at most </a:t>
                </a:r>
                <a:r>
                  <a:rPr lang="en-US" altLang="zh-TW" sz="2600" i="1" dirty="0">
                    <a:solidFill>
                      <a:srgbClr val="C00000"/>
                    </a:solidFill>
                  </a:rPr>
                  <a:t>m</a:t>
                </a:r>
                <a:r>
                  <a:rPr lang="en-US" altLang="zh-TW" sz="2600" dirty="0">
                    <a:solidFill>
                      <a:srgbClr val="0070C0"/>
                    </a:solidFill>
                  </a:rPr>
                  <a:t> colors and that colors no two adjacent vertices the same color. This problem has the same parameters as </a:t>
                </a:r>
                <a:r>
                  <a:rPr lang="en-US" altLang="zh-TW" sz="2600" i="1" dirty="0">
                    <a:solidFill>
                      <a:srgbClr val="C00000"/>
                    </a:solidFill>
                  </a:rPr>
                  <a:t>the Graph-Coloring Optimization problem</a:t>
                </a:r>
                <a:r>
                  <a:rPr lang="en-US" altLang="zh-TW" sz="2600" dirty="0">
                    <a:solidFill>
                      <a:srgbClr val="0070C0"/>
                    </a:solidFill>
                  </a:rPr>
                  <a:t> plus the additional parameter </a:t>
                </a:r>
                <a:r>
                  <a:rPr lang="en-US" altLang="zh-TW" sz="2600" i="1" dirty="0">
                    <a:solidFill>
                      <a:srgbClr val="C00000"/>
                    </a:solidFill>
                  </a:rPr>
                  <a:t>m</a:t>
                </a:r>
                <a:r>
                  <a:rPr lang="en-US" altLang="zh-TW" sz="2600" dirty="0">
                    <a:solidFill>
                      <a:srgbClr val="0070C0"/>
                    </a:solidFill>
                  </a:rPr>
                  <a:t>. </a:t>
                </a:r>
              </a:p>
              <a:p>
                <a:pPr>
                  <a:spcBef>
                    <a:spcPts val="1800"/>
                  </a:spcBef>
                </a:pPr>
                <a:r>
                  <a:rPr lang="en-US" altLang="zh-TW" sz="2600" dirty="0">
                    <a:solidFill>
                      <a:srgbClr val="C00000"/>
                    </a:solidFill>
                  </a:rPr>
                  <a:t>Example </a:t>
                </a:r>
                <a:r>
                  <a:rPr lang="en-US" altLang="zh-TW" sz="2600" dirty="0" smtClean="0">
                    <a:solidFill>
                      <a:srgbClr val="C00000"/>
                    </a:solidFill>
                  </a:rPr>
                  <a:t>4.  </a:t>
                </a:r>
                <a:r>
                  <a:rPr lang="en-US" altLang="zh-TW" sz="2600" dirty="0">
                    <a:solidFill>
                      <a:srgbClr val="C00000"/>
                    </a:solidFill>
                  </a:rPr>
                  <a:t>Clique Problem </a:t>
                </a:r>
              </a:p>
              <a:p>
                <a:pPr marL="400050" lvl="1" indent="0">
                  <a:buNone/>
                </a:pPr>
                <a:r>
                  <a:rPr lang="en-US" altLang="zh-TW" sz="2600" dirty="0">
                    <a:solidFill>
                      <a:srgbClr val="0070C0"/>
                    </a:solidFill>
                  </a:rPr>
                  <a:t>A clique in an undirected graph </a:t>
                </a:r>
                <a14:m>
                  <m:oMath xmlns:m="http://schemas.openxmlformats.org/officeDocument/2006/math">
                    <m:r>
                      <a:rPr lang="en-US" altLang="zh-TW" sz="2600" b="0" i="1" smtClean="0">
                        <a:solidFill>
                          <a:srgbClr val="0070C0"/>
                        </a:solidFill>
                        <a:latin typeface="Cambria Math"/>
                      </a:rPr>
                      <m:t>𝐺</m:t>
                    </m:r>
                    <m:r>
                      <a:rPr lang="en-US" altLang="zh-TW" sz="2600" b="0" i="1" smtClean="0">
                        <a:solidFill>
                          <a:srgbClr val="0070C0"/>
                        </a:solidFill>
                        <a:latin typeface="Cambria Math"/>
                      </a:rPr>
                      <m:t>=(</m:t>
                    </m:r>
                    <m:r>
                      <a:rPr lang="en-US" altLang="zh-TW" sz="2600" b="0" i="1" smtClean="0">
                        <a:solidFill>
                          <a:srgbClr val="0070C0"/>
                        </a:solidFill>
                        <a:latin typeface="Cambria Math"/>
                      </a:rPr>
                      <m:t>𝑉</m:t>
                    </m:r>
                    <m:r>
                      <a:rPr lang="en-US" altLang="zh-TW" sz="2600" b="0" i="1" smtClean="0">
                        <a:solidFill>
                          <a:srgbClr val="0070C0"/>
                        </a:solidFill>
                        <a:latin typeface="Cambria Math"/>
                      </a:rPr>
                      <m:t>,</m:t>
                    </m:r>
                    <m:r>
                      <a:rPr lang="en-US" altLang="zh-TW" sz="2600" b="0" i="1" smtClean="0">
                        <a:solidFill>
                          <a:srgbClr val="0070C0"/>
                        </a:solidFill>
                        <a:latin typeface="Cambria Math"/>
                      </a:rPr>
                      <m:t>𝐸</m:t>
                    </m:r>
                    <m:r>
                      <a:rPr lang="en-US" altLang="zh-TW" sz="2600" b="0" i="1" smtClean="0">
                        <a:solidFill>
                          <a:srgbClr val="0070C0"/>
                        </a:solidFill>
                        <a:latin typeface="Cambria Math"/>
                      </a:rPr>
                      <m:t>)</m:t>
                    </m:r>
                  </m:oMath>
                </a14:m>
                <a:r>
                  <a:rPr lang="en-US" altLang="zh-TW" sz="2600" dirty="0" smtClean="0">
                    <a:solidFill>
                      <a:srgbClr val="0070C0"/>
                    </a:solidFill>
                  </a:rPr>
                  <a:t> </a:t>
                </a:r>
                <a:r>
                  <a:rPr lang="en-US" altLang="zh-TW" sz="2600" dirty="0">
                    <a:solidFill>
                      <a:srgbClr val="0070C0"/>
                    </a:solidFill>
                  </a:rPr>
                  <a:t>is a subset </a:t>
                </a:r>
                <a14:m>
                  <m:oMath xmlns:m="http://schemas.openxmlformats.org/officeDocument/2006/math">
                    <m:r>
                      <a:rPr lang="en-US" altLang="zh-TW" sz="2600" b="0" i="1" smtClean="0">
                        <a:solidFill>
                          <a:srgbClr val="0070C0"/>
                        </a:solidFill>
                        <a:latin typeface="Cambria Math"/>
                      </a:rPr>
                      <m:t>𝑊</m:t>
                    </m:r>
                    <m:r>
                      <a:rPr lang="en-US" altLang="zh-TW" sz="2600" b="0" i="0" smtClean="0">
                        <a:solidFill>
                          <a:srgbClr val="0070C0"/>
                        </a:solidFill>
                        <a:latin typeface="Cambria Math"/>
                      </a:rPr>
                      <m:t> </m:t>
                    </m:r>
                  </m:oMath>
                </a14:m>
                <a:r>
                  <a:rPr lang="en-US" altLang="zh-TW" sz="2600" dirty="0">
                    <a:solidFill>
                      <a:srgbClr val="0070C0"/>
                    </a:solidFill>
                  </a:rPr>
                  <a:t>of </a:t>
                </a:r>
                <a14:m>
                  <m:oMath xmlns:m="http://schemas.openxmlformats.org/officeDocument/2006/math">
                    <m:r>
                      <m:rPr>
                        <m:sty m:val="p"/>
                      </m:rPr>
                      <a:rPr lang="en-US" altLang="zh-TW" sz="2600" dirty="0" smtClean="0">
                        <a:solidFill>
                          <a:srgbClr val="0070C0"/>
                        </a:solidFill>
                        <a:latin typeface="Cambria Math"/>
                      </a:rPr>
                      <m:t>V</m:t>
                    </m:r>
                  </m:oMath>
                </a14:m>
                <a:r>
                  <a:rPr lang="en-US" altLang="zh-TW" sz="2600" dirty="0" smtClean="0">
                    <a:solidFill>
                      <a:srgbClr val="0070C0"/>
                    </a:solidFill>
                  </a:rPr>
                  <a:t> </a:t>
                </a:r>
                <a:r>
                  <a:rPr lang="en-US" altLang="zh-TW" sz="2600" dirty="0">
                    <a:solidFill>
                      <a:srgbClr val="0070C0"/>
                    </a:solidFill>
                  </a:rPr>
                  <a:t>such that each vertex in</a:t>
                </a:r>
                <a14:m>
                  <m:oMath xmlns:m="http://schemas.openxmlformats.org/officeDocument/2006/math">
                    <m:r>
                      <a:rPr lang="en-US" altLang="zh-TW" sz="2600" b="0" i="0" smtClean="0">
                        <a:solidFill>
                          <a:srgbClr val="0070C0"/>
                        </a:solidFill>
                        <a:latin typeface="Cambria Math"/>
                      </a:rPr>
                      <m:t> </m:t>
                    </m:r>
                    <m:r>
                      <a:rPr lang="en-US" altLang="zh-TW" sz="2600" i="1">
                        <a:solidFill>
                          <a:srgbClr val="0070C0"/>
                        </a:solidFill>
                        <a:latin typeface="Cambria Math"/>
                      </a:rPr>
                      <m:t>𝑊</m:t>
                    </m:r>
                  </m:oMath>
                </a14:m>
                <a:r>
                  <a:rPr lang="en-US" altLang="zh-TW" sz="2600" dirty="0" smtClean="0">
                    <a:solidFill>
                      <a:srgbClr val="0070C0"/>
                    </a:solidFill>
                  </a:rPr>
                  <a:t> </a:t>
                </a:r>
                <a:r>
                  <a:rPr lang="en-US" altLang="zh-TW" sz="2600" dirty="0">
                    <a:solidFill>
                      <a:srgbClr val="0070C0"/>
                    </a:solidFill>
                  </a:rPr>
                  <a:t>is adjacent to all the other vertices in</a:t>
                </a:r>
                <a:r>
                  <a:rPr lang="en-US" altLang="zh-TW" sz="2600" dirty="0" smtClean="0">
                    <a:solidFill>
                      <a:srgbClr val="0070C0"/>
                    </a:solidFill>
                  </a:rPr>
                  <a:t> </a:t>
                </a:r>
                <a14:m>
                  <m:oMath xmlns:m="http://schemas.openxmlformats.org/officeDocument/2006/math">
                    <m:r>
                      <a:rPr lang="en-US" altLang="zh-TW" sz="2600" i="1">
                        <a:solidFill>
                          <a:srgbClr val="0070C0"/>
                        </a:solidFill>
                        <a:latin typeface="Cambria Math"/>
                      </a:rPr>
                      <m:t>𝑊</m:t>
                    </m:r>
                  </m:oMath>
                </a14:m>
                <a:r>
                  <a:rPr lang="en-US" altLang="zh-TW" sz="2600" dirty="0">
                    <a:solidFill>
                      <a:srgbClr val="0070C0"/>
                    </a:solidFill>
                  </a:rPr>
                  <a:t>. For </a:t>
                </a:r>
                <a:r>
                  <a:rPr lang="en-US" altLang="zh-TW" sz="2600" dirty="0" smtClean="0">
                    <a:solidFill>
                      <a:srgbClr val="0070C0"/>
                    </a:solidFill>
                  </a:rPr>
                  <a:t>the following graph, </a:t>
                </a:r>
                <a14:m>
                  <m:oMath xmlns:m="http://schemas.openxmlformats.org/officeDocument/2006/math">
                    <m:r>
                      <a:rPr lang="en-US" altLang="zh-TW" sz="2600" b="0" i="1" smtClean="0">
                        <a:solidFill>
                          <a:srgbClr val="0070C0"/>
                        </a:solidFill>
                        <a:latin typeface="Cambria Math"/>
                      </a:rPr>
                      <m:t>{</m:t>
                    </m:r>
                    <m:sSub>
                      <m:sSubPr>
                        <m:ctrlPr>
                          <a:rPr lang="en-US" altLang="zh-TW" sz="2600" b="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2</m:t>
                        </m:r>
                      </m:sub>
                    </m:sSub>
                    <m:r>
                      <a:rPr lang="en-US" altLang="zh-TW" sz="2600" b="0" i="1" smtClean="0">
                        <a:solidFill>
                          <a:srgbClr val="0070C0"/>
                        </a:solidFill>
                        <a:latin typeface="Cambria Math"/>
                      </a:rPr>
                      <m:t>,</m:t>
                    </m:r>
                    <m:sSub>
                      <m:sSubPr>
                        <m:ctrlPr>
                          <a:rPr lang="en-US" altLang="zh-TW" sz="2600" b="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3</m:t>
                        </m:r>
                      </m:sub>
                    </m:sSub>
                    <m:r>
                      <a:rPr lang="en-US" altLang="zh-TW" sz="2600" b="0" i="1" smtClean="0">
                        <a:solidFill>
                          <a:srgbClr val="0070C0"/>
                        </a:solidFill>
                        <a:latin typeface="Cambria Math"/>
                      </a:rPr>
                      <m:t>,</m:t>
                    </m:r>
                    <m:sSub>
                      <m:sSubPr>
                        <m:ctrlPr>
                          <a:rPr lang="en-US" altLang="zh-TW" sz="2600" b="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4</m:t>
                        </m:r>
                      </m:sub>
                    </m:sSub>
                    <m:r>
                      <a:rPr lang="en-US" altLang="zh-TW" sz="2600" b="0" i="1" smtClean="0">
                        <a:solidFill>
                          <a:srgbClr val="0070C0"/>
                        </a:solidFill>
                        <a:latin typeface="Cambria Math"/>
                      </a:rPr>
                      <m:t>}</m:t>
                    </m:r>
                  </m:oMath>
                </a14:m>
                <a:r>
                  <a:rPr lang="en-US" altLang="zh-TW" sz="2600" dirty="0">
                    <a:solidFill>
                      <a:srgbClr val="0070C0"/>
                    </a:solidFill>
                  </a:rPr>
                  <a:t> is a clique, whereas </a:t>
                </a:r>
                <a14:m>
                  <m:oMath xmlns:m="http://schemas.openxmlformats.org/officeDocument/2006/math">
                    <m:r>
                      <a:rPr lang="en-US" altLang="zh-TW" sz="2600" b="0" i="1" smtClean="0">
                        <a:solidFill>
                          <a:srgbClr val="0070C0"/>
                        </a:solidFill>
                        <a:latin typeface="Cambria Math"/>
                      </a:rPr>
                      <m:t>{</m:t>
                    </m:r>
                    <m:sSub>
                      <m:sSubPr>
                        <m:ctrlPr>
                          <a:rPr lang="en-US" altLang="zh-TW" sz="2600" b="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1</m:t>
                        </m:r>
                      </m:sub>
                    </m:sSub>
                    <m:r>
                      <a:rPr lang="en-US" altLang="zh-TW" sz="2600" b="0" i="1" smtClean="0">
                        <a:solidFill>
                          <a:srgbClr val="0070C0"/>
                        </a:solidFill>
                        <a:latin typeface="Cambria Math"/>
                      </a:rPr>
                      <m:t>,</m:t>
                    </m:r>
                    <m:sSub>
                      <m:sSubPr>
                        <m:ctrlPr>
                          <a:rPr lang="en-US" altLang="zh-TW" sz="2600" b="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2</m:t>
                        </m:r>
                      </m:sub>
                    </m:sSub>
                    <m:r>
                      <a:rPr lang="en-US" altLang="zh-TW" sz="2600" b="0" i="1" smtClean="0">
                        <a:solidFill>
                          <a:srgbClr val="0070C0"/>
                        </a:solidFill>
                        <a:latin typeface="Cambria Math"/>
                      </a:rPr>
                      <m:t>,</m:t>
                    </m:r>
                    <m:sSub>
                      <m:sSubPr>
                        <m:ctrlPr>
                          <a:rPr lang="en-US" altLang="zh-TW" sz="2600" b="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3</m:t>
                        </m:r>
                      </m:sub>
                    </m:sSub>
                    <m:r>
                      <a:rPr lang="en-US" altLang="zh-TW" sz="2600" b="0" i="1" smtClean="0">
                        <a:solidFill>
                          <a:srgbClr val="0070C0"/>
                        </a:solidFill>
                        <a:latin typeface="Cambria Math"/>
                      </a:rPr>
                      <m:t>}</m:t>
                    </m:r>
                  </m:oMath>
                </a14:m>
                <a:r>
                  <a:rPr lang="en-US" altLang="zh-TW" sz="2600" dirty="0">
                    <a:solidFill>
                      <a:srgbClr val="0070C0"/>
                    </a:solidFill>
                  </a:rPr>
                  <a:t> is not a clique because </a:t>
                </a:r>
                <a14:m>
                  <m:oMath xmlns:m="http://schemas.openxmlformats.org/officeDocument/2006/math">
                    <m:sSub>
                      <m:sSubPr>
                        <m:ctrlPr>
                          <a:rPr lang="en-US" altLang="zh-TW" sz="260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1</m:t>
                        </m:r>
                      </m:sub>
                    </m:sSub>
                  </m:oMath>
                </a14:m>
                <a:r>
                  <a:rPr lang="en-US" altLang="zh-TW" sz="2600" dirty="0" smtClean="0">
                    <a:solidFill>
                      <a:srgbClr val="0070C0"/>
                    </a:solidFill>
                  </a:rPr>
                  <a:t> </a:t>
                </a:r>
                <a:r>
                  <a:rPr lang="en-US" altLang="zh-TW" sz="2600" dirty="0">
                    <a:solidFill>
                      <a:srgbClr val="0070C0"/>
                    </a:solidFill>
                  </a:rPr>
                  <a:t>is not adjacent to </a:t>
                </a:r>
                <a14:m>
                  <m:oMath xmlns:m="http://schemas.openxmlformats.org/officeDocument/2006/math">
                    <m:sSub>
                      <m:sSubPr>
                        <m:ctrlPr>
                          <a:rPr lang="en-US" altLang="zh-TW" sz="2600" i="1" smtClean="0">
                            <a:solidFill>
                              <a:srgbClr val="0070C0"/>
                            </a:solidFill>
                            <a:latin typeface="Cambria Math" panose="02040503050406030204" pitchFamily="18" charset="0"/>
                          </a:rPr>
                        </m:ctrlPr>
                      </m:sSubPr>
                      <m:e>
                        <m:r>
                          <a:rPr lang="en-US" altLang="zh-TW" sz="2600" b="0" i="1" smtClean="0">
                            <a:solidFill>
                              <a:srgbClr val="0070C0"/>
                            </a:solidFill>
                            <a:latin typeface="Cambria Math"/>
                          </a:rPr>
                          <m:t>𝑣</m:t>
                        </m:r>
                      </m:e>
                      <m:sub>
                        <m:r>
                          <a:rPr lang="en-US" altLang="zh-TW" sz="2600" b="0" i="1" smtClean="0">
                            <a:solidFill>
                              <a:srgbClr val="0070C0"/>
                            </a:solidFill>
                            <a:latin typeface="Cambria Math"/>
                          </a:rPr>
                          <m:t>3</m:t>
                        </m:r>
                      </m:sub>
                    </m:sSub>
                  </m:oMath>
                </a14:m>
                <a:r>
                  <a:rPr lang="en-US" altLang="zh-TW" sz="2600" dirty="0" smtClean="0">
                    <a:solidFill>
                      <a:srgbClr val="0070C0"/>
                    </a:solidFill>
                  </a:rPr>
                  <a:t>. </a:t>
                </a:r>
                <a:r>
                  <a:rPr lang="en-US" altLang="zh-TW" sz="2600" dirty="0">
                    <a:solidFill>
                      <a:srgbClr val="0070C0"/>
                    </a:solidFill>
                  </a:rPr>
                  <a:t>A </a:t>
                </a:r>
                <a:r>
                  <a:rPr lang="en-US" altLang="zh-TW" sz="2600" i="1" u="sng" dirty="0">
                    <a:solidFill>
                      <a:srgbClr val="C00000"/>
                    </a:solidFill>
                  </a:rPr>
                  <a:t>maximal clique </a:t>
                </a:r>
                <a:r>
                  <a:rPr lang="en-US" altLang="zh-TW" sz="2600" dirty="0">
                    <a:solidFill>
                      <a:srgbClr val="0070C0"/>
                    </a:solidFill>
                  </a:rPr>
                  <a:t>is a clique of maximal size. The only maximal clique in the </a:t>
                </a:r>
                <a:r>
                  <a:rPr lang="en-US" altLang="zh-TW" sz="2600" dirty="0" smtClean="0">
                    <a:solidFill>
                      <a:srgbClr val="0070C0"/>
                    </a:solidFill>
                  </a:rPr>
                  <a:t>graph </a:t>
                </a:r>
                <a:r>
                  <a:rPr lang="en-US" altLang="zh-TW" sz="2600" dirty="0">
                    <a:solidFill>
                      <a:srgbClr val="0070C0"/>
                    </a:solidFill>
                  </a:rPr>
                  <a:t>is </a:t>
                </a:r>
                <a14:m>
                  <m:oMath xmlns:m="http://schemas.openxmlformats.org/officeDocument/2006/math">
                    <m:r>
                      <a:rPr lang="en-US" altLang="zh-TW" sz="2600" i="1">
                        <a:solidFill>
                          <a:srgbClr val="0070C0"/>
                        </a:solidFill>
                        <a:latin typeface="Cambria Math"/>
                      </a:rPr>
                      <m:t>{</m:t>
                    </m:r>
                    <m:sSub>
                      <m:sSubPr>
                        <m:ctrlPr>
                          <a:rPr lang="en-US" altLang="zh-TW" sz="2600" i="1">
                            <a:solidFill>
                              <a:srgbClr val="0070C0"/>
                            </a:solidFill>
                            <a:latin typeface="Cambria Math" panose="02040503050406030204" pitchFamily="18" charset="0"/>
                          </a:rPr>
                        </m:ctrlPr>
                      </m:sSubPr>
                      <m:e>
                        <m:r>
                          <a:rPr lang="en-US" altLang="zh-TW" sz="2600" i="1">
                            <a:solidFill>
                              <a:srgbClr val="0070C0"/>
                            </a:solidFill>
                            <a:latin typeface="Cambria Math"/>
                          </a:rPr>
                          <m:t>𝑣</m:t>
                        </m:r>
                      </m:e>
                      <m:sub>
                        <m:r>
                          <a:rPr lang="en-US" altLang="zh-TW" sz="2600" i="1">
                            <a:solidFill>
                              <a:srgbClr val="0070C0"/>
                            </a:solidFill>
                            <a:latin typeface="Cambria Math"/>
                          </a:rPr>
                          <m:t>1</m:t>
                        </m:r>
                      </m:sub>
                    </m:sSub>
                    <m:r>
                      <a:rPr lang="en-US" altLang="zh-TW" sz="2600" i="1">
                        <a:solidFill>
                          <a:srgbClr val="0070C0"/>
                        </a:solidFill>
                        <a:latin typeface="Cambria Math"/>
                      </a:rPr>
                      <m:t>,</m:t>
                    </m:r>
                    <m:sSub>
                      <m:sSubPr>
                        <m:ctrlPr>
                          <a:rPr lang="en-US" altLang="zh-TW" sz="2600" i="1">
                            <a:solidFill>
                              <a:srgbClr val="0070C0"/>
                            </a:solidFill>
                            <a:latin typeface="Cambria Math" panose="02040503050406030204" pitchFamily="18" charset="0"/>
                          </a:rPr>
                        </m:ctrlPr>
                      </m:sSubPr>
                      <m:e>
                        <m:r>
                          <a:rPr lang="en-US" altLang="zh-TW" sz="2600" i="1">
                            <a:solidFill>
                              <a:srgbClr val="0070C0"/>
                            </a:solidFill>
                            <a:latin typeface="Cambria Math"/>
                          </a:rPr>
                          <m:t>𝑣</m:t>
                        </m:r>
                      </m:e>
                      <m:sub>
                        <m:r>
                          <a:rPr lang="en-US" altLang="zh-TW" sz="2600" i="1">
                            <a:solidFill>
                              <a:srgbClr val="0070C0"/>
                            </a:solidFill>
                            <a:latin typeface="Cambria Math"/>
                          </a:rPr>
                          <m:t>2</m:t>
                        </m:r>
                      </m:sub>
                    </m:sSub>
                    <m:r>
                      <a:rPr lang="en-US" altLang="zh-TW" sz="2600" i="1">
                        <a:solidFill>
                          <a:srgbClr val="0070C0"/>
                        </a:solidFill>
                        <a:latin typeface="Cambria Math"/>
                      </a:rPr>
                      <m:t>,</m:t>
                    </m:r>
                    <m:sSub>
                      <m:sSubPr>
                        <m:ctrlPr>
                          <a:rPr lang="en-US" altLang="zh-TW" sz="2600" i="1">
                            <a:solidFill>
                              <a:srgbClr val="0070C0"/>
                            </a:solidFill>
                            <a:latin typeface="Cambria Math" panose="02040503050406030204" pitchFamily="18" charset="0"/>
                          </a:rPr>
                        </m:ctrlPr>
                      </m:sSubPr>
                      <m:e>
                        <m:r>
                          <a:rPr lang="en-US" altLang="zh-TW" sz="2600" i="1">
                            <a:solidFill>
                              <a:srgbClr val="0070C0"/>
                            </a:solidFill>
                            <a:latin typeface="Cambria Math"/>
                          </a:rPr>
                          <m:t>𝑣</m:t>
                        </m:r>
                      </m:e>
                      <m:sub>
                        <m:r>
                          <a:rPr lang="en-US" altLang="zh-TW" sz="2600" b="0" i="1" smtClean="0">
                            <a:solidFill>
                              <a:srgbClr val="0070C0"/>
                            </a:solidFill>
                            <a:latin typeface="Cambria Math"/>
                          </a:rPr>
                          <m:t>4</m:t>
                        </m:r>
                      </m:sub>
                    </m:sSub>
                    <m:r>
                      <a:rPr lang="en-US" altLang="zh-TW" sz="2600" b="0" i="1" smtClean="0">
                        <a:solidFill>
                          <a:srgbClr val="0070C0"/>
                        </a:solidFill>
                        <a:latin typeface="Cambria Math"/>
                      </a:rPr>
                      <m:t>, </m:t>
                    </m:r>
                    <m:sSub>
                      <m:sSubPr>
                        <m:ctrlPr>
                          <a:rPr lang="en-US" altLang="zh-TW" sz="2600" i="1" dirty="0" smtClean="0">
                            <a:solidFill>
                              <a:srgbClr val="0070C0"/>
                            </a:solidFill>
                            <a:latin typeface="Cambria Math" panose="02040503050406030204" pitchFamily="18" charset="0"/>
                          </a:rPr>
                        </m:ctrlPr>
                      </m:sSubPr>
                      <m:e>
                        <m:r>
                          <a:rPr lang="en-US" altLang="zh-TW" sz="2600" b="0" i="1" dirty="0" smtClean="0">
                            <a:solidFill>
                              <a:srgbClr val="0070C0"/>
                            </a:solidFill>
                            <a:latin typeface="Cambria Math"/>
                          </a:rPr>
                          <m:t>𝑣</m:t>
                        </m:r>
                      </m:e>
                      <m:sub>
                        <m:r>
                          <a:rPr lang="en-US" altLang="zh-TW" sz="2600" b="0" i="1" dirty="0" smtClean="0">
                            <a:solidFill>
                              <a:srgbClr val="0070C0"/>
                            </a:solidFill>
                            <a:latin typeface="Cambria Math"/>
                          </a:rPr>
                          <m:t>5</m:t>
                        </m:r>
                      </m:sub>
                    </m:sSub>
                    <m:r>
                      <a:rPr lang="en-US" altLang="zh-TW" sz="2600" i="1">
                        <a:solidFill>
                          <a:srgbClr val="0070C0"/>
                        </a:solidFill>
                        <a:latin typeface="Cambria Math"/>
                      </a:rPr>
                      <m:t>}</m:t>
                    </m:r>
                  </m:oMath>
                </a14:m>
                <a:r>
                  <a:rPr lang="en-US" altLang="zh-TW" sz="2600" dirty="0">
                    <a:solidFill>
                      <a:srgbClr val="0070C0"/>
                    </a:solidFill>
                  </a:rPr>
                  <a:t> </a:t>
                </a:r>
                <a:r>
                  <a:rPr lang="en-US" altLang="zh-TW" sz="2600" dirty="0" smtClean="0">
                    <a:solidFill>
                      <a:srgbClr val="0070C0"/>
                    </a:solidFill>
                  </a:rPr>
                  <a:t>.</a:t>
                </a:r>
                <a:endParaRPr lang="en-US" altLang="zh-TW" sz="2600" dirty="0">
                  <a:solidFill>
                    <a:srgbClr val="0070C0"/>
                  </a:solidFill>
                </a:endParaRPr>
              </a:p>
              <a:p>
                <a:pPr marL="400050" lvl="1" indent="0">
                  <a:buNone/>
                </a:pPr>
                <a:endParaRPr lang="en-US" altLang="zh-TW" dirty="0">
                  <a:solidFill>
                    <a:srgbClr val="C00000"/>
                  </a:solidFill>
                </a:endParaRPr>
              </a:p>
              <a:p>
                <a:endParaRPr lang="en-US" altLang="zh-TW" dirty="0"/>
              </a:p>
              <a:p>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052736"/>
                <a:ext cx="8363272" cy="5328592"/>
              </a:xfrm>
              <a:blipFill rotWithShape="1">
                <a:blip r:embed="rId2"/>
                <a:stretch>
                  <a:fillRect t="-915" r="-1895"/>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15</a:t>
            </a:fld>
            <a:endParaRPr lang="en-US" altLang="zh-TW"/>
          </a:p>
        </p:txBody>
      </p:sp>
    </p:spTree>
    <p:extLst>
      <p:ext uri="{BB962C8B-B14F-4D97-AF65-F5344CB8AC3E}">
        <p14:creationId xmlns:p14="http://schemas.microsoft.com/office/powerpoint/2010/main" val="1171395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Theory of NP</a:t>
            </a:r>
            <a:endParaRPr lang="zh-TW" altLang="en-US" sz="2800" dirty="0"/>
          </a:p>
        </p:txBody>
      </p:sp>
      <p:sp>
        <p:nvSpPr>
          <p:cNvPr id="3" name="內容版面配置區 2"/>
          <p:cNvSpPr>
            <a:spLocks noGrp="1"/>
          </p:cNvSpPr>
          <p:nvPr>
            <p:ph idx="1"/>
          </p:nvPr>
        </p:nvSpPr>
        <p:spPr>
          <a:xfrm>
            <a:off x="457200" y="1412776"/>
            <a:ext cx="8229600" cy="4873744"/>
          </a:xfrm>
        </p:spPr>
        <p:txBody>
          <a:bodyPr>
            <a:normAutofit/>
          </a:bodyPr>
          <a:lstStyle/>
          <a:p>
            <a:pPr marL="400050" lvl="1" indent="0">
              <a:buNone/>
            </a:pPr>
            <a:r>
              <a:rPr lang="en-US" altLang="zh-TW" sz="2400" dirty="0">
                <a:solidFill>
                  <a:srgbClr val="0070C0"/>
                </a:solidFill>
              </a:rPr>
              <a:t>The </a:t>
            </a:r>
            <a:r>
              <a:rPr lang="en-US" altLang="zh-TW" sz="2400" b="1" i="1" dirty="0">
                <a:solidFill>
                  <a:srgbClr val="C00000"/>
                </a:solidFill>
              </a:rPr>
              <a:t>Clique Optimization problem</a:t>
            </a:r>
            <a:r>
              <a:rPr lang="en-US" altLang="zh-TW" sz="2400" i="1" dirty="0">
                <a:solidFill>
                  <a:srgbClr val="C00000"/>
                </a:solidFill>
              </a:rPr>
              <a:t> </a:t>
            </a:r>
            <a:r>
              <a:rPr lang="en-US" altLang="zh-TW" sz="2400" dirty="0">
                <a:solidFill>
                  <a:srgbClr val="0070C0"/>
                </a:solidFill>
              </a:rPr>
              <a:t>is to determine the size of a maximal clique for a given graph.</a:t>
            </a:r>
          </a:p>
          <a:p>
            <a:pPr marL="400050" lvl="1" indent="0">
              <a:buNone/>
            </a:pPr>
            <a:r>
              <a:rPr lang="en-US" altLang="zh-TW" sz="2400" dirty="0">
                <a:solidFill>
                  <a:srgbClr val="0070C0"/>
                </a:solidFill>
              </a:rPr>
              <a:t>The </a:t>
            </a:r>
            <a:r>
              <a:rPr lang="en-US" altLang="zh-TW" sz="2400" i="1" dirty="0">
                <a:solidFill>
                  <a:srgbClr val="C00000"/>
                </a:solidFill>
              </a:rPr>
              <a:t>Clique Decision problem </a:t>
            </a:r>
            <a:r>
              <a:rPr lang="en-US" altLang="zh-TW" sz="2400" dirty="0">
                <a:solidFill>
                  <a:srgbClr val="0070C0"/>
                </a:solidFill>
              </a:rPr>
              <a:t>is to determine, for a positive integer </a:t>
            </a:r>
            <a:r>
              <a:rPr lang="en-US" altLang="zh-TW" sz="2400" i="1" dirty="0">
                <a:solidFill>
                  <a:srgbClr val="C00000"/>
                </a:solidFill>
              </a:rPr>
              <a:t>k</a:t>
            </a:r>
            <a:r>
              <a:rPr lang="en-US" altLang="zh-TW" sz="2400" dirty="0">
                <a:solidFill>
                  <a:srgbClr val="0070C0"/>
                </a:solidFill>
              </a:rPr>
              <a:t>, whether there is a clique containing at least </a:t>
            </a:r>
            <a:r>
              <a:rPr lang="en-US" altLang="zh-TW" sz="2400" i="1" dirty="0">
                <a:solidFill>
                  <a:srgbClr val="C00000"/>
                </a:solidFill>
              </a:rPr>
              <a:t>k</a:t>
            </a:r>
            <a:r>
              <a:rPr lang="en-US" altLang="zh-TW" sz="2400" dirty="0">
                <a:solidFill>
                  <a:srgbClr val="0070C0"/>
                </a:solidFill>
              </a:rPr>
              <a:t> vertices. This problem has the same parameters as the </a:t>
            </a:r>
            <a:r>
              <a:rPr lang="en-US" altLang="zh-TW" sz="2400" i="1" dirty="0">
                <a:solidFill>
                  <a:srgbClr val="C00000"/>
                </a:solidFill>
              </a:rPr>
              <a:t>Clique Optimization problem </a:t>
            </a:r>
            <a:r>
              <a:rPr lang="en-US" altLang="zh-TW" sz="2400" dirty="0">
                <a:solidFill>
                  <a:srgbClr val="0070C0"/>
                </a:solidFill>
              </a:rPr>
              <a:t>plus the additional parameter </a:t>
            </a:r>
            <a:r>
              <a:rPr lang="en-US" altLang="zh-TW" sz="2400" i="1" dirty="0">
                <a:solidFill>
                  <a:srgbClr val="C00000"/>
                </a:solidFill>
              </a:rPr>
              <a:t>k</a:t>
            </a:r>
            <a:r>
              <a:rPr lang="en-US" altLang="zh-TW" sz="2400" dirty="0">
                <a:solidFill>
                  <a:srgbClr val="0070C0"/>
                </a:solidFill>
              </a:rPr>
              <a:t>. </a:t>
            </a:r>
          </a:p>
          <a:p>
            <a:pPr marL="400050" lvl="1" indent="0">
              <a:buNone/>
            </a:pPr>
            <a:endParaRPr lang="en-US" altLang="zh-TW" sz="2400" dirty="0">
              <a:solidFill>
                <a:srgbClr val="0070C0"/>
              </a:solidFill>
            </a:endParaRPr>
          </a:p>
          <a:p>
            <a:pPr marL="400050" lvl="1" indent="0">
              <a:buNone/>
            </a:pPr>
            <a:r>
              <a:rPr lang="en-US" altLang="zh-TW" sz="2400" dirty="0">
                <a:solidFill>
                  <a:srgbClr val="0070C0"/>
                </a:solidFill>
              </a:rPr>
              <a:t> </a:t>
            </a:r>
          </a:p>
          <a:p>
            <a:pPr marL="400050" lvl="1" indent="0">
              <a:buNone/>
            </a:pPr>
            <a:endParaRPr lang="zh-TW" altLang="en-US" sz="2400" dirty="0">
              <a:solidFill>
                <a:srgbClr val="0070C0"/>
              </a:solidFill>
            </a:endParaRPr>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16</a:t>
            </a:fld>
            <a:endParaRPr lang="en-US" altLang="zh-TW"/>
          </a:p>
        </p:txBody>
      </p:sp>
      <mc:AlternateContent xmlns:mc="http://schemas.openxmlformats.org/markup-compatibility/2006" xmlns:a14="http://schemas.microsoft.com/office/drawing/2010/main">
        <mc:Choice Requires="a14">
          <p:sp>
            <p:nvSpPr>
              <p:cNvPr id="5" name="橢圓 4"/>
              <p:cNvSpPr/>
              <p:nvPr/>
            </p:nvSpPr>
            <p:spPr>
              <a:xfrm>
                <a:off x="1403648" y="4221088"/>
                <a:ext cx="864096"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solidFill>
                                <a:srgbClr val="C00000"/>
                              </a:solidFill>
                              <a:latin typeface="Cambria Math" panose="02040503050406030204" pitchFamily="18" charset="0"/>
                            </a:rPr>
                          </m:ctrlPr>
                        </m:sSubPr>
                        <m:e>
                          <m:r>
                            <a:rPr lang="en-US" altLang="zh-TW" sz="2400" b="0" i="1" smtClean="0">
                              <a:solidFill>
                                <a:srgbClr val="C00000"/>
                              </a:solidFill>
                              <a:latin typeface="Cambria Math"/>
                            </a:rPr>
                            <m:t>𝑣</m:t>
                          </m:r>
                        </m:e>
                        <m:sub>
                          <m:r>
                            <a:rPr lang="en-US" altLang="zh-TW" sz="2400" b="0" i="1" smtClean="0">
                              <a:solidFill>
                                <a:srgbClr val="C00000"/>
                              </a:solidFill>
                              <a:latin typeface="Cambria Math"/>
                            </a:rPr>
                            <m:t>1</m:t>
                          </m:r>
                        </m:sub>
                      </m:sSub>
                    </m:oMath>
                  </m:oMathPara>
                </a14:m>
                <a:endParaRPr lang="zh-TW" altLang="en-US" dirty="0"/>
              </a:p>
            </p:txBody>
          </p:sp>
        </mc:Choice>
        <mc:Fallback xmlns="">
          <p:sp>
            <p:nvSpPr>
              <p:cNvPr id="5" name="橢圓 4"/>
              <p:cNvSpPr>
                <a:spLocks noRot="1" noChangeAspect="1" noMove="1" noResize="1" noEditPoints="1" noAdjustHandles="1" noChangeArrowheads="1" noChangeShapeType="1" noTextEdit="1"/>
              </p:cNvSpPr>
              <p:nvPr/>
            </p:nvSpPr>
            <p:spPr>
              <a:xfrm>
                <a:off x="1403648" y="4221088"/>
                <a:ext cx="864096" cy="576064"/>
              </a:xfrm>
              <a:prstGeom prst="ellipse">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橢圓 6"/>
              <p:cNvSpPr/>
              <p:nvPr/>
            </p:nvSpPr>
            <p:spPr>
              <a:xfrm>
                <a:off x="3754692" y="4221088"/>
                <a:ext cx="864096"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solidFill>
                                <a:srgbClr val="C00000"/>
                              </a:solidFill>
                              <a:latin typeface="Cambria Math" panose="02040503050406030204" pitchFamily="18" charset="0"/>
                            </a:rPr>
                          </m:ctrlPr>
                        </m:sSubPr>
                        <m:e>
                          <m:r>
                            <a:rPr lang="en-US" altLang="zh-TW" sz="2400" b="0" i="1" smtClean="0">
                              <a:solidFill>
                                <a:srgbClr val="C00000"/>
                              </a:solidFill>
                              <a:latin typeface="Cambria Math"/>
                            </a:rPr>
                            <m:t>𝑣</m:t>
                          </m:r>
                        </m:e>
                        <m:sub>
                          <m:r>
                            <a:rPr lang="en-US" altLang="zh-TW" sz="2400" b="0" i="1" smtClean="0">
                              <a:solidFill>
                                <a:srgbClr val="C00000"/>
                              </a:solidFill>
                              <a:latin typeface="Cambria Math"/>
                            </a:rPr>
                            <m:t>2</m:t>
                          </m:r>
                        </m:sub>
                      </m:sSub>
                    </m:oMath>
                  </m:oMathPara>
                </a14:m>
                <a:endParaRPr lang="zh-TW" altLang="en-US" dirty="0"/>
              </a:p>
            </p:txBody>
          </p:sp>
        </mc:Choice>
        <mc:Fallback xmlns="">
          <p:sp>
            <p:nvSpPr>
              <p:cNvPr id="7" name="橢圓 6"/>
              <p:cNvSpPr>
                <a:spLocks noRot="1" noChangeAspect="1" noMove="1" noResize="1" noEditPoints="1" noAdjustHandles="1" noChangeArrowheads="1" noChangeShapeType="1" noTextEdit="1"/>
              </p:cNvSpPr>
              <p:nvPr/>
            </p:nvSpPr>
            <p:spPr>
              <a:xfrm>
                <a:off x="3754692" y="4221088"/>
                <a:ext cx="864096" cy="576064"/>
              </a:xfrm>
              <a:prstGeom prst="ellipse">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橢圓 7"/>
              <p:cNvSpPr/>
              <p:nvPr/>
            </p:nvSpPr>
            <p:spPr>
              <a:xfrm>
                <a:off x="5580112" y="4929539"/>
                <a:ext cx="864096"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solidFill>
                                <a:srgbClr val="C00000"/>
                              </a:solidFill>
                              <a:latin typeface="Cambria Math" panose="02040503050406030204" pitchFamily="18" charset="0"/>
                            </a:rPr>
                          </m:ctrlPr>
                        </m:sSubPr>
                        <m:e>
                          <m:r>
                            <a:rPr lang="en-US" altLang="zh-TW" sz="2400" b="0" i="1" smtClean="0">
                              <a:solidFill>
                                <a:srgbClr val="C00000"/>
                              </a:solidFill>
                              <a:latin typeface="Cambria Math"/>
                            </a:rPr>
                            <m:t>𝑣</m:t>
                          </m:r>
                        </m:e>
                        <m:sub>
                          <m:r>
                            <a:rPr lang="en-US" altLang="zh-TW" sz="2400" b="0" i="1" smtClean="0">
                              <a:solidFill>
                                <a:srgbClr val="C00000"/>
                              </a:solidFill>
                              <a:latin typeface="Cambria Math"/>
                            </a:rPr>
                            <m:t>3</m:t>
                          </m:r>
                        </m:sub>
                      </m:sSub>
                    </m:oMath>
                  </m:oMathPara>
                </a14:m>
                <a:endParaRPr lang="zh-TW" altLang="en-US" dirty="0"/>
              </a:p>
            </p:txBody>
          </p:sp>
        </mc:Choice>
        <mc:Fallback xmlns="">
          <p:sp>
            <p:nvSpPr>
              <p:cNvPr id="8" name="橢圓 7"/>
              <p:cNvSpPr>
                <a:spLocks noRot="1" noChangeAspect="1" noMove="1" noResize="1" noEditPoints="1" noAdjustHandles="1" noChangeArrowheads="1" noChangeShapeType="1" noTextEdit="1"/>
              </p:cNvSpPr>
              <p:nvPr/>
            </p:nvSpPr>
            <p:spPr>
              <a:xfrm>
                <a:off x="5580112" y="4929539"/>
                <a:ext cx="864096" cy="576064"/>
              </a:xfrm>
              <a:prstGeom prst="ellipse">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橢圓 8"/>
              <p:cNvSpPr/>
              <p:nvPr/>
            </p:nvSpPr>
            <p:spPr>
              <a:xfrm>
                <a:off x="1403648" y="5392284"/>
                <a:ext cx="864096"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solidFill>
                                <a:srgbClr val="C00000"/>
                              </a:solidFill>
                              <a:latin typeface="Cambria Math" panose="02040503050406030204" pitchFamily="18" charset="0"/>
                            </a:rPr>
                          </m:ctrlPr>
                        </m:sSubPr>
                        <m:e>
                          <m:r>
                            <a:rPr lang="en-US" altLang="zh-TW" sz="2400" b="0" i="1" smtClean="0">
                              <a:solidFill>
                                <a:srgbClr val="C00000"/>
                              </a:solidFill>
                              <a:latin typeface="Cambria Math"/>
                            </a:rPr>
                            <m:t>𝑣</m:t>
                          </m:r>
                        </m:e>
                        <m:sub>
                          <m:r>
                            <a:rPr lang="en-US" altLang="zh-TW" sz="2400" b="0" i="1" smtClean="0">
                              <a:solidFill>
                                <a:srgbClr val="C00000"/>
                              </a:solidFill>
                              <a:latin typeface="Cambria Math"/>
                            </a:rPr>
                            <m:t>5</m:t>
                          </m:r>
                        </m:sub>
                      </m:sSub>
                    </m:oMath>
                  </m:oMathPara>
                </a14:m>
                <a:endParaRPr lang="zh-TW" altLang="en-US" dirty="0"/>
              </a:p>
            </p:txBody>
          </p:sp>
        </mc:Choice>
        <mc:Fallback xmlns="">
          <p:sp>
            <p:nvSpPr>
              <p:cNvPr id="9" name="橢圓 8"/>
              <p:cNvSpPr>
                <a:spLocks noRot="1" noChangeAspect="1" noMove="1" noResize="1" noEditPoints="1" noAdjustHandles="1" noChangeArrowheads="1" noChangeShapeType="1" noTextEdit="1"/>
              </p:cNvSpPr>
              <p:nvPr/>
            </p:nvSpPr>
            <p:spPr>
              <a:xfrm>
                <a:off x="1403648" y="5392284"/>
                <a:ext cx="864096" cy="576064"/>
              </a:xfrm>
              <a:prstGeom prst="ellipse">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橢圓 9"/>
              <p:cNvSpPr/>
              <p:nvPr/>
            </p:nvSpPr>
            <p:spPr>
              <a:xfrm>
                <a:off x="3779912" y="5372946"/>
                <a:ext cx="864096"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solidFill>
                                <a:srgbClr val="C00000"/>
                              </a:solidFill>
                              <a:latin typeface="Cambria Math" panose="02040503050406030204" pitchFamily="18" charset="0"/>
                            </a:rPr>
                          </m:ctrlPr>
                        </m:sSubPr>
                        <m:e>
                          <m:r>
                            <a:rPr lang="en-US" altLang="zh-TW" sz="2400" b="0" i="1" smtClean="0">
                              <a:solidFill>
                                <a:srgbClr val="C00000"/>
                              </a:solidFill>
                              <a:latin typeface="Cambria Math"/>
                            </a:rPr>
                            <m:t>𝑣</m:t>
                          </m:r>
                        </m:e>
                        <m:sub>
                          <m:r>
                            <a:rPr lang="en-US" altLang="zh-TW" sz="2400" b="0" i="1" smtClean="0">
                              <a:solidFill>
                                <a:srgbClr val="C00000"/>
                              </a:solidFill>
                              <a:latin typeface="Cambria Math"/>
                            </a:rPr>
                            <m:t>4</m:t>
                          </m:r>
                        </m:sub>
                      </m:sSub>
                    </m:oMath>
                  </m:oMathPara>
                </a14:m>
                <a:endParaRPr lang="zh-TW" altLang="en-US" dirty="0"/>
              </a:p>
            </p:txBody>
          </p:sp>
        </mc:Choice>
        <mc:Fallback xmlns="">
          <p:sp>
            <p:nvSpPr>
              <p:cNvPr id="10" name="橢圓 9"/>
              <p:cNvSpPr>
                <a:spLocks noRot="1" noChangeAspect="1" noMove="1" noResize="1" noEditPoints="1" noAdjustHandles="1" noChangeArrowheads="1" noChangeShapeType="1" noTextEdit="1"/>
              </p:cNvSpPr>
              <p:nvPr/>
            </p:nvSpPr>
            <p:spPr>
              <a:xfrm>
                <a:off x="3779912" y="5372946"/>
                <a:ext cx="864096" cy="576064"/>
              </a:xfrm>
              <a:prstGeom prst="ellipse">
                <a:avLst/>
              </a:prstGeom>
              <a:blipFill rotWithShape="1">
                <a:blip r:embed="rId6"/>
                <a:stretch>
                  <a:fillRect/>
                </a:stretch>
              </a:blipFill>
            </p:spPr>
            <p:txBody>
              <a:bodyPr/>
              <a:lstStyle/>
              <a:p>
                <a:r>
                  <a:rPr lang="zh-TW" altLang="en-US">
                    <a:noFill/>
                  </a:rPr>
                  <a:t> </a:t>
                </a:r>
              </a:p>
            </p:txBody>
          </p:sp>
        </mc:Fallback>
      </mc:AlternateContent>
      <p:cxnSp>
        <p:nvCxnSpPr>
          <p:cNvPr id="11" name="直線接點 10"/>
          <p:cNvCxnSpPr>
            <a:stCxn id="5" idx="6"/>
            <a:endCxn id="7" idx="2"/>
          </p:cNvCxnSpPr>
          <p:nvPr/>
        </p:nvCxnSpPr>
        <p:spPr>
          <a:xfrm>
            <a:off x="2267744" y="4509120"/>
            <a:ext cx="14869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p:cNvCxnSpPr>
            <a:stCxn id="5" idx="4"/>
            <a:endCxn id="9" idx="0"/>
          </p:cNvCxnSpPr>
          <p:nvPr/>
        </p:nvCxnSpPr>
        <p:spPr>
          <a:xfrm>
            <a:off x="1835696" y="4797152"/>
            <a:ext cx="0" cy="595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a:stCxn id="7" idx="4"/>
            <a:endCxn id="10" idx="0"/>
          </p:cNvCxnSpPr>
          <p:nvPr/>
        </p:nvCxnSpPr>
        <p:spPr>
          <a:xfrm>
            <a:off x="4186740" y="4797152"/>
            <a:ext cx="25220" cy="575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a:stCxn id="9" idx="6"/>
            <a:endCxn id="10" idx="2"/>
          </p:cNvCxnSpPr>
          <p:nvPr/>
        </p:nvCxnSpPr>
        <p:spPr>
          <a:xfrm flipV="1">
            <a:off x="2267744" y="5660978"/>
            <a:ext cx="1512168" cy="19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a:stCxn id="7" idx="6"/>
            <a:endCxn id="8" idx="1"/>
          </p:cNvCxnSpPr>
          <p:nvPr/>
        </p:nvCxnSpPr>
        <p:spPr>
          <a:xfrm>
            <a:off x="4618788" y="4509120"/>
            <a:ext cx="1087868" cy="504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0" idx="6"/>
            <a:endCxn id="8" idx="3"/>
          </p:cNvCxnSpPr>
          <p:nvPr/>
        </p:nvCxnSpPr>
        <p:spPr>
          <a:xfrm flipV="1">
            <a:off x="4644008" y="5421240"/>
            <a:ext cx="1062648" cy="239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5" idx="5"/>
            <a:endCxn id="10" idx="1"/>
          </p:cNvCxnSpPr>
          <p:nvPr/>
        </p:nvCxnSpPr>
        <p:spPr>
          <a:xfrm>
            <a:off x="2141200" y="4712789"/>
            <a:ext cx="1765256" cy="744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a:stCxn id="7" idx="3"/>
            <a:endCxn id="9" idx="7"/>
          </p:cNvCxnSpPr>
          <p:nvPr/>
        </p:nvCxnSpPr>
        <p:spPr>
          <a:xfrm flipH="1">
            <a:off x="2141200" y="4712789"/>
            <a:ext cx="1740036" cy="7638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447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latin typeface="Times New Roman" pitchFamily="18" charset="0"/>
                <a:cs typeface="Times New Roman" pitchFamily="18" charset="0"/>
              </a:rPr>
              <a:t>The Theory of NP</a:t>
            </a:r>
            <a:endParaRPr lang="zh-TW" altLang="en-US" sz="2800" dirty="0">
              <a:latin typeface="Times New Roman" pitchFamily="18" charset="0"/>
              <a:cs typeface="Times New Roman" pitchFamily="18" charset="0"/>
            </a:endParaRPr>
          </a:p>
        </p:txBody>
      </p:sp>
      <p:sp>
        <p:nvSpPr>
          <p:cNvPr id="3" name="內容版面配置區 2"/>
          <p:cNvSpPr>
            <a:spLocks noGrp="1"/>
          </p:cNvSpPr>
          <p:nvPr>
            <p:ph idx="1"/>
          </p:nvPr>
        </p:nvSpPr>
        <p:spPr>
          <a:xfrm>
            <a:off x="457200" y="1484784"/>
            <a:ext cx="8229600" cy="4801736"/>
          </a:xfrm>
        </p:spPr>
        <p:txBody>
          <a:bodyPr>
            <a:normAutofit/>
          </a:bodyPr>
          <a:lstStyle/>
          <a:p>
            <a:r>
              <a:rPr lang="en-US" altLang="zh-TW" sz="2800" dirty="0">
                <a:latin typeface="Times New Roman" pitchFamily="18" charset="0"/>
                <a:cs typeface="Times New Roman" pitchFamily="18" charset="0"/>
              </a:rPr>
              <a:t>We have not found polynomial-time algorithms for either the decision problem or the optimization problem in any of these examples. </a:t>
            </a:r>
            <a:endParaRPr lang="en-US" altLang="zh-TW" sz="2800" dirty="0" smtClean="0">
              <a:latin typeface="Times New Roman" pitchFamily="18" charset="0"/>
              <a:cs typeface="Times New Roman" pitchFamily="18" charset="0"/>
            </a:endParaRPr>
          </a:p>
          <a:p>
            <a:pPr>
              <a:spcBef>
                <a:spcPts val="1800"/>
              </a:spcBef>
            </a:pPr>
            <a:r>
              <a:rPr lang="en-US" altLang="zh-TW" sz="2800" dirty="0" smtClean="0">
                <a:latin typeface="Times New Roman" pitchFamily="18" charset="0"/>
                <a:cs typeface="Times New Roman" pitchFamily="18" charset="0"/>
              </a:rPr>
              <a:t>However</a:t>
            </a:r>
            <a:r>
              <a:rPr lang="en-US" altLang="zh-TW" sz="2800" dirty="0">
                <a:latin typeface="Times New Roman" pitchFamily="18" charset="0"/>
                <a:cs typeface="Times New Roman" pitchFamily="18" charset="0"/>
              </a:rPr>
              <a:t>, if we could find a polynomial-time algorithm for the optimization problem in any one of them, we would also have a polynomial-time algorithm for the corresponding decision problem. This is so because </a:t>
            </a:r>
            <a:r>
              <a:rPr lang="en-US" altLang="zh-TW" sz="2800" u="sng" dirty="0">
                <a:latin typeface="Times New Roman" pitchFamily="18" charset="0"/>
                <a:cs typeface="Times New Roman" pitchFamily="18" charset="0"/>
              </a:rPr>
              <a:t>a solution to an optimization problem produces a solution to the </a:t>
            </a:r>
            <a:r>
              <a:rPr lang="en-US" altLang="zh-TW" sz="2800" u="sng" dirty="0" smtClean="0">
                <a:latin typeface="Times New Roman" pitchFamily="18" charset="0"/>
                <a:cs typeface="Times New Roman" pitchFamily="18" charset="0"/>
              </a:rPr>
              <a:t>corresponding </a:t>
            </a:r>
            <a:r>
              <a:rPr lang="en-US" altLang="zh-TW" sz="2800" u="sng" dirty="0">
                <a:latin typeface="Times New Roman" pitchFamily="18" charset="0"/>
                <a:cs typeface="Times New Roman" pitchFamily="18" charset="0"/>
              </a:rPr>
              <a:t>decision problem.</a:t>
            </a:r>
            <a:r>
              <a:rPr lang="en-US" altLang="zh-TW" sz="2800" dirty="0">
                <a:latin typeface="Times New Roman" pitchFamily="18" charset="0"/>
                <a:cs typeface="Times New Roman" pitchFamily="18" charset="0"/>
              </a:rPr>
              <a:t> </a:t>
            </a:r>
            <a:endParaRPr lang="en-US" altLang="zh-TW" sz="2800" dirty="0" smtClean="0">
              <a:latin typeface="Times New Roman" pitchFamily="18" charset="0"/>
              <a:cs typeface="Times New Roman" pitchFamily="18" charset="0"/>
            </a:endParaRPr>
          </a:p>
          <a:p>
            <a:endParaRPr lang="zh-TW" altLang="en-US" sz="24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17</a:t>
            </a:fld>
            <a:endParaRPr lang="en-US" altLang="zh-TW"/>
          </a:p>
        </p:txBody>
      </p:sp>
    </p:spTree>
    <p:extLst>
      <p:ext uri="{BB962C8B-B14F-4D97-AF65-F5344CB8AC3E}">
        <p14:creationId xmlns:p14="http://schemas.microsoft.com/office/powerpoint/2010/main" val="3238971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Theory of NP</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340768"/>
                <a:ext cx="8435280" cy="4945752"/>
              </a:xfrm>
            </p:spPr>
            <p:txBody>
              <a:bodyPr>
                <a:noAutofit/>
              </a:bodyPr>
              <a:lstStyle/>
              <a:p>
                <a:r>
                  <a:rPr lang="en-US" altLang="zh-TW" sz="2800" dirty="0" smtClean="0">
                    <a:latin typeface="Times New Roman" pitchFamily="18" charset="0"/>
                    <a:cs typeface="Times New Roman" pitchFamily="18" charset="0"/>
                  </a:rPr>
                  <a:t>For example, if we learned that the total weight of an optimal tour for a particular instance of the Traveling Salesperson Optimization problem was 120, the answer to the corresponding decision problem would be "yes" for  </a:t>
                </a:r>
                <a14:m>
                  <m:oMath xmlns:m="http://schemas.openxmlformats.org/officeDocument/2006/math">
                    <m:r>
                      <a:rPr lang="en-US" altLang="zh-TW" sz="2800" b="0" i="1" smtClean="0">
                        <a:latin typeface="Cambria Math"/>
                      </a:rPr>
                      <m:t>𝑑</m:t>
                    </m:r>
                    <m:r>
                      <a:rPr lang="en-US" altLang="zh-TW" sz="2800" b="0" i="1" smtClean="0">
                        <a:latin typeface="Cambria Math"/>
                        <a:ea typeface="Cambria Math"/>
                      </a:rPr>
                      <m:t>≥120</m:t>
                    </m:r>
                  </m:oMath>
                </a14:m>
                <a:r>
                  <a:rPr lang="en-US" altLang="zh-TW" sz="2800" dirty="0">
                    <a:latin typeface="Times New Roman" pitchFamily="18" charset="0"/>
                    <a:cs typeface="Times New Roman" pitchFamily="18" charset="0"/>
                  </a:rPr>
                  <a:t> and "no" otherwise.</a:t>
                </a:r>
              </a:p>
              <a:p>
                <a:pPr>
                  <a:spcBef>
                    <a:spcPts val="1800"/>
                  </a:spcBef>
                </a:pPr>
                <a:r>
                  <a:rPr lang="en-US" altLang="zh-TW" sz="2800" dirty="0">
                    <a:latin typeface="Times New Roman" pitchFamily="18" charset="0"/>
                    <a:cs typeface="Times New Roman" pitchFamily="18" charset="0"/>
                  </a:rPr>
                  <a:t>Because a polynomial-time algorithm for an optimization problem automatically produces a polynomial-time algorithm for the corresponding decision problem, </a:t>
                </a:r>
                <a:r>
                  <a:rPr lang="en-US" altLang="zh-TW" sz="2800" u="sng" dirty="0">
                    <a:latin typeface="Times New Roman" pitchFamily="18" charset="0"/>
                    <a:cs typeface="Times New Roman" pitchFamily="18" charset="0"/>
                  </a:rPr>
                  <a:t>we can initially develop our theory considering, only decision problems</a:t>
                </a:r>
                <a:r>
                  <a:rPr lang="en-US" altLang="zh-TW" sz="2800" dirty="0">
                    <a:latin typeface="Times New Roman" pitchFamily="18" charset="0"/>
                    <a:cs typeface="Times New Roman" pitchFamily="18" charset="0"/>
                  </a:rPr>
                  <a:t>. We do this next, after which we return to optimization problems.</a:t>
                </a:r>
                <a:endParaRPr lang="zh-TW" altLang="en-US" sz="2800" dirty="0">
                  <a:latin typeface="Times New Roman" pitchFamily="18" charset="0"/>
                  <a:cs typeface="Times New Roman"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340768"/>
                <a:ext cx="8435280" cy="4945752"/>
              </a:xfrm>
              <a:blipFill rotWithShape="1">
                <a:blip r:embed="rId2"/>
                <a:stretch>
                  <a:fillRect l="-72" t="-1233" r="-2384" b="-4932"/>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18</a:t>
            </a:fld>
            <a:endParaRPr lang="en-US" altLang="zh-TW"/>
          </a:p>
        </p:txBody>
      </p:sp>
    </p:spTree>
    <p:extLst>
      <p:ext uri="{BB962C8B-B14F-4D97-AF65-F5344CB8AC3E}">
        <p14:creationId xmlns:p14="http://schemas.microsoft.com/office/powerpoint/2010/main" val="3879670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a:xfrm>
                <a:off x="539552" y="274638"/>
                <a:ext cx="8147248" cy="1143000"/>
              </a:xfrm>
            </p:spPr>
            <p:txBody>
              <a:bodyPr>
                <a:normAutofit/>
              </a:bodyPr>
              <a:lstStyle/>
              <a:p>
                <a:pPr algn="l"/>
                <a:r>
                  <a:rPr lang="en-US" altLang="zh-TW" sz="3200" dirty="0" smtClean="0"/>
                  <a:t>The sets </a:t>
                </a:r>
                <a14:m>
                  <m:oMath xmlns:m="http://schemas.openxmlformats.org/officeDocument/2006/math">
                    <m:r>
                      <a:rPr lang="en-US" altLang="zh-TW" sz="3200" b="0" i="1" smtClean="0">
                        <a:latin typeface="Cambria Math"/>
                      </a:rPr>
                      <m:t> </m:t>
                    </m:r>
                    <m:r>
                      <a:rPr lang="en-US" altLang="zh-TW" sz="3200" b="0" i="1" smtClean="0">
                        <a:latin typeface="Cambria Math"/>
                      </a:rPr>
                      <m:t>𝑃</m:t>
                    </m:r>
                  </m:oMath>
                </a14:m>
                <a:r>
                  <a:rPr lang="en-US" altLang="zh-TW" sz="3200" dirty="0" smtClean="0"/>
                  <a:t> and </a:t>
                </a:r>
                <a14:m>
                  <m:oMath xmlns:m="http://schemas.openxmlformats.org/officeDocument/2006/math">
                    <m:r>
                      <a:rPr lang="en-US" altLang="zh-TW" sz="3200" b="0" i="1" smtClean="0">
                        <a:latin typeface="Cambria Math"/>
                      </a:rPr>
                      <m:t>𝑁𝑃</m:t>
                    </m:r>
                  </m:oMath>
                </a14:m>
                <a:r>
                  <a:rPr lang="en-US" altLang="zh-TW" sz="3200" dirty="0" smtClean="0"/>
                  <a:t> </a:t>
                </a:r>
                <a:endParaRPr lang="zh-TW" altLang="en-US" sz="3200"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xfrm>
                <a:off x="539552" y="274638"/>
                <a:ext cx="8147248" cy="1143000"/>
              </a:xfrm>
              <a:blipFill rotWithShape="1">
                <a:blip r:embed="rId2"/>
                <a:stretch>
                  <a:fillRect l="-19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a:bodyPr>
              <a:lstStyle/>
              <a:p>
                <a:r>
                  <a:rPr lang="en-US" altLang="zh-TW" sz="2800" dirty="0" smtClean="0">
                    <a:latin typeface="Times New Roman" pitchFamily="18" charset="0"/>
                    <a:cs typeface="Times New Roman" pitchFamily="18" charset="0"/>
                  </a:rPr>
                  <a:t>First we consider the set of decision problems that can be solved by polynomial time </a:t>
                </a:r>
                <a:r>
                  <a:rPr lang="en-US" altLang="zh-TW" sz="2800" dirty="0">
                    <a:latin typeface="Times New Roman" pitchFamily="18" charset="0"/>
                    <a:cs typeface="Times New Roman" pitchFamily="18" charset="0"/>
                  </a:rPr>
                  <a:t>algorithms. We have the following definition</a:t>
                </a:r>
                <a:r>
                  <a:rPr lang="en-US" altLang="zh-TW" sz="2800" dirty="0" smtClean="0">
                    <a:latin typeface="Times New Roman" pitchFamily="18" charset="0"/>
                    <a:cs typeface="Times New Roman" pitchFamily="18" charset="0"/>
                  </a:rPr>
                  <a:t>.</a:t>
                </a:r>
                <a:endParaRPr lang="en-US" altLang="zh-TW" sz="2800" dirty="0">
                  <a:latin typeface="Times New Roman" pitchFamily="18" charset="0"/>
                  <a:cs typeface="Times New Roman" pitchFamily="18" charset="0"/>
                </a:endParaRPr>
              </a:p>
              <a:p>
                <a:pPr lvl="1"/>
                <a:r>
                  <a:rPr lang="en-US" altLang="zh-TW" dirty="0" smtClean="0">
                    <a:solidFill>
                      <a:srgbClr val="C00000"/>
                    </a:solidFill>
                    <a:latin typeface="Times New Roman" pitchFamily="18" charset="0"/>
                    <a:cs typeface="Times New Roman" pitchFamily="18" charset="0"/>
                  </a:rPr>
                  <a:t>Definition</a:t>
                </a:r>
                <a:r>
                  <a:rPr lang="en-US" altLang="zh-TW" dirty="0" smtClean="0">
                    <a:latin typeface="Times New Roman" pitchFamily="18" charset="0"/>
                    <a:cs typeface="Times New Roman" pitchFamily="18" charset="0"/>
                  </a:rPr>
                  <a:t>  </a:t>
                </a:r>
                <a14:m>
                  <m:oMath xmlns:m="http://schemas.openxmlformats.org/officeDocument/2006/math">
                    <m:r>
                      <a:rPr lang="en-US" altLang="zh-TW" b="0" i="1" smtClean="0">
                        <a:solidFill>
                          <a:srgbClr val="002060"/>
                        </a:solidFill>
                        <a:latin typeface="Cambria Math"/>
                      </a:rPr>
                      <m:t>𝑃</m:t>
                    </m:r>
                  </m:oMath>
                </a14:m>
                <a:r>
                  <a:rPr lang="en-US" altLang="zh-TW" dirty="0" smtClean="0">
                    <a:solidFill>
                      <a:srgbClr val="002060"/>
                    </a:solidFill>
                    <a:latin typeface="Times New Roman" pitchFamily="18" charset="0"/>
                    <a:cs typeface="Times New Roman" pitchFamily="18" charset="0"/>
                  </a:rPr>
                  <a:t> </a:t>
                </a:r>
                <a:r>
                  <a:rPr lang="en-US" altLang="zh-TW" dirty="0">
                    <a:solidFill>
                      <a:srgbClr val="002060"/>
                    </a:solidFill>
                    <a:latin typeface="Times New Roman" pitchFamily="18" charset="0"/>
                    <a:cs typeface="Times New Roman" pitchFamily="18" charset="0"/>
                  </a:rPr>
                  <a:t>is the set of all decision problems that can be solved by polynomial-time algorithms.</a:t>
                </a:r>
              </a:p>
              <a:p>
                <a:r>
                  <a:rPr lang="en-US" altLang="zh-TW" sz="2800" dirty="0" smtClean="0">
                    <a:latin typeface="Times New Roman" pitchFamily="18" charset="0"/>
                    <a:cs typeface="Times New Roman" pitchFamily="18" charset="0"/>
                  </a:rPr>
                  <a:t>What </a:t>
                </a:r>
                <a:r>
                  <a:rPr lang="en-US" altLang="zh-TW" sz="2800" dirty="0">
                    <a:latin typeface="Times New Roman" pitchFamily="18" charset="0"/>
                    <a:cs typeface="Times New Roman" pitchFamily="18" charset="0"/>
                  </a:rPr>
                  <a:t>problems are in </a:t>
                </a:r>
                <a14:m>
                  <m:oMath xmlns:m="http://schemas.openxmlformats.org/officeDocument/2006/math">
                    <m:r>
                      <a:rPr lang="en-US" altLang="zh-TW" sz="2800" b="0" i="1" smtClean="0">
                        <a:latin typeface="Cambria Math"/>
                      </a:rPr>
                      <m:t>𝑃</m:t>
                    </m:r>
                    <m:r>
                      <a:rPr lang="en-US" altLang="zh-TW" sz="2800" b="0" i="0" smtClean="0">
                        <a:latin typeface="Cambria Math"/>
                      </a:rPr>
                      <m:t>?</m:t>
                    </m:r>
                  </m:oMath>
                </a14:m>
                <a:r>
                  <a:rPr lang="en-US" altLang="zh-TW" sz="2800" dirty="0" smtClean="0">
                    <a:latin typeface="Times New Roman" pitchFamily="18" charset="0"/>
                    <a:cs typeface="Times New Roman" pitchFamily="18" charset="0"/>
                  </a:rPr>
                  <a:t> </a:t>
                </a:r>
                <a:r>
                  <a:rPr lang="en-US" altLang="zh-TW" sz="2800" dirty="0">
                    <a:latin typeface="Times New Roman" pitchFamily="18" charset="0"/>
                    <a:cs typeface="Times New Roman" pitchFamily="18" charset="0"/>
                  </a:rPr>
                  <a:t>All decision problems for which we have found polynomial-time algorithms are certainly in </a:t>
                </a:r>
                <a14:m>
                  <m:oMath xmlns:m="http://schemas.openxmlformats.org/officeDocument/2006/math">
                    <m:r>
                      <a:rPr lang="en-US" altLang="zh-TW" sz="2800" b="0" i="1" smtClean="0">
                        <a:latin typeface="Cambria Math"/>
                      </a:rPr>
                      <m:t>𝑃</m:t>
                    </m:r>
                  </m:oMath>
                </a14:m>
                <a:r>
                  <a:rPr lang="en-US" altLang="zh-TW" sz="2800" dirty="0" smtClean="0">
                    <a:latin typeface="Times New Roman" pitchFamily="18" charset="0"/>
                    <a:cs typeface="Times New Roman" pitchFamily="18" charset="0"/>
                  </a:rPr>
                  <a:t>. </a:t>
                </a:r>
              </a:p>
              <a:p>
                <a:r>
                  <a:rPr lang="en-US" altLang="zh-TW" sz="2800" dirty="0" smtClean="0">
                    <a:latin typeface="Times New Roman" pitchFamily="18" charset="0"/>
                    <a:cs typeface="Times New Roman" pitchFamily="18" charset="0"/>
                  </a:rPr>
                  <a:t>For example, sorting problems are in </a:t>
                </a:r>
                <a14:m>
                  <m:oMath xmlns:m="http://schemas.openxmlformats.org/officeDocument/2006/math">
                    <m:r>
                      <a:rPr lang="en-US" altLang="zh-TW" sz="2800" i="1">
                        <a:latin typeface="Cambria Math"/>
                      </a:rPr>
                      <m:t>𝑃</m:t>
                    </m:r>
                  </m:oMath>
                </a14:m>
                <a:r>
                  <a:rPr lang="en-US" altLang="zh-TW" sz="2800" dirty="0" smtClean="0">
                    <a:latin typeface="Times New Roman" pitchFamily="18" charset="0"/>
                    <a:cs typeface="Times New Roman" pitchFamily="18" charset="0"/>
                  </a:rPr>
                  <a:t>.</a:t>
                </a:r>
                <a:endParaRPr lang="en-US" altLang="zh-TW" sz="2800" dirty="0">
                  <a:latin typeface="Times New Roman" pitchFamily="18" charset="0"/>
                  <a:cs typeface="Times New Roman" pitchFamily="18" charset="0"/>
                </a:endParaRPr>
              </a:p>
              <a:p>
                <a:endParaRPr lang="zh-TW" altLang="en-US" sz="2800" dirty="0">
                  <a:latin typeface="Times New Roman" pitchFamily="18" charset="0"/>
                  <a:cs typeface="Times New Roman"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3"/>
                <a:stretch>
                  <a:fillRect l="-74" t="-1252" r="-170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19</a:t>
            </a:fld>
            <a:endParaRPr lang="en-US" altLang="zh-TW"/>
          </a:p>
        </p:txBody>
      </p:sp>
    </p:spTree>
    <p:extLst>
      <p:ext uri="{BB962C8B-B14F-4D97-AF65-F5344CB8AC3E}">
        <p14:creationId xmlns:p14="http://schemas.microsoft.com/office/powerpoint/2010/main" val="3298278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pPr algn="l"/>
            <a:r>
              <a:rPr lang="en-US" altLang="zh-TW" sz="3200" dirty="0" smtClean="0"/>
              <a:t>Intractability</a:t>
            </a:r>
            <a:endParaRPr lang="zh-TW" altLang="en-US" sz="32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a:bodyPr>
              <a:lstStyle/>
              <a:p>
                <a:pPr>
                  <a:buFont typeface="Wingdings" pitchFamily="2" charset="2"/>
                  <a:buChar char="Ø"/>
                </a:pPr>
                <a:r>
                  <a:rPr lang="en-US" altLang="zh-TW" sz="2800" dirty="0" smtClean="0"/>
                  <a:t>A </a:t>
                </a:r>
                <a:r>
                  <a:rPr lang="en-US" altLang="zh-TW" sz="2800" dirty="0"/>
                  <a:t>problem in computer science is </a:t>
                </a:r>
                <a:r>
                  <a:rPr lang="en-US" altLang="zh-TW" sz="2800" i="1" dirty="0">
                    <a:solidFill>
                      <a:srgbClr val="FF0000"/>
                    </a:solidFill>
                  </a:rPr>
                  <a:t>intractable</a:t>
                </a:r>
                <a:r>
                  <a:rPr lang="en-US" altLang="zh-TW" sz="2800" dirty="0">
                    <a:solidFill>
                      <a:srgbClr val="FF0000"/>
                    </a:solidFill>
                  </a:rPr>
                  <a:t> </a:t>
                </a:r>
                <a:r>
                  <a:rPr lang="en-US" altLang="zh-TW" sz="2800" dirty="0"/>
                  <a:t>if a computer has difficulty solving </a:t>
                </a:r>
                <a:r>
                  <a:rPr lang="en-US" altLang="zh-TW" sz="2800" dirty="0" smtClean="0"/>
                  <a:t>it. (too vague)</a:t>
                </a:r>
              </a:p>
              <a:p>
                <a:pPr>
                  <a:spcBef>
                    <a:spcPts val="1200"/>
                  </a:spcBef>
                  <a:buFont typeface="Wingdings" pitchFamily="2" charset="2"/>
                  <a:buChar char="Ø"/>
                </a:pPr>
                <a:r>
                  <a:rPr lang="en-US" altLang="zh-TW" sz="2800" dirty="0"/>
                  <a:t>A polynomial-time algorithm is one whose worst-case time complexity is bounded above by a polynomial function of its input size. That is, if </a:t>
                </a:r>
                <a14:m>
                  <m:oMath xmlns:m="http://schemas.openxmlformats.org/officeDocument/2006/math">
                    <m:r>
                      <a:rPr lang="en-US" altLang="zh-TW" sz="2800" b="0" i="1" smtClean="0">
                        <a:latin typeface="Cambria Math"/>
                      </a:rPr>
                      <m:t>𝑛</m:t>
                    </m:r>
                  </m:oMath>
                </a14:m>
                <a:r>
                  <a:rPr lang="en-US" altLang="zh-TW" sz="2800" dirty="0" smtClean="0"/>
                  <a:t> </a:t>
                </a:r>
                <a:r>
                  <a:rPr lang="en-US" altLang="zh-TW" sz="2800" dirty="0"/>
                  <a:t>is the input size, there exists a polynomial </a:t>
                </a:r>
                <a14:m>
                  <m:oMath xmlns:m="http://schemas.openxmlformats.org/officeDocument/2006/math">
                    <m:r>
                      <a:rPr lang="en-US" altLang="zh-TW" sz="2800" b="0" i="1" smtClean="0">
                        <a:latin typeface="Cambria Math"/>
                      </a:rPr>
                      <m:t>𝑝</m:t>
                    </m:r>
                    <m:r>
                      <a:rPr lang="en-US" altLang="zh-TW" sz="2800" b="0" i="1" smtClean="0">
                        <a:latin typeface="Cambria Math"/>
                      </a:rPr>
                      <m:t>(</m:t>
                    </m:r>
                    <m:r>
                      <a:rPr lang="en-US" altLang="zh-TW" sz="2800" b="0" i="1" smtClean="0">
                        <a:latin typeface="Cambria Math"/>
                      </a:rPr>
                      <m:t>𝑛</m:t>
                    </m:r>
                    <m:r>
                      <a:rPr lang="en-US" altLang="zh-TW" sz="2800" b="0" i="1" smtClean="0">
                        <a:latin typeface="Cambria Math"/>
                      </a:rPr>
                      <m:t>)</m:t>
                    </m:r>
                  </m:oMath>
                </a14:m>
                <a:r>
                  <a:rPr lang="en-US" altLang="zh-TW" sz="2800" dirty="0"/>
                  <a:t> such </a:t>
                </a:r>
                <a:r>
                  <a:rPr lang="en-US" altLang="zh-TW" sz="2800" dirty="0" smtClean="0"/>
                  <a:t>that </a:t>
                </a:r>
              </a:p>
              <a:p>
                <a:pPr marL="0" indent="0">
                  <a:buNone/>
                </a:pPr>
                <a14:m>
                  <m:oMathPara xmlns:m="http://schemas.openxmlformats.org/officeDocument/2006/math">
                    <m:oMathParaPr>
                      <m:jc m:val="centerGroup"/>
                    </m:oMathParaPr>
                    <m:oMath xmlns:m="http://schemas.openxmlformats.org/officeDocument/2006/math">
                      <m:r>
                        <a:rPr lang="en-US" altLang="zh-TW" sz="2800" b="0" i="1" smtClean="0">
                          <a:latin typeface="Cambria Math"/>
                        </a:rPr>
                        <m:t>𝑊</m:t>
                      </m:r>
                      <m:r>
                        <a:rPr lang="en-US" altLang="zh-TW" sz="2800" b="0" i="1" smtClean="0">
                          <a:latin typeface="Cambria Math"/>
                        </a:rPr>
                        <m:t>(</m:t>
                      </m:r>
                      <m:r>
                        <a:rPr lang="en-US" altLang="zh-TW" sz="2800" b="0" i="1" smtClean="0">
                          <a:latin typeface="Cambria Math"/>
                        </a:rPr>
                        <m:t>𝑛</m:t>
                      </m:r>
                      <m:r>
                        <a:rPr lang="en-US" altLang="zh-TW" sz="2800" b="0" i="1" smtClean="0">
                          <a:latin typeface="Cambria Math"/>
                        </a:rPr>
                        <m:t>)∈</m:t>
                      </m:r>
                      <m:r>
                        <a:rPr lang="en-US" altLang="zh-TW" sz="2800" b="0" i="1" smtClean="0">
                          <a:latin typeface="Cambria Math"/>
                          <a:ea typeface="Cambria Math"/>
                        </a:rPr>
                        <m:t>𝑂</m:t>
                      </m:r>
                      <m:r>
                        <a:rPr lang="en-US" altLang="zh-TW" sz="2800" b="0" i="1" smtClean="0">
                          <a:latin typeface="Cambria Math"/>
                          <a:ea typeface="Cambria Math"/>
                        </a:rPr>
                        <m:t>(</m:t>
                      </m:r>
                      <m:r>
                        <a:rPr lang="en-US" altLang="zh-TW" sz="2800" b="0" i="1" smtClean="0">
                          <a:latin typeface="Cambria Math"/>
                          <a:ea typeface="Cambria Math"/>
                        </a:rPr>
                        <m:t>𝑃</m:t>
                      </m:r>
                      <m:d>
                        <m:dPr>
                          <m:ctrlPr>
                            <a:rPr lang="en-US" altLang="zh-TW" sz="2800" b="0" i="1" smtClean="0">
                              <a:latin typeface="Cambria Math" panose="02040503050406030204" pitchFamily="18" charset="0"/>
                              <a:ea typeface="Cambria Math"/>
                            </a:rPr>
                          </m:ctrlPr>
                        </m:dPr>
                        <m:e>
                          <m:r>
                            <a:rPr lang="en-US" altLang="zh-TW" sz="2800" b="0" i="1" smtClean="0">
                              <a:latin typeface="Cambria Math"/>
                              <a:ea typeface="Cambria Math"/>
                            </a:rPr>
                            <m:t>𝑛</m:t>
                          </m:r>
                        </m:e>
                      </m:d>
                      <m:r>
                        <a:rPr lang="en-US" altLang="zh-TW" sz="2800" b="0" i="1" smtClean="0">
                          <a:latin typeface="Cambria Math"/>
                          <a:ea typeface="Cambria Math"/>
                        </a:rPr>
                        <m:t>)</m:t>
                      </m:r>
                    </m:oMath>
                  </m:oMathPara>
                </a14:m>
                <a:endParaRPr lang="en-US" altLang="zh-TW" sz="2800" dirty="0" smtClean="0"/>
              </a:p>
              <a:p>
                <a:pPr>
                  <a:spcBef>
                    <a:spcPts val="1200"/>
                  </a:spcBef>
                  <a:buFont typeface="Wingdings" pitchFamily="2" charset="2"/>
                  <a:buChar char="Ø"/>
                </a:pPr>
                <a:r>
                  <a:rPr lang="en-US" altLang="zh-TW" sz="2800" dirty="0" smtClean="0"/>
                  <a:t>A </a:t>
                </a:r>
                <a:r>
                  <a:rPr lang="en-US" altLang="zh-TW" sz="2800" dirty="0"/>
                  <a:t>problem is called </a:t>
                </a:r>
                <a:r>
                  <a:rPr lang="en-US" altLang="zh-TW" sz="2800" i="1" dirty="0">
                    <a:solidFill>
                      <a:srgbClr val="FF0000"/>
                    </a:solidFill>
                  </a:rPr>
                  <a:t>intractable </a:t>
                </a:r>
                <a:r>
                  <a:rPr lang="en-US" altLang="zh-TW" sz="2800" dirty="0"/>
                  <a:t>if it is impossible to solve it with a polynomial-time algorithm.</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l="-74" t="-1126" r="-222"/>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r>
              <a:rPr lang="en-US" altLang="zh-TW" dirty="0" smtClean="0"/>
              <a:t>P.</a:t>
            </a:r>
            <a:fld id="{168D2219-F46A-43BD-9C82-55ABF6665958}" type="slidenum">
              <a:rPr lang="en-US" altLang="zh-TW" smtClean="0"/>
              <a:pPr/>
              <a:t>2</a:t>
            </a:fld>
            <a:endParaRPr lang="en-US" altLang="zh-TW" dirty="0"/>
          </a:p>
        </p:txBody>
      </p:sp>
    </p:spTree>
    <p:extLst>
      <p:ext uri="{BB962C8B-B14F-4D97-AF65-F5344CB8AC3E}">
        <p14:creationId xmlns:p14="http://schemas.microsoft.com/office/powerpoint/2010/main" val="1274283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476672"/>
            <a:ext cx="8147248" cy="940966"/>
          </a:xfrm>
        </p:spPr>
        <p:txBody>
          <a:bodyPr>
            <a:normAutofit/>
          </a:bodyPr>
          <a:lstStyle/>
          <a:p>
            <a:pPr algn="l"/>
            <a:r>
              <a:rPr lang="en-US" altLang="zh-TW" sz="3200" dirty="0"/>
              <a:t>The sets </a:t>
            </a:r>
            <a:r>
              <a:rPr lang="zh-TW" altLang="en-US" sz="3200" dirty="0" smtClean="0"/>
              <a:t>𝑃</a:t>
            </a:r>
            <a:r>
              <a:rPr lang="zh-TW" altLang="en-US" sz="3200" dirty="0"/>
              <a:t> </a:t>
            </a:r>
            <a:r>
              <a:rPr lang="en-US" altLang="zh-TW" sz="3200" dirty="0"/>
              <a:t>and </a:t>
            </a:r>
            <a:r>
              <a:rPr lang="zh-TW" altLang="en-US" sz="3200" dirty="0"/>
              <a:t>𝑁𝑃 </a:t>
            </a:r>
          </a:p>
        </p:txBody>
      </p:sp>
      <p:sp>
        <p:nvSpPr>
          <p:cNvPr id="3" name="內容版面配置區 2"/>
          <p:cNvSpPr>
            <a:spLocks noGrp="1"/>
          </p:cNvSpPr>
          <p:nvPr>
            <p:ph idx="1"/>
          </p:nvPr>
        </p:nvSpPr>
        <p:spPr>
          <a:xfrm>
            <a:off x="457200" y="1412776"/>
            <a:ext cx="8291264" cy="4873744"/>
          </a:xfrm>
        </p:spPr>
        <p:txBody>
          <a:bodyPr>
            <a:normAutofit/>
          </a:bodyPr>
          <a:lstStyle/>
          <a:p>
            <a:r>
              <a:rPr lang="en-US" altLang="zh-TW" sz="2800" dirty="0">
                <a:latin typeface="Times New Roman" pitchFamily="18" charset="0"/>
                <a:cs typeface="Times New Roman" pitchFamily="18" charset="0"/>
              </a:rPr>
              <a:t>However, could some decision problem for which we have not found a polynomial-time algorithm also be in </a:t>
            </a:r>
            <a:r>
              <a:rPr lang="en-US" altLang="zh-TW" sz="2800" i="1" dirty="0">
                <a:latin typeface="Times New Roman" pitchFamily="18" charset="0"/>
                <a:cs typeface="Times New Roman" pitchFamily="18" charset="0"/>
              </a:rPr>
              <a:t>P</a:t>
            </a:r>
            <a:r>
              <a:rPr lang="en-US" altLang="zh-TW" sz="2800" dirty="0">
                <a:latin typeface="Times New Roman" pitchFamily="18" charset="0"/>
                <a:cs typeface="Times New Roman" pitchFamily="18" charset="0"/>
              </a:rPr>
              <a:t>? </a:t>
            </a:r>
            <a:endParaRPr lang="en-US" altLang="zh-TW" sz="2800" dirty="0" smtClean="0">
              <a:latin typeface="Times New Roman" pitchFamily="18" charset="0"/>
              <a:cs typeface="Times New Roman" pitchFamily="18" charset="0"/>
            </a:endParaRPr>
          </a:p>
          <a:p>
            <a:pPr>
              <a:spcBef>
                <a:spcPts val="1800"/>
              </a:spcBef>
            </a:pPr>
            <a:r>
              <a:rPr lang="en-US" altLang="zh-TW" sz="2800" dirty="0" smtClean="0">
                <a:latin typeface="Times New Roman" pitchFamily="18" charset="0"/>
                <a:cs typeface="Times New Roman" pitchFamily="18" charset="0"/>
              </a:rPr>
              <a:t>For </a:t>
            </a:r>
            <a:r>
              <a:rPr lang="en-US" altLang="zh-TW" sz="2800" dirty="0">
                <a:latin typeface="Times New Roman" pitchFamily="18" charset="0"/>
                <a:cs typeface="Times New Roman" pitchFamily="18" charset="0"/>
              </a:rPr>
              <a:t>example, could the Traveling Salesperson Decision problem be in </a:t>
            </a:r>
            <a:r>
              <a:rPr lang="en-US" altLang="zh-TW" sz="2800" i="1" dirty="0">
                <a:latin typeface="Times New Roman" pitchFamily="18" charset="0"/>
                <a:cs typeface="Times New Roman" pitchFamily="18" charset="0"/>
              </a:rPr>
              <a:t>P</a:t>
            </a:r>
            <a:r>
              <a:rPr lang="en-US" altLang="zh-TW" sz="2800" dirty="0">
                <a:latin typeface="Times New Roman" pitchFamily="18" charset="0"/>
                <a:cs typeface="Times New Roman" pitchFamily="18" charset="0"/>
              </a:rPr>
              <a:t>? Even though no one has ever created a polynomial-time algorithm that solves this problem, no one has ever proven that it cannot be solved with a </a:t>
            </a:r>
            <a:r>
              <a:rPr lang="en-US" altLang="zh-TW" sz="2800" dirty="0" smtClean="0">
                <a:latin typeface="Times New Roman" pitchFamily="18" charset="0"/>
                <a:cs typeface="Times New Roman" pitchFamily="18" charset="0"/>
              </a:rPr>
              <a:t>polynomial time </a:t>
            </a:r>
            <a:r>
              <a:rPr lang="en-US" altLang="zh-TW" sz="2800" dirty="0">
                <a:latin typeface="Times New Roman" pitchFamily="18" charset="0"/>
                <a:cs typeface="Times New Roman" pitchFamily="18" charset="0"/>
              </a:rPr>
              <a:t>algorithm</a:t>
            </a:r>
            <a:r>
              <a:rPr lang="en-US" altLang="zh-TW" sz="2400" dirty="0">
                <a:latin typeface="Times New Roman" pitchFamily="18" charset="0"/>
                <a:cs typeface="Times New Roman" pitchFamily="18" charset="0"/>
              </a:rPr>
              <a:t>. </a:t>
            </a:r>
            <a:endParaRPr lang="en-US" altLang="zh-TW" sz="2400" dirty="0" smtClean="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20</a:t>
            </a:fld>
            <a:endParaRPr lang="en-US" altLang="zh-TW"/>
          </a:p>
        </p:txBody>
      </p:sp>
    </p:spTree>
    <p:extLst>
      <p:ext uri="{BB962C8B-B14F-4D97-AF65-F5344CB8AC3E}">
        <p14:creationId xmlns:p14="http://schemas.microsoft.com/office/powerpoint/2010/main" val="2810488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404664"/>
            <a:ext cx="8147248" cy="1012974"/>
          </a:xfrm>
        </p:spPr>
        <p:txBody>
          <a:bodyPr>
            <a:normAutofit/>
          </a:bodyPr>
          <a:lstStyle/>
          <a:p>
            <a:pPr algn="l"/>
            <a:r>
              <a:rPr lang="en-US" altLang="zh-TW" sz="3200" dirty="0"/>
              <a:t>The sets </a:t>
            </a:r>
            <a:r>
              <a:rPr lang="zh-TW" altLang="en-US" sz="3200" dirty="0" smtClean="0"/>
              <a:t>𝑃</a:t>
            </a:r>
            <a:r>
              <a:rPr lang="zh-TW" altLang="en-US" sz="3200" dirty="0"/>
              <a:t> </a:t>
            </a:r>
            <a:r>
              <a:rPr lang="en-US" altLang="zh-TW" sz="3200" dirty="0"/>
              <a:t>and </a:t>
            </a:r>
            <a:r>
              <a:rPr lang="zh-TW" altLang="en-US" sz="3200" dirty="0"/>
              <a:t>𝑁𝑃 </a:t>
            </a:r>
          </a:p>
        </p:txBody>
      </p:sp>
      <p:sp>
        <p:nvSpPr>
          <p:cNvPr id="3" name="內容版面配置區 2"/>
          <p:cNvSpPr>
            <a:spLocks noGrp="1"/>
          </p:cNvSpPr>
          <p:nvPr>
            <p:ph idx="1"/>
          </p:nvPr>
        </p:nvSpPr>
        <p:spPr>
          <a:xfrm>
            <a:off x="457200" y="1484784"/>
            <a:ext cx="8229600" cy="4801736"/>
          </a:xfrm>
        </p:spPr>
        <p:txBody>
          <a:bodyPr/>
          <a:lstStyle/>
          <a:p>
            <a:r>
              <a:rPr lang="en-US" altLang="zh-TW" sz="2800" dirty="0">
                <a:latin typeface="Times New Roman" pitchFamily="18" charset="0"/>
                <a:cs typeface="Times New Roman" pitchFamily="18" charset="0"/>
              </a:rPr>
              <a:t>Therefore, it could possibly be in P. To know that a decision problem is not in P, </a:t>
            </a:r>
            <a:r>
              <a:rPr lang="en-US" altLang="zh-TW" sz="2800" u="sng" dirty="0">
                <a:solidFill>
                  <a:srgbClr val="C00000"/>
                </a:solidFill>
                <a:latin typeface="Times New Roman" pitchFamily="18" charset="0"/>
                <a:cs typeface="Times New Roman" pitchFamily="18" charset="0"/>
              </a:rPr>
              <a:t>we have to prove that it is not possible to develop a polynomial-time algorithm for it</a:t>
            </a:r>
            <a:r>
              <a:rPr lang="en-US" altLang="zh-TW" sz="2800" dirty="0">
                <a:latin typeface="Times New Roman" pitchFamily="18" charset="0"/>
                <a:cs typeface="Times New Roman" pitchFamily="18" charset="0"/>
              </a:rPr>
              <a:t>. This has not been done for the Traveling Salesperson Decision problem. The same considerations hold for the other decision problems.</a:t>
            </a:r>
          </a:p>
          <a:p>
            <a:endParaRPr lang="zh-TW" altLang="en-US" dirty="0">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21</a:t>
            </a:fld>
            <a:endParaRPr lang="en-US" altLang="zh-TW"/>
          </a:p>
        </p:txBody>
      </p:sp>
    </p:spTree>
    <p:extLst>
      <p:ext uri="{BB962C8B-B14F-4D97-AF65-F5344CB8AC3E}">
        <p14:creationId xmlns:p14="http://schemas.microsoft.com/office/powerpoint/2010/main" val="3414755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274638"/>
            <a:ext cx="8147248" cy="1143000"/>
          </a:xfrm>
        </p:spPr>
        <p:txBody>
          <a:bodyPr>
            <a:normAutofit/>
          </a:bodyPr>
          <a:lstStyle/>
          <a:p>
            <a:pPr algn="l"/>
            <a:r>
              <a:rPr lang="en-US" altLang="zh-TW" sz="3200" dirty="0">
                <a:latin typeface="Times New Roman" pitchFamily="18" charset="0"/>
                <a:cs typeface="Times New Roman" pitchFamily="18" charset="0"/>
              </a:rPr>
              <a:t>The sets </a:t>
            </a:r>
            <a:r>
              <a:rPr lang="zh-TW" altLang="en-US" sz="3200" dirty="0" smtClean="0">
                <a:latin typeface="Times New Roman" pitchFamily="18" charset="0"/>
                <a:cs typeface="Times New Roman" pitchFamily="18" charset="0"/>
              </a:rPr>
              <a:t>𝑃</a:t>
            </a:r>
            <a:r>
              <a:rPr lang="zh-TW" altLang="en-US" sz="3200" dirty="0">
                <a:latin typeface="Times New Roman" pitchFamily="18" charset="0"/>
                <a:cs typeface="Times New Roman" pitchFamily="18" charset="0"/>
              </a:rPr>
              <a:t> </a:t>
            </a:r>
            <a:r>
              <a:rPr lang="en-US" altLang="zh-TW" sz="3200" dirty="0">
                <a:latin typeface="Times New Roman" pitchFamily="18" charset="0"/>
                <a:cs typeface="Times New Roman" pitchFamily="18" charset="0"/>
              </a:rPr>
              <a:t>and </a:t>
            </a:r>
            <a:r>
              <a:rPr lang="zh-TW" altLang="en-US" sz="3200" dirty="0">
                <a:latin typeface="Times New Roman" pitchFamily="18" charset="0"/>
                <a:cs typeface="Times New Roman" pitchFamily="18" charset="0"/>
              </a:rPr>
              <a:t>𝑁𝑃 </a:t>
            </a: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solidFill>
                  <a:srgbClr val="C00000"/>
                </a:solidFill>
              </a:rPr>
              <a:t>What </a:t>
            </a:r>
            <a:r>
              <a:rPr lang="en-US" altLang="zh-TW" sz="2800" dirty="0" smtClean="0">
                <a:solidFill>
                  <a:srgbClr val="C00000"/>
                </a:solidFill>
              </a:rPr>
              <a:t>decision </a:t>
            </a:r>
            <a:r>
              <a:rPr lang="en-US" altLang="zh-TW" sz="2800" dirty="0">
                <a:solidFill>
                  <a:srgbClr val="C00000"/>
                </a:solidFill>
              </a:rPr>
              <a:t>problems are not in </a:t>
            </a:r>
            <a:r>
              <a:rPr lang="en-US" altLang="zh-TW" sz="2800" i="1" dirty="0">
                <a:solidFill>
                  <a:srgbClr val="C00000"/>
                </a:solidFill>
              </a:rPr>
              <a:t>P</a:t>
            </a:r>
            <a:r>
              <a:rPr lang="en-US" altLang="zh-TW" sz="2800" dirty="0" smtClean="0">
                <a:solidFill>
                  <a:srgbClr val="C00000"/>
                </a:solidFill>
              </a:rPr>
              <a:t>?</a:t>
            </a:r>
          </a:p>
          <a:p>
            <a:pPr marL="400050" lvl="1" indent="0">
              <a:buNone/>
            </a:pPr>
            <a:r>
              <a:rPr lang="en-US" altLang="zh-TW" sz="2400" dirty="0">
                <a:solidFill>
                  <a:srgbClr val="002060"/>
                </a:solidFill>
                <a:latin typeface="Times New Roman" pitchFamily="18" charset="0"/>
                <a:cs typeface="Times New Roman" pitchFamily="18" charset="0"/>
              </a:rPr>
              <a:t>Because we do not know whether the decision problems in </a:t>
            </a:r>
            <a:r>
              <a:rPr lang="en-US" altLang="zh-TW" sz="2400" dirty="0" smtClean="0">
                <a:solidFill>
                  <a:srgbClr val="002060"/>
                </a:solidFill>
                <a:latin typeface="Times New Roman" pitchFamily="18" charset="0"/>
                <a:cs typeface="Times New Roman" pitchFamily="18" charset="0"/>
              </a:rPr>
              <a:t>Examples 1~4 are </a:t>
            </a:r>
            <a:r>
              <a:rPr lang="en-US" altLang="zh-TW" sz="2400" dirty="0">
                <a:solidFill>
                  <a:srgbClr val="002060"/>
                </a:solidFill>
                <a:latin typeface="Times New Roman" pitchFamily="18" charset="0"/>
                <a:cs typeface="Times New Roman" pitchFamily="18" charset="0"/>
              </a:rPr>
              <a:t>in P, each of these may not be in P. </a:t>
            </a:r>
            <a:r>
              <a:rPr lang="en-US" altLang="zh-TW" sz="2400" u="sng" dirty="0">
                <a:solidFill>
                  <a:srgbClr val="C00000"/>
                </a:solidFill>
                <a:latin typeface="Times New Roman" pitchFamily="18" charset="0"/>
                <a:cs typeface="Times New Roman" pitchFamily="18" charset="0"/>
              </a:rPr>
              <a:t>We simply do not know</a:t>
            </a:r>
            <a:r>
              <a:rPr lang="en-US" altLang="zh-TW" sz="2400" dirty="0">
                <a:solidFill>
                  <a:srgbClr val="002060"/>
                </a:solidFill>
                <a:latin typeface="Times New Roman" pitchFamily="18" charset="0"/>
                <a:cs typeface="Times New Roman" pitchFamily="18" charset="0"/>
              </a:rPr>
              <a:t>. Furthermore, there are thousands of decision problems in this same category. That is, we do not know whether they are in </a:t>
            </a:r>
            <a:r>
              <a:rPr lang="en-US" altLang="zh-TW" sz="2400" i="1" dirty="0">
                <a:solidFill>
                  <a:srgbClr val="002060"/>
                </a:solidFill>
                <a:latin typeface="Times New Roman" pitchFamily="18" charset="0"/>
                <a:cs typeface="Times New Roman" pitchFamily="18" charset="0"/>
              </a:rPr>
              <a:t>P.</a:t>
            </a:r>
            <a:r>
              <a:rPr lang="en-US" altLang="zh-TW" sz="2400" dirty="0">
                <a:solidFill>
                  <a:srgbClr val="002060"/>
                </a:solidFill>
                <a:latin typeface="Times New Roman" pitchFamily="18" charset="0"/>
                <a:cs typeface="Times New Roman" pitchFamily="18" charset="0"/>
              </a:rPr>
              <a:t> </a:t>
            </a:r>
            <a:endParaRPr lang="en-US" altLang="zh-TW" sz="2400" dirty="0" smtClean="0">
              <a:solidFill>
                <a:srgbClr val="002060"/>
              </a:solidFill>
              <a:latin typeface="Times New Roman" pitchFamily="18" charset="0"/>
              <a:cs typeface="Times New Roman" pitchFamily="18" charset="0"/>
            </a:endParaRPr>
          </a:p>
          <a:p>
            <a:r>
              <a:rPr lang="en-US" altLang="zh-TW" sz="2400" dirty="0">
                <a:latin typeface="Times New Roman" pitchFamily="18" charset="0"/>
                <a:cs typeface="Times New Roman" pitchFamily="18" charset="0"/>
              </a:rPr>
              <a:t>There are actually </a:t>
            </a:r>
            <a:r>
              <a:rPr lang="en-US" altLang="zh-TW" sz="2400" u="sng" dirty="0">
                <a:latin typeface="Times New Roman" pitchFamily="18" charset="0"/>
                <a:cs typeface="Times New Roman" pitchFamily="18" charset="0"/>
              </a:rPr>
              <a:t>relatively few decision problems that we know for certain are not in </a:t>
            </a:r>
            <a:r>
              <a:rPr lang="en-US" altLang="zh-TW" sz="2400" i="1" u="sng" dirty="0">
                <a:latin typeface="Times New Roman" pitchFamily="18" charset="0"/>
                <a:cs typeface="Times New Roman" pitchFamily="18" charset="0"/>
              </a:rPr>
              <a:t>P.</a:t>
            </a:r>
            <a:r>
              <a:rPr lang="en-US" altLang="zh-TW" sz="2400" u="sng" dirty="0">
                <a:latin typeface="Times New Roman" pitchFamily="18" charset="0"/>
                <a:cs typeface="Times New Roman" pitchFamily="18" charset="0"/>
              </a:rPr>
              <a:t> </a:t>
            </a:r>
            <a:r>
              <a:rPr lang="en-US" altLang="zh-TW" sz="2400" dirty="0">
                <a:latin typeface="Times New Roman" pitchFamily="18" charset="0"/>
                <a:cs typeface="Times New Roman" pitchFamily="18" charset="0"/>
              </a:rPr>
              <a:t>These problems are decision problems for which we have proven that polynomial-time algorithms are not possible. </a:t>
            </a:r>
            <a:r>
              <a:rPr lang="en-US" altLang="zh-TW" sz="2400" i="1" u="sng" dirty="0" err="1">
                <a:solidFill>
                  <a:srgbClr val="C00000"/>
                </a:solidFill>
                <a:latin typeface="Times New Roman" pitchFamily="18" charset="0"/>
                <a:cs typeface="Times New Roman" pitchFamily="18" charset="0"/>
              </a:rPr>
              <a:t>Presburger</a:t>
            </a:r>
            <a:r>
              <a:rPr lang="en-US" altLang="zh-TW" sz="2400" i="1" u="sng" dirty="0">
                <a:solidFill>
                  <a:srgbClr val="C00000"/>
                </a:solidFill>
                <a:latin typeface="Times New Roman" pitchFamily="18" charset="0"/>
                <a:cs typeface="Times New Roman" pitchFamily="18" charset="0"/>
              </a:rPr>
              <a:t> Arithmetic</a:t>
            </a:r>
            <a:r>
              <a:rPr lang="en-US" altLang="zh-TW" sz="2400" i="1" u="sng" dirty="0">
                <a:solidFill>
                  <a:srgbClr val="FF0000"/>
                </a:solidFill>
                <a:latin typeface="Times New Roman" pitchFamily="18" charset="0"/>
                <a:cs typeface="Times New Roman" pitchFamily="18" charset="0"/>
              </a:rPr>
              <a:t> </a:t>
            </a:r>
            <a:r>
              <a:rPr lang="en-US" altLang="zh-TW" sz="2400" dirty="0">
                <a:latin typeface="Times New Roman" pitchFamily="18" charset="0"/>
                <a:cs typeface="Times New Roman" pitchFamily="18" charset="0"/>
              </a:rPr>
              <a:t>is one of the most </a:t>
            </a:r>
            <a:r>
              <a:rPr lang="en-US" altLang="zh-TW" sz="2400" dirty="0" smtClean="0">
                <a:latin typeface="Times New Roman" pitchFamily="18" charset="0"/>
                <a:cs typeface="Times New Roman" pitchFamily="18" charset="0"/>
              </a:rPr>
              <a:t>well-known.</a:t>
            </a:r>
            <a:endParaRPr lang="zh-TW" altLang="en-US" sz="2400" dirty="0">
              <a:solidFill>
                <a:srgbClr val="7030A0"/>
              </a:solidFill>
              <a:latin typeface="Times New Roman" pitchFamily="18" charset="0"/>
              <a:cs typeface="Times New Roman" pitchFamily="18" charset="0"/>
            </a:endParaRPr>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22</a:t>
            </a:fld>
            <a:endParaRPr lang="en-US" altLang="zh-TW"/>
          </a:p>
        </p:txBody>
      </p:sp>
    </p:spTree>
    <p:extLst>
      <p:ext uri="{BB962C8B-B14F-4D97-AF65-F5344CB8AC3E}">
        <p14:creationId xmlns:p14="http://schemas.microsoft.com/office/powerpoint/2010/main" val="3445575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Times New Roman" pitchFamily="18" charset="0"/>
                <a:cs typeface="Times New Roman" pitchFamily="18" charset="0"/>
              </a:rPr>
              <a:t>The sets </a:t>
            </a:r>
            <a:r>
              <a:rPr lang="zh-TW" altLang="en-US" sz="3200" dirty="0" smtClean="0">
                <a:latin typeface="Times New Roman" pitchFamily="18" charset="0"/>
                <a:cs typeface="Times New Roman" pitchFamily="18" charset="0"/>
              </a:rPr>
              <a:t>𝑃</a:t>
            </a:r>
            <a:r>
              <a:rPr lang="zh-TW" altLang="en-US" sz="3200" dirty="0">
                <a:latin typeface="Times New Roman" pitchFamily="18" charset="0"/>
                <a:cs typeface="Times New Roman" pitchFamily="18" charset="0"/>
              </a:rPr>
              <a:t> </a:t>
            </a:r>
            <a:r>
              <a:rPr lang="en-US" altLang="zh-TW" sz="3200" dirty="0">
                <a:latin typeface="Times New Roman" pitchFamily="18" charset="0"/>
                <a:cs typeface="Times New Roman" pitchFamily="18" charset="0"/>
              </a:rPr>
              <a:t>and </a:t>
            </a:r>
            <a:r>
              <a:rPr lang="zh-TW" altLang="en-US" sz="3200" dirty="0">
                <a:latin typeface="Times New Roman" pitchFamily="18" charset="0"/>
                <a:cs typeface="Times New Roman" pitchFamily="18" charset="0"/>
              </a:rPr>
              <a:t>𝑁𝑃 </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147248" cy="4873744"/>
              </a:xfrm>
            </p:spPr>
            <p:txBody>
              <a:bodyPr>
                <a:normAutofit/>
              </a:bodyPr>
              <a:lstStyle/>
              <a:p>
                <a:pPr marL="0" indent="0">
                  <a:buNone/>
                </a:pPr>
                <a:r>
                  <a:rPr lang="en-US" altLang="zh-TW" sz="2600" dirty="0" smtClean="0"/>
                  <a:t>bool</a:t>
                </a:r>
                <a:r>
                  <a:rPr lang="en-US" altLang="zh-TW" sz="2600" dirty="0"/>
                  <a:t> </a:t>
                </a:r>
                <a:r>
                  <a:rPr lang="en-US" altLang="zh-TW" sz="2800" dirty="0">
                    <a:solidFill>
                      <a:srgbClr val="C00000"/>
                    </a:solidFill>
                  </a:rPr>
                  <a:t>verify</a:t>
                </a:r>
                <a:r>
                  <a:rPr lang="en-US" altLang="zh-TW" sz="2600" dirty="0"/>
                  <a:t> (</a:t>
                </a:r>
                <a:r>
                  <a:rPr lang="en-US" altLang="zh-TW" sz="2600" dirty="0" err="1"/>
                  <a:t>weighted_digraph</a:t>
                </a:r>
                <a:r>
                  <a:rPr lang="en-US" altLang="zh-TW" sz="2600" dirty="0"/>
                  <a:t> </a:t>
                </a:r>
                <a14:m>
                  <m:oMath xmlns:m="http://schemas.openxmlformats.org/officeDocument/2006/math">
                    <m:r>
                      <a:rPr lang="en-US" altLang="zh-TW" sz="2400" i="1">
                        <a:latin typeface="Cambria Math"/>
                      </a:rPr>
                      <m:t>𝐺</m:t>
                    </m:r>
                  </m:oMath>
                </a14:m>
                <a:r>
                  <a:rPr lang="en-US" altLang="zh-TW" sz="2600" dirty="0" smtClean="0"/>
                  <a:t>, number </a:t>
                </a:r>
                <a14:m>
                  <m:oMath xmlns:m="http://schemas.openxmlformats.org/officeDocument/2006/math">
                    <m:r>
                      <a:rPr lang="en-US" altLang="zh-TW" sz="2600" b="0" i="1" smtClean="0">
                        <a:latin typeface="Cambria Math"/>
                      </a:rPr>
                      <m:t>𝑑</m:t>
                    </m:r>
                  </m:oMath>
                </a14:m>
                <a:r>
                  <a:rPr lang="en-US" altLang="zh-TW" sz="2600" dirty="0" smtClean="0"/>
                  <a:t>,        </a:t>
                </a:r>
                <a:r>
                  <a:rPr lang="en-US" altLang="zh-TW" sz="2600" dirty="0" err="1"/>
                  <a:t>claimed_tour</a:t>
                </a:r>
                <a:r>
                  <a:rPr lang="en-US" altLang="zh-TW" sz="2600" dirty="0"/>
                  <a:t> </a:t>
                </a:r>
                <a14:m>
                  <m:oMath xmlns:m="http://schemas.openxmlformats.org/officeDocument/2006/math">
                    <m:r>
                      <a:rPr lang="en-US" altLang="zh-TW" sz="2400" i="1">
                        <a:latin typeface="Cambria Math"/>
                      </a:rPr>
                      <m:t>𝑆</m:t>
                    </m:r>
                    <m:r>
                      <a:rPr lang="en-US" altLang="zh-TW" sz="2400" i="1">
                        <a:latin typeface="Cambria Math"/>
                      </a:rPr>
                      <m:t> </m:t>
                    </m:r>
                  </m:oMath>
                </a14:m>
                <a:r>
                  <a:rPr lang="en-US" altLang="zh-TW" sz="2600" dirty="0" smtClean="0"/>
                  <a:t>) {</a:t>
                </a:r>
                <a:endParaRPr lang="en-US" altLang="zh-TW" sz="2600" dirty="0"/>
              </a:p>
              <a:p>
                <a:pPr marL="0" indent="0">
                  <a:buNone/>
                </a:pPr>
                <a:r>
                  <a:rPr lang="en-US" altLang="zh-TW" sz="2600" dirty="0"/>
                  <a:t>   if </a:t>
                </a:r>
                <a:r>
                  <a:rPr lang="en-US" altLang="zh-TW" sz="2600" dirty="0" smtClean="0"/>
                  <a:t>(</a:t>
                </a:r>
                <a14:m>
                  <m:oMath xmlns:m="http://schemas.openxmlformats.org/officeDocument/2006/math">
                    <m:r>
                      <a:rPr lang="en-US" altLang="zh-TW" sz="2600" b="0" i="1" smtClean="0">
                        <a:latin typeface="Cambria Math"/>
                      </a:rPr>
                      <m:t>𝑆</m:t>
                    </m:r>
                  </m:oMath>
                </a14:m>
                <a:r>
                  <a:rPr lang="en-US" altLang="zh-TW" sz="2600" dirty="0" smtClean="0"/>
                  <a:t> </a:t>
                </a:r>
                <a:r>
                  <a:rPr lang="en-US" altLang="zh-TW" sz="2600" dirty="0"/>
                  <a:t>is a tour &amp;&amp; </a:t>
                </a:r>
                <a:endParaRPr lang="en-US" altLang="zh-TW" sz="2600" dirty="0" smtClean="0"/>
              </a:p>
              <a:p>
                <a:pPr marL="0" indent="0">
                  <a:buNone/>
                </a:pPr>
                <a:r>
                  <a:rPr lang="en-US" altLang="zh-TW" sz="2600" dirty="0"/>
                  <a:t> </a:t>
                </a:r>
                <a:r>
                  <a:rPr lang="en-US" altLang="zh-TW" sz="2600" dirty="0" smtClean="0"/>
                  <a:t>      the </a:t>
                </a:r>
                <a:r>
                  <a:rPr lang="en-US" altLang="zh-TW" sz="2600" dirty="0"/>
                  <a:t>total weight of the edges in </a:t>
                </a:r>
                <a14:m>
                  <m:oMath xmlns:m="http://schemas.openxmlformats.org/officeDocument/2006/math">
                    <m:r>
                      <a:rPr lang="en-US" altLang="zh-TW" sz="2400" i="1">
                        <a:latin typeface="Cambria Math"/>
                      </a:rPr>
                      <m:t>𝑆</m:t>
                    </m:r>
                    <m:r>
                      <a:rPr lang="en-US" altLang="zh-TW" sz="2400" i="1">
                        <a:latin typeface="Cambria Math"/>
                      </a:rPr>
                      <m:t> </m:t>
                    </m:r>
                  </m:oMath>
                </a14:m>
                <a:r>
                  <a:rPr lang="en-US" altLang="zh-TW" sz="2600" dirty="0" smtClean="0"/>
                  <a:t>is </a:t>
                </a:r>
                <a14:m>
                  <m:oMath xmlns:m="http://schemas.openxmlformats.org/officeDocument/2006/math">
                    <m:r>
                      <a:rPr lang="en-US" altLang="zh-TW" sz="2400" i="1">
                        <a:latin typeface="Cambria Math"/>
                        <a:ea typeface="Cambria Math"/>
                      </a:rPr>
                      <m:t>≤</m:t>
                    </m:r>
                    <m:r>
                      <a:rPr lang="en-US" altLang="zh-TW" sz="2400" i="1">
                        <a:latin typeface="Cambria Math"/>
                      </a:rPr>
                      <m:t>𝑑</m:t>
                    </m:r>
                  </m:oMath>
                </a14:m>
                <a:r>
                  <a:rPr lang="en-US" altLang="zh-TW" sz="2400" dirty="0"/>
                  <a:t> </a:t>
                </a:r>
                <a:r>
                  <a:rPr lang="en-US" altLang="zh-TW" sz="2600" dirty="0" smtClean="0"/>
                  <a:t>)</a:t>
                </a:r>
                <a:endParaRPr lang="en-US" altLang="zh-TW" sz="2600" dirty="0"/>
              </a:p>
              <a:p>
                <a:pPr marL="0" indent="0">
                  <a:buNone/>
                </a:pPr>
                <a:r>
                  <a:rPr lang="en-US" altLang="zh-TW" sz="2600" dirty="0"/>
                  <a:t>            return true;</a:t>
                </a:r>
              </a:p>
              <a:p>
                <a:pPr marL="0" indent="0">
                  <a:buNone/>
                </a:pPr>
                <a:r>
                  <a:rPr lang="en-US" altLang="zh-TW" sz="2600" dirty="0"/>
                  <a:t>   </a:t>
                </a:r>
                <a:r>
                  <a:rPr lang="en-US" altLang="zh-TW" sz="2600" dirty="0" smtClean="0"/>
                  <a:t>else  return </a:t>
                </a:r>
                <a:r>
                  <a:rPr lang="en-US" altLang="zh-TW" sz="2600" dirty="0"/>
                  <a:t>false;</a:t>
                </a:r>
              </a:p>
              <a:p>
                <a:pPr marL="0" indent="0">
                  <a:buNone/>
                </a:pPr>
                <a:r>
                  <a:rPr lang="en-US" altLang="zh-TW" sz="2600" dirty="0"/>
                  <a:t>}</a:t>
                </a:r>
              </a:p>
              <a:p>
                <a:r>
                  <a:rPr lang="en-US" altLang="zh-TW" sz="2800" dirty="0" smtClean="0"/>
                  <a:t>The </a:t>
                </a:r>
                <a:r>
                  <a:rPr lang="en-US" altLang="zh-TW" sz="2800" dirty="0"/>
                  <a:t>algorithm </a:t>
                </a:r>
                <a:r>
                  <a:rPr lang="en-US" altLang="zh-TW" sz="2800" dirty="0" smtClean="0"/>
                  <a:t>can </a:t>
                </a:r>
                <a:r>
                  <a:rPr lang="en-US" altLang="zh-TW" sz="2800" i="1" dirty="0" smtClean="0">
                    <a:solidFill>
                      <a:srgbClr val="FF0000"/>
                    </a:solidFill>
                  </a:rPr>
                  <a:t>verify</a:t>
                </a:r>
                <a:r>
                  <a:rPr lang="en-US" altLang="zh-TW" sz="2800" dirty="0" smtClean="0"/>
                  <a:t> whether </a:t>
                </a:r>
                <a:r>
                  <a:rPr lang="en-US" altLang="zh-TW" sz="2800" dirty="0"/>
                  <a:t>a </a:t>
                </a:r>
                <a:r>
                  <a:rPr lang="en-US" altLang="zh-TW" sz="2800" dirty="0" smtClean="0"/>
                  <a:t>given string </a:t>
                </a:r>
                <a14:m>
                  <m:oMath xmlns:m="http://schemas.openxmlformats.org/officeDocument/2006/math">
                    <m:r>
                      <a:rPr lang="en-US" altLang="zh-TW" sz="2800" i="1">
                        <a:latin typeface="Cambria Math"/>
                      </a:rPr>
                      <m:t>𝑆</m:t>
                    </m:r>
                  </m:oMath>
                </a14:m>
                <a:r>
                  <a:rPr lang="en-US" altLang="zh-TW" sz="2800" dirty="0" smtClean="0"/>
                  <a:t>  is a tour with total weight </a:t>
                </a:r>
                <a14:m>
                  <m:oMath xmlns:m="http://schemas.openxmlformats.org/officeDocument/2006/math">
                    <m:r>
                      <a:rPr lang="en-US" altLang="zh-TW" sz="2800" b="0" i="1" smtClean="0">
                        <a:latin typeface="Cambria Math"/>
                        <a:ea typeface="Cambria Math"/>
                      </a:rPr>
                      <m:t>≤</m:t>
                    </m:r>
                    <m:r>
                      <a:rPr lang="en-US" altLang="zh-TW" sz="2800" b="0" i="1" smtClean="0">
                        <a:latin typeface="Cambria Math"/>
                      </a:rPr>
                      <m:t>𝑑</m:t>
                    </m:r>
                  </m:oMath>
                </a14:m>
                <a:r>
                  <a:rPr lang="en-US" altLang="zh-TW" sz="2800" dirty="0" smtClean="0"/>
                  <a:t> for the graph </a:t>
                </a:r>
                <a14:m>
                  <m:oMath xmlns:m="http://schemas.openxmlformats.org/officeDocument/2006/math">
                    <m:r>
                      <a:rPr lang="en-US" altLang="zh-TW" sz="2800" b="0" i="1" smtClean="0">
                        <a:latin typeface="Cambria Math"/>
                      </a:rPr>
                      <m:t>𝐺</m:t>
                    </m:r>
                  </m:oMath>
                </a14:m>
                <a:r>
                  <a:rPr lang="en-US" altLang="zh-TW" sz="2800" dirty="0" smtClean="0"/>
                  <a:t>. </a:t>
                </a:r>
                <a:endParaRPr lang="en-US" altLang="zh-TW" sz="2800" dirty="0"/>
              </a:p>
              <a:p>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147248" cy="4873744"/>
              </a:xfrm>
              <a:blipFill rotWithShape="1">
                <a:blip r:embed="rId2"/>
                <a:stretch>
                  <a:fillRect l="-1272" t="-112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23</a:t>
            </a:fld>
            <a:endParaRPr lang="en-US" altLang="zh-TW"/>
          </a:p>
        </p:txBody>
      </p:sp>
    </p:spTree>
    <p:extLst>
      <p:ext uri="{BB962C8B-B14F-4D97-AF65-F5344CB8AC3E}">
        <p14:creationId xmlns:p14="http://schemas.microsoft.com/office/powerpoint/2010/main" val="638656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274638"/>
            <a:ext cx="8147248" cy="1143000"/>
          </a:xfrm>
        </p:spPr>
        <p:txBody>
          <a:bodyPr>
            <a:normAutofit/>
          </a:bodyPr>
          <a:lstStyle/>
          <a:p>
            <a:pPr algn="l"/>
            <a:r>
              <a:rPr lang="en-US" altLang="zh-TW" sz="3200" dirty="0">
                <a:latin typeface="+mn-lt"/>
                <a:cs typeface="Times New Roman" pitchFamily="18" charset="0"/>
              </a:rPr>
              <a:t>The sets </a:t>
            </a:r>
            <a:r>
              <a:rPr lang="zh-TW" altLang="en-US" sz="3200" dirty="0" smtClean="0">
                <a:latin typeface="+mn-lt"/>
                <a:cs typeface="Times New Roman" pitchFamily="18" charset="0"/>
              </a:rPr>
              <a:t>𝑃</a:t>
            </a:r>
            <a:r>
              <a:rPr lang="zh-TW" altLang="en-US" sz="3200" dirty="0">
                <a:latin typeface="+mn-lt"/>
                <a:cs typeface="Times New Roman" pitchFamily="18" charset="0"/>
              </a:rPr>
              <a:t> </a:t>
            </a:r>
            <a:r>
              <a:rPr lang="en-US" altLang="zh-TW" sz="3200" dirty="0">
                <a:latin typeface="+mn-lt"/>
                <a:cs typeface="Times New Roman" pitchFamily="18" charset="0"/>
              </a:rPr>
              <a:t>and </a:t>
            </a:r>
            <a:r>
              <a:rPr lang="zh-TW" altLang="en-US" sz="3200" dirty="0">
                <a:latin typeface="+mn-lt"/>
                <a:cs typeface="Times New Roman" pitchFamily="18" charset="0"/>
              </a:rPr>
              <a:t>𝑁𝑃 </a:t>
            </a:r>
          </a:p>
        </p:txBody>
      </p:sp>
      <p:sp>
        <p:nvSpPr>
          <p:cNvPr id="3" name="內容版面配置區 2"/>
          <p:cNvSpPr>
            <a:spLocks noGrp="1"/>
          </p:cNvSpPr>
          <p:nvPr>
            <p:ph idx="1"/>
          </p:nvPr>
        </p:nvSpPr>
        <p:spPr>
          <a:xfrm>
            <a:off x="457200" y="1412776"/>
            <a:ext cx="8075240" cy="4873744"/>
          </a:xfrm>
        </p:spPr>
        <p:txBody>
          <a:bodyPr>
            <a:normAutofit/>
          </a:bodyPr>
          <a:lstStyle/>
          <a:p>
            <a:r>
              <a:rPr lang="en-US" altLang="zh-TW" sz="2800" dirty="0" smtClean="0"/>
              <a:t>Given a </a:t>
            </a:r>
            <a:r>
              <a:rPr lang="en-US" altLang="zh-TW" sz="2800" dirty="0"/>
              <a:t>candidate tour, we can verify in polynomial time whether this candidate proves that the answer to our decision problem is "yes". </a:t>
            </a:r>
            <a:endParaRPr lang="en-US" altLang="zh-TW" sz="2800" dirty="0" smtClean="0"/>
          </a:p>
          <a:p>
            <a:pPr>
              <a:spcBef>
                <a:spcPts val="2400"/>
              </a:spcBef>
            </a:pPr>
            <a:r>
              <a:rPr lang="en-US" altLang="zh-TW" sz="2800" dirty="0" smtClean="0"/>
              <a:t>If </a:t>
            </a:r>
            <a:r>
              <a:rPr lang="en-US" altLang="zh-TW" sz="2800" dirty="0"/>
              <a:t>the proposed tour turns out not to be a tour or to have total length greater than </a:t>
            </a:r>
            <a:r>
              <a:rPr lang="en-US" altLang="zh-TW" sz="2800" dirty="0" smtClean="0"/>
              <a:t>d, </a:t>
            </a:r>
            <a:r>
              <a:rPr lang="en-US" altLang="zh-TW" sz="2800" dirty="0"/>
              <a:t>we have not proven that the answer </a:t>
            </a:r>
            <a:r>
              <a:rPr lang="en-US" altLang="zh-TW" sz="2800" dirty="0">
                <a:solidFill>
                  <a:srgbClr val="C00000"/>
                </a:solidFill>
              </a:rPr>
              <a:t>must be "no" </a:t>
            </a:r>
            <a:r>
              <a:rPr lang="en-US" altLang="zh-TW" sz="2800" dirty="0"/>
              <a:t>to our decision problem. Therefore, </a:t>
            </a:r>
            <a:r>
              <a:rPr lang="en-US" altLang="zh-TW" sz="2800" u="sng" dirty="0"/>
              <a:t>we are not talking about being able to verify that the answer to our decision problem is "no" in polynomial time</a:t>
            </a:r>
            <a:r>
              <a:rPr lang="en-US" altLang="zh-TW" sz="2800" dirty="0"/>
              <a:t>.</a:t>
            </a:r>
          </a:p>
          <a:p>
            <a:endParaRPr lang="zh-TW" altLang="en-US" sz="28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24</a:t>
            </a:fld>
            <a:endParaRPr lang="en-US" altLang="zh-TW"/>
          </a:p>
        </p:txBody>
      </p:sp>
    </p:spTree>
    <p:extLst>
      <p:ext uri="{BB962C8B-B14F-4D97-AF65-F5344CB8AC3E}">
        <p14:creationId xmlns:p14="http://schemas.microsoft.com/office/powerpoint/2010/main" val="3870228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cs typeface="Times New Roman" pitchFamily="18" charset="0"/>
              </a:rPr>
              <a:t>The sets  </a:t>
            </a:r>
            <a:r>
              <a:rPr lang="zh-TW" altLang="en-US" sz="3200" dirty="0">
                <a:latin typeface="+mn-lt"/>
                <a:cs typeface="Times New Roman" pitchFamily="18" charset="0"/>
              </a:rPr>
              <a:t>𝑃 </a:t>
            </a:r>
            <a:r>
              <a:rPr lang="en-US" altLang="zh-TW" sz="3200" dirty="0">
                <a:latin typeface="+mn-lt"/>
                <a:cs typeface="Times New Roman" pitchFamily="18" charset="0"/>
              </a:rPr>
              <a:t>and </a:t>
            </a:r>
            <a:r>
              <a:rPr lang="zh-TW" altLang="en-US" sz="3200" dirty="0">
                <a:latin typeface="+mn-lt"/>
                <a:cs typeface="Times New Roman" pitchFamily="18" charset="0"/>
              </a:rPr>
              <a:t>𝑁𝑃 </a:t>
            </a:r>
            <a:endParaRPr lang="zh-TW" altLang="en-US" sz="3200" dirty="0">
              <a:latin typeface="+mn-lt"/>
            </a:endParaRP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smtClean="0"/>
              <a:t>When </a:t>
            </a:r>
            <a:r>
              <a:rPr lang="en-US" altLang="zh-TW" sz="2800" dirty="0"/>
              <a:t>we verify that a candidate tour has total weight no greater than d, we are not including the time it took to find that tour. We are only saying that </a:t>
            </a:r>
            <a:r>
              <a:rPr lang="en-US" altLang="zh-TW" sz="2800" dirty="0" smtClean="0">
                <a:solidFill>
                  <a:srgbClr val="C00000"/>
                </a:solidFill>
              </a:rPr>
              <a:t>the </a:t>
            </a:r>
            <a:r>
              <a:rPr lang="en-US" altLang="zh-TW" sz="2800" dirty="0">
                <a:solidFill>
                  <a:srgbClr val="C00000"/>
                </a:solidFill>
              </a:rPr>
              <a:t>verification part takes polynomial time</a:t>
            </a:r>
            <a:r>
              <a:rPr lang="en-US" altLang="zh-TW" sz="2800" dirty="0"/>
              <a:t>. </a:t>
            </a:r>
            <a:endParaRPr lang="en-US" altLang="zh-TW" sz="2800" dirty="0" smtClean="0"/>
          </a:p>
          <a:p>
            <a:endParaRPr lang="en-US" altLang="zh-TW" sz="2800" dirty="0"/>
          </a:p>
          <a:p>
            <a:r>
              <a:rPr lang="en-US" altLang="zh-TW" sz="2800" dirty="0"/>
              <a:t>To state the notion of polynomial-time verifiability more concretely, we introduce the concept of a </a:t>
            </a:r>
            <a:r>
              <a:rPr lang="en-US" altLang="zh-TW" sz="2800" b="1" i="1" dirty="0" err="1">
                <a:solidFill>
                  <a:srgbClr val="C00000"/>
                </a:solidFill>
              </a:rPr>
              <a:t>nondeterininistic</a:t>
            </a:r>
            <a:r>
              <a:rPr lang="en-US" altLang="zh-TW" sz="2800" b="1" i="1" dirty="0">
                <a:solidFill>
                  <a:srgbClr val="C00000"/>
                </a:solidFill>
              </a:rPr>
              <a:t> algorithm</a:t>
            </a:r>
            <a:r>
              <a:rPr lang="en-US" altLang="zh-TW" sz="2800" b="1" i="1" dirty="0"/>
              <a:t>.</a:t>
            </a:r>
            <a:r>
              <a:rPr lang="en-US" altLang="zh-TW" sz="2800" dirty="0"/>
              <a:t> We can think of such an algorithm as being composed of the following two separate stages:</a:t>
            </a:r>
            <a:endParaRPr lang="en-US" altLang="zh-TW" sz="2800" dirty="0">
              <a:solidFill>
                <a:srgbClr val="C00000"/>
              </a:solidFill>
            </a:endParaRPr>
          </a:p>
          <a:p>
            <a:endParaRPr lang="zh-TW" altLang="en-US" sz="28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25</a:t>
            </a:fld>
            <a:endParaRPr lang="en-US" altLang="zh-TW"/>
          </a:p>
        </p:txBody>
      </p:sp>
    </p:spTree>
    <p:extLst>
      <p:ext uri="{BB962C8B-B14F-4D97-AF65-F5344CB8AC3E}">
        <p14:creationId xmlns:p14="http://schemas.microsoft.com/office/powerpoint/2010/main" val="1808875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cs typeface="Times New Roman" pitchFamily="18" charset="0"/>
              </a:rPr>
              <a:t>The sets  </a:t>
            </a:r>
            <a:r>
              <a:rPr lang="zh-TW" altLang="en-US" sz="3200" dirty="0">
                <a:latin typeface="+mn-lt"/>
                <a:cs typeface="Times New Roman" pitchFamily="18" charset="0"/>
              </a:rPr>
              <a:t>𝑃 </a:t>
            </a:r>
            <a:r>
              <a:rPr lang="en-US" altLang="zh-TW" sz="3200" dirty="0">
                <a:latin typeface="+mn-lt"/>
                <a:cs typeface="Times New Roman" pitchFamily="18" charset="0"/>
              </a:rPr>
              <a:t>and </a:t>
            </a:r>
            <a:r>
              <a:rPr lang="zh-TW" altLang="en-US" sz="3200" dirty="0">
                <a:latin typeface="+mn-lt"/>
                <a:cs typeface="Times New Roman" pitchFamily="18" charset="0"/>
              </a:rPr>
              <a:t>𝑁𝑃 </a:t>
            </a:r>
            <a:endParaRPr lang="zh-TW" altLang="en-US" sz="3200" dirty="0">
              <a:latin typeface="+mn-lt"/>
            </a:endParaRPr>
          </a:p>
        </p:txBody>
      </p:sp>
      <p:sp>
        <p:nvSpPr>
          <p:cNvPr id="3" name="內容版面配置區 2"/>
          <p:cNvSpPr>
            <a:spLocks noGrp="1"/>
          </p:cNvSpPr>
          <p:nvPr>
            <p:ph idx="1"/>
          </p:nvPr>
        </p:nvSpPr>
        <p:spPr>
          <a:xfrm>
            <a:off x="457200" y="1556792"/>
            <a:ext cx="8229600" cy="4729728"/>
          </a:xfrm>
        </p:spPr>
        <p:txBody>
          <a:bodyPr/>
          <a:lstStyle/>
          <a:p>
            <a:pPr>
              <a:spcBef>
                <a:spcPts val="2400"/>
              </a:spcBef>
            </a:pPr>
            <a:r>
              <a:rPr lang="en-US" altLang="zh-TW" sz="2800" dirty="0" smtClean="0">
                <a:solidFill>
                  <a:srgbClr val="C00000"/>
                </a:solidFill>
              </a:rPr>
              <a:t>Guessing </a:t>
            </a:r>
            <a:r>
              <a:rPr lang="en-US" altLang="zh-TW" sz="2800" dirty="0">
                <a:solidFill>
                  <a:srgbClr val="C00000"/>
                </a:solidFill>
              </a:rPr>
              <a:t>(Nondeterministic) Stage</a:t>
            </a:r>
            <a:r>
              <a:rPr lang="en-US" altLang="zh-TW" sz="2800" dirty="0"/>
              <a:t>: Given an instance of a problem, this stage simply produces some string S. The string can be thought of as a guess at a solution to the instance. However, it could just be a string of nonsense</a:t>
            </a:r>
            <a:r>
              <a:rPr lang="en-US" altLang="zh-TW" sz="2800" dirty="0" smtClean="0"/>
              <a:t>.</a:t>
            </a:r>
          </a:p>
          <a:p>
            <a:endParaRPr lang="en-US" altLang="zh-TW" sz="2800" dirty="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26</a:t>
            </a:fld>
            <a:endParaRPr lang="en-US" altLang="zh-TW"/>
          </a:p>
        </p:txBody>
      </p:sp>
    </p:spTree>
    <p:extLst>
      <p:ext uri="{BB962C8B-B14F-4D97-AF65-F5344CB8AC3E}">
        <p14:creationId xmlns:p14="http://schemas.microsoft.com/office/powerpoint/2010/main" val="1881018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Times New Roman" pitchFamily="18" charset="0"/>
                <a:cs typeface="Times New Roman" pitchFamily="18" charset="0"/>
              </a:rPr>
              <a:t>The sets </a:t>
            </a:r>
            <a:r>
              <a:rPr lang="zh-TW" altLang="en-US" sz="3200" dirty="0" smtClean="0">
                <a:latin typeface="Times New Roman" pitchFamily="18" charset="0"/>
                <a:cs typeface="Times New Roman" pitchFamily="18" charset="0"/>
              </a:rPr>
              <a:t>𝑃</a:t>
            </a:r>
            <a:r>
              <a:rPr lang="zh-TW" altLang="en-US" sz="3200" dirty="0">
                <a:latin typeface="Times New Roman" pitchFamily="18" charset="0"/>
                <a:cs typeface="Times New Roman" pitchFamily="18" charset="0"/>
              </a:rPr>
              <a:t> </a:t>
            </a:r>
            <a:r>
              <a:rPr lang="en-US" altLang="zh-TW" sz="3200" dirty="0">
                <a:latin typeface="Times New Roman" pitchFamily="18" charset="0"/>
                <a:cs typeface="Times New Roman" pitchFamily="18" charset="0"/>
              </a:rPr>
              <a:t>and </a:t>
            </a:r>
            <a:r>
              <a:rPr lang="zh-TW" altLang="en-US" sz="3200" dirty="0">
                <a:latin typeface="Times New Roman" pitchFamily="18" charset="0"/>
                <a:cs typeface="Times New Roman" pitchFamily="18" charset="0"/>
              </a:rPr>
              <a:t>𝑁𝑃 </a:t>
            </a: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solidFill>
                  <a:srgbClr val="C00000"/>
                </a:solidFill>
              </a:rPr>
              <a:t>Verification (Deterministic) Stage</a:t>
            </a:r>
            <a:r>
              <a:rPr lang="en-US" altLang="zh-TW" sz="2800" dirty="0"/>
              <a:t>: The instance and the string S are the input to this stage. </a:t>
            </a:r>
            <a:r>
              <a:rPr lang="en-US" altLang="zh-TW" sz="2800" dirty="0" smtClean="0"/>
              <a:t>This </a:t>
            </a:r>
            <a:r>
              <a:rPr lang="en-US" altLang="zh-TW" sz="2800" dirty="0"/>
              <a:t>stage then proceeds in an ordinary deterministic manner either (1</a:t>
            </a:r>
            <a:r>
              <a:rPr lang="en-US" altLang="zh-TW" sz="2800" dirty="0">
                <a:solidFill>
                  <a:srgbClr val="C00000"/>
                </a:solidFill>
              </a:rPr>
              <a:t>) </a:t>
            </a:r>
            <a:r>
              <a:rPr lang="en-US" altLang="zh-TW" sz="2800" dirty="0" smtClean="0">
                <a:solidFill>
                  <a:srgbClr val="C00000"/>
                </a:solidFill>
              </a:rPr>
              <a:t>halting </a:t>
            </a:r>
            <a:r>
              <a:rPr lang="en-US" altLang="zh-TW" sz="2800" dirty="0">
                <a:solidFill>
                  <a:srgbClr val="C00000"/>
                </a:solidFill>
              </a:rPr>
              <a:t>with an output of "true," </a:t>
            </a:r>
            <a:r>
              <a:rPr lang="en-US" altLang="zh-TW" sz="2800" dirty="0"/>
              <a:t>which means </a:t>
            </a:r>
            <a:r>
              <a:rPr lang="en-US" altLang="zh-TW" sz="2800" dirty="0" smtClean="0"/>
              <a:t>that </a:t>
            </a:r>
            <a:r>
              <a:rPr lang="en-US" altLang="zh-TW" sz="2800" dirty="0"/>
              <a:t>the answer for this instance is "yes," (2) </a:t>
            </a:r>
            <a:r>
              <a:rPr lang="en-US" altLang="zh-TW" sz="2800" dirty="0">
                <a:solidFill>
                  <a:srgbClr val="C00000"/>
                </a:solidFill>
              </a:rPr>
              <a:t>halting with an output of "false," </a:t>
            </a:r>
            <a:r>
              <a:rPr lang="en-US" altLang="zh-TW" sz="2800" dirty="0"/>
              <a:t>or (3) </a:t>
            </a:r>
            <a:r>
              <a:rPr lang="en-US" altLang="zh-TW" sz="2800" dirty="0">
                <a:solidFill>
                  <a:srgbClr val="C00000"/>
                </a:solidFill>
              </a:rPr>
              <a:t>not halting at </a:t>
            </a:r>
            <a:r>
              <a:rPr lang="en-US" altLang="zh-TW" sz="2800" dirty="0" smtClean="0">
                <a:solidFill>
                  <a:srgbClr val="C00000"/>
                </a:solidFill>
              </a:rPr>
              <a:t>all.</a:t>
            </a:r>
          </a:p>
          <a:p>
            <a:pPr marL="400050" lvl="1" indent="0">
              <a:buNone/>
            </a:pPr>
            <a:r>
              <a:rPr lang="en-US" altLang="zh-TW" dirty="0" smtClean="0"/>
              <a:t>In the </a:t>
            </a:r>
            <a:r>
              <a:rPr lang="en-US" altLang="zh-TW" dirty="0"/>
              <a:t>latter two cases, it </a:t>
            </a:r>
            <a:r>
              <a:rPr lang="en-US" altLang="zh-TW" dirty="0" smtClean="0"/>
              <a:t>fails to verify </a:t>
            </a:r>
            <a:r>
              <a:rPr lang="en-US" altLang="zh-TW" dirty="0"/>
              <a:t>that the answer for this instance is "yes." </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27</a:t>
            </a:fld>
            <a:endParaRPr lang="en-US" altLang="zh-TW"/>
          </a:p>
        </p:txBody>
      </p:sp>
    </p:spTree>
    <p:extLst>
      <p:ext uri="{BB962C8B-B14F-4D97-AF65-F5344CB8AC3E}">
        <p14:creationId xmlns:p14="http://schemas.microsoft.com/office/powerpoint/2010/main" val="1179609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Times New Roman" pitchFamily="18" charset="0"/>
                <a:cs typeface="Times New Roman" pitchFamily="18" charset="0"/>
              </a:rPr>
              <a:t>The </a:t>
            </a:r>
            <a:r>
              <a:rPr lang="en-US" altLang="zh-TW" sz="3200" dirty="0" smtClean="0">
                <a:latin typeface="Times New Roman" pitchFamily="18" charset="0"/>
                <a:cs typeface="Times New Roman" pitchFamily="18" charset="0"/>
              </a:rPr>
              <a:t>sets </a:t>
            </a:r>
            <a:r>
              <a:rPr lang="zh-TW" altLang="en-US" sz="3200" dirty="0">
                <a:latin typeface="Times New Roman" pitchFamily="18" charset="0"/>
                <a:cs typeface="Times New Roman" pitchFamily="18" charset="0"/>
              </a:rPr>
              <a:t>𝑃 </a:t>
            </a:r>
            <a:r>
              <a:rPr lang="en-US" altLang="zh-TW" sz="3200" dirty="0">
                <a:latin typeface="Times New Roman" pitchFamily="18" charset="0"/>
                <a:cs typeface="Times New Roman" pitchFamily="18" charset="0"/>
              </a:rPr>
              <a:t>and </a:t>
            </a:r>
            <a:r>
              <a:rPr lang="zh-TW" altLang="en-US" sz="3200" dirty="0">
                <a:latin typeface="Times New Roman" pitchFamily="18" charset="0"/>
                <a:cs typeface="Times New Roman" pitchFamily="18" charset="0"/>
              </a:rPr>
              <a:t>𝑁𝑃 </a:t>
            </a:r>
          </a:p>
        </p:txBody>
      </p:sp>
      <p:sp>
        <p:nvSpPr>
          <p:cNvPr id="3" name="內容版面配置區 2"/>
          <p:cNvSpPr>
            <a:spLocks noGrp="1"/>
          </p:cNvSpPr>
          <p:nvPr>
            <p:ph idx="1"/>
          </p:nvPr>
        </p:nvSpPr>
        <p:spPr/>
        <p:txBody>
          <a:bodyPr>
            <a:normAutofit/>
          </a:bodyPr>
          <a:lstStyle/>
          <a:p>
            <a:r>
              <a:rPr lang="en-US" altLang="zh-TW" sz="2800" dirty="0"/>
              <a:t>Function </a:t>
            </a:r>
            <a:r>
              <a:rPr lang="en-US" altLang="zh-TW" sz="2800" i="1" dirty="0" smtClean="0">
                <a:solidFill>
                  <a:srgbClr val="C00000"/>
                </a:solidFill>
              </a:rPr>
              <a:t>verify()</a:t>
            </a:r>
            <a:r>
              <a:rPr lang="en-US" altLang="zh-TW" sz="2800" dirty="0" smtClean="0">
                <a:solidFill>
                  <a:srgbClr val="C00000"/>
                </a:solidFill>
              </a:rPr>
              <a:t> </a:t>
            </a:r>
            <a:r>
              <a:rPr lang="en-US" altLang="zh-TW" sz="2800" dirty="0"/>
              <a:t>does the verification stage for the Traveling Salesperson Decision problem. Notice that it is an ordinary deterministic algorithm. </a:t>
            </a:r>
            <a:endParaRPr lang="en-US" altLang="zh-TW" sz="2800" dirty="0" smtClean="0"/>
          </a:p>
          <a:p>
            <a:pPr>
              <a:spcBef>
                <a:spcPts val="2400"/>
              </a:spcBef>
            </a:pPr>
            <a:r>
              <a:rPr lang="en-US" altLang="zh-TW" sz="2800" dirty="0" smtClean="0"/>
              <a:t>It </a:t>
            </a:r>
            <a:r>
              <a:rPr lang="en-US" altLang="zh-TW" sz="2800" dirty="0"/>
              <a:t>is the guessing stage that is nondeterministic. This stage is called </a:t>
            </a:r>
            <a:r>
              <a:rPr lang="en-US" altLang="zh-TW" sz="2800" b="1" i="1" dirty="0"/>
              <a:t>nondeterministic</a:t>
            </a:r>
            <a:r>
              <a:rPr lang="en-US" altLang="zh-TW" sz="2800" dirty="0"/>
              <a:t> because </a:t>
            </a:r>
            <a:r>
              <a:rPr lang="en-US" altLang="zh-TW" sz="2800" dirty="0">
                <a:solidFill>
                  <a:srgbClr val="C00000"/>
                </a:solidFill>
              </a:rPr>
              <a:t>unique step-by-step instructions are not specified </a:t>
            </a:r>
            <a:r>
              <a:rPr lang="en-US" altLang="zh-TW" sz="2800" dirty="0"/>
              <a:t>for it. Rather, in this stage, the machine is allowed to produce any string in an arbitrary matter</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28</a:t>
            </a:fld>
            <a:endParaRPr lang="en-US" altLang="zh-TW"/>
          </a:p>
        </p:txBody>
      </p:sp>
    </p:spTree>
    <p:extLst>
      <p:ext uri="{BB962C8B-B14F-4D97-AF65-F5344CB8AC3E}">
        <p14:creationId xmlns:p14="http://schemas.microsoft.com/office/powerpoint/2010/main" val="811568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Times New Roman" pitchFamily="18" charset="0"/>
                <a:cs typeface="Times New Roman" pitchFamily="18" charset="0"/>
              </a:rPr>
              <a:t>The sets </a:t>
            </a:r>
            <a:r>
              <a:rPr lang="zh-TW" altLang="en-US" sz="3200" dirty="0">
                <a:latin typeface="Times New Roman" pitchFamily="18" charset="0"/>
                <a:cs typeface="Times New Roman" pitchFamily="18" charset="0"/>
              </a:rPr>
              <a:t>𝑃 </a:t>
            </a:r>
            <a:r>
              <a:rPr lang="en-US" altLang="zh-TW" sz="3200" dirty="0">
                <a:latin typeface="Times New Roman" pitchFamily="18" charset="0"/>
                <a:cs typeface="Times New Roman" pitchFamily="18" charset="0"/>
              </a:rPr>
              <a:t>and </a:t>
            </a:r>
            <a:r>
              <a:rPr lang="zh-TW" altLang="en-US" sz="3200" dirty="0">
                <a:latin typeface="Times New Roman" pitchFamily="18" charset="0"/>
                <a:cs typeface="Times New Roman" pitchFamily="18" charset="0"/>
              </a:rPr>
              <a:t>𝑁𝑃 </a:t>
            </a:r>
          </a:p>
        </p:txBody>
      </p:sp>
      <p:sp>
        <p:nvSpPr>
          <p:cNvPr id="3" name="內容版面配置區 2"/>
          <p:cNvSpPr>
            <a:spLocks noGrp="1"/>
          </p:cNvSpPr>
          <p:nvPr>
            <p:ph idx="1"/>
          </p:nvPr>
        </p:nvSpPr>
        <p:spPr>
          <a:xfrm>
            <a:off x="457200" y="1412776"/>
            <a:ext cx="8229600" cy="4873744"/>
          </a:xfrm>
        </p:spPr>
        <p:txBody>
          <a:bodyPr>
            <a:normAutofit/>
          </a:bodyPr>
          <a:lstStyle/>
          <a:p>
            <a:pPr>
              <a:spcBef>
                <a:spcPts val="0"/>
              </a:spcBef>
            </a:pPr>
            <a:r>
              <a:rPr lang="en-US" altLang="zh-TW" sz="2800" dirty="0"/>
              <a:t>we say that a nondeterministic algorithm "solves" a decision problem if</a:t>
            </a:r>
            <a:r>
              <a:rPr lang="en-US" altLang="zh-TW" sz="2800" dirty="0" smtClean="0"/>
              <a:t>:</a:t>
            </a:r>
            <a:endParaRPr lang="en-US" altLang="zh-TW" sz="2800" dirty="0"/>
          </a:p>
          <a:p>
            <a:pPr marL="914400" lvl="1" indent="-457200">
              <a:spcBef>
                <a:spcPts val="1800"/>
              </a:spcBef>
              <a:buClr>
                <a:srgbClr val="C00000"/>
              </a:buClr>
              <a:buSzPct val="100000"/>
              <a:buFont typeface="+mj-lt"/>
              <a:buAutoNum type="arabicPeriod"/>
            </a:pPr>
            <a:r>
              <a:rPr lang="en-US" altLang="zh-TW" dirty="0"/>
              <a:t>For any instance for which the answer is "yes," there is some string S for which the verification stage returns "true</a:t>
            </a:r>
            <a:r>
              <a:rPr lang="en-US" altLang="zh-TW" dirty="0" smtClean="0"/>
              <a:t>". </a:t>
            </a:r>
          </a:p>
          <a:p>
            <a:pPr marL="971550" lvl="1" indent="-514350">
              <a:spcBef>
                <a:spcPts val="1800"/>
              </a:spcBef>
              <a:buClr>
                <a:srgbClr val="C00000"/>
              </a:buClr>
              <a:buSzPct val="100000"/>
              <a:buFont typeface="+mj-lt"/>
              <a:buAutoNum type="arabicPeriod" startAt="2"/>
            </a:pPr>
            <a:r>
              <a:rPr lang="en-US" altLang="zh-TW" dirty="0" smtClean="0"/>
              <a:t>For </a:t>
            </a:r>
            <a:r>
              <a:rPr lang="en-US" altLang="zh-TW" dirty="0"/>
              <a:t>any instance for which the answer is "no," there is </a:t>
            </a:r>
            <a:r>
              <a:rPr lang="en-US" altLang="zh-TW" dirty="0">
                <a:solidFill>
                  <a:srgbClr val="C00000"/>
                </a:solidFill>
              </a:rPr>
              <a:t>no string </a:t>
            </a:r>
            <a:r>
              <a:rPr lang="en-US" altLang="zh-TW" dirty="0"/>
              <a:t>for which the verification stage returns "true".</a:t>
            </a:r>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29</a:t>
            </a:fld>
            <a:endParaRPr lang="en-US" altLang="zh-TW"/>
          </a:p>
        </p:txBody>
      </p:sp>
    </p:spTree>
    <p:extLst>
      <p:ext uri="{BB962C8B-B14F-4D97-AF65-F5344CB8AC3E}">
        <p14:creationId xmlns:p14="http://schemas.microsoft.com/office/powerpoint/2010/main" val="995468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t>Intractability</a:t>
            </a:r>
            <a:endParaRPr lang="zh-TW" altLang="en-US" sz="32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a:bodyPr>
              <a:lstStyle/>
              <a:p>
                <a:pPr>
                  <a:buFont typeface="Wingdings" pitchFamily="2" charset="2"/>
                  <a:buChar char="Ø"/>
                </a:pPr>
                <a:r>
                  <a:rPr lang="en-US" altLang="zh-TW" sz="2800" dirty="0" smtClean="0"/>
                  <a:t>For a problem to be </a:t>
                </a:r>
                <a:r>
                  <a:rPr lang="en-US" altLang="zh-TW" sz="2800" i="1" dirty="0">
                    <a:solidFill>
                      <a:srgbClr val="FF0000"/>
                    </a:solidFill>
                  </a:rPr>
                  <a:t>intractable</a:t>
                </a:r>
                <a:r>
                  <a:rPr lang="en-US" altLang="zh-TW" sz="2800" dirty="0"/>
                  <a:t>, there must be no polynomial-time algorithm that solves it. </a:t>
                </a:r>
                <a:endParaRPr lang="en-US" altLang="zh-TW" sz="2800" dirty="0" smtClean="0"/>
              </a:p>
              <a:p>
                <a:pPr>
                  <a:spcBef>
                    <a:spcPts val="1800"/>
                  </a:spcBef>
                  <a:buFont typeface="Wingdings" pitchFamily="2" charset="2"/>
                  <a:buChar char="Ø"/>
                </a:pPr>
                <a:r>
                  <a:rPr lang="en-US" altLang="zh-TW" sz="2800" dirty="0" smtClean="0"/>
                  <a:t>Obtaining </a:t>
                </a:r>
                <a:r>
                  <a:rPr lang="en-US" altLang="zh-TW" sz="2800" dirty="0"/>
                  <a:t>a </a:t>
                </a:r>
                <a:r>
                  <a:rPr lang="en-US" altLang="zh-TW" sz="2800" dirty="0" err="1"/>
                  <a:t>nonpolynomial</a:t>
                </a:r>
                <a:r>
                  <a:rPr lang="en-US" altLang="zh-TW" sz="2800" dirty="0"/>
                  <a:t>-time algorithm for a problem does not make it </a:t>
                </a:r>
                <a:r>
                  <a:rPr lang="en-US" altLang="zh-TW" sz="2800" dirty="0" smtClean="0"/>
                  <a:t>intractable. </a:t>
                </a:r>
              </a:p>
              <a:p>
                <a:pPr marL="360000" lvl="1" indent="0">
                  <a:spcBef>
                    <a:spcPts val="600"/>
                  </a:spcBef>
                  <a:buNone/>
                </a:pPr>
                <a:r>
                  <a:rPr lang="en-US" altLang="zh-TW" dirty="0" smtClean="0"/>
                  <a:t>For </a:t>
                </a:r>
                <a:r>
                  <a:rPr lang="en-US" altLang="zh-TW" dirty="0"/>
                  <a:t>example, the brute-force algorithm for the </a:t>
                </a:r>
                <a:r>
                  <a:rPr lang="en-US" altLang="zh-TW" dirty="0" smtClean="0"/>
                  <a:t> Chained </a:t>
                </a:r>
                <a:r>
                  <a:rPr lang="en-US" altLang="zh-TW" dirty="0"/>
                  <a:t>Matrix Multiplication problem </a:t>
                </a:r>
                <a:r>
                  <a:rPr lang="en-US" altLang="zh-TW" dirty="0" smtClean="0"/>
                  <a:t>is </a:t>
                </a:r>
                <a:r>
                  <a:rPr lang="en-US" altLang="zh-TW" dirty="0" err="1" smtClean="0"/>
                  <a:t>nonpolynomial</a:t>
                </a:r>
                <a:r>
                  <a:rPr lang="en-US" altLang="zh-TW" dirty="0" smtClean="0"/>
                  <a:t> time. However, the same problem can </a:t>
                </a:r>
                <a:r>
                  <a:rPr lang="en-US" altLang="zh-TW" dirty="0"/>
                  <a:t>be solved by dynamic programming algorithm </a:t>
                </a:r>
                <a:r>
                  <a:rPr lang="en-US" altLang="zh-TW" dirty="0" smtClean="0"/>
                  <a:t>in </a:t>
                </a:r>
                <a14:m>
                  <m:oMath xmlns:m="http://schemas.openxmlformats.org/officeDocument/2006/math">
                    <m:r>
                      <m:rPr>
                        <m:sty m:val="p"/>
                      </m:rPr>
                      <a:rPr lang="el-GR" altLang="zh-TW" i="1" smtClean="0">
                        <a:latin typeface="Cambria Math"/>
                        <a:ea typeface="Cambria Math"/>
                      </a:rPr>
                      <m:t>Θ</m:t>
                    </m:r>
                    <m:r>
                      <a:rPr lang="en-US" altLang="zh-TW" b="0" i="1" smtClean="0">
                        <a:latin typeface="Cambria Math"/>
                        <a:ea typeface="Cambria Math"/>
                      </a:rPr>
                      <m:t>(</m:t>
                    </m:r>
                    <m:sSup>
                      <m:sSupPr>
                        <m:ctrlPr>
                          <a:rPr lang="en-US" altLang="zh-TW" b="0" i="1" smtClean="0">
                            <a:latin typeface="Cambria Math" panose="02040503050406030204" pitchFamily="18" charset="0"/>
                            <a:ea typeface="Cambria Math"/>
                          </a:rPr>
                        </m:ctrlPr>
                      </m:sSupPr>
                      <m:e>
                        <m:r>
                          <a:rPr lang="en-US" altLang="zh-TW" b="0" i="1" smtClean="0">
                            <a:latin typeface="Cambria Math"/>
                            <a:ea typeface="Cambria Math"/>
                          </a:rPr>
                          <m:t>𝑛</m:t>
                        </m:r>
                      </m:e>
                      <m:sup>
                        <m:r>
                          <a:rPr lang="en-US" altLang="zh-TW" b="0" i="1" smtClean="0">
                            <a:latin typeface="Cambria Math"/>
                            <a:ea typeface="Cambria Math"/>
                          </a:rPr>
                          <m:t>3</m:t>
                        </m:r>
                      </m:sup>
                    </m:sSup>
                    <m:r>
                      <a:rPr lang="en-US" altLang="zh-TW" b="0" i="1" smtClean="0">
                        <a:latin typeface="Cambria Math"/>
                        <a:ea typeface="Cambria Math"/>
                      </a:rPr>
                      <m:t>)</m:t>
                    </m:r>
                  </m:oMath>
                </a14:m>
                <a:r>
                  <a:rPr lang="en-US" altLang="zh-TW" dirty="0" smtClean="0"/>
                  <a: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l="-74" t="-1126"/>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a:xfrm>
            <a:off x="11642" y="6309320"/>
            <a:ext cx="3200400" cy="283800"/>
          </a:xfrm>
          <a:prstGeom prst="rect">
            <a:avLst/>
          </a:prstGeom>
        </p:spPr>
        <p:txBody>
          <a:bodyPr/>
          <a:lstStyle/>
          <a:p>
            <a:r>
              <a:rPr lang="en-US" altLang="zh-TW" smtClean="0"/>
              <a:t>Chapter 34</a:t>
            </a:r>
            <a:endParaRPr lang="en-US" altLang="zh-TW"/>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3</a:t>
            </a:fld>
            <a:endParaRPr lang="en-US" altLang="zh-TW"/>
          </a:p>
        </p:txBody>
      </p:sp>
    </p:spTree>
    <p:extLst>
      <p:ext uri="{BB962C8B-B14F-4D97-AF65-F5344CB8AC3E}">
        <p14:creationId xmlns:p14="http://schemas.microsoft.com/office/powerpoint/2010/main" val="2918708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20688"/>
            <a:ext cx="8229600" cy="5665832"/>
          </a:xfrm>
        </p:spPr>
        <p:txBody>
          <a:bodyPr/>
          <a:lstStyle/>
          <a:p>
            <a:endParaRPr lang="en-US" altLang="zh-TW" dirty="0" smtClean="0"/>
          </a:p>
          <a:p>
            <a:endParaRPr lang="en-US" altLang="zh-TW" dirty="0"/>
          </a:p>
          <a:p>
            <a:endParaRPr lang="en-US" altLang="zh-TW" dirty="0" smtClean="0"/>
          </a:p>
          <a:p>
            <a:pPr marL="0" indent="0">
              <a:buNone/>
            </a:pP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30</a:t>
            </a:fld>
            <a:endParaRPr lang="en-US" altLang="zh-TW"/>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764704"/>
            <a:ext cx="3744416" cy="255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表格 4"/>
          <p:cNvGraphicFramePr>
            <a:graphicFrameLocks noGrp="1"/>
          </p:cNvGraphicFramePr>
          <p:nvPr>
            <p:extLst>
              <p:ext uri="{D42A27DB-BD31-4B8C-83A1-F6EECF244321}">
                <p14:modId xmlns:p14="http://schemas.microsoft.com/office/powerpoint/2010/main" val="2416918486"/>
              </p:ext>
            </p:extLst>
          </p:nvPr>
        </p:nvGraphicFramePr>
        <p:xfrm>
          <a:off x="683568" y="3717032"/>
          <a:ext cx="7920881" cy="2286000"/>
        </p:xfrm>
        <a:graphic>
          <a:graphicData uri="http://schemas.openxmlformats.org/drawingml/2006/table">
            <a:tbl>
              <a:tblPr/>
              <a:tblGrid>
                <a:gridCol w="2435692">
                  <a:extLst>
                    <a:ext uri="{9D8B030D-6E8A-4147-A177-3AD203B41FA5}">
                      <a16:colId xmlns:a16="http://schemas.microsoft.com/office/drawing/2014/main" val="20000"/>
                    </a:ext>
                  </a:extLst>
                </a:gridCol>
                <a:gridCol w="1445486">
                  <a:extLst>
                    <a:ext uri="{9D8B030D-6E8A-4147-A177-3AD203B41FA5}">
                      <a16:colId xmlns:a16="http://schemas.microsoft.com/office/drawing/2014/main" val="20001"/>
                    </a:ext>
                  </a:extLst>
                </a:gridCol>
                <a:gridCol w="4039703">
                  <a:extLst>
                    <a:ext uri="{9D8B030D-6E8A-4147-A177-3AD203B41FA5}">
                      <a16:colId xmlns:a16="http://schemas.microsoft.com/office/drawing/2014/main" val="20002"/>
                    </a:ext>
                  </a:extLst>
                </a:gridCol>
              </a:tblGrid>
              <a:tr h="0">
                <a:tc>
                  <a:txBody>
                    <a:bodyPr/>
                    <a:lstStyle/>
                    <a:p>
                      <a:pPr algn="l"/>
                      <a:r>
                        <a:rPr lang="en-US" sz="2000" dirty="0"/>
                        <a:t>S</a:t>
                      </a:r>
                    </a:p>
                  </a:txBody>
                  <a:tcPr>
                    <a:lnL>
                      <a:noFill/>
                    </a:lnL>
                    <a:lnR>
                      <a:noFill/>
                    </a:lnR>
                    <a:lnT>
                      <a:noFill/>
                    </a:lnT>
                    <a:lnB>
                      <a:noFill/>
                    </a:lnB>
                  </a:tcPr>
                </a:tc>
                <a:tc>
                  <a:txBody>
                    <a:bodyPr/>
                    <a:lstStyle/>
                    <a:p>
                      <a:pPr algn="l"/>
                      <a:r>
                        <a:rPr lang="en-US" sz="2000"/>
                        <a:t>Output</a:t>
                      </a:r>
                    </a:p>
                  </a:txBody>
                  <a:tcPr>
                    <a:lnL>
                      <a:noFill/>
                    </a:lnL>
                    <a:lnR>
                      <a:noFill/>
                    </a:lnR>
                    <a:lnT>
                      <a:noFill/>
                    </a:lnT>
                    <a:lnB>
                      <a:noFill/>
                    </a:lnB>
                  </a:tcPr>
                </a:tc>
                <a:tc>
                  <a:txBody>
                    <a:bodyPr/>
                    <a:lstStyle/>
                    <a:p>
                      <a:pPr algn="l"/>
                      <a:r>
                        <a:rPr lang="en-US" sz="2000"/>
                        <a:t>Reason</a:t>
                      </a:r>
                    </a:p>
                  </a:txBody>
                  <a:tcPr>
                    <a:lnL>
                      <a:noFill/>
                    </a:lnL>
                    <a:lnR>
                      <a:noFill/>
                    </a:lnR>
                    <a:lnT>
                      <a:noFill/>
                    </a:lnT>
                    <a:lnB>
                      <a:noFill/>
                    </a:lnB>
                  </a:tcPr>
                </a:tc>
                <a:extLst>
                  <a:ext uri="{0D108BD9-81ED-4DB2-BD59-A6C34878D82A}">
                    <a16:rowId xmlns:a16="http://schemas.microsoft.com/office/drawing/2014/main" val="10000"/>
                  </a:ext>
                </a:extLst>
              </a:tr>
              <a:tr h="0">
                <a:tc>
                  <a:txBody>
                    <a:bodyPr/>
                    <a:lstStyle/>
                    <a:p>
                      <a:pPr algn="l"/>
                      <a:r>
                        <a:rPr lang="en-US" sz="2000" dirty="0"/>
                        <a:t>[</a:t>
                      </a:r>
                      <a:r>
                        <a:rPr lang="en-US" sz="2000" i="1" dirty="0"/>
                        <a:t>v</a:t>
                      </a:r>
                      <a:r>
                        <a:rPr lang="en-US" sz="2000" baseline="-25000" dirty="0"/>
                        <a:t>1</a:t>
                      </a:r>
                      <a:r>
                        <a:rPr lang="en-US" sz="2000" dirty="0"/>
                        <a:t>, </a:t>
                      </a:r>
                      <a:r>
                        <a:rPr lang="en-US" sz="2000" i="1" dirty="0"/>
                        <a:t>v</a:t>
                      </a:r>
                      <a:r>
                        <a:rPr lang="en-US" sz="2000" baseline="-25000" dirty="0"/>
                        <a:t>2</a:t>
                      </a:r>
                      <a:r>
                        <a:rPr lang="en-US" sz="2000" dirty="0"/>
                        <a:t>, </a:t>
                      </a:r>
                      <a:r>
                        <a:rPr lang="en-US" sz="2000" i="1" dirty="0"/>
                        <a:t>v</a:t>
                      </a:r>
                      <a:r>
                        <a:rPr lang="en-US" sz="2000" baseline="-25000" dirty="0"/>
                        <a:t>3</a:t>
                      </a:r>
                      <a:r>
                        <a:rPr lang="en-US" sz="2000" dirty="0"/>
                        <a:t>, </a:t>
                      </a:r>
                      <a:r>
                        <a:rPr lang="en-US" sz="2000" i="1" dirty="0"/>
                        <a:t>v</a:t>
                      </a:r>
                      <a:r>
                        <a:rPr lang="en-US" sz="2000" baseline="-25000" dirty="0"/>
                        <a:t>4</a:t>
                      </a:r>
                      <a:r>
                        <a:rPr lang="en-US" sz="2000" dirty="0"/>
                        <a:t>, </a:t>
                      </a:r>
                      <a:r>
                        <a:rPr lang="en-US" sz="2000" i="1" dirty="0"/>
                        <a:t>v</a:t>
                      </a:r>
                      <a:r>
                        <a:rPr lang="en-US" sz="2000" baseline="-25000" dirty="0"/>
                        <a:t>1</a:t>
                      </a:r>
                      <a:r>
                        <a:rPr lang="en-US" sz="2000" dirty="0"/>
                        <a:t>]</a:t>
                      </a:r>
                    </a:p>
                  </a:txBody>
                  <a:tcPr>
                    <a:lnL>
                      <a:noFill/>
                    </a:lnL>
                    <a:lnR>
                      <a:noFill/>
                    </a:lnR>
                    <a:lnT>
                      <a:noFill/>
                    </a:lnT>
                    <a:lnB>
                      <a:noFill/>
                    </a:lnB>
                  </a:tcPr>
                </a:tc>
                <a:tc>
                  <a:txBody>
                    <a:bodyPr/>
                    <a:lstStyle/>
                    <a:p>
                      <a:pPr algn="l"/>
                      <a:r>
                        <a:rPr lang="en-US" sz="2000" dirty="0"/>
                        <a:t>False</a:t>
                      </a:r>
                    </a:p>
                  </a:txBody>
                  <a:tcPr>
                    <a:lnL>
                      <a:noFill/>
                    </a:lnL>
                    <a:lnR>
                      <a:noFill/>
                    </a:lnR>
                    <a:lnT>
                      <a:noFill/>
                    </a:lnT>
                    <a:lnB>
                      <a:noFill/>
                    </a:lnB>
                  </a:tcPr>
                </a:tc>
                <a:tc>
                  <a:txBody>
                    <a:bodyPr/>
                    <a:lstStyle/>
                    <a:p>
                      <a:pPr algn="l"/>
                      <a:r>
                        <a:rPr lang="en-US" sz="2000" dirty="0"/>
                        <a:t>Total weight is greater than 15</a:t>
                      </a:r>
                    </a:p>
                  </a:txBody>
                  <a:tcPr>
                    <a:lnL>
                      <a:noFill/>
                    </a:lnL>
                    <a:lnR>
                      <a:noFill/>
                    </a:lnR>
                    <a:lnT>
                      <a:noFill/>
                    </a:lnT>
                    <a:lnB>
                      <a:noFill/>
                    </a:lnB>
                  </a:tcPr>
                </a:tc>
                <a:extLst>
                  <a:ext uri="{0D108BD9-81ED-4DB2-BD59-A6C34878D82A}">
                    <a16:rowId xmlns:a16="http://schemas.microsoft.com/office/drawing/2014/main" val="10001"/>
                  </a:ext>
                </a:extLst>
              </a:tr>
              <a:tr h="0">
                <a:tc>
                  <a:txBody>
                    <a:bodyPr/>
                    <a:lstStyle/>
                    <a:p>
                      <a:pPr algn="l"/>
                      <a:r>
                        <a:rPr lang="en-US" sz="2000"/>
                        <a:t>[</a:t>
                      </a:r>
                      <a:r>
                        <a:rPr lang="en-US" sz="2000" i="1"/>
                        <a:t>v</a:t>
                      </a:r>
                      <a:r>
                        <a:rPr lang="en-US" sz="2000" baseline="-25000"/>
                        <a:t>1</a:t>
                      </a:r>
                      <a:r>
                        <a:rPr lang="en-US" sz="2000"/>
                        <a:t>, </a:t>
                      </a:r>
                      <a:r>
                        <a:rPr lang="en-US" sz="2000" i="1"/>
                        <a:t>v</a:t>
                      </a:r>
                      <a:r>
                        <a:rPr lang="en-US" sz="2000" baseline="-25000"/>
                        <a:t>4</a:t>
                      </a:r>
                      <a:r>
                        <a:rPr lang="en-US" sz="2000"/>
                        <a:t>, </a:t>
                      </a:r>
                      <a:r>
                        <a:rPr lang="en-US" sz="2000" i="1"/>
                        <a:t>v</a:t>
                      </a:r>
                      <a:r>
                        <a:rPr lang="en-US" sz="2000" baseline="-25000"/>
                        <a:t>2</a:t>
                      </a:r>
                      <a:r>
                        <a:rPr lang="en-US" sz="2000"/>
                        <a:t>, </a:t>
                      </a:r>
                      <a:r>
                        <a:rPr lang="en-US" sz="2000" i="1"/>
                        <a:t>v</a:t>
                      </a:r>
                      <a:r>
                        <a:rPr lang="en-US" sz="2000" baseline="-25000"/>
                        <a:t>3</a:t>
                      </a:r>
                      <a:r>
                        <a:rPr lang="en-US" sz="2000"/>
                        <a:t>, </a:t>
                      </a:r>
                      <a:r>
                        <a:rPr lang="en-US" sz="2000" i="1"/>
                        <a:t>v</a:t>
                      </a:r>
                      <a:r>
                        <a:rPr lang="en-US" sz="2000" baseline="-25000"/>
                        <a:t>1</a:t>
                      </a:r>
                      <a:r>
                        <a:rPr lang="en-US" sz="2000"/>
                        <a:t>]</a:t>
                      </a:r>
                    </a:p>
                  </a:txBody>
                  <a:tcPr>
                    <a:lnL>
                      <a:noFill/>
                    </a:lnL>
                    <a:lnR>
                      <a:noFill/>
                    </a:lnR>
                    <a:lnT>
                      <a:noFill/>
                    </a:lnT>
                    <a:lnB>
                      <a:noFill/>
                    </a:lnB>
                  </a:tcPr>
                </a:tc>
                <a:tc>
                  <a:txBody>
                    <a:bodyPr/>
                    <a:lstStyle/>
                    <a:p>
                      <a:pPr algn="l"/>
                      <a:r>
                        <a:rPr lang="en-US" sz="2000" dirty="0"/>
                        <a:t>False</a:t>
                      </a:r>
                    </a:p>
                  </a:txBody>
                  <a:tcPr>
                    <a:lnL>
                      <a:noFill/>
                    </a:lnL>
                    <a:lnR>
                      <a:noFill/>
                    </a:lnR>
                    <a:lnT>
                      <a:noFill/>
                    </a:lnT>
                    <a:lnB>
                      <a:noFill/>
                    </a:lnB>
                  </a:tcPr>
                </a:tc>
                <a:tc>
                  <a:txBody>
                    <a:bodyPr/>
                    <a:lstStyle/>
                    <a:p>
                      <a:pPr algn="l"/>
                      <a:r>
                        <a:rPr lang="en-US" sz="2000" i="1" dirty="0"/>
                        <a:t>S</a:t>
                      </a:r>
                      <a:r>
                        <a:rPr lang="en-US" sz="2000" dirty="0"/>
                        <a:t> is not a tour</a:t>
                      </a:r>
                    </a:p>
                  </a:txBody>
                  <a:tcPr>
                    <a:lnL>
                      <a:noFill/>
                    </a:lnL>
                    <a:lnR>
                      <a:noFill/>
                    </a:lnR>
                    <a:lnT>
                      <a:noFill/>
                    </a:lnT>
                    <a:lnB>
                      <a:noFill/>
                    </a:lnB>
                  </a:tcPr>
                </a:tc>
                <a:extLst>
                  <a:ext uri="{0D108BD9-81ED-4DB2-BD59-A6C34878D82A}">
                    <a16:rowId xmlns:a16="http://schemas.microsoft.com/office/drawing/2014/main" val="10002"/>
                  </a:ext>
                </a:extLst>
              </a:tr>
              <a:tr h="0">
                <a:tc>
                  <a:txBody>
                    <a:bodyPr/>
                    <a:lstStyle/>
                    <a:p>
                      <a:pPr algn="l"/>
                      <a:r>
                        <a:rPr lang="el-GR" sz="2000"/>
                        <a:t>#α12</a:t>
                      </a:r>
                      <a:r>
                        <a:rPr lang="el-GR" sz="2000" baseline="30000"/>
                        <a:t>*</a:t>
                      </a:r>
                      <a:r>
                        <a:rPr lang="el-GR" sz="2000"/>
                        <a:t>&amp;%</a:t>
                      </a:r>
                      <a:r>
                        <a:rPr lang="en-US" sz="2000"/>
                        <a:t>a</a:t>
                      </a:r>
                      <a:r>
                        <a:rPr lang="en-US" sz="2000" baseline="-25000"/>
                        <a:t>1</a:t>
                      </a:r>
                      <a:r>
                        <a:rPr lang="en-US" sz="2000"/>
                        <a:t> /</a:t>
                      </a:r>
                    </a:p>
                  </a:txBody>
                  <a:tcPr>
                    <a:lnL>
                      <a:noFill/>
                    </a:lnL>
                    <a:lnR>
                      <a:noFill/>
                    </a:lnR>
                    <a:lnT>
                      <a:noFill/>
                    </a:lnT>
                    <a:lnB>
                      <a:noFill/>
                    </a:lnB>
                  </a:tcPr>
                </a:tc>
                <a:tc>
                  <a:txBody>
                    <a:bodyPr/>
                    <a:lstStyle/>
                    <a:p>
                      <a:pPr algn="l"/>
                      <a:r>
                        <a:rPr lang="en-US" sz="2000"/>
                        <a:t>False</a:t>
                      </a:r>
                    </a:p>
                  </a:txBody>
                  <a:tcPr>
                    <a:lnL>
                      <a:noFill/>
                    </a:lnL>
                    <a:lnR>
                      <a:noFill/>
                    </a:lnR>
                    <a:lnT>
                      <a:noFill/>
                    </a:lnT>
                    <a:lnB>
                      <a:noFill/>
                    </a:lnB>
                  </a:tcPr>
                </a:tc>
                <a:tc>
                  <a:txBody>
                    <a:bodyPr/>
                    <a:lstStyle/>
                    <a:p>
                      <a:pPr algn="l"/>
                      <a:r>
                        <a:rPr lang="en-US" sz="2000" i="1" dirty="0"/>
                        <a:t>S</a:t>
                      </a:r>
                      <a:r>
                        <a:rPr lang="en-US" sz="2000" dirty="0"/>
                        <a:t> is not a tour</a:t>
                      </a:r>
                    </a:p>
                  </a:txBody>
                  <a:tcPr>
                    <a:lnL>
                      <a:noFill/>
                    </a:lnL>
                    <a:lnR>
                      <a:noFill/>
                    </a:lnR>
                    <a:lnT>
                      <a:noFill/>
                    </a:lnT>
                    <a:lnB>
                      <a:noFill/>
                    </a:lnB>
                  </a:tcPr>
                </a:tc>
                <a:extLst>
                  <a:ext uri="{0D108BD9-81ED-4DB2-BD59-A6C34878D82A}">
                    <a16:rowId xmlns:a16="http://schemas.microsoft.com/office/drawing/2014/main" val="10003"/>
                  </a:ext>
                </a:extLst>
              </a:tr>
              <a:tr h="0">
                <a:tc>
                  <a:txBody>
                    <a:bodyPr/>
                    <a:lstStyle/>
                    <a:p>
                      <a:pPr algn="l"/>
                      <a:r>
                        <a:rPr lang="en-US" sz="2000"/>
                        <a:t>[</a:t>
                      </a:r>
                      <a:r>
                        <a:rPr lang="en-US" sz="2000" i="1"/>
                        <a:t>v</a:t>
                      </a:r>
                      <a:r>
                        <a:rPr lang="en-US" sz="2000" baseline="-25000"/>
                        <a:t>1</a:t>
                      </a:r>
                      <a:r>
                        <a:rPr lang="en-US" sz="2000"/>
                        <a:t>, </a:t>
                      </a:r>
                      <a:r>
                        <a:rPr lang="en-US" sz="2000" i="1"/>
                        <a:t>v</a:t>
                      </a:r>
                      <a:r>
                        <a:rPr lang="en-US" sz="2000" baseline="-25000"/>
                        <a:t>3</a:t>
                      </a:r>
                      <a:r>
                        <a:rPr lang="en-US" sz="2000"/>
                        <a:t>, </a:t>
                      </a:r>
                      <a:r>
                        <a:rPr lang="en-US" sz="2000" i="1"/>
                        <a:t>v</a:t>
                      </a:r>
                      <a:r>
                        <a:rPr lang="en-US" sz="2000" baseline="-25000"/>
                        <a:t>2</a:t>
                      </a:r>
                      <a:r>
                        <a:rPr lang="en-US" sz="2000"/>
                        <a:t>, </a:t>
                      </a:r>
                      <a:r>
                        <a:rPr lang="en-US" sz="2000" i="1"/>
                        <a:t>v</a:t>
                      </a:r>
                      <a:r>
                        <a:rPr lang="en-US" sz="2000" baseline="-25000"/>
                        <a:t>4</a:t>
                      </a:r>
                      <a:r>
                        <a:rPr lang="en-US" sz="2000"/>
                        <a:t>, </a:t>
                      </a:r>
                      <a:r>
                        <a:rPr lang="en-US" sz="2000" i="1"/>
                        <a:t>v</a:t>
                      </a:r>
                      <a:r>
                        <a:rPr lang="en-US" sz="2000" baseline="-25000"/>
                        <a:t>1</a:t>
                      </a:r>
                      <a:r>
                        <a:rPr lang="en-US" sz="2000"/>
                        <a:t>]</a:t>
                      </a:r>
                    </a:p>
                  </a:txBody>
                  <a:tcPr>
                    <a:lnL>
                      <a:noFill/>
                    </a:lnL>
                    <a:lnR>
                      <a:noFill/>
                    </a:lnR>
                    <a:lnT>
                      <a:noFill/>
                    </a:lnT>
                    <a:lnB>
                      <a:noFill/>
                    </a:lnB>
                  </a:tcPr>
                </a:tc>
                <a:tc>
                  <a:txBody>
                    <a:bodyPr/>
                    <a:lstStyle/>
                    <a:p>
                      <a:pPr algn="l"/>
                      <a:r>
                        <a:rPr lang="en-US" sz="2000"/>
                        <a:t>True</a:t>
                      </a:r>
                    </a:p>
                  </a:txBody>
                  <a:tcPr>
                    <a:lnL>
                      <a:noFill/>
                    </a:lnL>
                    <a:lnR>
                      <a:noFill/>
                    </a:lnR>
                    <a:lnT>
                      <a:noFill/>
                    </a:lnT>
                    <a:lnB>
                      <a:noFill/>
                    </a:lnB>
                  </a:tcPr>
                </a:tc>
                <a:tc>
                  <a:txBody>
                    <a:bodyPr/>
                    <a:lstStyle/>
                    <a:p>
                      <a:pPr algn="l"/>
                      <a:r>
                        <a:rPr lang="en-US" sz="2000" i="1" dirty="0"/>
                        <a:t>S</a:t>
                      </a:r>
                      <a:r>
                        <a:rPr lang="en-US" sz="2000" dirty="0"/>
                        <a:t> is a tour with total weight no greater than 15</a:t>
                      </a:r>
                    </a:p>
                  </a:txBody>
                  <a:tcP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7008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32656"/>
            <a:ext cx="8229600" cy="1084982"/>
          </a:xfrm>
        </p:spPr>
        <p:txBody>
          <a:bodyPr>
            <a:normAutofit/>
          </a:bodyPr>
          <a:lstStyle/>
          <a:p>
            <a:pPr algn="l"/>
            <a:r>
              <a:rPr lang="en-US" altLang="zh-TW" sz="3200" dirty="0">
                <a:latin typeface="Times New Roman" pitchFamily="18" charset="0"/>
                <a:cs typeface="Times New Roman" pitchFamily="18" charset="0"/>
              </a:rPr>
              <a:t>The sets </a:t>
            </a:r>
            <a:r>
              <a:rPr lang="zh-TW" altLang="en-US" sz="3200" dirty="0">
                <a:latin typeface="Times New Roman" pitchFamily="18" charset="0"/>
                <a:cs typeface="Times New Roman" pitchFamily="18" charset="0"/>
              </a:rPr>
              <a:t>𝑃 </a:t>
            </a:r>
            <a:r>
              <a:rPr lang="en-US" altLang="zh-TW" sz="3200" dirty="0">
                <a:latin typeface="Times New Roman" pitchFamily="18" charset="0"/>
                <a:cs typeface="Times New Roman" pitchFamily="18" charset="0"/>
              </a:rPr>
              <a:t>and </a:t>
            </a:r>
            <a:r>
              <a:rPr lang="zh-TW" altLang="en-US" sz="3200" dirty="0">
                <a:latin typeface="Times New Roman" pitchFamily="18" charset="0"/>
                <a:cs typeface="Times New Roman" pitchFamily="18" charset="0"/>
              </a:rPr>
              <a:t>𝑁𝑃 </a:t>
            </a:r>
          </a:p>
        </p:txBody>
      </p:sp>
      <p:sp>
        <p:nvSpPr>
          <p:cNvPr id="3" name="內容版面配置區 2"/>
          <p:cNvSpPr>
            <a:spLocks noGrp="1"/>
          </p:cNvSpPr>
          <p:nvPr>
            <p:ph idx="1"/>
          </p:nvPr>
        </p:nvSpPr>
        <p:spPr>
          <a:xfrm>
            <a:off x="395536" y="1412776"/>
            <a:ext cx="8280920" cy="4873744"/>
          </a:xfrm>
        </p:spPr>
        <p:txBody>
          <a:bodyPr>
            <a:normAutofit/>
          </a:bodyPr>
          <a:lstStyle/>
          <a:p>
            <a:r>
              <a:rPr lang="en-US" altLang="zh-TW" dirty="0"/>
              <a:t>A nondeterministic algorithm that simply generates strings in the guessing state and calls function </a:t>
            </a:r>
            <a:r>
              <a:rPr lang="en-US" altLang="zh-TW" i="1" dirty="0" smtClean="0">
                <a:solidFill>
                  <a:srgbClr val="C00000"/>
                </a:solidFill>
              </a:rPr>
              <a:t>verify() </a:t>
            </a:r>
            <a:r>
              <a:rPr lang="en-US" altLang="zh-TW" dirty="0"/>
              <a:t>in the verification stage therefore "solves" the </a:t>
            </a:r>
            <a:r>
              <a:rPr lang="en-US" altLang="zh-TW" dirty="0" smtClean="0"/>
              <a:t>Traveling Salesperson </a:t>
            </a:r>
            <a:r>
              <a:rPr lang="en-US" altLang="zh-TW" dirty="0"/>
              <a:t>Decision problem</a:t>
            </a:r>
            <a:r>
              <a:rPr lang="en-US" altLang="zh-TW" dirty="0" smtClean="0"/>
              <a:t>.</a:t>
            </a:r>
          </a:p>
          <a:p>
            <a:endParaRPr lang="zh-TW" altLang="en-US" sz="28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31</a:t>
            </a:fld>
            <a:endParaRPr lang="en-US" altLang="zh-TW"/>
          </a:p>
        </p:txBody>
      </p:sp>
    </p:spTree>
    <p:extLst>
      <p:ext uri="{BB962C8B-B14F-4D97-AF65-F5344CB8AC3E}">
        <p14:creationId xmlns:p14="http://schemas.microsoft.com/office/powerpoint/2010/main" val="761472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The sets </a:t>
            </a:r>
            <a:r>
              <a:rPr lang="zh-TW" altLang="en-US" sz="3200" dirty="0">
                <a:latin typeface="+mn-lt"/>
              </a:rPr>
              <a:t>𝑃 </a:t>
            </a:r>
            <a:r>
              <a:rPr lang="en-US" altLang="zh-TW" sz="3200" dirty="0">
                <a:latin typeface="+mn-lt"/>
              </a:rPr>
              <a:t>and </a:t>
            </a:r>
            <a:r>
              <a:rPr lang="zh-TW" altLang="en-US" sz="3200" dirty="0">
                <a:latin typeface="+mn-lt"/>
              </a:rPr>
              <a:t>𝑁𝑃 </a:t>
            </a:r>
          </a:p>
        </p:txBody>
      </p:sp>
      <p:sp>
        <p:nvSpPr>
          <p:cNvPr id="3" name="內容版面配置區 2"/>
          <p:cNvSpPr>
            <a:spLocks noGrp="1"/>
          </p:cNvSpPr>
          <p:nvPr>
            <p:ph idx="1"/>
          </p:nvPr>
        </p:nvSpPr>
        <p:spPr>
          <a:xfrm>
            <a:off x="457200" y="1340768"/>
            <a:ext cx="8229600" cy="4945752"/>
          </a:xfrm>
        </p:spPr>
        <p:txBody>
          <a:bodyPr>
            <a:normAutofit lnSpcReduction="10000"/>
          </a:bodyPr>
          <a:lstStyle/>
          <a:p>
            <a:pPr lvl="0">
              <a:buClr>
                <a:srgbClr val="2F2F2F"/>
              </a:buClr>
            </a:pPr>
            <a:r>
              <a:rPr lang="en-US" altLang="zh-TW" sz="2800" dirty="0">
                <a:solidFill>
                  <a:prstClr val="black"/>
                </a:solidFill>
              </a:rPr>
              <a:t>Definition:  A </a:t>
            </a:r>
            <a:r>
              <a:rPr lang="en-US" altLang="zh-TW" sz="2800" b="1" i="1" dirty="0">
                <a:solidFill>
                  <a:srgbClr val="C00000"/>
                </a:solidFill>
              </a:rPr>
              <a:t>polynomial-time nondeterministic algorithm</a:t>
            </a:r>
            <a:r>
              <a:rPr lang="en-US" altLang="zh-TW" sz="2800" i="1" dirty="0">
                <a:solidFill>
                  <a:srgbClr val="C00000"/>
                </a:solidFill>
              </a:rPr>
              <a:t> </a:t>
            </a:r>
            <a:r>
              <a:rPr lang="en-US" altLang="zh-TW" sz="2800" dirty="0">
                <a:solidFill>
                  <a:prstClr val="black"/>
                </a:solidFill>
              </a:rPr>
              <a:t>is a nondeterministic algorithm whose </a:t>
            </a:r>
            <a:r>
              <a:rPr lang="en-US" altLang="zh-TW" sz="2800" u="sng" dirty="0">
                <a:solidFill>
                  <a:prstClr val="black"/>
                </a:solidFill>
              </a:rPr>
              <a:t>verification stage is a polynomial-time algorithm</a:t>
            </a:r>
            <a:r>
              <a:rPr lang="en-US" altLang="zh-TW" sz="2800" dirty="0">
                <a:solidFill>
                  <a:prstClr val="black"/>
                </a:solidFill>
              </a:rPr>
              <a:t>.</a:t>
            </a:r>
          </a:p>
          <a:p>
            <a:pPr lvl="0">
              <a:spcBef>
                <a:spcPts val="2400"/>
              </a:spcBef>
              <a:buClr>
                <a:srgbClr val="2F2F2F"/>
              </a:buClr>
            </a:pPr>
            <a:r>
              <a:rPr lang="en-US" altLang="zh-TW" sz="2800" dirty="0">
                <a:solidFill>
                  <a:prstClr val="black"/>
                </a:solidFill>
              </a:rPr>
              <a:t>Definition:  </a:t>
            </a:r>
            <a:r>
              <a:rPr lang="en-US" altLang="zh-TW" sz="2800" i="1" dirty="0">
                <a:solidFill>
                  <a:prstClr val="black"/>
                </a:solidFill>
              </a:rPr>
              <a:t>NP</a:t>
            </a:r>
            <a:r>
              <a:rPr lang="en-US" altLang="zh-TW" sz="2800" dirty="0">
                <a:solidFill>
                  <a:prstClr val="black"/>
                </a:solidFill>
              </a:rPr>
              <a:t> is </a:t>
            </a:r>
            <a:r>
              <a:rPr lang="en-US" altLang="zh-TW" sz="2800" u="sng" dirty="0">
                <a:solidFill>
                  <a:prstClr val="black"/>
                </a:solidFill>
              </a:rPr>
              <a:t>the set of all decision problems </a:t>
            </a:r>
            <a:r>
              <a:rPr lang="en-US" altLang="zh-TW" sz="2800" dirty="0">
                <a:solidFill>
                  <a:prstClr val="black"/>
                </a:solidFill>
              </a:rPr>
              <a:t>that can be solved by polynomial-time nondeterministic algorithms</a:t>
            </a:r>
            <a:r>
              <a:rPr lang="en-US" altLang="zh-TW" sz="2800" dirty="0" smtClean="0">
                <a:solidFill>
                  <a:prstClr val="black"/>
                </a:solidFill>
              </a:rPr>
              <a:t>.</a:t>
            </a:r>
          </a:p>
          <a:p>
            <a:pPr lvl="0">
              <a:spcBef>
                <a:spcPts val="2400"/>
              </a:spcBef>
              <a:buClr>
                <a:srgbClr val="2F2F2F"/>
              </a:buClr>
            </a:pPr>
            <a:r>
              <a:rPr lang="en-US" altLang="zh-TW" sz="2800" dirty="0"/>
              <a:t>Note that </a:t>
            </a:r>
            <a:r>
              <a:rPr lang="en-US" altLang="zh-TW" sz="2800" i="1" dirty="0"/>
              <a:t>NP</a:t>
            </a:r>
            <a:r>
              <a:rPr lang="en-US" altLang="zh-TW" sz="2800" dirty="0"/>
              <a:t> stands for "nondeterministic polynomial</a:t>
            </a:r>
            <a:r>
              <a:rPr lang="en-US" altLang="zh-TW" sz="2800" dirty="0" smtClean="0"/>
              <a:t>.</a:t>
            </a:r>
            <a:r>
              <a:rPr lang="en-US" altLang="zh-TW" sz="2800" dirty="0"/>
              <a:t> </a:t>
            </a:r>
            <a:r>
              <a:rPr lang="en-US" altLang="zh-TW" sz="2800" smtClean="0"/>
              <a:t>" </a:t>
            </a:r>
            <a:r>
              <a:rPr lang="en-US" altLang="zh-TW" sz="2800" dirty="0" smtClean="0"/>
              <a:t>For </a:t>
            </a:r>
            <a:r>
              <a:rPr lang="en-US" altLang="zh-TW" sz="2800" dirty="0"/>
              <a:t>a decision problem to be in </a:t>
            </a:r>
            <a:r>
              <a:rPr lang="en-US" altLang="zh-TW" sz="2800" i="1" dirty="0"/>
              <a:t>NP</a:t>
            </a:r>
            <a:r>
              <a:rPr lang="en-US" altLang="zh-TW" sz="2800" dirty="0"/>
              <a:t>, there must be an algorithm that does the verification in polynomial </a:t>
            </a:r>
            <a:r>
              <a:rPr lang="en-US" altLang="zh-TW" sz="2800" dirty="0" smtClean="0"/>
              <a:t>time.</a:t>
            </a:r>
            <a:endParaRPr lang="en-US" altLang="zh-TW" sz="2800" dirty="0">
              <a:solidFill>
                <a:prstClr val="black"/>
              </a:solidFill>
            </a:endParaRPr>
          </a:p>
          <a:p>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32</a:t>
            </a:fld>
            <a:endParaRPr lang="en-US" altLang="zh-TW"/>
          </a:p>
        </p:txBody>
      </p:sp>
    </p:spTree>
    <p:extLst>
      <p:ext uri="{BB962C8B-B14F-4D97-AF65-F5344CB8AC3E}">
        <p14:creationId xmlns:p14="http://schemas.microsoft.com/office/powerpoint/2010/main" val="2688997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2800" dirty="0" smtClean="0">
                <a:latin typeface="+mn-lt"/>
              </a:rPr>
              <a:t>The sets </a:t>
            </a:r>
            <a:r>
              <a:rPr lang="zh-TW" altLang="en-US" sz="2800" dirty="0" smtClean="0">
                <a:latin typeface="+mn-lt"/>
              </a:rPr>
              <a:t>𝑃 </a:t>
            </a:r>
            <a:r>
              <a:rPr lang="en-US" altLang="zh-TW" sz="2800" dirty="0" smtClean="0">
                <a:latin typeface="+mn-lt"/>
              </a:rPr>
              <a:t>and </a:t>
            </a:r>
            <a:r>
              <a:rPr lang="zh-TW" altLang="en-US" sz="2800" dirty="0" smtClean="0">
                <a:latin typeface="+mn-lt"/>
              </a:rPr>
              <a:t>𝑁𝑃 </a:t>
            </a:r>
            <a:r>
              <a:rPr lang="en-US" altLang="zh-TW" sz="2800" dirty="0">
                <a:latin typeface="+mn-lt"/>
              </a:rPr>
              <a:t>- Traveling Salesperson Decision problem</a:t>
            </a:r>
            <a:r>
              <a:rPr lang="zh-TW" altLang="en-US" sz="2800" dirty="0" smtClean="0">
                <a:latin typeface="+mn-lt"/>
              </a:rPr>
              <a:t> </a:t>
            </a:r>
            <a:endParaRPr lang="zh-TW" altLang="en-US" sz="2800" dirty="0">
              <a:latin typeface="+mn-lt"/>
            </a:endParaRP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smtClean="0"/>
              <a:t>The </a:t>
            </a:r>
            <a:r>
              <a:rPr lang="en-US" altLang="zh-TW" sz="2800" dirty="0"/>
              <a:t>Traveling Salesperson Decision </a:t>
            </a:r>
            <a:r>
              <a:rPr lang="en-US" altLang="zh-TW" sz="2800" dirty="0" smtClean="0"/>
              <a:t>problem is </a:t>
            </a:r>
            <a:r>
              <a:rPr lang="en-US" altLang="zh-TW" sz="2800" dirty="0"/>
              <a:t>in NP. It must </a:t>
            </a:r>
            <a:r>
              <a:rPr lang="en-US" altLang="zh-TW" sz="2800" dirty="0" smtClean="0"/>
              <a:t>be </a:t>
            </a:r>
            <a:r>
              <a:rPr lang="en-US" altLang="zh-TW" sz="2800" dirty="0"/>
              <a:t>stressed that this does not mean that we </a:t>
            </a:r>
            <a:r>
              <a:rPr lang="en-US" altLang="zh-TW" sz="2800" dirty="0" smtClean="0"/>
              <a:t>have </a:t>
            </a:r>
            <a:r>
              <a:rPr lang="en-US" altLang="zh-TW" sz="2800" dirty="0"/>
              <a:t>a polynomial-time </a:t>
            </a:r>
            <a:r>
              <a:rPr lang="en-US" altLang="zh-TW" sz="2800" dirty="0" smtClean="0"/>
              <a:t>algorithm that </a:t>
            </a:r>
            <a:r>
              <a:rPr lang="en-US" altLang="zh-TW" sz="2800" dirty="0"/>
              <a:t>solves the problem</a:t>
            </a:r>
            <a:r>
              <a:rPr lang="en-US" altLang="zh-TW" sz="2800" dirty="0" smtClean="0"/>
              <a:t>. </a:t>
            </a:r>
          </a:p>
          <a:p>
            <a:r>
              <a:rPr lang="en-US" altLang="zh-TW" sz="2800" dirty="0"/>
              <a:t>If </a:t>
            </a:r>
            <a:r>
              <a:rPr lang="en-US" altLang="zh-TW" sz="2800" dirty="0" smtClean="0"/>
              <a:t>the answer </a:t>
            </a:r>
            <a:r>
              <a:rPr lang="en-US" altLang="zh-TW" sz="2800" dirty="0"/>
              <a:t>for a particular instance of that problem were "yes," we might try all tours in the nondeterministic stage </a:t>
            </a:r>
            <a:r>
              <a:rPr lang="en-US" altLang="zh-TW" sz="2800" dirty="0" smtClean="0"/>
              <a:t>before trying </a:t>
            </a:r>
            <a:r>
              <a:rPr lang="en-US" altLang="zh-TW" sz="2800" dirty="0"/>
              <a:t>one for which </a:t>
            </a:r>
            <a:r>
              <a:rPr lang="en-US" altLang="zh-TW" sz="2800" i="1" dirty="0" smtClean="0">
                <a:solidFill>
                  <a:srgbClr val="C00000"/>
                </a:solidFill>
              </a:rPr>
              <a:t>verify()</a:t>
            </a:r>
            <a:r>
              <a:rPr lang="en-US" altLang="zh-TW" sz="2800" dirty="0" smtClean="0"/>
              <a:t> </a:t>
            </a:r>
            <a:r>
              <a:rPr lang="en-US" altLang="zh-TW" sz="2800" dirty="0"/>
              <a:t>returns "true."</a:t>
            </a:r>
            <a:endParaRPr lang="en-US" altLang="zh-TW" sz="2800" dirty="0" smtClean="0"/>
          </a:p>
          <a:p>
            <a:endParaRPr lang="zh-TW" altLang="en-US" sz="28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33</a:t>
            </a:fld>
            <a:endParaRPr lang="en-US" altLang="zh-TW"/>
          </a:p>
        </p:txBody>
      </p:sp>
    </p:spTree>
    <p:extLst>
      <p:ext uri="{BB962C8B-B14F-4D97-AF65-F5344CB8AC3E}">
        <p14:creationId xmlns:p14="http://schemas.microsoft.com/office/powerpoint/2010/main" val="2757653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2800" dirty="0"/>
              <a:t>The sets </a:t>
            </a:r>
            <a:r>
              <a:rPr lang="zh-TW" altLang="en-US" sz="2800" dirty="0"/>
              <a:t>𝑃 </a:t>
            </a:r>
            <a:r>
              <a:rPr lang="en-US" altLang="zh-TW" sz="2800" dirty="0"/>
              <a:t>and </a:t>
            </a:r>
            <a:r>
              <a:rPr lang="zh-TW" altLang="en-US" sz="2800" dirty="0"/>
              <a:t>𝑁𝑃 </a:t>
            </a:r>
            <a:r>
              <a:rPr lang="en-US" altLang="zh-TW" sz="2800" dirty="0"/>
              <a:t>- </a:t>
            </a:r>
            <a:r>
              <a:rPr lang="en-US" altLang="zh-TW" sz="2800" dirty="0">
                <a:latin typeface="+mn-lt"/>
              </a:rPr>
              <a:t>Traveling Salesperson Decision problem</a:t>
            </a:r>
            <a:r>
              <a:rPr lang="zh-TW" altLang="en-US" sz="2800" dirty="0">
                <a:latin typeface="+mn-lt"/>
              </a:rPr>
              <a:t> </a:t>
            </a:r>
            <a:r>
              <a:rPr lang="zh-TW" altLang="en-US" sz="2800" dirty="0" smtClean="0">
                <a:latin typeface="+mn-lt"/>
              </a:rPr>
              <a:t> </a:t>
            </a:r>
            <a:endParaRPr lang="zh-TW" altLang="en-US" sz="3200" dirty="0">
              <a:latin typeface="+mn-lt"/>
            </a:endParaRP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t>If there were an edge from every vertex to every other vertex, there would </a:t>
            </a:r>
            <a:r>
              <a:rPr lang="en-US" altLang="zh-TW" sz="2800" dirty="0" smtClean="0"/>
              <a:t>be (</a:t>
            </a:r>
            <a:r>
              <a:rPr lang="en-US" altLang="zh-TW" sz="2800" dirty="0"/>
              <a:t>n – 1)! tours. Therefore, if all tours were tried, the answer would not be found in polynomial time</a:t>
            </a:r>
            <a:r>
              <a:rPr lang="en-US" altLang="zh-TW" sz="2800" dirty="0" smtClean="0"/>
              <a:t>.</a:t>
            </a:r>
          </a:p>
          <a:p>
            <a:r>
              <a:rPr lang="en-US" altLang="zh-TW" sz="2800" dirty="0"/>
              <a:t>I</a:t>
            </a:r>
            <a:r>
              <a:rPr lang="en-US" altLang="zh-TW" sz="2800" dirty="0" smtClean="0"/>
              <a:t>f the answer </a:t>
            </a:r>
            <a:r>
              <a:rPr lang="en-US" altLang="zh-TW" sz="2800" dirty="0"/>
              <a:t>for an instance were "no," solving the problem using this technique would absolutely </a:t>
            </a:r>
            <a:r>
              <a:rPr lang="en-US" altLang="zh-TW" sz="2800" dirty="0" smtClean="0"/>
              <a:t>require </a:t>
            </a:r>
            <a:r>
              <a:rPr lang="en-US" altLang="zh-TW" sz="2800" dirty="0"/>
              <a:t>that </a:t>
            </a:r>
            <a:r>
              <a:rPr lang="en-US" altLang="zh-TW" sz="2800" dirty="0">
                <a:solidFill>
                  <a:srgbClr val="C00000"/>
                </a:solidFill>
              </a:rPr>
              <a:t>all tours </a:t>
            </a:r>
            <a:r>
              <a:rPr lang="en-US" altLang="zh-TW" sz="2800" dirty="0" smtClean="0"/>
              <a:t>be tried.</a:t>
            </a:r>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34</a:t>
            </a:fld>
            <a:endParaRPr lang="en-US" altLang="zh-TW"/>
          </a:p>
        </p:txBody>
      </p:sp>
    </p:spTree>
    <p:extLst>
      <p:ext uri="{BB962C8B-B14F-4D97-AF65-F5344CB8AC3E}">
        <p14:creationId xmlns:p14="http://schemas.microsoft.com/office/powerpoint/2010/main" val="1235838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2800" dirty="0"/>
              <a:t>The sets </a:t>
            </a:r>
            <a:r>
              <a:rPr lang="zh-TW" altLang="en-US" sz="2800" dirty="0"/>
              <a:t>𝑃 </a:t>
            </a:r>
            <a:r>
              <a:rPr lang="en-US" altLang="zh-TW" sz="2800" dirty="0"/>
              <a:t>and </a:t>
            </a:r>
            <a:r>
              <a:rPr lang="zh-TW" altLang="en-US" sz="2800" dirty="0"/>
              <a:t>𝑁𝑃 </a:t>
            </a:r>
            <a:r>
              <a:rPr lang="en-US" altLang="zh-TW" sz="2800" dirty="0"/>
              <a:t>- </a:t>
            </a:r>
            <a:r>
              <a:rPr lang="en-US" altLang="zh-TW" sz="2800" dirty="0">
                <a:latin typeface="+mn-lt"/>
              </a:rPr>
              <a:t>Traveling Salesperson Decision problem</a:t>
            </a:r>
            <a:r>
              <a:rPr lang="zh-TW" altLang="en-US" sz="2800" dirty="0">
                <a:latin typeface="+mn-lt"/>
              </a:rPr>
              <a:t> </a:t>
            </a:r>
            <a:r>
              <a:rPr lang="zh-TW" altLang="en-US" sz="2800" dirty="0" smtClean="0">
                <a:latin typeface="+mn-lt"/>
              </a:rPr>
              <a:t> </a:t>
            </a:r>
            <a:endParaRPr lang="zh-TW" altLang="en-US" sz="3200" dirty="0">
              <a:latin typeface="+mn-lt"/>
            </a:endParaRP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t>The purpose of introducing the concepts of non-deterministic algorithms and NP is to classify algorithms. </a:t>
            </a:r>
            <a:r>
              <a:rPr lang="en-US" altLang="zh-TW" sz="2800" dirty="0" smtClean="0"/>
              <a:t>There are usually better </a:t>
            </a:r>
            <a:r>
              <a:rPr lang="en-US" altLang="zh-TW" sz="2800" dirty="0"/>
              <a:t>algorithms for actually solving a problem than an algorithm that </a:t>
            </a:r>
            <a:r>
              <a:rPr lang="en-US" altLang="zh-TW" sz="2800"/>
              <a:t>generates </a:t>
            </a:r>
            <a:r>
              <a:rPr lang="en-US" altLang="zh-TW" sz="2800" smtClean="0"/>
              <a:t>and </a:t>
            </a:r>
            <a:r>
              <a:rPr lang="en-US" altLang="zh-TW" sz="2800" dirty="0"/>
              <a:t>verifies strings</a:t>
            </a:r>
            <a:r>
              <a:rPr lang="en-US" altLang="zh-TW" sz="2800" dirty="0" smtClean="0"/>
              <a:t>. </a:t>
            </a:r>
          </a:p>
          <a:p>
            <a:pPr marL="400050" lvl="1" indent="0">
              <a:buNone/>
            </a:pPr>
            <a:r>
              <a:rPr lang="en-US" altLang="zh-TW" sz="2400" i="1" dirty="0" smtClean="0">
                <a:latin typeface="Bookman Old Style" pitchFamily="18" charset="0"/>
                <a:ea typeface="Cambria Math" pitchFamily="18" charset="0"/>
              </a:rPr>
              <a:t>For </a:t>
            </a:r>
            <a:r>
              <a:rPr lang="en-US" altLang="zh-TW" sz="2400" i="1" dirty="0">
                <a:latin typeface="Bookman Old Style" pitchFamily="18" charset="0"/>
                <a:ea typeface="Cambria Math" pitchFamily="18" charset="0"/>
              </a:rPr>
              <a:t>example, the branch-and-bound algorithm for the Traveling </a:t>
            </a:r>
            <a:r>
              <a:rPr lang="en-US" altLang="zh-TW" sz="2400" i="1" dirty="0" smtClean="0">
                <a:latin typeface="Bookman Old Style" pitchFamily="18" charset="0"/>
                <a:ea typeface="Cambria Math" pitchFamily="18" charset="0"/>
              </a:rPr>
              <a:t>Salesperson problem.</a:t>
            </a:r>
          </a:p>
          <a:p>
            <a:pPr>
              <a:spcBef>
                <a:spcPts val="1800"/>
              </a:spcBef>
            </a:pPr>
            <a:r>
              <a:rPr lang="en-US" altLang="zh-TW" sz="2800" dirty="0">
                <a:ea typeface="Cambria Math" pitchFamily="18" charset="0"/>
              </a:rPr>
              <a:t>What other decision problems are in NP? </a:t>
            </a:r>
            <a:r>
              <a:rPr lang="en-US" altLang="zh-TW" sz="2800" i="1" dirty="0" smtClean="0">
                <a:solidFill>
                  <a:srgbClr val="C00000"/>
                </a:solidFill>
                <a:ea typeface="Cambria Math" pitchFamily="18" charset="0"/>
              </a:rPr>
              <a:t>you </a:t>
            </a:r>
            <a:r>
              <a:rPr lang="en-US" altLang="zh-TW" sz="2800" i="1" dirty="0">
                <a:solidFill>
                  <a:srgbClr val="C00000"/>
                </a:solidFill>
                <a:ea typeface="Cambria Math" pitchFamily="18" charset="0"/>
              </a:rPr>
              <a:t>are asked to establish that the other decision problems </a:t>
            </a:r>
            <a:r>
              <a:rPr lang="en-US" altLang="zh-TW" sz="2800" i="1" dirty="0" smtClean="0">
                <a:solidFill>
                  <a:srgbClr val="C00000"/>
                </a:solidFill>
                <a:ea typeface="Cambria Math" pitchFamily="18" charset="0"/>
              </a:rPr>
              <a:t>in Examples 1~4 </a:t>
            </a:r>
            <a:r>
              <a:rPr lang="en-US" altLang="zh-TW" sz="2800" i="1" dirty="0">
                <a:solidFill>
                  <a:srgbClr val="C00000"/>
                </a:solidFill>
                <a:ea typeface="Cambria Math" pitchFamily="18" charset="0"/>
              </a:rPr>
              <a:t>are all in NP.</a:t>
            </a:r>
            <a:endParaRPr lang="en-US" altLang="zh-TW" sz="2800" i="1" dirty="0" smtClean="0">
              <a:solidFill>
                <a:srgbClr val="C00000"/>
              </a:solidFill>
              <a:ea typeface="Cambria Math" pitchFamily="18" charset="0"/>
            </a:endParaRPr>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35</a:t>
            </a:fld>
            <a:endParaRPr lang="en-US" altLang="zh-TW"/>
          </a:p>
        </p:txBody>
      </p:sp>
    </p:spTree>
    <p:extLst>
      <p:ext uri="{BB962C8B-B14F-4D97-AF65-F5344CB8AC3E}">
        <p14:creationId xmlns:p14="http://schemas.microsoft.com/office/powerpoint/2010/main" val="588251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The sets </a:t>
            </a:r>
            <a:r>
              <a:rPr lang="zh-TW" altLang="en-US" sz="3200" dirty="0">
                <a:latin typeface="+mn-lt"/>
              </a:rPr>
              <a:t>𝑃 </a:t>
            </a:r>
            <a:r>
              <a:rPr lang="en-US" altLang="zh-TW" sz="3200" dirty="0">
                <a:latin typeface="+mn-lt"/>
              </a:rPr>
              <a:t>and </a:t>
            </a:r>
            <a:r>
              <a:rPr lang="zh-TW" altLang="en-US" sz="3200" dirty="0">
                <a:latin typeface="+mn-lt"/>
              </a:rPr>
              <a:t>𝑁𝑃 </a:t>
            </a:r>
          </a:p>
        </p:txBody>
      </p:sp>
      <p:sp>
        <p:nvSpPr>
          <p:cNvPr id="3" name="內容版面配置區 2"/>
          <p:cNvSpPr>
            <a:spLocks noGrp="1"/>
          </p:cNvSpPr>
          <p:nvPr>
            <p:ph idx="1"/>
          </p:nvPr>
        </p:nvSpPr>
        <p:spPr>
          <a:xfrm>
            <a:off x="395536" y="1340768"/>
            <a:ext cx="8568952" cy="5184576"/>
          </a:xfrm>
        </p:spPr>
        <p:txBody>
          <a:bodyPr>
            <a:normAutofit/>
          </a:bodyPr>
          <a:lstStyle/>
          <a:p>
            <a:r>
              <a:rPr lang="en-US" altLang="zh-TW" sz="2800" dirty="0"/>
              <a:t>T</a:t>
            </a:r>
            <a:r>
              <a:rPr lang="en-US" altLang="zh-TW" sz="2800" dirty="0" smtClean="0"/>
              <a:t>here </a:t>
            </a:r>
            <a:r>
              <a:rPr lang="en-US" altLang="zh-TW" sz="2800" dirty="0"/>
              <a:t>are thousands of other problems that no one has been able to solve with polynomial-time </a:t>
            </a:r>
            <a:r>
              <a:rPr lang="en-US" altLang="zh-TW" sz="2800" dirty="0" smtClean="0"/>
              <a:t>algorithms but </a:t>
            </a:r>
            <a:r>
              <a:rPr lang="en-US" altLang="zh-TW" sz="2800" dirty="0"/>
              <a:t>that have been proven to be in NP because polynomial-time nondeterministic algorithms have been developed </a:t>
            </a:r>
            <a:r>
              <a:rPr lang="en-US" altLang="zh-TW" sz="2800" dirty="0" smtClean="0"/>
              <a:t>for them. </a:t>
            </a:r>
          </a:p>
          <a:p>
            <a:pPr>
              <a:spcBef>
                <a:spcPts val="2400"/>
              </a:spcBef>
            </a:pPr>
            <a:r>
              <a:rPr lang="en-US" altLang="zh-TW" sz="2800" dirty="0">
                <a:solidFill>
                  <a:srgbClr val="C00000"/>
                </a:solidFill>
              </a:rPr>
              <a:t>E</a:t>
            </a:r>
            <a:r>
              <a:rPr lang="en-US" altLang="zh-TW" sz="2800" dirty="0" smtClean="0">
                <a:solidFill>
                  <a:srgbClr val="C00000"/>
                </a:solidFill>
              </a:rPr>
              <a:t>very </a:t>
            </a:r>
            <a:r>
              <a:rPr lang="en-US" altLang="zh-TW" sz="2800" dirty="0">
                <a:solidFill>
                  <a:srgbClr val="C00000"/>
                </a:solidFill>
              </a:rPr>
              <a:t>problem in P is also in NP</a:t>
            </a:r>
            <a:r>
              <a:rPr lang="en-US" altLang="zh-TW" sz="2800" dirty="0" smtClean="0">
                <a:solidFill>
                  <a:srgbClr val="C00000"/>
                </a:solidFill>
              </a:rPr>
              <a:t>.</a:t>
            </a:r>
          </a:p>
          <a:p>
            <a:pPr marL="400050" lvl="1" indent="0">
              <a:spcBef>
                <a:spcPts val="1200"/>
              </a:spcBef>
              <a:buNone/>
            </a:pPr>
            <a:r>
              <a:rPr lang="en-US" altLang="zh-TW" sz="2400" i="1" dirty="0"/>
              <a:t>W</a:t>
            </a:r>
            <a:r>
              <a:rPr lang="en-US" altLang="zh-TW" sz="2400" i="1" dirty="0" smtClean="0"/>
              <a:t>e may </a:t>
            </a:r>
            <a:r>
              <a:rPr lang="en-US" altLang="zh-TW" sz="2400" i="1" dirty="0"/>
              <a:t>generate any </a:t>
            </a:r>
            <a:r>
              <a:rPr lang="en-US" altLang="zh-TW" sz="2400" i="1" dirty="0" smtClean="0"/>
              <a:t>nonsense input S </a:t>
            </a:r>
            <a:r>
              <a:rPr lang="en-US" altLang="zh-TW" sz="2400" i="1" dirty="0"/>
              <a:t>in the nondeterministic </a:t>
            </a:r>
            <a:r>
              <a:rPr lang="en-US" altLang="zh-TW" sz="2400" i="1" dirty="0" smtClean="0"/>
              <a:t>stage and </a:t>
            </a:r>
            <a:r>
              <a:rPr lang="en-US" altLang="zh-TW" sz="2400" i="1" dirty="0"/>
              <a:t>run </a:t>
            </a:r>
            <a:r>
              <a:rPr lang="en-US" altLang="zh-TW" sz="2400" i="1" dirty="0" smtClean="0"/>
              <a:t>the </a:t>
            </a:r>
            <a:r>
              <a:rPr lang="en-US" altLang="zh-TW" sz="2400" i="1" dirty="0"/>
              <a:t>polynomial-time algorithm in the deterministic stage. </a:t>
            </a:r>
            <a:r>
              <a:rPr lang="en-US" altLang="zh-TW" sz="2400" i="1" dirty="0" smtClean="0"/>
              <a:t>Because </a:t>
            </a:r>
            <a:r>
              <a:rPr lang="en-US" altLang="zh-TW" sz="2400" i="1" dirty="0"/>
              <a:t>the algorithm solves the problem </a:t>
            </a:r>
            <a:r>
              <a:rPr lang="en-US" altLang="zh-TW" sz="2400" i="1" dirty="0" smtClean="0"/>
              <a:t>by answering </a:t>
            </a:r>
            <a:r>
              <a:rPr lang="en-US" altLang="zh-TW" sz="2400" i="1" dirty="0"/>
              <a:t>"yes" or "no," it verifies that, the answer is "yes</a:t>
            </a:r>
            <a:r>
              <a:rPr lang="en-US" altLang="zh-TW" sz="2400" i="1" dirty="0" smtClean="0"/>
              <a:t>" </a:t>
            </a:r>
            <a:r>
              <a:rPr lang="en-US" altLang="zh-TW" sz="2400" i="1" dirty="0"/>
              <a:t>given any input string S.</a:t>
            </a:r>
            <a:endParaRPr lang="zh-TW" altLang="en-US" sz="2400" i="1"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36</a:t>
            </a:fld>
            <a:endParaRPr lang="en-US" altLang="zh-TW"/>
          </a:p>
        </p:txBody>
      </p:sp>
    </p:spTree>
    <p:extLst>
      <p:ext uri="{BB962C8B-B14F-4D97-AF65-F5344CB8AC3E}">
        <p14:creationId xmlns:p14="http://schemas.microsoft.com/office/powerpoint/2010/main" val="777401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The sets </a:t>
            </a:r>
            <a:r>
              <a:rPr lang="zh-TW" altLang="en-US" sz="3200" dirty="0">
                <a:latin typeface="+mn-lt"/>
              </a:rPr>
              <a:t>𝑃 </a:t>
            </a:r>
            <a:r>
              <a:rPr lang="en-US" altLang="zh-TW" sz="3200" dirty="0">
                <a:latin typeface="+mn-lt"/>
              </a:rPr>
              <a:t>and </a:t>
            </a:r>
            <a:r>
              <a:rPr lang="zh-TW" altLang="en-US" sz="3200" dirty="0">
                <a:latin typeface="+mn-lt"/>
              </a:rPr>
              <a:t>𝑁𝑃 </a:t>
            </a: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t>What decision problems are not in </a:t>
            </a:r>
            <a:r>
              <a:rPr lang="en-US" altLang="zh-TW" sz="2800" i="1" dirty="0"/>
              <a:t>NP</a:t>
            </a:r>
            <a:r>
              <a:rPr lang="en-US" altLang="zh-TW" sz="2800" dirty="0"/>
              <a:t>? Curiously, the only decision problems that have been proven not to be in </a:t>
            </a:r>
            <a:r>
              <a:rPr lang="en-US" altLang="zh-TW" sz="2800" i="1" dirty="0" smtClean="0"/>
              <a:t>NP </a:t>
            </a:r>
            <a:r>
              <a:rPr lang="en-US" altLang="zh-TW" sz="2800" dirty="0" smtClean="0"/>
              <a:t>are </a:t>
            </a:r>
            <a:r>
              <a:rPr lang="en-US" altLang="zh-TW" sz="2800" dirty="0"/>
              <a:t>the same ones that have been proven to be </a:t>
            </a:r>
            <a:r>
              <a:rPr lang="en-US" altLang="zh-TW" sz="2800" dirty="0">
                <a:solidFill>
                  <a:srgbClr val="C00000"/>
                </a:solidFill>
              </a:rPr>
              <a:t>intractable</a:t>
            </a:r>
            <a:r>
              <a:rPr lang="en-US" altLang="zh-TW" sz="2800" dirty="0" smtClean="0"/>
              <a:t>.</a:t>
            </a:r>
          </a:p>
          <a:p>
            <a:r>
              <a:rPr lang="en-US" altLang="zh-TW" sz="2800" dirty="0" smtClean="0"/>
              <a:t>The </a:t>
            </a:r>
            <a:r>
              <a:rPr lang="en-US" altLang="zh-TW" sz="2800" dirty="0"/>
              <a:t>Halting problem, </a:t>
            </a:r>
            <a:r>
              <a:rPr lang="en-US" altLang="zh-TW" sz="2800" dirty="0" err="1"/>
              <a:t>Presburger</a:t>
            </a:r>
            <a:r>
              <a:rPr lang="en-US" altLang="zh-TW" sz="2800" dirty="0"/>
              <a:t> </a:t>
            </a:r>
            <a:r>
              <a:rPr lang="en-US" altLang="zh-TW" sz="2800" dirty="0" smtClean="0"/>
              <a:t>Arithmetic, </a:t>
            </a:r>
            <a:r>
              <a:rPr lang="en-US" altLang="zh-TW" sz="2800" dirty="0" err="1" smtClean="0"/>
              <a:t>etc</a:t>
            </a:r>
            <a:r>
              <a:rPr lang="en-US" altLang="zh-TW" sz="2800" dirty="0" smtClean="0"/>
              <a:t> are </a:t>
            </a:r>
            <a:r>
              <a:rPr lang="en-US" altLang="zh-TW" sz="2800" dirty="0"/>
              <a:t>have been proven not to be in </a:t>
            </a:r>
            <a:r>
              <a:rPr lang="en-US" altLang="zh-TW" sz="2800" i="1" dirty="0"/>
              <a:t>NP</a:t>
            </a:r>
            <a:r>
              <a:rPr lang="en-US" altLang="zh-TW" sz="2800" dirty="0"/>
              <a:t>. Again, we have found relatively few </a:t>
            </a:r>
            <a:r>
              <a:rPr lang="en-US" altLang="zh-TW" sz="2800" dirty="0" smtClean="0"/>
              <a:t>such problems</a:t>
            </a:r>
            <a:r>
              <a:rPr lang="en-US" altLang="zh-TW" sz="2800" dirty="0"/>
              <a:t>.</a:t>
            </a:r>
            <a:endParaRPr lang="zh-TW" altLang="en-US" sz="28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37</a:t>
            </a:fld>
            <a:endParaRPr lang="en-US" altLang="zh-TW"/>
          </a:p>
        </p:txBody>
      </p:sp>
    </p:spTree>
    <p:extLst>
      <p:ext uri="{BB962C8B-B14F-4D97-AF65-F5344CB8AC3E}">
        <p14:creationId xmlns:p14="http://schemas.microsoft.com/office/powerpoint/2010/main" val="21472865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The sets </a:t>
            </a:r>
            <a:r>
              <a:rPr lang="zh-TW" altLang="en-US" sz="3200" dirty="0">
                <a:latin typeface="+mn-lt"/>
              </a:rPr>
              <a:t>𝑃 </a:t>
            </a:r>
            <a:r>
              <a:rPr lang="en-US" altLang="zh-TW" sz="3200" dirty="0">
                <a:latin typeface="+mn-lt"/>
              </a:rPr>
              <a:t>and </a:t>
            </a:r>
            <a:r>
              <a:rPr lang="zh-TW" altLang="en-US" sz="3200" dirty="0">
                <a:latin typeface="+mn-lt"/>
              </a:rPr>
              <a:t>𝑁𝑃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5620066" cy="367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38</a:t>
            </a:fld>
            <a:endParaRPr lang="en-US" altLang="zh-TW"/>
          </a:p>
        </p:txBody>
      </p:sp>
      <p:sp>
        <p:nvSpPr>
          <p:cNvPr id="5" name="矩形 4"/>
          <p:cNvSpPr/>
          <p:nvPr/>
        </p:nvSpPr>
        <p:spPr>
          <a:xfrm>
            <a:off x="539552" y="5301208"/>
            <a:ext cx="8352928" cy="1015663"/>
          </a:xfrm>
          <a:prstGeom prst="rect">
            <a:avLst/>
          </a:prstGeom>
        </p:spPr>
        <p:txBody>
          <a:bodyPr wrap="square">
            <a:spAutoFit/>
          </a:bodyPr>
          <a:lstStyle/>
          <a:p>
            <a:r>
              <a:rPr lang="en-US" altLang="zh-TW" sz="2000" dirty="0"/>
              <a:t>Notice that in this figure NP contains P as a proper subset. However</a:t>
            </a:r>
            <a:r>
              <a:rPr lang="en-US" altLang="zh-TW" sz="2000" dirty="0" smtClean="0"/>
              <a:t>, this </a:t>
            </a:r>
            <a:r>
              <a:rPr lang="en-US" altLang="zh-TW" sz="2000" dirty="0"/>
              <a:t>may not be the case. That is, </a:t>
            </a:r>
            <a:r>
              <a:rPr lang="en-US" altLang="zh-TW" sz="2000" dirty="0">
                <a:solidFill>
                  <a:srgbClr val="C00000"/>
                </a:solidFill>
              </a:rPr>
              <a:t>no one has ever proven that there is a problem in NP that is not in P</a:t>
            </a:r>
            <a:r>
              <a:rPr lang="en-US" altLang="zh-TW" sz="2000" dirty="0"/>
              <a:t>. Therefore, </a:t>
            </a:r>
            <a:r>
              <a:rPr lang="en-US" altLang="zh-TW" sz="2000" dirty="0">
                <a:solidFill>
                  <a:srgbClr val="C00000"/>
                </a:solidFill>
              </a:rPr>
              <a:t>NP </a:t>
            </a:r>
            <a:r>
              <a:rPr lang="en-US" altLang="zh-TW" sz="2000" dirty="0" smtClean="0">
                <a:solidFill>
                  <a:srgbClr val="C00000"/>
                </a:solidFill>
              </a:rPr>
              <a:t>– P </a:t>
            </a:r>
            <a:r>
              <a:rPr lang="en-US" altLang="zh-TW" sz="2000" dirty="0">
                <a:solidFill>
                  <a:srgbClr val="C00000"/>
                </a:solidFill>
              </a:rPr>
              <a:t>may be empty.</a:t>
            </a:r>
            <a:endParaRPr lang="zh-TW" altLang="en-US" sz="2000" dirty="0">
              <a:solidFill>
                <a:srgbClr val="C00000"/>
              </a:solidFill>
            </a:endParaRPr>
          </a:p>
        </p:txBody>
      </p:sp>
    </p:spTree>
    <p:extLst>
      <p:ext uri="{BB962C8B-B14F-4D97-AF65-F5344CB8AC3E}">
        <p14:creationId xmlns:p14="http://schemas.microsoft.com/office/powerpoint/2010/main" val="561589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The sets </a:t>
            </a:r>
            <a:r>
              <a:rPr lang="zh-TW" altLang="en-US" sz="3200" dirty="0">
                <a:latin typeface="+mn-lt"/>
              </a:rPr>
              <a:t>𝑃 </a:t>
            </a:r>
            <a:r>
              <a:rPr lang="en-US" altLang="zh-TW" sz="3200" dirty="0">
                <a:latin typeface="+mn-lt"/>
              </a:rPr>
              <a:t>and </a:t>
            </a:r>
            <a:r>
              <a:rPr lang="zh-TW" altLang="en-US" sz="3200" dirty="0">
                <a:latin typeface="+mn-lt"/>
              </a:rPr>
              <a:t>𝑁𝑃 </a:t>
            </a: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t>T</a:t>
            </a:r>
            <a:r>
              <a:rPr lang="en-US" altLang="zh-TW" sz="2800" dirty="0" smtClean="0"/>
              <a:t>he </a:t>
            </a:r>
            <a:r>
              <a:rPr lang="en-US" altLang="zh-TW" sz="2800" dirty="0"/>
              <a:t>question of whether P equals NP is one of the most intriguing and important questions </a:t>
            </a:r>
            <a:r>
              <a:rPr lang="en-US" altLang="zh-TW" sz="2800" dirty="0" smtClean="0"/>
              <a:t>in computer </a:t>
            </a:r>
            <a:r>
              <a:rPr lang="en-US" altLang="zh-TW" sz="2800" dirty="0"/>
              <a:t>science. </a:t>
            </a:r>
            <a:endParaRPr lang="en-US" altLang="zh-TW" sz="2800" dirty="0" smtClean="0"/>
          </a:p>
          <a:p>
            <a:r>
              <a:rPr lang="en-US" altLang="zh-TW" sz="2800" dirty="0" smtClean="0"/>
              <a:t>This </a:t>
            </a:r>
            <a:r>
              <a:rPr lang="en-US" altLang="zh-TW" sz="2800" dirty="0"/>
              <a:t>question is important, because, as we have already mentioned, most decision problems we </a:t>
            </a:r>
            <a:r>
              <a:rPr lang="en-US" altLang="zh-TW" sz="2800" dirty="0" smtClean="0"/>
              <a:t>have developed </a:t>
            </a:r>
            <a:r>
              <a:rPr lang="en-US" altLang="zh-TW" sz="2800" dirty="0"/>
              <a:t>are in NP. Therefore, if P = NP, we </a:t>
            </a:r>
            <a:r>
              <a:rPr lang="en-US" altLang="zh-TW" sz="2800" dirty="0" smtClean="0"/>
              <a:t> would </a:t>
            </a:r>
            <a:r>
              <a:rPr lang="en-US" altLang="zh-TW" sz="2800" dirty="0"/>
              <a:t>have </a:t>
            </a:r>
            <a:r>
              <a:rPr lang="en-US" altLang="zh-TW" sz="2800" dirty="0" smtClean="0"/>
              <a:t>polynomial time </a:t>
            </a:r>
            <a:r>
              <a:rPr lang="en-US" altLang="zh-TW" sz="2800" dirty="0"/>
              <a:t>algorithms for most known </a:t>
            </a:r>
            <a:r>
              <a:rPr lang="en-US" altLang="zh-TW" sz="2800" dirty="0" smtClean="0"/>
              <a:t>decision problems</a:t>
            </a:r>
            <a:r>
              <a:rPr lang="en-US" altLang="zh-TW" sz="2800" dirty="0"/>
              <a:t>.</a:t>
            </a:r>
          </a:p>
          <a:p>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39</a:t>
            </a:fld>
            <a:endParaRPr lang="en-US" altLang="zh-TW"/>
          </a:p>
        </p:txBody>
      </p:sp>
    </p:spTree>
    <p:extLst>
      <p:ext uri="{BB962C8B-B14F-4D97-AF65-F5344CB8AC3E}">
        <p14:creationId xmlns:p14="http://schemas.microsoft.com/office/powerpoint/2010/main" val="4218191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t>Intractability</a:t>
            </a:r>
            <a:endParaRPr lang="zh-TW" altLang="en-US" sz="3200" dirty="0"/>
          </a:p>
        </p:txBody>
      </p:sp>
      <p:sp>
        <p:nvSpPr>
          <p:cNvPr id="3" name="內容版面配置區 2"/>
          <p:cNvSpPr>
            <a:spLocks noGrp="1"/>
          </p:cNvSpPr>
          <p:nvPr>
            <p:ph idx="1"/>
          </p:nvPr>
        </p:nvSpPr>
        <p:spPr>
          <a:xfrm>
            <a:off x="323528" y="1412776"/>
            <a:ext cx="8507288" cy="4873744"/>
          </a:xfrm>
        </p:spPr>
        <p:txBody>
          <a:bodyPr>
            <a:normAutofit lnSpcReduction="10000"/>
          </a:bodyPr>
          <a:lstStyle/>
          <a:p>
            <a:pPr>
              <a:buFont typeface="Wingdings" pitchFamily="2" charset="2"/>
              <a:buChar char="Ø"/>
            </a:pPr>
            <a:r>
              <a:rPr lang="en-US" altLang="zh-TW" sz="2800" dirty="0" smtClean="0"/>
              <a:t>There are three general categories of problems as far as intractability is concerned</a:t>
            </a:r>
            <a:r>
              <a:rPr lang="en-US" altLang="zh-TW" sz="2800" dirty="0"/>
              <a:t>:</a:t>
            </a:r>
          </a:p>
          <a:p>
            <a:pPr marL="914400" lvl="1" indent="-457200">
              <a:buSzPct val="100000"/>
              <a:buFont typeface="+mj-lt"/>
              <a:buAutoNum type="arabicPeriod"/>
            </a:pPr>
            <a:r>
              <a:rPr lang="en-US" altLang="zh-TW" dirty="0">
                <a:solidFill>
                  <a:srgbClr val="C00000"/>
                </a:solidFill>
              </a:rPr>
              <a:t>Problems for which polynomial-time algorithms have been </a:t>
            </a:r>
            <a:r>
              <a:rPr lang="en-US" altLang="zh-TW" dirty="0" smtClean="0">
                <a:solidFill>
                  <a:srgbClr val="C00000"/>
                </a:solidFill>
              </a:rPr>
              <a:t>found.</a:t>
            </a:r>
          </a:p>
          <a:p>
            <a:pPr marL="914400" lvl="1" indent="-457200">
              <a:buSzPct val="100000"/>
              <a:buFont typeface="+mj-lt"/>
              <a:buAutoNum type="arabicPeriod"/>
            </a:pPr>
            <a:r>
              <a:rPr lang="en-US" altLang="zh-TW" dirty="0">
                <a:solidFill>
                  <a:srgbClr val="C00000"/>
                </a:solidFill>
              </a:rPr>
              <a:t>Problems that have been proven to be </a:t>
            </a:r>
            <a:r>
              <a:rPr lang="en-US" altLang="zh-TW" dirty="0" smtClean="0">
                <a:solidFill>
                  <a:srgbClr val="C00000"/>
                </a:solidFill>
              </a:rPr>
              <a:t>intractable.</a:t>
            </a:r>
          </a:p>
          <a:p>
            <a:pPr marL="914400" lvl="1" indent="-457200">
              <a:buSzPct val="100000"/>
              <a:buFont typeface="+mj-lt"/>
              <a:buAutoNum type="arabicPeriod"/>
            </a:pPr>
            <a:r>
              <a:rPr lang="en-US" altLang="zh-TW" dirty="0" smtClean="0">
                <a:solidFill>
                  <a:srgbClr val="C00000"/>
                </a:solidFill>
              </a:rPr>
              <a:t>Problems </a:t>
            </a:r>
            <a:r>
              <a:rPr lang="en-US" altLang="zh-TW" dirty="0">
                <a:solidFill>
                  <a:srgbClr val="C00000"/>
                </a:solidFill>
              </a:rPr>
              <a:t>that have not been proven to be intractable, but for which polynomial-time algorithms have never been </a:t>
            </a:r>
            <a:r>
              <a:rPr lang="en-US" altLang="zh-TW" dirty="0" smtClean="0">
                <a:solidFill>
                  <a:srgbClr val="C00000"/>
                </a:solidFill>
              </a:rPr>
              <a:t>found.</a:t>
            </a:r>
            <a:endParaRPr lang="en-US" altLang="zh-TW" dirty="0">
              <a:solidFill>
                <a:srgbClr val="C00000"/>
              </a:solidFill>
            </a:endParaRPr>
          </a:p>
          <a:p>
            <a:pPr marL="514350" indent="-457200">
              <a:buFont typeface="Wingdings" pitchFamily="2" charset="2"/>
              <a:buChar char="Ø"/>
            </a:pPr>
            <a:r>
              <a:rPr lang="en-US" altLang="zh-TW" sz="2800" dirty="0"/>
              <a:t>most problems in computer science seem to fall into either the first or third category.</a:t>
            </a:r>
          </a:p>
          <a:p>
            <a:pPr marL="914400" lvl="1" indent="-457200">
              <a:buSzPct val="100000"/>
              <a:buFont typeface="+mj-lt"/>
              <a:buAutoNum type="arabicPeriod"/>
            </a:pPr>
            <a:endParaRPr lang="en-US" altLang="zh-TW" sz="2400" dirty="0"/>
          </a:p>
          <a:p>
            <a:pPr marL="914400" lvl="1" indent="-457200">
              <a:buSzPct val="100000"/>
              <a:buFont typeface="+mj-lt"/>
              <a:buAutoNum type="arabicPeriod"/>
            </a:pPr>
            <a:endParaRPr lang="en-US" altLang="zh-TW" sz="2400" dirty="0"/>
          </a:p>
          <a:p>
            <a:pPr>
              <a:buFont typeface="Wingdings" pitchFamily="2" charset="2"/>
              <a:buChar char="Ø"/>
            </a:pPr>
            <a:endParaRPr lang="en-US" altLang="zh-TW" sz="2800" dirty="0"/>
          </a:p>
          <a:p>
            <a:pPr>
              <a:buFont typeface="Wingdings" pitchFamily="2" charset="2"/>
              <a:buChar char="Ø"/>
            </a:pPr>
            <a:endParaRPr lang="en-US" altLang="zh-TW" sz="2800" dirty="0"/>
          </a:p>
          <a:p>
            <a:pPr>
              <a:buFont typeface="Wingdings" pitchFamily="2" charset="2"/>
              <a:buChar char="Ø"/>
            </a:pPr>
            <a:endParaRPr lang="zh-TW" altLang="en-US" sz="2800" dirty="0"/>
          </a:p>
        </p:txBody>
      </p:sp>
      <p:sp>
        <p:nvSpPr>
          <p:cNvPr id="4" name="日期版面配置區 3"/>
          <p:cNvSpPr>
            <a:spLocks noGrp="1"/>
          </p:cNvSpPr>
          <p:nvPr>
            <p:ph type="dt" sz="half" idx="10"/>
          </p:nvPr>
        </p:nvSpPr>
        <p:spPr>
          <a:xfrm>
            <a:off x="11642" y="6309320"/>
            <a:ext cx="3200400" cy="283800"/>
          </a:xfrm>
          <a:prstGeom prst="rect">
            <a:avLst/>
          </a:prstGeom>
        </p:spPr>
        <p:txBody>
          <a:bodyPr/>
          <a:lstStyle/>
          <a:p>
            <a:r>
              <a:rPr lang="en-US" altLang="zh-TW" smtClean="0"/>
              <a:t>Chapter 34</a:t>
            </a:r>
            <a:endParaRPr lang="en-US" altLang="zh-TW"/>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4</a:t>
            </a:fld>
            <a:endParaRPr lang="en-US" altLang="zh-TW"/>
          </a:p>
        </p:txBody>
      </p:sp>
    </p:spTree>
    <p:extLst>
      <p:ext uri="{BB962C8B-B14F-4D97-AF65-F5344CB8AC3E}">
        <p14:creationId xmlns:p14="http://schemas.microsoft.com/office/powerpoint/2010/main" val="2164993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The sets </a:t>
            </a:r>
            <a:r>
              <a:rPr lang="zh-TW" altLang="en-US" sz="3200" dirty="0">
                <a:latin typeface="+mn-lt"/>
              </a:rPr>
              <a:t>𝑃 </a:t>
            </a:r>
            <a:r>
              <a:rPr lang="en-US" altLang="zh-TW" sz="3200" dirty="0">
                <a:latin typeface="+mn-lt"/>
              </a:rPr>
              <a:t>and </a:t>
            </a:r>
            <a:r>
              <a:rPr lang="zh-TW" altLang="en-US" sz="3200" dirty="0">
                <a:latin typeface="+mn-lt"/>
              </a:rPr>
              <a:t>𝑁𝑃 </a:t>
            </a: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t>To show that P ≠ NP we would have to find a problem in NP that is not in P, whereas to show that P = NP we </a:t>
            </a:r>
            <a:r>
              <a:rPr lang="en-US" altLang="zh-TW" sz="2800" dirty="0" smtClean="0"/>
              <a:t>would have </a:t>
            </a:r>
            <a:r>
              <a:rPr lang="en-US" altLang="zh-TW" sz="2800" dirty="0"/>
              <a:t>to find a polynomial-time algorithm for each problem in NP. </a:t>
            </a:r>
            <a:endParaRPr lang="en-US" altLang="zh-TW" sz="2800" dirty="0" smtClean="0"/>
          </a:p>
          <a:p>
            <a:pPr>
              <a:spcBef>
                <a:spcPts val="1800"/>
              </a:spcBef>
            </a:pPr>
            <a:r>
              <a:rPr lang="en-US" altLang="zh-TW" sz="2800" dirty="0" smtClean="0"/>
              <a:t>Next </a:t>
            </a:r>
            <a:r>
              <a:rPr lang="en-US" altLang="zh-TW" sz="2800" dirty="0"/>
              <a:t>we see that this latter task can be </a:t>
            </a:r>
            <a:r>
              <a:rPr lang="en-US" altLang="zh-TW" sz="2800" dirty="0" smtClean="0"/>
              <a:t>greatly simplified</a:t>
            </a:r>
            <a:r>
              <a:rPr lang="en-US" altLang="zh-TW" sz="2800" dirty="0"/>
              <a:t>. That is, we show that it is necessary to find a </a:t>
            </a:r>
            <a:r>
              <a:rPr lang="en-US" altLang="zh-TW" sz="2800" dirty="0" smtClean="0"/>
              <a:t>polynomial time </a:t>
            </a:r>
            <a:r>
              <a:rPr lang="en-US" altLang="zh-TW" sz="2800" dirty="0"/>
              <a:t>algorithm for only one of a large class </a:t>
            </a:r>
            <a:r>
              <a:rPr lang="en-US" altLang="zh-TW" sz="2800" dirty="0" smtClean="0"/>
              <a:t>of problems</a:t>
            </a:r>
            <a:r>
              <a:rPr lang="en-US" altLang="zh-TW" sz="2800" dirty="0"/>
              <a:t>.</a:t>
            </a:r>
            <a:endParaRPr lang="zh-TW" altLang="en-US" sz="28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40</a:t>
            </a:fld>
            <a:endParaRPr lang="en-US" altLang="zh-TW"/>
          </a:p>
        </p:txBody>
      </p:sp>
    </p:spTree>
    <p:extLst>
      <p:ext uri="{BB962C8B-B14F-4D97-AF65-F5344CB8AC3E}">
        <p14:creationId xmlns:p14="http://schemas.microsoft.com/office/powerpoint/2010/main" val="9967660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Problems</a:t>
            </a:r>
            <a:endParaRPr lang="zh-TW" altLang="en-US" sz="3200" dirty="0">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a:bodyPr>
              <a:lstStyle/>
              <a:p>
                <a:r>
                  <a:rPr lang="en-US" altLang="zh-TW" sz="2800" dirty="0" smtClean="0"/>
                  <a:t>Traveling Salesperson problem</a:t>
                </a:r>
              </a:p>
              <a:p>
                <a:pPr lvl="1"/>
                <a:r>
                  <a:rPr lang="en-US" altLang="zh-TW" sz="2400" dirty="0"/>
                  <a:t>dynamic programming </a:t>
                </a:r>
                <a:r>
                  <a:rPr lang="en-US" altLang="zh-TW" sz="2400" dirty="0" smtClean="0"/>
                  <a:t>algorithm - </a:t>
                </a:r>
                <a14:m>
                  <m:oMath xmlns:m="http://schemas.openxmlformats.org/officeDocument/2006/math">
                    <m:r>
                      <m:rPr>
                        <m:sty m:val="p"/>
                      </m:rPr>
                      <a:rPr lang="el-GR" altLang="zh-TW" sz="2400" i="1" smtClean="0">
                        <a:latin typeface="Cambria Math"/>
                        <a:ea typeface="Cambria Math"/>
                      </a:rPr>
                      <m:t>Θ</m:t>
                    </m:r>
                    <m:r>
                      <a:rPr lang="en-US" altLang="zh-TW" sz="2400" b="0" i="1" smtClean="0">
                        <a:latin typeface="Cambria Math"/>
                        <a:ea typeface="Cambria Math"/>
                      </a:rPr>
                      <m:t>(</m:t>
                    </m:r>
                    <m:sSup>
                      <m:sSupPr>
                        <m:ctrlPr>
                          <a:rPr lang="en-US" altLang="zh-TW" sz="2400" b="0" i="1" smtClean="0">
                            <a:latin typeface="Cambria Math" panose="02040503050406030204" pitchFamily="18" charset="0"/>
                            <a:ea typeface="Cambria Math"/>
                          </a:rPr>
                        </m:ctrlPr>
                      </m:sSupPr>
                      <m:e>
                        <m:sSup>
                          <m:sSupPr>
                            <m:ctrlPr>
                              <a:rPr lang="en-US" altLang="zh-TW" sz="2400" b="0" i="1" smtClean="0">
                                <a:latin typeface="Cambria Math" panose="02040503050406030204" pitchFamily="18" charset="0"/>
                                <a:ea typeface="Cambria Math"/>
                              </a:rPr>
                            </m:ctrlPr>
                          </m:sSupPr>
                          <m:e>
                            <m:r>
                              <a:rPr lang="en-US" altLang="zh-TW" sz="2400" b="0" i="1" smtClean="0">
                                <a:latin typeface="Cambria Math"/>
                                <a:ea typeface="Cambria Math"/>
                              </a:rPr>
                              <m:t>𝑛</m:t>
                            </m:r>
                          </m:e>
                          <m:sup>
                            <m:r>
                              <a:rPr lang="en-US" altLang="zh-TW" sz="2400" b="0" i="1" smtClean="0">
                                <a:latin typeface="Cambria Math"/>
                                <a:ea typeface="Cambria Math"/>
                              </a:rPr>
                              <m:t>2</m:t>
                            </m:r>
                          </m:sup>
                        </m:sSup>
                        <m:r>
                          <a:rPr lang="en-US" altLang="zh-TW" sz="2400" b="0" i="1" smtClean="0">
                            <a:latin typeface="Cambria Math"/>
                            <a:ea typeface="Cambria Math"/>
                          </a:rPr>
                          <m:t>2</m:t>
                        </m:r>
                      </m:e>
                      <m:sup>
                        <m:r>
                          <a:rPr lang="en-US" altLang="zh-TW" sz="2400" b="0" i="1" smtClean="0">
                            <a:latin typeface="Cambria Math"/>
                            <a:ea typeface="Cambria Math"/>
                          </a:rPr>
                          <m:t>𝑛</m:t>
                        </m:r>
                      </m:sup>
                    </m:sSup>
                    <m:r>
                      <a:rPr lang="en-US" altLang="zh-TW" sz="2400" b="0" i="1" smtClean="0">
                        <a:latin typeface="Cambria Math"/>
                        <a:ea typeface="Cambria Math"/>
                      </a:rPr>
                      <m:t>)</m:t>
                    </m:r>
                  </m:oMath>
                </a14:m>
                <a:r>
                  <a:rPr lang="en-US" altLang="zh-TW" sz="2400" dirty="0" smtClean="0"/>
                  <a:t> .</a:t>
                </a:r>
              </a:p>
              <a:p>
                <a:pPr lvl="1"/>
                <a:r>
                  <a:rPr lang="en-US" altLang="zh-TW" sz="2400" dirty="0"/>
                  <a:t>branch-and-bound </a:t>
                </a:r>
                <a:r>
                  <a:rPr lang="en-US" altLang="zh-TW" sz="2400" dirty="0" smtClean="0"/>
                  <a:t>algorithm - </a:t>
                </a:r>
                <a14:m>
                  <m:oMath xmlns:m="http://schemas.openxmlformats.org/officeDocument/2006/math">
                    <m:r>
                      <m:rPr>
                        <m:sty m:val="p"/>
                      </m:rPr>
                      <a:rPr lang="el-GR" altLang="zh-TW" sz="2400" i="1" smtClean="0">
                        <a:latin typeface="Cambria Math"/>
                        <a:ea typeface="Cambria Math"/>
                      </a:rPr>
                      <m:t>Θ</m:t>
                    </m:r>
                    <m:r>
                      <a:rPr lang="en-US" altLang="zh-TW" sz="2400" b="0" i="1" smtClean="0">
                        <a:latin typeface="Cambria Math"/>
                        <a:ea typeface="Cambria Math"/>
                      </a:rPr>
                      <m:t>(</m:t>
                    </m:r>
                    <m:d>
                      <m:dPr>
                        <m:ctrlPr>
                          <a:rPr lang="en-US" altLang="zh-TW" sz="2400" b="0" i="1" smtClean="0">
                            <a:latin typeface="Cambria Math" panose="02040503050406030204" pitchFamily="18" charset="0"/>
                            <a:ea typeface="Cambria Math"/>
                          </a:rPr>
                        </m:ctrlPr>
                      </m:dPr>
                      <m:e>
                        <m:r>
                          <a:rPr lang="en-US" altLang="zh-TW" sz="2400" b="0" i="1" smtClean="0">
                            <a:latin typeface="Cambria Math"/>
                            <a:ea typeface="Cambria Math"/>
                          </a:rPr>
                          <m:t>𝑛</m:t>
                        </m:r>
                        <m:r>
                          <a:rPr lang="en-US" altLang="zh-TW" sz="2400" b="0" i="1" smtClean="0">
                            <a:latin typeface="Cambria Math"/>
                            <a:ea typeface="Cambria Math"/>
                          </a:rPr>
                          <m:t>−1</m:t>
                        </m:r>
                      </m:e>
                    </m:d>
                    <m:r>
                      <a:rPr lang="en-US" altLang="zh-TW" sz="2400" b="0" i="1" smtClean="0">
                        <a:latin typeface="Cambria Math"/>
                        <a:ea typeface="Cambria Math"/>
                      </a:rPr>
                      <m:t>!)</m:t>
                    </m:r>
                  </m:oMath>
                </a14:m>
                <a:r>
                  <a:rPr lang="en-US" altLang="zh-TW" sz="2400" dirty="0" smtClean="0"/>
                  <a:t>.</a:t>
                </a:r>
              </a:p>
              <a:p>
                <a:pPr marL="514350" indent="-457200"/>
                <a:r>
                  <a:rPr lang="en-US" altLang="zh-TW" sz="2800" dirty="0"/>
                  <a:t>0–1 Knapsack </a:t>
                </a:r>
                <a:r>
                  <a:rPr lang="en-US" altLang="zh-TW" sz="2800" dirty="0" smtClean="0"/>
                  <a:t>problem</a:t>
                </a:r>
              </a:p>
              <a:p>
                <a:pPr marL="914400" lvl="1" indent="-457200"/>
                <a:r>
                  <a:rPr lang="en-US" altLang="zh-TW" sz="2400" dirty="0"/>
                  <a:t>dynamic programming algorithm </a:t>
                </a:r>
                <a:r>
                  <a:rPr lang="en-US" altLang="zh-TW" sz="2400" dirty="0" smtClean="0"/>
                  <a:t>- </a:t>
                </a:r>
                <a14:m>
                  <m:oMath xmlns:m="http://schemas.openxmlformats.org/officeDocument/2006/math">
                    <m:r>
                      <m:rPr>
                        <m:sty m:val="p"/>
                      </m:rPr>
                      <a:rPr lang="el-GR" altLang="zh-TW" sz="2400" i="1">
                        <a:latin typeface="Cambria Math"/>
                        <a:ea typeface="Cambria Math"/>
                      </a:rPr>
                      <m:t>Θ</m:t>
                    </m:r>
                    <m:r>
                      <a:rPr lang="en-US" altLang="zh-TW" sz="2400" i="1">
                        <a:latin typeface="Cambria Math"/>
                        <a:ea typeface="Cambria Math"/>
                      </a:rPr>
                      <m:t>(</m:t>
                    </m:r>
                    <m:sSup>
                      <m:sSupPr>
                        <m:ctrlPr>
                          <a:rPr lang="en-US" altLang="zh-TW" sz="2400" i="1">
                            <a:latin typeface="Cambria Math" panose="02040503050406030204" pitchFamily="18" charset="0"/>
                            <a:ea typeface="Cambria Math"/>
                          </a:rPr>
                        </m:ctrlPr>
                      </m:sSupPr>
                      <m:e>
                        <m:r>
                          <a:rPr lang="en-US" altLang="zh-TW" sz="2400" i="1">
                            <a:latin typeface="Cambria Math"/>
                            <a:ea typeface="Cambria Math"/>
                          </a:rPr>
                          <m:t>2</m:t>
                        </m:r>
                      </m:e>
                      <m:sup>
                        <m:r>
                          <a:rPr lang="en-US" altLang="zh-TW" sz="2400" i="1">
                            <a:latin typeface="Cambria Math"/>
                            <a:ea typeface="Cambria Math"/>
                          </a:rPr>
                          <m:t>𝑛</m:t>
                        </m:r>
                      </m:sup>
                    </m:sSup>
                    <m:r>
                      <a:rPr lang="en-US" altLang="zh-TW" sz="2400" i="1">
                        <a:latin typeface="Cambria Math"/>
                        <a:ea typeface="Cambria Math"/>
                      </a:rPr>
                      <m:t>)</m:t>
                    </m:r>
                  </m:oMath>
                </a14:m>
                <a:r>
                  <a:rPr lang="en-US" altLang="zh-TW" sz="2400" dirty="0"/>
                  <a:t> </a:t>
                </a:r>
                <a:r>
                  <a:rPr lang="en-US" altLang="zh-TW" sz="2400" dirty="0" smtClean="0"/>
                  <a:t>.</a:t>
                </a:r>
              </a:p>
              <a:p>
                <a:pPr marL="914400" lvl="1" indent="-457200"/>
                <a:r>
                  <a:rPr lang="en-US" altLang="zh-TW" sz="2400" dirty="0"/>
                  <a:t>branch-and-bound algorithm </a:t>
                </a:r>
                <a:r>
                  <a:rPr lang="en-US" altLang="zh-TW" sz="2400" dirty="0" smtClean="0"/>
                  <a:t>- </a:t>
                </a:r>
                <a14:m>
                  <m:oMath xmlns:m="http://schemas.openxmlformats.org/officeDocument/2006/math">
                    <m:r>
                      <m:rPr>
                        <m:sty m:val="p"/>
                      </m:rPr>
                      <a:rPr lang="el-GR" altLang="zh-TW" sz="2400" i="1">
                        <a:latin typeface="Cambria Math"/>
                        <a:ea typeface="Cambria Math"/>
                      </a:rPr>
                      <m:t>Θ</m:t>
                    </m:r>
                    <m:r>
                      <a:rPr lang="en-US" altLang="zh-TW" sz="2400" i="1">
                        <a:latin typeface="Cambria Math"/>
                        <a:ea typeface="Cambria Math"/>
                      </a:rPr>
                      <m:t>(</m:t>
                    </m:r>
                    <m:sSup>
                      <m:sSupPr>
                        <m:ctrlPr>
                          <a:rPr lang="en-US" altLang="zh-TW" sz="2400" i="1">
                            <a:latin typeface="Cambria Math" panose="02040503050406030204" pitchFamily="18" charset="0"/>
                            <a:ea typeface="Cambria Math"/>
                          </a:rPr>
                        </m:ctrlPr>
                      </m:sSupPr>
                      <m:e>
                        <m:r>
                          <a:rPr lang="en-US" altLang="zh-TW" sz="2400" i="1">
                            <a:latin typeface="Cambria Math"/>
                            <a:ea typeface="Cambria Math"/>
                          </a:rPr>
                          <m:t>2</m:t>
                        </m:r>
                      </m:e>
                      <m:sup>
                        <m:r>
                          <a:rPr lang="en-US" altLang="zh-TW" sz="2400" i="1">
                            <a:latin typeface="Cambria Math"/>
                            <a:ea typeface="Cambria Math"/>
                          </a:rPr>
                          <m:t>𝑛</m:t>
                        </m:r>
                        <m:r>
                          <a:rPr lang="en-US" altLang="zh-TW" sz="2400" b="0" i="1" smtClean="0">
                            <a:latin typeface="Cambria Math"/>
                            <a:ea typeface="Cambria Math"/>
                          </a:rPr>
                          <m:t>+1</m:t>
                        </m:r>
                      </m:sup>
                    </m:sSup>
                    <m:r>
                      <a:rPr lang="en-US" altLang="zh-TW" sz="2400" i="1">
                        <a:latin typeface="Cambria Math"/>
                        <a:ea typeface="Cambria Math"/>
                      </a:rPr>
                      <m:t>)</m:t>
                    </m:r>
                  </m:oMath>
                </a14:m>
                <a:r>
                  <a:rPr lang="en-US" altLang="zh-TW" sz="2400" dirty="0" smtClean="0"/>
                  <a:t>.</a:t>
                </a:r>
              </a:p>
              <a:p>
                <a:pPr>
                  <a:spcBef>
                    <a:spcPts val="1800"/>
                  </a:spcBef>
                </a:pPr>
                <a:r>
                  <a:rPr lang="en-US" altLang="zh-TW" sz="2800" dirty="0" smtClean="0"/>
                  <a:t>These </a:t>
                </a:r>
                <a:r>
                  <a:rPr lang="en-US" altLang="zh-TW" sz="2800" dirty="0"/>
                  <a:t>two </a:t>
                </a:r>
                <a:r>
                  <a:rPr lang="en-US" altLang="zh-TW" sz="2800" dirty="0" smtClean="0"/>
                  <a:t>problems and thousands </a:t>
                </a:r>
                <a:r>
                  <a:rPr lang="en-US" altLang="zh-TW" sz="2800" dirty="0"/>
                  <a:t>of other problems are all equivalent in the sense that if any one is in P, they all must be in P</a:t>
                </a:r>
                <a:r>
                  <a:rPr lang="en-US" altLang="zh-TW" sz="2800" dirty="0" smtClean="0"/>
                  <a:t>. </a:t>
                </a:r>
                <a:r>
                  <a:rPr lang="en-US" altLang="zh-TW" sz="2800" dirty="0">
                    <a:solidFill>
                      <a:srgbClr val="C00000"/>
                    </a:solidFill>
                  </a:rPr>
                  <a:t>Such </a:t>
                </a:r>
                <a:r>
                  <a:rPr lang="en-US" altLang="zh-TW" sz="2800" dirty="0" smtClean="0">
                    <a:solidFill>
                      <a:srgbClr val="C00000"/>
                    </a:solidFill>
                  </a:rPr>
                  <a:t>problems are </a:t>
                </a:r>
                <a:r>
                  <a:rPr lang="en-US" altLang="zh-TW" sz="2800" dirty="0">
                    <a:solidFill>
                      <a:srgbClr val="C00000"/>
                    </a:solidFill>
                  </a:rPr>
                  <a:t>called </a:t>
                </a:r>
                <a:r>
                  <a:rPr lang="en-US" altLang="zh-TW" sz="2800" b="1" i="1" dirty="0">
                    <a:solidFill>
                      <a:srgbClr val="C00000"/>
                    </a:solidFill>
                  </a:rPr>
                  <a:t>NP-complete.</a:t>
                </a:r>
                <a:endParaRPr lang="en-US" altLang="zh-TW" sz="2800" dirty="0">
                  <a:solidFill>
                    <a:srgbClr val="C00000"/>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l="-74" t="-1126" r="-2296" b="-50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41</a:t>
            </a:fld>
            <a:endParaRPr lang="en-US" altLang="zh-TW"/>
          </a:p>
        </p:txBody>
      </p:sp>
    </p:spTree>
    <p:extLst>
      <p:ext uri="{BB962C8B-B14F-4D97-AF65-F5344CB8AC3E}">
        <p14:creationId xmlns:p14="http://schemas.microsoft.com/office/powerpoint/2010/main" val="11611237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Problems</a:t>
            </a:r>
            <a:endParaRPr lang="zh-TW" altLang="en-US" sz="3200" dirty="0">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a:bodyPr>
              <a:lstStyle/>
              <a:p>
                <a:r>
                  <a:rPr lang="en-US" altLang="zh-TW" dirty="0" smtClean="0"/>
                  <a:t>Example </a:t>
                </a:r>
                <a:r>
                  <a:rPr lang="en-US" altLang="zh-TW" dirty="0" smtClean="0">
                    <a:solidFill>
                      <a:srgbClr val="C00000"/>
                    </a:solidFill>
                  </a:rPr>
                  <a:t>CNF–</a:t>
                </a:r>
                <a:r>
                  <a:rPr lang="en-US" altLang="zh-TW" dirty="0" err="1" smtClean="0">
                    <a:solidFill>
                      <a:srgbClr val="C00000"/>
                    </a:solidFill>
                  </a:rPr>
                  <a:t>Satisfiability</a:t>
                </a:r>
                <a:r>
                  <a:rPr lang="en-US" altLang="zh-TW" dirty="0" smtClean="0">
                    <a:solidFill>
                      <a:srgbClr val="C00000"/>
                    </a:solidFill>
                  </a:rPr>
                  <a:t> </a:t>
                </a:r>
                <a:r>
                  <a:rPr lang="en-US" altLang="zh-TW" dirty="0">
                    <a:solidFill>
                      <a:srgbClr val="C00000"/>
                    </a:solidFill>
                  </a:rPr>
                  <a:t>Problem</a:t>
                </a:r>
              </a:p>
              <a:p>
                <a:pPr marL="400050" lvl="1" indent="0">
                  <a:buNone/>
                </a:pPr>
                <a:r>
                  <a:rPr lang="en-US" altLang="zh-TW" dirty="0"/>
                  <a:t>A logical (Boolean) variable is a variable that can </a:t>
                </a:r>
                <a:r>
                  <a:rPr lang="en-US" altLang="zh-TW" dirty="0" smtClean="0"/>
                  <a:t>be </a:t>
                </a:r>
                <a:r>
                  <a:rPr lang="en-US" altLang="zh-TW" dirty="0"/>
                  <a:t>true or false. If </a:t>
                </a:r>
                <a14:m>
                  <m:oMath xmlns:m="http://schemas.openxmlformats.org/officeDocument/2006/math">
                    <m:r>
                      <a:rPr lang="en-US" altLang="zh-TW" b="0" i="1" smtClean="0">
                        <a:latin typeface="Cambria Math"/>
                      </a:rPr>
                      <m:t>𝑥</m:t>
                    </m:r>
                  </m:oMath>
                </a14:m>
                <a:r>
                  <a:rPr lang="en-US" altLang="zh-TW" dirty="0" smtClean="0"/>
                  <a:t> </a:t>
                </a:r>
                <a:r>
                  <a:rPr lang="en-US" altLang="zh-TW" dirty="0"/>
                  <a:t>is a logical variable,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a:rPr>
                          <m:t>𝑥</m:t>
                        </m:r>
                      </m:e>
                    </m:acc>
                  </m:oMath>
                </a14:m>
                <a:r>
                  <a:rPr lang="en-US" altLang="zh-TW" dirty="0" smtClean="0"/>
                  <a:t> is the </a:t>
                </a:r>
                <a:r>
                  <a:rPr lang="en-US" altLang="zh-TW" dirty="0"/>
                  <a:t>negation of </a:t>
                </a:r>
                <a14:m>
                  <m:oMath xmlns:m="http://schemas.openxmlformats.org/officeDocument/2006/math">
                    <m:r>
                      <a:rPr lang="en-US" altLang="zh-TW" b="0" i="1" smtClean="0">
                        <a:latin typeface="Cambria Math"/>
                      </a:rPr>
                      <m:t>𝑥</m:t>
                    </m:r>
                  </m:oMath>
                </a14:m>
                <a:r>
                  <a:rPr lang="en-US" altLang="zh-TW" dirty="0" smtClean="0"/>
                  <a:t>. </a:t>
                </a:r>
                <a:r>
                  <a:rPr lang="en-US" altLang="zh-TW" dirty="0"/>
                  <a:t>That is, </a:t>
                </a:r>
                <a14:m>
                  <m:oMath xmlns:m="http://schemas.openxmlformats.org/officeDocument/2006/math">
                    <m:r>
                      <a:rPr lang="en-US" altLang="zh-TW" b="0" i="1" smtClean="0">
                        <a:latin typeface="Cambria Math"/>
                      </a:rPr>
                      <m:t>𝑥</m:t>
                    </m:r>
                  </m:oMath>
                </a14:m>
                <a:r>
                  <a:rPr lang="en-US" altLang="zh-TW" dirty="0" smtClean="0"/>
                  <a:t> </a:t>
                </a:r>
                <a:r>
                  <a:rPr lang="en-US" altLang="zh-TW" dirty="0"/>
                  <a:t>is true if and only if is false. </a:t>
                </a:r>
                <a:r>
                  <a:rPr lang="en-US" altLang="zh-TW" dirty="0" smtClean="0"/>
                  <a:t> A </a:t>
                </a:r>
                <a:r>
                  <a:rPr lang="en-US" altLang="zh-TW" dirty="0">
                    <a:solidFill>
                      <a:srgbClr val="C00000"/>
                    </a:solidFill>
                  </a:rPr>
                  <a:t>literal</a:t>
                </a:r>
                <a:r>
                  <a:rPr lang="en-US" altLang="zh-TW" dirty="0"/>
                  <a:t> is a logical variable or the negation of a </a:t>
                </a:r>
                <a:r>
                  <a:rPr lang="en-US" altLang="zh-TW" dirty="0" smtClean="0"/>
                  <a:t>logical variable</a:t>
                </a:r>
                <a:r>
                  <a:rPr lang="en-US" altLang="zh-TW" dirty="0"/>
                  <a:t>. A </a:t>
                </a:r>
                <a:r>
                  <a:rPr lang="en-US" altLang="zh-TW" dirty="0">
                    <a:solidFill>
                      <a:srgbClr val="C00000"/>
                    </a:solidFill>
                  </a:rPr>
                  <a:t>clause</a:t>
                </a:r>
                <a:r>
                  <a:rPr lang="en-US" altLang="zh-TW" dirty="0"/>
                  <a:t> is a sequence of literals </a:t>
                </a:r>
                <a:r>
                  <a:rPr lang="en-US" altLang="zh-TW" dirty="0" smtClean="0"/>
                  <a:t> separated </a:t>
                </a:r>
                <a:r>
                  <a:rPr lang="en-US" altLang="zh-TW" dirty="0"/>
                  <a:t>by the logical </a:t>
                </a:r>
                <a:r>
                  <a:rPr lang="en-US" altLang="zh-TW" i="1" dirty="0">
                    <a:latin typeface="Cambria Math" pitchFamily="18" charset="0"/>
                    <a:ea typeface="Cambria Math" pitchFamily="18" charset="0"/>
                  </a:rPr>
                  <a:t>or</a:t>
                </a:r>
                <a:r>
                  <a:rPr lang="en-US" altLang="zh-TW" dirty="0"/>
                  <a:t> operator (∨). A logical expression </a:t>
                </a:r>
                <a:r>
                  <a:rPr lang="en-US" altLang="zh-TW" dirty="0" smtClean="0"/>
                  <a:t>in conjunctive </a:t>
                </a:r>
                <a:r>
                  <a:rPr lang="en-US" altLang="zh-TW" dirty="0"/>
                  <a:t>normal form (CNF) is a sequence of clauses separated by the logical </a:t>
                </a:r>
                <a:r>
                  <a:rPr lang="en-US" altLang="zh-TW" i="1" dirty="0">
                    <a:latin typeface="Cambria Math" pitchFamily="18" charset="0"/>
                    <a:ea typeface="Cambria Math" pitchFamily="18" charset="0"/>
                  </a:rPr>
                  <a:t>and</a:t>
                </a:r>
                <a:r>
                  <a:rPr lang="en-US" altLang="zh-TW" dirty="0"/>
                  <a:t> operator (∧). </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l="-222" t="-1502" r="-370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42</a:t>
            </a:fld>
            <a:endParaRPr lang="en-US" altLang="zh-TW"/>
          </a:p>
        </p:txBody>
      </p:sp>
    </p:spTree>
    <p:extLst>
      <p:ext uri="{BB962C8B-B14F-4D97-AF65-F5344CB8AC3E}">
        <p14:creationId xmlns:p14="http://schemas.microsoft.com/office/powerpoint/2010/main" val="3129487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Problems</a:t>
            </a:r>
            <a:endParaRPr lang="zh-TW" altLang="en-US" sz="3200" dirty="0">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lstStyle/>
              <a:p>
                <a:r>
                  <a:rPr lang="en-US" altLang="zh-TW" dirty="0" smtClean="0"/>
                  <a:t>An </a:t>
                </a:r>
                <a:r>
                  <a:rPr lang="en-US" altLang="zh-TW" dirty="0"/>
                  <a:t>example of a logical expression in CNF</a:t>
                </a:r>
                <a:r>
                  <a:rPr lang="en-US" altLang="zh-TW" dirty="0" smtClean="0"/>
                  <a:t>:</a:t>
                </a:r>
              </a:p>
              <a:p>
                <a:pPr marL="457200" lvl="1" indent="0">
                  <a:buNone/>
                </a:pPr>
                <a14:m>
                  <m:oMathPara xmlns:m="http://schemas.openxmlformats.org/officeDocument/2006/math">
                    <m:oMathParaPr>
                      <m:jc m:val="centerGroup"/>
                    </m:oMathParaPr>
                    <m:oMath xmlns:m="http://schemas.openxmlformats.org/officeDocument/2006/math">
                      <m:r>
                        <a:rPr lang="en-US" altLang="zh-TW" b="0" i="1" smtClean="0">
                          <a:latin typeface="Cambria Math"/>
                        </a:rPr>
                        <m:t>(</m:t>
                      </m:r>
                      <m:acc>
                        <m:accPr>
                          <m:chr m:val="̅"/>
                          <m:ctrlPr>
                            <a:rPr lang="en-US" altLang="zh-TW" b="0"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a:rPr>
                                <m:t>𝑥</m:t>
                              </m:r>
                            </m:e>
                            <m:sub>
                              <m:r>
                                <a:rPr lang="en-US" altLang="zh-TW" b="0" i="1" smtClean="0">
                                  <a:latin typeface="Cambria Math"/>
                                </a:rPr>
                                <m:t>1</m:t>
                              </m:r>
                            </m:sub>
                          </m:sSub>
                        </m:e>
                      </m:acc>
                      <m:r>
                        <a:rPr lang="en-US" altLang="zh-TW" b="0" i="1" smtClean="0">
                          <a:latin typeface="Cambria Math"/>
                        </a:rPr>
                        <m:t> </m:t>
                      </m:r>
                      <m:r>
                        <a:rPr lang="en-US" altLang="zh-TW" b="0" i="1" smtClean="0">
                          <a:latin typeface="Cambria Math"/>
                          <a:ea typeface="Cambria Math"/>
                        </a:rPr>
                        <m:t>⋁</m:t>
                      </m:r>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 </m:t>
                          </m:r>
                          <m:r>
                            <a:rPr lang="en-US" altLang="zh-TW" b="0" i="1" smtClean="0">
                              <a:latin typeface="Cambria Math"/>
                              <a:ea typeface="Cambria Math"/>
                            </a:rPr>
                            <m:t>𝑥</m:t>
                          </m:r>
                        </m:e>
                        <m:sub>
                          <m:r>
                            <a:rPr lang="en-US" altLang="zh-TW" b="0" i="1" smtClean="0">
                              <a:latin typeface="Cambria Math"/>
                              <a:ea typeface="Cambria Math"/>
                            </a:rPr>
                            <m:t>2</m:t>
                          </m:r>
                        </m:sub>
                      </m:sSub>
                      <m:r>
                        <a:rPr lang="en-US" altLang="zh-TW" b="0" i="1" smtClean="0">
                          <a:latin typeface="Cambria Math"/>
                          <a:ea typeface="Cambria Math"/>
                        </a:rPr>
                        <m:t>∨ </m:t>
                      </m:r>
                      <m:acc>
                        <m:accPr>
                          <m:chr m:val="̅"/>
                          <m:ctrlPr>
                            <a:rPr lang="en-US" altLang="zh-TW" b="0" i="1" smtClean="0">
                              <a:latin typeface="Cambria Math" panose="02040503050406030204" pitchFamily="18" charset="0"/>
                              <a:ea typeface="Cambria Math"/>
                            </a:rPr>
                          </m:ctrlPr>
                        </m:accPr>
                        <m:e>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𝑥</m:t>
                              </m:r>
                            </m:e>
                            <m:sub>
                              <m:r>
                                <a:rPr lang="en-US" altLang="zh-TW" b="0" i="1" smtClean="0">
                                  <a:latin typeface="Cambria Math"/>
                                  <a:ea typeface="Cambria Math"/>
                                </a:rPr>
                                <m:t>3</m:t>
                              </m:r>
                            </m:sub>
                          </m:sSub>
                        </m:e>
                      </m:acc>
                      <m:r>
                        <a:rPr lang="en-US" altLang="zh-TW" b="0" i="1" smtClean="0">
                          <a:latin typeface="Cambria Math"/>
                        </a:rPr>
                        <m:t>)</m:t>
                      </m:r>
                      <m:r>
                        <a:rPr lang="en-US" altLang="zh-TW" b="0" i="1" smtClean="0">
                          <a:latin typeface="Cambria Math"/>
                          <a:ea typeface="Cambria Math"/>
                        </a:rPr>
                        <m:t>⋀(</m:t>
                      </m:r>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𝑥</m:t>
                          </m:r>
                        </m:e>
                        <m:sub>
                          <m:r>
                            <a:rPr lang="en-US" altLang="zh-TW" b="0" i="1" smtClean="0">
                              <a:latin typeface="Cambria Math"/>
                              <a:ea typeface="Cambria Math"/>
                            </a:rPr>
                            <m:t>1</m:t>
                          </m:r>
                        </m:sub>
                      </m:sSub>
                      <m:r>
                        <a:rPr lang="en-US" altLang="zh-TW" b="0" i="1" smtClean="0">
                          <a:latin typeface="Cambria Math"/>
                          <a:ea typeface="Cambria Math"/>
                        </a:rPr>
                        <m:t>∨ </m:t>
                      </m:r>
                      <m:acc>
                        <m:accPr>
                          <m:chr m:val="̅"/>
                          <m:ctrlPr>
                            <a:rPr lang="en-US" altLang="zh-TW" b="0" i="1" smtClean="0">
                              <a:latin typeface="Cambria Math" panose="02040503050406030204" pitchFamily="18" charset="0"/>
                              <a:ea typeface="Cambria Math"/>
                            </a:rPr>
                          </m:ctrlPr>
                        </m:accPr>
                        <m:e>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𝑥</m:t>
                              </m:r>
                            </m:e>
                            <m:sub>
                              <m:r>
                                <a:rPr lang="en-US" altLang="zh-TW" b="0" i="1" smtClean="0">
                                  <a:latin typeface="Cambria Math"/>
                                  <a:ea typeface="Cambria Math"/>
                                </a:rPr>
                                <m:t>4</m:t>
                              </m:r>
                            </m:sub>
                          </m:sSub>
                        </m:e>
                      </m:acc>
                      <m:r>
                        <a:rPr lang="en-US" altLang="zh-TW" b="0" i="1" smtClean="0">
                          <a:latin typeface="Cambria Math"/>
                          <a:ea typeface="Cambria Math"/>
                        </a:rPr>
                        <m:t>)⋀(</m:t>
                      </m:r>
                      <m:acc>
                        <m:accPr>
                          <m:chr m:val="̅"/>
                          <m:ctrlPr>
                            <a:rPr lang="en-US" altLang="zh-TW" b="0" i="1" smtClean="0">
                              <a:latin typeface="Cambria Math" panose="02040503050406030204" pitchFamily="18" charset="0"/>
                              <a:ea typeface="Cambria Math"/>
                            </a:rPr>
                          </m:ctrlPr>
                        </m:accPr>
                        <m:e>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𝑥</m:t>
                              </m:r>
                            </m:e>
                            <m:sub>
                              <m:r>
                                <a:rPr lang="en-US" altLang="zh-TW" b="0" i="1" smtClean="0">
                                  <a:latin typeface="Cambria Math"/>
                                  <a:ea typeface="Cambria Math"/>
                                </a:rPr>
                                <m:t>2</m:t>
                              </m:r>
                            </m:sub>
                          </m:sSub>
                        </m:e>
                      </m:acc>
                      <m:r>
                        <a:rPr lang="en-US" altLang="zh-TW" b="0" i="1" smtClean="0">
                          <a:latin typeface="Cambria Math"/>
                        </a:rPr>
                        <m:t>  </m:t>
                      </m:r>
                      <m:r>
                        <a:rPr lang="en-US" altLang="zh-TW" b="0" i="1" smtClean="0">
                          <a:latin typeface="Cambria Math"/>
                          <a:ea typeface="Cambria Math"/>
                        </a:rPr>
                        <m:t>⋁</m:t>
                      </m:r>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𝑥</m:t>
                          </m:r>
                        </m:e>
                        <m:sub>
                          <m:r>
                            <a:rPr lang="en-US" altLang="zh-TW" b="0" i="1" smtClean="0">
                              <a:latin typeface="Cambria Math"/>
                              <a:ea typeface="Cambria Math"/>
                            </a:rPr>
                            <m:t>3</m:t>
                          </m:r>
                        </m:sub>
                      </m:sSub>
                      <m:r>
                        <a:rPr lang="en-US" altLang="zh-TW" b="0" i="1" smtClean="0">
                          <a:latin typeface="Cambria Math"/>
                          <a:ea typeface="Cambria Math"/>
                        </a:rPr>
                        <m:t>∨</m:t>
                      </m:r>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𝑥</m:t>
                          </m:r>
                        </m:e>
                        <m:sub>
                          <m:r>
                            <a:rPr lang="en-US" altLang="zh-TW" b="0" i="1" smtClean="0">
                              <a:latin typeface="Cambria Math"/>
                              <a:ea typeface="Cambria Math"/>
                            </a:rPr>
                            <m:t>4</m:t>
                          </m:r>
                        </m:sub>
                      </m:sSub>
                      <m:r>
                        <a:rPr lang="en-US" altLang="zh-TW" b="0" i="1" smtClean="0">
                          <a:latin typeface="Cambria Math"/>
                          <a:ea typeface="Cambria Math"/>
                        </a:rPr>
                        <m:t>)</m:t>
                      </m:r>
                    </m:oMath>
                  </m:oMathPara>
                </a14:m>
                <a:endParaRPr lang="en-US" altLang="zh-TW" dirty="0"/>
              </a:p>
              <a:p>
                <a:pPr>
                  <a:spcBef>
                    <a:spcPts val="1800"/>
                  </a:spcBef>
                </a:pPr>
                <a:r>
                  <a:rPr lang="en-US" altLang="zh-TW" sz="2800" dirty="0"/>
                  <a:t>The </a:t>
                </a:r>
                <a:r>
                  <a:rPr lang="en-US" altLang="zh-TW" sz="2800" i="1" dirty="0">
                    <a:solidFill>
                      <a:srgbClr val="C00000"/>
                    </a:solidFill>
                  </a:rPr>
                  <a:t>CNF-</a:t>
                </a:r>
                <a:r>
                  <a:rPr lang="en-US" altLang="zh-TW" sz="2800" i="1" dirty="0" err="1">
                    <a:solidFill>
                      <a:srgbClr val="C00000"/>
                    </a:solidFill>
                  </a:rPr>
                  <a:t>Satisfiability</a:t>
                </a:r>
                <a:r>
                  <a:rPr lang="en-US" altLang="zh-TW" sz="2800" i="1" dirty="0">
                    <a:solidFill>
                      <a:srgbClr val="C00000"/>
                    </a:solidFill>
                  </a:rPr>
                  <a:t> Decision problem </a:t>
                </a:r>
                <a:r>
                  <a:rPr lang="en-US" altLang="zh-TW" sz="2800" dirty="0"/>
                  <a:t>is to determine, for a given logical expression in CNF, whether there </a:t>
                </a:r>
                <a:r>
                  <a:rPr lang="en-US" altLang="zh-TW" sz="2800" dirty="0" smtClean="0"/>
                  <a:t>is some </a:t>
                </a:r>
                <a:r>
                  <a:rPr lang="en-US" altLang="zh-TW" sz="2800" dirty="0"/>
                  <a:t>truth assignment (some set of assignments of true and false to the variables) that makes the expression true.</a:t>
                </a:r>
                <a:endParaRPr lang="en-US" altLang="zh-TW" sz="28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l="-148" t="-1627" r="-1185"/>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43</a:t>
            </a:fld>
            <a:endParaRPr lang="en-US" altLang="zh-TW"/>
          </a:p>
        </p:txBody>
      </p:sp>
    </p:spTree>
    <p:extLst>
      <p:ext uri="{BB962C8B-B14F-4D97-AF65-F5344CB8AC3E}">
        <p14:creationId xmlns:p14="http://schemas.microsoft.com/office/powerpoint/2010/main" val="5825789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Problems</a:t>
            </a:r>
            <a:endParaRPr lang="zh-TW" altLang="en-US" sz="3200" dirty="0">
              <a:latin typeface="+mn-lt"/>
            </a:endParaRPr>
          </a:p>
        </p:txBody>
      </p:sp>
      <mc:AlternateContent xmlns:mc="http://schemas.openxmlformats.org/markup-compatibility/2006" xmlns:a14="http://schemas.microsoft.com/office/drawing/2010/main">
        <mc:Choice Requires="a14">
          <p:sp>
            <p:nvSpPr>
              <p:cNvPr id="5" name="內容版面配置區 4"/>
              <p:cNvSpPr>
                <a:spLocks noGrp="1"/>
              </p:cNvSpPr>
              <p:nvPr>
                <p:ph idx="1"/>
              </p:nvPr>
            </p:nvSpPr>
            <p:spPr/>
            <p:txBody>
              <a:bodyPr/>
              <a:lstStyle/>
              <a:p>
                <a:r>
                  <a:rPr lang="en-US" altLang="zh-TW" sz="2800" dirty="0" smtClean="0"/>
                  <a:t>For example:</a:t>
                </a:r>
              </a:p>
              <a:p>
                <a:endParaRPr lang="en-US" altLang="zh-TW" dirty="0"/>
              </a:p>
              <a:p>
                <a:pPr marL="0" indent="0">
                  <a:buNone/>
                </a:pPr>
                <a:r>
                  <a:rPr lang="en-US" altLang="zh-TW" dirty="0" smtClean="0"/>
                  <a:t>   </a:t>
                </a:r>
                <a:r>
                  <a:rPr lang="en-US" altLang="zh-TW" sz="2800" dirty="0" smtClean="0"/>
                  <a:t>the </a:t>
                </a:r>
                <a:r>
                  <a:rPr lang="en-US" altLang="zh-TW" sz="2800" dirty="0"/>
                  <a:t>answer to CNF-</a:t>
                </a:r>
                <a:r>
                  <a:rPr lang="en-US" altLang="zh-TW" sz="2800" dirty="0" err="1"/>
                  <a:t>Satisfiability</a:t>
                </a:r>
                <a:r>
                  <a:rPr lang="en-US" altLang="zh-TW" sz="2800" dirty="0"/>
                  <a:t> is "yes</a:t>
                </a:r>
                <a:r>
                  <a:rPr lang="en-US" altLang="zh-TW" sz="2800" dirty="0" smtClean="0"/>
                  <a:t>,“</a:t>
                </a:r>
                <a:endParaRPr lang="en-US" altLang="zh-TW" sz="2800" dirty="0"/>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TW" sz="2800" b="0" i="1" smtClean="0">
                          <a:latin typeface="Cambria Math"/>
                        </a:rPr>
                        <m:t>(</m:t>
                      </m:r>
                      <m:sSub>
                        <m:sSubPr>
                          <m:ctrlPr>
                            <a:rPr lang="en-US" altLang="zh-TW" sz="2800" b="0" i="1" smtClean="0">
                              <a:latin typeface="Cambria Math" panose="02040503050406030204" pitchFamily="18" charset="0"/>
                            </a:rPr>
                          </m:ctrlPr>
                        </m:sSubPr>
                        <m:e>
                          <m:r>
                            <a:rPr lang="en-US" altLang="zh-TW" sz="2800" b="0" i="1" smtClean="0">
                              <a:latin typeface="Cambria Math"/>
                            </a:rPr>
                            <m:t>𝑥</m:t>
                          </m:r>
                        </m:e>
                        <m:sub>
                          <m:r>
                            <a:rPr lang="en-US" altLang="zh-TW" sz="2800" b="0" i="1" smtClean="0">
                              <a:latin typeface="Cambria Math"/>
                            </a:rPr>
                            <m:t>1</m:t>
                          </m:r>
                        </m:sub>
                      </m:sSub>
                      <m:r>
                        <a:rPr lang="en-US" altLang="zh-TW" sz="2800" b="0" i="1" smtClean="0">
                          <a:latin typeface="Cambria Math"/>
                          <a:ea typeface="Cambria Math"/>
                        </a:rPr>
                        <m:t>∨</m:t>
                      </m:r>
                      <m:sSub>
                        <m:sSubPr>
                          <m:ctrlPr>
                            <a:rPr lang="en-US" altLang="zh-TW" sz="2800" b="0" i="1" smtClean="0">
                              <a:latin typeface="Cambria Math" panose="02040503050406030204" pitchFamily="18" charset="0"/>
                              <a:ea typeface="Cambria Math"/>
                            </a:rPr>
                          </m:ctrlPr>
                        </m:sSubPr>
                        <m:e>
                          <m:r>
                            <a:rPr lang="en-US" altLang="zh-TW" sz="2800" b="0" i="1" smtClean="0">
                              <a:latin typeface="Cambria Math"/>
                              <a:ea typeface="Cambria Math"/>
                            </a:rPr>
                            <m:t>𝑥</m:t>
                          </m:r>
                        </m:e>
                        <m:sub>
                          <m:r>
                            <a:rPr lang="en-US" altLang="zh-TW" sz="2800" b="0" i="1" smtClean="0">
                              <a:latin typeface="Cambria Math"/>
                              <a:ea typeface="Cambria Math"/>
                            </a:rPr>
                            <m:t>2</m:t>
                          </m:r>
                        </m:sub>
                      </m:sSub>
                      <m:r>
                        <a:rPr lang="en-US" altLang="zh-TW" sz="2800" b="0" i="1" smtClean="0">
                          <a:latin typeface="Cambria Math"/>
                        </a:rPr>
                        <m:t>)</m:t>
                      </m:r>
                      <m:r>
                        <a:rPr lang="en-US" altLang="zh-TW" sz="2800" b="0" i="1" smtClean="0">
                          <a:latin typeface="Cambria Math"/>
                          <a:ea typeface="Cambria Math"/>
                        </a:rPr>
                        <m:t>∧(</m:t>
                      </m:r>
                      <m:sSub>
                        <m:sSubPr>
                          <m:ctrlPr>
                            <a:rPr lang="en-US" altLang="zh-TW" sz="2800" b="0" i="1" smtClean="0">
                              <a:latin typeface="Cambria Math" panose="02040503050406030204" pitchFamily="18" charset="0"/>
                              <a:ea typeface="Cambria Math"/>
                            </a:rPr>
                          </m:ctrlPr>
                        </m:sSubPr>
                        <m:e>
                          <m:r>
                            <a:rPr lang="en-US" altLang="zh-TW" sz="2800" b="0" i="1" smtClean="0">
                              <a:latin typeface="Cambria Math"/>
                              <a:ea typeface="Cambria Math"/>
                            </a:rPr>
                            <m:t>𝑥</m:t>
                          </m:r>
                        </m:e>
                        <m:sub>
                          <m:r>
                            <a:rPr lang="en-US" altLang="zh-TW" sz="2800" b="0" i="1" smtClean="0">
                              <a:latin typeface="Cambria Math"/>
                              <a:ea typeface="Cambria Math"/>
                            </a:rPr>
                            <m:t>2</m:t>
                          </m:r>
                        </m:sub>
                      </m:sSub>
                      <m:r>
                        <a:rPr lang="en-US" altLang="zh-TW" sz="2800" b="0" i="1" smtClean="0">
                          <a:latin typeface="Cambria Math"/>
                          <a:ea typeface="Cambria Math"/>
                        </a:rPr>
                        <m:t>∨</m:t>
                      </m:r>
                      <m:sSub>
                        <m:sSubPr>
                          <m:ctrlPr>
                            <a:rPr lang="en-US" altLang="zh-TW" sz="2800" b="0" i="1" smtClean="0">
                              <a:latin typeface="Cambria Math" panose="02040503050406030204" pitchFamily="18" charset="0"/>
                              <a:ea typeface="Cambria Math"/>
                            </a:rPr>
                          </m:ctrlPr>
                        </m:sSubPr>
                        <m:e>
                          <m:acc>
                            <m:accPr>
                              <m:chr m:val="̅"/>
                              <m:ctrlPr>
                                <a:rPr lang="en-US" altLang="zh-TW" sz="2800" b="0" i="1" smtClean="0">
                                  <a:latin typeface="Cambria Math" panose="02040503050406030204" pitchFamily="18" charset="0"/>
                                  <a:ea typeface="Cambria Math"/>
                                </a:rPr>
                              </m:ctrlPr>
                            </m:accPr>
                            <m:e>
                              <m:r>
                                <a:rPr lang="en-US" altLang="zh-TW" sz="2800" b="0" i="1" smtClean="0">
                                  <a:latin typeface="Cambria Math"/>
                                  <a:ea typeface="Cambria Math"/>
                                </a:rPr>
                                <m:t>𝑥</m:t>
                              </m:r>
                            </m:e>
                          </m:acc>
                        </m:e>
                        <m:sub>
                          <m:r>
                            <a:rPr lang="en-US" altLang="zh-TW" sz="2800" b="0" i="1" smtClean="0">
                              <a:latin typeface="Cambria Math"/>
                              <a:ea typeface="Cambria Math"/>
                            </a:rPr>
                            <m:t>3</m:t>
                          </m:r>
                        </m:sub>
                      </m:sSub>
                      <m:r>
                        <a:rPr lang="en-US" altLang="zh-TW" sz="2800" b="0" i="1" smtClean="0">
                          <a:latin typeface="Cambria Math"/>
                          <a:ea typeface="Cambria Math"/>
                        </a:rPr>
                        <m:t>)∧</m:t>
                      </m:r>
                      <m:sSub>
                        <m:sSubPr>
                          <m:ctrlPr>
                            <a:rPr lang="en-US" altLang="zh-TW" sz="2800" b="0" i="1" smtClean="0">
                              <a:latin typeface="Cambria Math" panose="02040503050406030204" pitchFamily="18" charset="0"/>
                              <a:ea typeface="Cambria Math"/>
                            </a:rPr>
                          </m:ctrlPr>
                        </m:sSubPr>
                        <m:e>
                          <m:acc>
                            <m:accPr>
                              <m:chr m:val="̅"/>
                              <m:ctrlPr>
                                <a:rPr lang="en-US" altLang="zh-TW" sz="2800" b="0" i="1" smtClean="0">
                                  <a:latin typeface="Cambria Math" panose="02040503050406030204" pitchFamily="18" charset="0"/>
                                  <a:ea typeface="Cambria Math"/>
                                </a:rPr>
                              </m:ctrlPr>
                            </m:accPr>
                            <m:e>
                              <m:r>
                                <a:rPr lang="en-US" altLang="zh-TW" sz="2800" b="0" i="1" smtClean="0">
                                  <a:latin typeface="Cambria Math"/>
                                  <a:ea typeface="Cambria Math"/>
                                </a:rPr>
                                <m:t>𝑥</m:t>
                              </m:r>
                            </m:e>
                          </m:acc>
                        </m:e>
                        <m:sub>
                          <m:r>
                            <a:rPr lang="en-US" altLang="zh-TW" sz="2800" b="0" i="1" smtClean="0">
                              <a:latin typeface="Cambria Math"/>
                              <a:ea typeface="Cambria Math"/>
                            </a:rPr>
                            <m:t>2</m:t>
                          </m:r>
                        </m:sub>
                      </m:sSub>
                    </m:oMath>
                  </m:oMathPara>
                </a14:m>
                <a:endParaRPr lang="en-US" altLang="zh-TW" sz="2800" dirty="0" smtClean="0"/>
              </a:p>
              <a:p>
                <a:endParaRPr lang="en-US" altLang="zh-TW" dirty="0"/>
              </a:p>
              <a:p>
                <a:pPr marL="0" indent="0">
                  <a:buNone/>
                </a:pPr>
                <a:r>
                  <a:rPr lang="en-US" altLang="zh-TW" sz="2800" dirty="0" smtClean="0"/>
                  <a:t>   the </a:t>
                </a:r>
                <a:r>
                  <a:rPr lang="en-US" altLang="zh-TW" sz="2800" dirty="0"/>
                  <a:t>answer to CNF-</a:t>
                </a:r>
                <a:r>
                  <a:rPr lang="en-US" altLang="zh-TW" sz="2800" dirty="0" err="1"/>
                  <a:t>Satisfiability</a:t>
                </a:r>
                <a:r>
                  <a:rPr lang="en-US" altLang="zh-TW" sz="2800" dirty="0"/>
                  <a:t> is "no,"</a:t>
                </a:r>
              </a:p>
              <a:p>
                <a:pPr marL="0" indent="0">
                  <a:spcBef>
                    <a:spcPts val="1200"/>
                  </a:spcBef>
                  <a:buNone/>
                </a:pPr>
                <a14:m>
                  <m:oMathPara xmlns:m="http://schemas.openxmlformats.org/officeDocument/2006/math">
                    <m:oMathParaPr>
                      <m:jc m:val="centerGroup"/>
                    </m:oMathParaPr>
                    <m:oMath xmlns:m="http://schemas.openxmlformats.org/officeDocument/2006/math">
                      <m:r>
                        <a:rPr lang="en-US" altLang="zh-TW" sz="2800" i="1">
                          <a:latin typeface="Cambria Math"/>
                        </a:rPr>
                        <m:t>(</m:t>
                      </m:r>
                      <m:sSub>
                        <m:sSubPr>
                          <m:ctrlPr>
                            <a:rPr lang="en-US" altLang="zh-TW" sz="2800" i="1">
                              <a:latin typeface="Cambria Math" panose="02040503050406030204" pitchFamily="18" charset="0"/>
                            </a:rPr>
                          </m:ctrlPr>
                        </m:sSubPr>
                        <m:e>
                          <m:r>
                            <a:rPr lang="en-US" altLang="zh-TW" sz="2800" i="1">
                              <a:latin typeface="Cambria Math"/>
                            </a:rPr>
                            <m:t>𝑥</m:t>
                          </m:r>
                        </m:e>
                        <m:sub>
                          <m:r>
                            <a:rPr lang="en-US" altLang="zh-TW" sz="2800" i="1">
                              <a:latin typeface="Cambria Math"/>
                            </a:rPr>
                            <m:t>1</m:t>
                          </m:r>
                        </m:sub>
                      </m:sSub>
                      <m:r>
                        <a:rPr lang="en-US" altLang="zh-TW" sz="2800" i="1">
                          <a:latin typeface="Cambria Math"/>
                          <a:ea typeface="Cambria Math"/>
                        </a:rPr>
                        <m:t>∨</m:t>
                      </m:r>
                      <m:sSub>
                        <m:sSubPr>
                          <m:ctrlPr>
                            <a:rPr lang="en-US" altLang="zh-TW" sz="2800" i="1">
                              <a:latin typeface="Cambria Math" panose="02040503050406030204" pitchFamily="18" charset="0"/>
                              <a:ea typeface="Cambria Math"/>
                            </a:rPr>
                          </m:ctrlPr>
                        </m:sSubPr>
                        <m:e>
                          <m:r>
                            <a:rPr lang="en-US" altLang="zh-TW" sz="2800" i="1">
                              <a:latin typeface="Cambria Math"/>
                              <a:ea typeface="Cambria Math"/>
                            </a:rPr>
                            <m:t>𝑥</m:t>
                          </m:r>
                        </m:e>
                        <m:sub>
                          <m:r>
                            <a:rPr lang="en-US" altLang="zh-TW" sz="2800" i="1">
                              <a:latin typeface="Cambria Math"/>
                              <a:ea typeface="Cambria Math"/>
                            </a:rPr>
                            <m:t>2</m:t>
                          </m:r>
                        </m:sub>
                      </m:sSub>
                      <m:r>
                        <a:rPr lang="en-US" altLang="zh-TW" sz="2800" i="1">
                          <a:latin typeface="Cambria Math"/>
                        </a:rPr>
                        <m:t>)</m:t>
                      </m:r>
                      <m:r>
                        <a:rPr lang="en-US" altLang="zh-TW" sz="2800" i="1">
                          <a:latin typeface="Cambria Math"/>
                          <a:ea typeface="Cambria Math"/>
                        </a:rPr>
                        <m:t>∧</m:t>
                      </m:r>
                      <m:sSub>
                        <m:sSubPr>
                          <m:ctrlPr>
                            <a:rPr lang="en-US" altLang="zh-TW" sz="2800" i="1">
                              <a:latin typeface="Cambria Math" panose="02040503050406030204" pitchFamily="18" charset="0"/>
                              <a:ea typeface="Cambria Math"/>
                            </a:rPr>
                          </m:ctrlPr>
                        </m:sSubPr>
                        <m:e>
                          <m:acc>
                            <m:accPr>
                              <m:chr m:val="̅"/>
                              <m:ctrlPr>
                                <a:rPr lang="en-US" altLang="zh-TW" sz="2800" i="1">
                                  <a:latin typeface="Cambria Math" panose="02040503050406030204" pitchFamily="18" charset="0"/>
                                  <a:ea typeface="Cambria Math"/>
                                </a:rPr>
                              </m:ctrlPr>
                            </m:accPr>
                            <m:e>
                              <m:r>
                                <a:rPr lang="en-US" altLang="zh-TW" sz="2800" i="1">
                                  <a:latin typeface="Cambria Math"/>
                                  <a:ea typeface="Cambria Math"/>
                                </a:rPr>
                                <m:t>𝑥</m:t>
                              </m:r>
                            </m:e>
                          </m:acc>
                        </m:e>
                        <m:sub>
                          <m:r>
                            <a:rPr lang="en-US" altLang="zh-TW" sz="2800" b="0" i="1" smtClean="0">
                              <a:latin typeface="Cambria Math"/>
                              <a:ea typeface="Cambria Math"/>
                            </a:rPr>
                            <m:t>1</m:t>
                          </m:r>
                        </m:sub>
                      </m:sSub>
                      <m:r>
                        <a:rPr lang="en-US" altLang="zh-TW" sz="2800" i="1">
                          <a:latin typeface="Cambria Math"/>
                          <a:ea typeface="Cambria Math"/>
                        </a:rPr>
                        <m:t>∧</m:t>
                      </m:r>
                      <m:sSub>
                        <m:sSubPr>
                          <m:ctrlPr>
                            <a:rPr lang="en-US" altLang="zh-TW" sz="2800" i="1">
                              <a:latin typeface="Cambria Math" panose="02040503050406030204" pitchFamily="18" charset="0"/>
                              <a:ea typeface="Cambria Math"/>
                            </a:rPr>
                          </m:ctrlPr>
                        </m:sSubPr>
                        <m:e>
                          <m:acc>
                            <m:accPr>
                              <m:chr m:val="̅"/>
                              <m:ctrlPr>
                                <a:rPr lang="en-US" altLang="zh-TW" sz="2800" i="1">
                                  <a:latin typeface="Cambria Math" panose="02040503050406030204" pitchFamily="18" charset="0"/>
                                  <a:ea typeface="Cambria Math"/>
                                </a:rPr>
                              </m:ctrlPr>
                            </m:accPr>
                            <m:e>
                              <m:r>
                                <a:rPr lang="en-US" altLang="zh-TW" sz="2800" i="1">
                                  <a:latin typeface="Cambria Math"/>
                                  <a:ea typeface="Cambria Math"/>
                                </a:rPr>
                                <m:t>𝑥</m:t>
                              </m:r>
                            </m:e>
                          </m:acc>
                        </m:e>
                        <m:sub>
                          <m:r>
                            <a:rPr lang="en-US" altLang="zh-TW" sz="2800" i="1">
                              <a:latin typeface="Cambria Math"/>
                              <a:ea typeface="Cambria Math"/>
                            </a:rPr>
                            <m:t>2</m:t>
                          </m:r>
                        </m:sub>
                      </m:sSub>
                    </m:oMath>
                  </m:oMathPara>
                </a14:m>
                <a:endParaRPr lang="zh-TW" altLang="en-US" dirty="0"/>
              </a:p>
            </p:txBody>
          </p:sp>
        </mc:Choice>
        <mc:Fallback xmlns="">
          <p:sp>
            <p:nvSpPr>
              <p:cNvPr id="5" name="內容版面配置區 4"/>
              <p:cNvSpPr>
                <a:spLocks noGrp="1" noRot="1" noChangeAspect="1" noMove="1" noResize="1" noEditPoints="1" noAdjustHandles="1" noChangeArrowheads="1" noChangeShapeType="1" noTextEdit="1"/>
              </p:cNvSpPr>
              <p:nvPr>
                <p:ph idx="1"/>
              </p:nvPr>
            </p:nvSpPr>
            <p:spPr>
              <a:blipFill rotWithShape="1">
                <a:blip r:embed="rId2"/>
                <a:stretch>
                  <a:fillRect t="-123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44</a:t>
            </a:fld>
            <a:endParaRPr lang="en-US" altLang="zh-TW"/>
          </a:p>
        </p:txBody>
      </p:sp>
    </p:spTree>
    <p:extLst>
      <p:ext uri="{BB962C8B-B14F-4D97-AF65-F5344CB8AC3E}">
        <p14:creationId xmlns:p14="http://schemas.microsoft.com/office/powerpoint/2010/main" val="3213091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a:t>
            </a:r>
            <a:r>
              <a:rPr lang="en-US" altLang="zh-TW" sz="3200" dirty="0" smtClean="0">
                <a:latin typeface="+mn-lt"/>
              </a:rPr>
              <a:t>Problems - CNF</a:t>
            </a:r>
            <a:endParaRPr lang="zh-TW" altLang="en-US" sz="3200" dirty="0">
              <a:latin typeface="+mn-lt"/>
            </a:endParaRP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t>It is easy to write a polynomial-time algorithm that takes as input a logical expression in CNF and a set of </a:t>
            </a:r>
            <a:r>
              <a:rPr lang="en-US" altLang="zh-TW" sz="2800" dirty="0" smtClean="0"/>
              <a:t>truth assignments </a:t>
            </a:r>
            <a:r>
              <a:rPr lang="en-US" altLang="zh-TW" sz="2800" dirty="0"/>
              <a:t>to the variables and verifies whether the expression is true for that assignment. Therefore, the </a:t>
            </a:r>
            <a:r>
              <a:rPr lang="en-US" altLang="zh-TW" sz="2800" dirty="0" smtClean="0"/>
              <a:t>CNF problem is in NP.</a:t>
            </a:r>
          </a:p>
          <a:p>
            <a:pPr>
              <a:spcBef>
                <a:spcPts val="1800"/>
              </a:spcBef>
            </a:pPr>
            <a:r>
              <a:rPr lang="en-US" altLang="zh-TW" sz="2800" dirty="0"/>
              <a:t>No one has ever found a polynomial-time algorithm for this problem, and no one has ever proven that it </a:t>
            </a:r>
            <a:r>
              <a:rPr lang="en-US" altLang="zh-TW" sz="2800" dirty="0" smtClean="0"/>
              <a:t>cannot be </a:t>
            </a:r>
            <a:r>
              <a:rPr lang="en-US" altLang="zh-TW" sz="2800" dirty="0"/>
              <a:t>solved in polynomial time. So we do not know if it is in </a:t>
            </a:r>
            <a:r>
              <a:rPr lang="en-US" altLang="zh-TW" sz="2800" i="1" dirty="0"/>
              <a:t>P.</a:t>
            </a:r>
            <a:endParaRPr lang="zh-TW" altLang="en-US" sz="2800"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45</a:t>
            </a:fld>
            <a:endParaRPr lang="en-US" altLang="zh-TW"/>
          </a:p>
        </p:txBody>
      </p:sp>
    </p:spTree>
    <p:extLst>
      <p:ext uri="{BB962C8B-B14F-4D97-AF65-F5344CB8AC3E}">
        <p14:creationId xmlns:p14="http://schemas.microsoft.com/office/powerpoint/2010/main" val="2446114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a:t>
            </a:r>
            <a:r>
              <a:rPr lang="en-US" altLang="zh-TW" sz="3200" dirty="0" smtClean="0">
                <a:latin typeface="+mn-lt"/>
              </a:rPr>
              <a:t>Problems - CNF</a:t>
            </a:r>
            <a:endParaRPr lang="zh-TW" altLang="en-US" sz="3200" dirty="0">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24744"/>
                <a:ext cx="8507288" cy="5112568"/>
              </a:xfrm>
            </p:spPr>
            <p:txBody>
              <a:bodyPr>
                <a:normAutofit/>
              </a:bodyPr>
              <a:lstStyle/>
              <a:p>
                <a:r>
                  <a:rPr lang="en-US" altLang="zh-TW" sz="2800" dirty="0" smtClean="0"/>
                  <a:t>The </a:t>
                </a:r>
                <a:r>
                  <a:rPr lang="en-US" altLang="zh-TW" sz="2800" dirty="0"/>
                  <a:t>concept of </a:t>
                </a:r>
                <a:r>
                  <a:rPr lang="en-US" altLang="zh-TW" sz="2800" i="1" dirty="0">
                    <a:solidFill>
                      <a:srgbClr val="C00000"/>
                    </a:solidFill>
                  </a:rPr>
                  <a:t>polynomial-time reducibility</a:t>
                </a:r>
                <a:r>
                  <a:rPr lang="en-US" altLang="zh-TW" sz="2800" i="1" dirty="0" smtClean="0"/>
                  <a:t>.</a:t>
                </a:r>
              </a:p>
              <a:p>
                <a:pPr>
                  <a:spcBef>
                    <a:spcPts val="1800"/>
                  </a:spcBef>
                </a:pPr>
                <a:r>
                  <a:rPr lang="en-US" altLang="zh-TW" sz="2400" dirty="0"/>
                  <a:t>Suppose we want to solve decision problem </a:t>
                </a:r>
                <a:r>
                  <a:rPr lang="en-US" altLang="zh-TW" sz="2400" i="1" dirty="0"/>
                  <a:t>A </a:t>
                </a:r>
                <a:r>
                  <a:rPr lang="en-US" altLang="zh-TW" sz="2400" dirty="0"/>
                  <a:t>and we have an algorithm that solves decision problem </a:t>
                </a:r>
                <a:r>
                  <a:rPr lang="en-US" altLang="zh-TW" sz="2400" i="1" dirty="0"/>
                  <a:t>B. </a:t>
                </a:r>
                <a:r>
                  <a:rPr lang="en-US" altLang="zh-TW" sz="2400" dirty="0" smtClean="0"/>
                  <a:t>Suppose further </a:t>
                </a:r>
                <a:r>
                  <a:rPr lang="en-US" altLang="zh-TW" sz="2400" dirty="0"/>
                  <a:t>that we can write an algorithm that creates an instance </a:t>
                </a:r>
                <a:r>
                  <a:rPr lang="en-US" altLang="zh-TW" sz="2400" i="1" dirty="0"/>
                  <a:t>y </a:t>
                </a:r>
                <a:r>
                  <a:rPr lang="en-US" altLang="zh-TW" sz="2400" dirty="0"/>
                  <a:t>of problem </a:t>
                </a:r>
                <a:r>
                  <a:rPr lang="en-US" altLang="zh-TW" sz="2400" i="1" dirty="0"/>
                  <a:t>B </a:t>
                </a:r>
                <a:r>
                  <a:rPr lang="en-US" altLang="zh-TW" sz="2400" dirty="0"/>
                  <a:t>from every instance </a:t>
                </a:r>
                <a:r>
                  <a:rPr lang="en-US" altLang="zh-TW" sz="2400" i="1" dirty="0"/>
                  <a:t>x </a:t>
                </a:r>
                <a:r>
                  <a:rPr lang="en-US" altLang="zh-TW" sz="2400" dirty="0"/>
                  <a:t>of problem </a:t>
                </a:r>
                <a:r>
                  <a:rPr lang="en-US" altLang="zh-TW" sz="2400" i="1" dirty="0"/>
                  <a:t>A </a:t>
                </a:r>
                <a:r>
                  <a:rPr lang="en-US" altLang="zh-TW" sz="2400" dirty="0" smtClean="0"/>
                  <a:t>such that </a:t>
                </a:r>
                <a:r>
                  <a:rPr lang="en-US" altLang="zh-TW" sz="2400" dirty="0"/>
                  <a:t>an algorithm for problem </a:t>
                </a:r>
                <a:r>
                  <a:rPr lang="en-US" altLang="zh-TW" sz="2400" i="1" dirty="0"/>
                  <a:t>B </a:t>
                </a:r>
                <a:r>
                  <a:rPr lang="en-US" altLang="zh-TW" sz="2400" dirty="0"/>
                  <a:t>answers "yes" for </a:t>
                </a:r>
                <a:r>
                  <a:rPr lang="en-US" altLang="zh-TW" sz="2400" i="1" dirty="0"/>
                  <a:t>y </a:t>
                </a:r>
                <a14:m>
                  <m:oMath xmlns:m="http://schemas.openxmlformats.org/officeDocument/2006/math">
                    <m:r>
                      <a:rPr lang="en-US" altLang="zh-TW" sz="2400" i="1" smtClean="0">
                        <a:latin typeface="Cambria Math"/>
                        <a:ea typeface="Cambria Math"/>
                      </a:rPr>
                      <m:t>⟺</m:t>
                    </m:r>
                  </m:oMath>
                </a14:m>
                <a:r>
                  <a:rPr lang="en-US" altLang="zh-TW" sz="2400" dirty="0" smtClean="0"/>
                  <a:t> </a:t>
                </a:r>
                <a:r>
                  <a:rPr lang="en-US" altLang="zh-TW" sz="2400" dirty="0"/>
                  <a:t>the answer to problem </a:t>
                </a:r>
                <a:r>
                  <a:rPr lang="en-US" altLang="zh-TW" sz="2400" i="1" dirty="0"/>
                  <a:t>A </a:t>
                </a:r>
                <a:r>
                  <a:rPr lang="en-US" altLang="zh-TW" sz="2400" dirty="0"/>
                  <a:t>is "yes" for </a:t>
                </a:r>
                <a:r>
                  <a:rPr lang="en-US" altLang="zh-TW" sz="2400" i="1" dirty="0"/>
                  <a:t>x. </a:t>
                </a:r>
                <a:endParaRPr lang="en-US" altLang="zh-TW" sz="2400" i="1" dirty="0" smtClean="0"/>
              </a:p>
              <a:p>
                <a:pPr>
                  <a:spcBef>
                    <a:spcPts val="1200"/>
                  </a:spcBef>
                </a:pPr>
                <a:r>
                  <a:rPr lang="en-US" altLang="zh-TW" sz="2400" dirty="0" smtClean="0"/>
                  <a:t>Such an algorithm </a:t>
                </a:r>
                <a:r>
                  <a:rPr lang="en-US" altLang="zh-TW" sz="2400" dirty="0"/>
                  <a:t>is called a </a:t>
                </a:r>
                <a:r>
                  <a:rPr lang="en-US" altLang="zh-TW" sz="2400" i="1" dirty="0">
                    <a:solidFill>
                      <a:srgbClr val="C00000"/>
                    </a:solidFill>
                  </a:rPr>
                  <a:t>transformation algorithm </a:t>
                </a:r>
                <a:r>
                  <a:rPr lang="en-US" altLang="zh-TW" sz="2400" dirty="0"/>
                  <a:t>and is actually a function that maps every instance of problem </a:t>
                </a:r>
                <a:r>
                  <a:rPr lang="en-US" altLang="zh-TW" sz="2400" i="1" dirty="0"/>
                  <a:t>A </a:t>
                </a:r>
                <a:r>
                  <a:rPr lang="en-US" altLang="zh-TW" sz="2400" dirty="0"/>
                  <a:t>to </a:t>
                </a:r>
                <a:r>
                  <a:rPr lang="en-US" altLang="zh-TW" sz="2400" dirty="0" smtClean="0"/>
                  <a:t>an instance </a:t>
                </a:r>
                <a:r>
                  <a:rPr lang="en-US" altLang="zh-TW" sz="2400" dirty="0"/>
                  <a:t>of problem </a:t>
                </a:r>
                <a:r>
                  <a:rPr lang="en-US" altLang="zh-TW" sz="2400" i="1" dirty="0"/>
                  <a:t>B</a:t>
                </a:r>
                <a:r>
                  <a:rPr lang="en-US" altLang="zh-TW" sz="2400" i="1" dirty="0" smtClean="0"/>
                  <a:t>.</a:t>
                </a:r>
              </a:p>
              <a:p>
                <a:pPr marL="1371600" lvl="3" indent="0">
                  <a:spcBef>
                    <a:spcPts val="1200"/>
                  </a:spcBef>
                  <a:buNone/>
                </a:pPr>
                <a14:m>
                  <m:oMath xmlns:m="http://schemas.openxmlformats.org/officeDocument/2006/math">
                    <m:r>
                      <a:rPr lang="en-US" altLang="zh-TW" sz="2800" b="0" i="1" smtClean="0">
                        <a:latin typeface="Cambria Math"/>
                      </a:rPr>
                      <m:t>                         </m:t>
                    </m:r>
                    <m:r>
                      <a:rPr lang="en-US" altLang="zh-TW" sz="2800" b="0" i="1" smtClean="0">
                        <a:latin typeface="Cambria Math"/>
                      </a:rPr>
                      <m:t>𝑦</m:t>
                    </m:r>
                    <m:r>
                      <a:rPr lang="en-US" altLang="zh-TW" sz="2800" b="0" i="1" smtClean="0">
                        <a:latin typeface="Cambria Math"/>
                      </a:rPr>
                      <m:t>=</m:t>
                    </m:r>
                    <m:r>
                      <a:rPr lang="en-US" altLang="zh-TW" sz="2800" b="0" i="1" smtClean="0">
                        <a:latin typeface="Cambria Math"/>
                      </a:rPr>
                      <m:t>𝑡𝑟𝑎𝑛</m:t>
                    </m:r>
                    <m:r>
                      <a:rPr lang="en-US" altLang="zh-TW" sz="2800" b="0" i="1" smtClean="0">
                        <a:latin typeface="Cambria Math"/>
                      </a:rPr>
                      <m:t>(</m:t>
                    </m:r>
                    <m:r>
                      <a:rPr lang="en-US" altLang="zh-TW" sz="2800" b="0" i="1" smtClean="0">
                        <a:latin typeface="Cambria Math"/>
                      </a:rPr>
                      <m:t>𝑥</m:t>
                    </m:r>
                    <m:r>
                      <a:rPr lang="en-US" altLang="zh-TW" sz="2800" b="0" i="1" smtClean="0">
                        <a:latin typeface="Cambria Math"/>
                      </a:rPr>
                      <m:t>)</m:t>
                    </m:r>
                  </m:oMath>
                </a14:m>
                <a:r>
                  <a:rPr lang="en-US" altLang="zh-TW" sz="2800" dirty="0" smtClean="0"/>
                  <a:t>.</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24744"/>
                <a:ext cx="8507288" cy="5112568"/>
              </a:xfrm>
              <a:blipFill rotWithShape="1">
                <a:blip r:embed="rId2"/>
                <a:stretch>
                  <a:fillRect t="-1193" r="-1648"/>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dirty="0" smtClean="0"/>
              <a:t>P.</a:t>
            </a:r>
            <a:fld id="{168D2219-F46A-43BD-9C82-55ABF6665958}" type="slidenum">
              <a:rPr lang="en-US" altLang="zh-TW" smtClean="0"/>
              <a:pPr/>
              <a:t>46</a:t>
            </a:fld>
            <a:endParaRPr lang="en-US" altLang="zh-TW" dirty="0"/>
          </a:p>
        </p:txBody>
      </p:sp>
    </p:spTree>
    <p:extLst>
      <p:ext uri="{BB962C8B-B14F-4D97-AF65-F5344CB8AC3E}">
        <p14:creationId xmlns:p14="http://schemas.microsoft.com/office/powerpoint/2010/main" val="18099549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a:t>
            </a:r>
            <a:r>
              <a:rPr lang="en-US" altLang="zh-TW" sz="3200" dirty="0" smtClean="0">
                <a:latin typeface="+mn-lt"/>
              </a:rPr>
              <a:t>Problems </a:t>
            </a:r>
            <a:endParaRPr lang="zh-TW" altLang="en-US" sz="3200" dirty="0">
              <a:latin typeface="+mn-lt"/>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488832" cy="227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47</a:t>
            </a:fld>
            <a:endParaRPr lang="en-US" altLang="zh-TW"/>
          </a:p>
        </p:txBody>
      </p:sp>
      <p:sp>
        <p:nvSpPr>
          <p:cNvPr id="5" name="矩形 4"/>
          <p:cNvSpPr/>
          <p:nvPr/>
        </p:nvSpPr>
        <p:spPr>
          <a:xfrm>
            <a:off x="683568" y="4077072"/>
            <a:ext cx="8136904" cy="2246769"/>
          </a:xfrm>
          <a:prstGeom prst="rect">
            <a:avLst/>
          </a:prstGeom>
        </p:spPr>
        <p:txBody>
          <a:bodyPr wrap="square">
            <a:spAutoFit/>
          </a:bodyPr>
          <a:lstStyle/>
          <a:p>
            <a:r>
              <a:rPr lang="en-US" altLang="zh-TW" sz="2800" dirty="0"/>
              <a:t>Algorithm</a:t>
            </a:r>
            <a:r>
              <a:rPr lang="en-US" altLang="zh-TW" sz="2800" dirty="0">
                <a:solidFill>
                  <a:srgbClr val="C00000"/>
                </a:solidFill>
              </a:rPr>
              <a:t> </a:t>
            </a:r>
            <a:r>
              <a:rPr lang="en-US" altLang="zh-TW" sz="2800" i="1" dirty="0" err="1">
                <a:solidFill>
                  <a:srgbClr val="C00000"/>
                </a:solidFill>
              </a:rPr>
              <a:t>tran</a:t>
            </a:r>
            <a:r>
              <a:rPr lang="en-US" altLang="zh-TW" sz="2800" i="1" dirty="0">
                <a:solidFill>
                  <a:srgbClr val="C00000"/>
                </a:solidFill>
              </a:rPr>
              <a:t> </a:t>
            </a:r>
            <a:r>
              <a:rPr lang="en-US" altLang="zh-TW" sz="2800" dirty="0"/>
              <a:t>is a transformation algorithm that maps each instance </a:t>
            </a:r>
            <a:r>
              <a:rPr lang="en-US" altLang="zh-TW" sz="2800" i="1" dirty="0"/>
              <a:t>x </a:t>
            </a:r>
            <a:r>
              <a:rPr lang="en-US" altLang="zh-TW" sz="2800" dirty="0"/>
              <a:t>of decision problem </a:t>
            </a:r>
            <a:r>
              <a:rPr lang="en-US" altLang="zh-TW" sz="2800" i="1" dirty="0"/>
              <a:t>A </a:t>
            </a:r>
            <a:r>
              <a:rPr lang="en-US" altLang="zh-TW" sz="2800" dirty="0"/>
              <a:t>to </a:t>
            </a:r>
            <a:r>
              <a:rPr lang="en-US" altLang="zh-TW" sz="2800" dirty="0" smtClean="0"/>
              <a:t>an instance </a:t>
            </a:r>
            <a:r>
              <a:rPr lang="en-US" altLang="zh-TW" sz="2800" i="1" dirty="0"/>
              <a:t>y </a:t>
            </a:r>
            <a:r>
              <a:rPr lang="en-US" altLang="zh-TW" sz="2800" dirty="0"/>
              <a:t>of decision problem </a:t>
            </a:r>
            <a:r>
              <a:rPr lang="en-US" altLang="zh-TW" sz="2800" i="1" dirty="0"/>
              <a:t>B. </a:t>
            </a:r>
            <a:r>
              <a:rPr lang="en-US" altLang="zh-TW" sz="2800" dirty="0"/>
              <a:t>Together with the algorithm for decision problem </a:t>
            </a:r>
            <a:r>
              <a:rPr lang="en-US" altLang="zh-TW" sz="2800" i="1" dirty="0"/>
              <a:t>B</a:t>
            </a:r>
            <a:r>
              <a:rPr lang="en-US" altLang="zh-TW" sz="2800" dirty="0"/>
              <a:t>, it yields an algorithm </a:t>
            </a:r>
            <a:r>
              <a:rPr lang="en-US" altLang="zh-TW" sz="2800" dirty="0" smtClean="0"/>
              <a:t>for decision </a:t>
            </a:r>
            <a:r>
              <a:rPr lang="en-US" altLang="zh-TW" sz="2800" dirty="0"/>
              <a:t>problem </a:t>
            </a:r>
            <a:r>
              <a:rPr lang="en-US" altLang="zh-TW" sz="2800" i="1" dirty="0"/>
              <a:t>A.</a:t>
            </a:r>
            <a:endParaRPr lang="zh-TW" altLang="en-US" sz="2800" dirty="0"/>
          </a:p>
        </p:txBody>
      </p:sp>
    </p:spTree>
    <p:extLst>
      <p:ext uri="{BB962C8B-B14F-4D97-AF65-F5344CB8AC3E}">
        <p14:creationId xmlns:p14="http://schemas.microsoft.com/office/powerpoint/2010/main" val="20060556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a:t>
            </a:r>
            <a:r>
              <a:rPr lang="en-US" altLang="zh-TW" sz="3200" dirty="0" smtClean="0">
                <a:latin typeface="+mn-lt"/>
              </a:rPr>
              <a:t>Problems </a:t>
            </a:r>
            <a:endParaRPr lang="zh-TW" altLang="en-US" sz="3200" dirty="0">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a:bodyPr>
              <a:lstStyle/>
              <a:p>
                <a:r>
                  <a:rPr lang="en-US" altLang="zh-TW" sz="2800" dirty="0" smtClean="0"/>
                  <a:t>Definition: </a:t>
                </a:r>
                <a:r>
                  <a:rPr lang="en-US" altLang="zh-TW" sz="2800" dirty="0"/>
                  <a:t>If there exists a polynomial-time transformation algorithm from decision problem A to decision </a:t>
                </a:r>
                <a:r>
                  <a:rPr lang="en-US" altLang="zh-TW" sz="2800" dirty="0" smtClean="0"/>
                  <a:t>problem B</a:t>
                </a:r>
                <a:r>
                  <a:rPr lang="en-US" altLang="zh-TW" sz="2800" dirty="0"/>
                  <a:t>, </a:t>
                </a:r>
                <a:r>
                  <a:rPr lang="en-US" altLang="zh-TW" sz="2800" dirty="0">
                    <a:solidFill>
                      <a:srgbClr val="C00000"/>
                    </a:solidFill>
                  </a:rPr>
                  <a:t>problem A is </a:t>
                </a:r>
                <a:r>
                  <a:rPr lang="en-US" altLang="zh-TW" sz="2800" dirty="0" smtClean="0">
                    <a:solidFill>
                      <a:srgbClr val="C00000"/>
                    </a:solidFill>
                  </a:rPr>
                  <a:t>polynomial time </a:t>
                </a:r>
                <a:r>
                  <a:rPr lang="en-US" altLang="zh-TW" sz="2800" dirty="0">
                    <a:solidFill>
                      <a:srgbClr val="C00000"/>
                    </a:solidFill>
                  </a:rPr>
                  <a:t>many-one reducible to problem B</a:t>
                </a:r>
                <a:r>
                  <a:rPr lang="en-US" altLang="zh-TW" sz="2800" dirty="0"/>
                  <a:t>. (Usually we just say that problem </a:t>
                </a:r>
                <a:r>
                  <a:rPr lang="en-US" altLang="zh-TW" sz="2800" dirty="0" smtClean="0"/>
                  <a:t>A reduces </a:t>
                </a:r>
                <a:r>
                  <a:rPr lang="en-US" altLang="zh-TW" sz="2800" dirty="0"/>
                  <a:t>to problem B.) In symbols, we </a:t>
                </a:r>
                <a:r>
                  <a:rPr lang="en-US" altLang="zh-TW" sz="2800" dirty="0" smtClean="0"/>
                  <a:t>write  </a:t>
                </a:r>
                <a14:m>
                  <m:oMath xmlns:m="http://schemas.openxmlformats.org/officeDocument/2006/math">
                    <m:r>
                      <a:rPr lang="en-US" altLang="zh-TW" sz="2800" b="0" i="1" smtClean="0">
                        <a:latin typeface="Cambria Math"/>
                      </a:rPr>
                      <m:t>𝐴</m:t>
                    </m:r>
                    <m:r>
                      <a:rPr lang="en-US" altLang="zh-TW" sz="2800" b="0" i="1" smtClean="0">
                        <a:latin typeface="Cambria Math"/>
                        <a:ea typeface="Cambria Math"/>
                      </a:rPr>
                      <m:t>∝</m:t>
                    </m:r>
                    <m:r>
                      <a:rPr lang="en-US" altLang="zh-TW" sz="2800" b="0" i="1" smtClean="0">
                        <a:latin typeface="Cambria Math"/>
                        <a:ea typeface="Cambria Math"/>
                      </a:rPr>
                      <m:t>𝐵</m:t>
                    </m:r>
                  </m:oMath>
                </a14:m>
                <a:r>
                  <a:rPr lang="en-US" altLang="zh-TW" sz="2800" dirty="0" smtClean="0"/>
                  <a:t>.</a:t>
                </a:r>
              </a:p>
              <a:p>
                <a:r>
                  <a:rPr lang="en-US" altLang="zh-TW" sz="2800" dirty="0"/>
                  <a:t>We say "many-one" because a transformation algorithm is a function that may map many instances of problem A </a:t>
                </a:r>
                <a:r>
                  <a:rPr lang="en-US" altLang="zh-TW" sz="2800" dirty="0" smtClean="0"/>
                  <a:t>to one </a:t>
                </a:r>
                <a:r>
                  <a:rPr lang="en-US" altLang="zh-TW" sz="2800" dirty="0"/>
                  <a:t>instance of problem B.</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t="-1252" r="-229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48</a:t>
            </a:fld>
            <a:endParaRPr lang="en-US" altLang="zh-TW"/>
          </a:p>
        </p:txBody>
      </p:sp>
    </p:spTree>
    <p:extLst>
      <p:ext uri="{BB962C8B-B14F-4D97-AF65-F5344CB8AC3E}">
        <p14:creationId xmlns:p14="http://schemas.microsoft.com/office/powerpoint/2010/main" val="3891943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a:t>
            </a:r>
            <a:r>
              <a:rPr lang="en-US" altLang="zh-TW" sz="3200" dirty="0" smtClean="0">
                <a:latin typeface="+mn-lt"/>
              </a:rPr>
              <a:t>Problems </a:t>
            </a:r>
            <a:endParaRPr lang="zh-TW" altLang="en-US" sz="3200" dirty="0">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67544" y="1412776"/>
                <a:ext cx="8229600" cy="4873744"/>
              </a:xfrm>
            </p:spPr>
            <p:txBody>
              <a:bodyPr>
                <a:normAutofit/>
              </a:bodyPr>
              <a:lstStyle/>
              <a:p>
                <a:r>
                  <a:rPr lang="en-US" altLang="zh-TW" sz="2800" dirty="0" smtClean="0"/>
                  <a:t>Theorem 9.1</a:t>
                </a:r>
              </a:p>
              <a:p>
                <a:pPr marL="400050" lvl="1" indent="0">
                  <a:buNone/>
                </a:pPr>
                <a:r>
                  <a:rPr lang="en-US" altLang="zh-TW" dirty="0"/>
                  <a:t>If decision problem B is in P </a:t>
                </a:r>
                <a:r>
                  <a:rPr lang="en-US" altLang="zh-TW" dirty="0" smtClean="0"/>
                  <a:t>and </a:t>
                </a:r>
                <a14:m>
                  <m:oMath xmlns:m="http://schemas.openxmlformats.org/officeDocument/2006/math">
                    <m:r>
                      <a:rPr lang="en-US" altLang="zh-TW" i="1">
                        <a:latin typeface="Cambria Math"/>
                      </a:rPr>
                      <m:t>𝐴</m:t>
                    </m:r>
                    <m:r>
                      <a:rPr lang="en-US" altLang="zh-TW" i="1">
                        <a:latin typeface="Cambria Math"/>
                        <a:ea typeface="Cambria Math"/>
                      </a:rPr>
                      <m:t>∝</m:t>
                    </m:r>
                    <m:r>
                      <a:rPr lang="en-US" altLang="zh-TW" i="1">
                        <a:latin typeface="Cambria Math"/>
                      </a:rPr>
                      <m:t>𝐵</m:t>
                    </m:r>
                  </m:oMath>
                </a14:m>
                <a:r>
                  <a:rPr lang="en-US" altLang="zh-TW" dirty="0"/>
                  <a:t>.</a:t>
                </a:r>
              </a:p>
              <a:p>
                <a:pPr marL="400050" lvl="1" indent="0">
                  <a:buNone/>
                </a:pPr>
                <a:r>
                  <a:rPr lang="en-US" altLang="zh-TW" dirty="0"/>
                  <a:t>then decision problem A is in P</a:t>
                </a:r>
                <a:r>
                  <a:rPr lang="en-US" altLang="zh-TW" dirty="0" smtClean="0"/>
                  <a:t>.</a:t>
                </a:r>
                <a:endParaRPr lang="en-US" altLang="zh-TW" dirty="0"/>
              </a:p>
              <a:p>
                <a:pPr>
                  <a:spcBef>
                    <a:spcPts val="1800"/>
                  </a:spcBef>
                </a:pPr>
                <a:r>
                  <a:rPr lang="en-US" altLang="zh-TW" sz="2800" dirty="0" smtClean="0"/>
                  <a:t>Definition:  </a:t>
                </a:r>
                <a:r>
                  <a:rPr lang="en-US" altLang="zh-TW" sz="2800" dirty="0"/>
                  <a:t>A problem B is called </a:t>
                </a:r>
                <a:r>
                  <a:rPr lang="en-US" altLang="zh-TW" sz="2800" i="1" dirty="0"/>
                  <a:t>NP</a:t>
                </a:r>
                <a:r>
                  <a:rPr lang="en-US" altLang="zh-TW" sz="2800" dirty="0"/>
                  <a:t>-complete if both of the following are true:</a:t>
                </a:r>
              </a:p>
              <a:p>
                <a:pPr lvl="1"/>
                <a:r>
                  <a:rPr lang="en-US" altLang="zh-TW" dirty="0" smtClean="0"/>
                  <a:t>B </a:t>
                </a:r>
                <a:r>
                  <a:rPr lang="en-US" altLang="zh-TW" dirty="0"/>
                  <a:t>is in </a:t>
                </a:r>
                <a:r>
                  <a:rPr lang="en-US" altLang="zh-TW" i="1" dirty="0"/>
                  <a:t>NP</a:t>
                </a:r>
                <a:r>
                  <a:rPr lang="en-US" altLang="zh-TW" dirty="0"/>
                  <a:t>.</a:t>
                </a:r>
              </a:p>
              <a:p>
                <a:pPr lvl="1"/>
                <a:r>
                  <a:rPr lang="en-US" altLang="zh-TW" dirty="0" smtClean="0"/>
                  <a:t>For </a:t>
                </a:r>
                <a:r>
                  <a:rPr lang="en-US" altLang="zh-TW" dirty="0"/>
                  <a:t>every other problem A in </a:t>
                </a:r>
                <a:r>
                  <a:rPr lang="en-US" altLang="zh-TW" i="1" dirty="0" smtClean="0"/>
                  <a:t>NP</a:t>
                </a:r>
                <a:r>
                  <a:rPr lang="en-US" altLang="zh-TW" dirty="0" smtClean="0"/>
                  <a:t>,</a:t>
                </a:r>
                <a:r>
                  <a:rPr lang="en-US" altLang="zh-TW" i="1" dirty="0" smtClean="0"/>
                  <a:t> </a:t>
                </a:r>
                <a14:m>
                  <m:oMath xmlns:m="http://schemas.openxmlformats.org/officeDocument/2006/math">
                    <m:r>
                      <a:rPr lang="en-US" altLang="zh-TW" b="0" i="1" smtClean="0">
                        <a:latin typeface="Cambria Math"/>
                      </a:rPr>
                      <m:t>𝐴</m:t>
                    </m:r>
                    <m:r>
                      <a:rPr lang="en-US" altLang="zh-TW" b="0" i="1" smtClean="0">
                        <a:latin typeface="Cambria Math"/>
                        <a:ea typeface="Cambria Math"/>
                      </a:rPr>
                      <m:t>∝</m:t>
                    </m:r>
                    <m:r>
                      <a:rPr lang="en-US" altLang="zh-TW" b="0" i="1" smtClean="0">
                        <a:latin typeface="Cambria Math"/>
                      </a:rPr>
                      <m:t>𝐵</m:t>
                    </m:r>
                  </m:oMath>
                </a14:m>
                <a:r>
                  <a:rPr lang="en-US" altLang="zh-TW" dirty="0" smtClean="0"/>
                  <a: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67544" y="1412776"/>
                <a:ext cx="8229600" cy="4873744"/>
              </a:xfrm>
              <a:blipFill rotWithShape="1">
                <a:blip r:embed="rId2"/>
                <a:stretch>
                  <a:fillRect l="-74" t="-1252"/>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49</a:t>
            </a:fld>
            <a:endParaRPr lang="en-US" altLang="zh-TW"/>
          </a:p>
        </p:txBody>
      </p:sp>
    </p:spTree>
    <p:extLst>
      <p:ext uri="{BB962C8B-B14F-4D97-AF65-F5344CB8AC3E}">
        <p14:creationId xmlns:p14="http://schemas.microsoft.com/office/powerpoint/2010/main" val="808625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smtClean="0"/>
              <a:t>Input size</a:t>
            </a:r>
            <a:endParaRPr lang="zh-TW" altLang="en-US" sz="32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5040560"/>
              </a:xfrm>
            </p:spPr>
            <p:txBody>
              <a:bodyPr>
                <a:normAutofit fontScale="92500" lnSpcReduction="10000"/>
              </a:bodyPr>
              <a:lstStyle/>
              <a:p>
                <a:pPr>
                  <a:lnSpc>
                    <a:spcPts val="2800"/>
                  </a:lnSpc>
                  <a:spcBef>
                    <a:spcPts val="600"/>
                  </a:spcBef>
                  <a:buFont typeface="Wingdings" pitchFamily="2" charset="2"/>
                  <a:buChar char="Ø"/>
                </a:pPr>
                <a:r>
                  <a:rPr lang="en-US" altLang="zh-TW" sz="2800" dirty="0" smtClean="0"/>
                  <a:t>For the sorting </a:t>
                </a:r>
                <a:r>
                  <a:rPr lang="en-US" altLang="zh-TW" sz="2800" dirty="0"/>
                  <a:t>algorithms, </a:t>
                </a:r>
                <a14:m>
                  <m:oMath xmlns:m="http://schemas.openxmlformats.org/officeDocument/2006/math">
                    <m:r>
                      <a:rPr lang="en-US" altLang="zh-TW" sz="2800" b="0" i="1" smtClean="0">
                        <a:latin typeface="Cambria Math"/>
                      </a:rPr>
                      <m:t>𝑛</m:t>
                    </m:r>
                  </m:oMath>
                </a14:m>
                <a:r>
                  <a:rPr lang="en-US" altLang="zh-TW" sz="2800" dirty="0" smtClean="0"/>
                  <a:t>, </a:t>
                </a:r>
                <a:r>
                  <a:rPr lang="en-US" altLang="zh-TW" sz="2800" dirty="0"/>
                  <a:t>the number of keys to be sorted, is a good measure of the amount of data </a:t>
                </a:r>
                <a:r>
                  <a:rPr lang="en-US" altLang="zh-TW" sz="2800" dirty="0" smtClean="0"/>
                  <a:t>in </a:t>
                </a:r>
                <a:r>
                  <a:rPr lang="en-US" altLang="zh-TW" sz="2800" dirty="0"/>
                  <a:t>the input. So we called </a:t>
                </a:r>
                <a14:m>
                  <m:oMath xmlns:m="http://schemas.openxmlformats.org/officeDocument/2006/math">
                    <m:r>
                      <a:rPr lang="en-US" altLang="zh-TW" sz="2800" b="0" i="1" smtClean="0">
                        <a:latin typeface="Cambria Math"/>
                      </a:rPr>
                      <m:t>𝑛</m:t>
                    </m:r>
                  </m:oMath>
                </a14:m>
                <a:r>
                  <a:rPr lang="en-US" altLang="zh-TW" sz="2800" dirty="0" smtClean="0"/>
                  <a:t> </a:t>
                </a:r>
                <a:r>
                  <a:rPr lang="en-US" altLang="zh-TW" sz="2800" dirty="0"/>
                  <a:t>the input </a:t>
                </a:r>
                <a:r>
                  <a:rPr lang="en-US" altLang="zh-TW" sz="2800" dirty="0" smtClean="0"/>
                  <a:t>size.</a:t>
                </a:r>
              </a:p>
              <a:p>
                <a:pPr>
                  <a:lnSpc>
                    <a:spcPts val="2800"/>
                  </a:lnSpc>
                  <a:spcBef>
                    <a:spcPts val="600"/>
                  </a:spcBef>
                  <a:buFont typeface="Wingdings" pitchFamily="2" charset="2"/>
                  <a:buChar char="Ø"/>
                </a:pPr>
                <a:r>
                  <a:rPr lang="en-US" altLang="zh-TW" sz="2800" dirty="0" smtClean="0"/>
                  <a:t>Consider </a:t>
                </a:r>
                <a:r>
                  <a:rPr lang="en-US" altLang="zh-TW" sz="2800" dirty="0"/>
                  <a:t>the following algorithm, which determines whether a positive integer </a:t>
                </a:r>
                <a14:m>
                  <m:oMath xmlns:m="http://schemas.openxmlformats.org/officeDocument/2006/math">
                    <m:r>
                      <a:rPr lang="en-US" altLang="zh-TW" sz="2800" b="0" i="1" smtClean="0">
                        <a:latin typeface="Cambria Math"/>
                      </a:rPr>
                      <m:t>𝑛</m:t>
                    </m:r>
                  </m:oMath>
                </a14:m>
                <a:r>
                  <a:rPr lang="en-US" altLang="zh-TW" sz="2800" dirty="0" smtClean="0"/>
                  <a:t> </a:t>
                </a:r>
                <a:r>
                  <a:rPr lang="en-US" altLang="zh-TW" sz="2800" dirty="0"/>
                  <a:t>is prime</a:t>
                </a:r>
                <a:r>
                  <a:rPr lang="en-US" altLang="zh-TW" sz="2800" dirty="0" smtClean="0"/>
                  <a:t>.</a:t>
                </a:r>
                <a:endParaRPr lang="en-US" altLang="zh-TW" sz="2400" b="0" i="1" dirty="0" smtClean="0">
                  <a:latin typeface="Cambria Math"/>
                </a:endParaRPr>
              </a:p>
              <a:p>
                <a:pPr marL="45720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zh-TW" sz="2400" b="0" i="1" smtClean="0">
                          <a:solidFill>
                            <a:srgbClr val="002060"/>
                          </a:solidFill>
                          <a:latin typeface="Cambria Math"/>
                        </a:rPr>
                        <m:t>𝑏𝑜𝑜𝑙</m:t>
                      </m:r>
                      <m:r>
                        <a:rPr lang="en-US" altLang="zh-TW" sz="2400" b="0" i="1" smtClean="0">
                          <a:solidFill>
                            <a:srgbClr val="002060"/>
                          </a:solidFill>
                          <a:latin typeface="Cambria Math"/>
                        </a:rPr>
                        <m:t>  </m:t>
                      </m:r>
                      <m:r>
                        <a:rPr lang="en-US" altLang="zh-TW" sz="2400" b="0" i="1" smtClean="0">
                          <a:solidFill>
                            <a:srgbClr val="002060"/>
                          </a:solidFill>
                          <a:latin typeface="Cambria Math"/>
                        </a:rPr>
                        <m:t>𝑃𝑟𝑖𝑚𝑒</m:t>
                      </m:r>
                      <m:d>
                        <m:dPr>
                          <m:ctrlPr>
                            <a:rPr lang="en-US" altLang="zh-TW" sz="2400" b="0" i="1" smtClean="0">
                              <a:solidFill>
                                <a:srgbClr val="002060"/>
                              </a:solidFill>
                              <a:latin typeface="Cambria Math" panose="02040503050406030204" pitchFamily="18" charset="0"/>
                            </a:rPr>
                          </m:ctrlPr>
                        </m:dPr>
                        <m:e>
                          <m:r>
                            <a:rPr lang="en-US" altLang="zh-TW" sz="2400" b="0" i="1" smtClean="0">
                              <a:solidFill>
                                <a:srgbClr val="002060"/>
                              </a:solidFill>
                              <a:latin typeface="Cambria Math"/>
                            </a:rPr>
                            <m:t>𝑖𝑛𝑡</m:t>
                          </m:r>
                          <m:r>
                            <a:rPr lang="en-US" altLang="zh-TW" sz="2400" b="0" i="1" smtClean="0">
                              <a:solidFill>
                                <a:srgbClr val="002060"/>
                              </a:solidFill>
                              <a:latin typeface="Cambria Math"/>
                            </a:rPr>
                            <m:t>   </m:t>
                          </m:r>
                          <m:r>
                            <a:rPr lang="en-US" altLang="zh-TW" sz="2400" b="0" i="1" smtClean="0">
                              <a:solidFill>
                                <a:srgbClr val="002060"/>
                              </a:solidFill>
                              <a:latin typeface="Cambria Math"/>
                            </a:rPr>
                            <m:t>𝑛</m:t>
                          </m:r>
                        </m:e>
                      </m:d>
                      <m:r>
                        <a:rPr lang="en-US" altLang="zh-TW" sz="2400" b="0" i="1" smtClean="0">
                          <a:solidFill>
                            <a:srgbClr val="002060"/>
                          </a:solidFill>
                          <a:latin typeface="Cambria Math"/>
                        </a:rPr>
                        <m:t>{</m:t>
                      </m:r>
                    </m:oMath>
                  </m:oMathPara>
                </a14:m>
                <a:endParaRPr lang="en-US" altLang="zh-TW" sz="2400" b="0" dirty="0" smtClean="0">
                  <a:solidFill>
                    <a:srgbClr val="002060"/>
                  </a:solidFill>
                </a:endParaRPr>
              </a:p>
              <a:p>
                <a:pPr marL="457200" lvl="1" indent="0">
                  <a:buNone/>
                </a:pPr>
                <a:r>
                  <a:rPr lang="en-US" altLang="zh-TW" sz="2400" b="0" dirty="0" smtClean="0">
                    <a:solidFill>
                      <a:srgbClr val="002060"/>
                    </a:solidFill>
                  </a:rPr>
                  <a:t>    </a:t>
                </a:r>
                <a14:m>
                  <m:oMath xmlns:m="http://schemas.openxmlformats.org/officeDocument/2006/math">
                    <m:r>
                      <a:rPr lang="en-US" altLang="zh-TW" sz="2400" b="0" i="1" smtClean="0">
                        <a:solidFill>
                          <a:srgbClr val="002060"/>
                        </a:solidFill>
                        <a:latin typeface="Cambria Math"/>
                      </a:rPr>
                      <m:t>𝑖𝑛𝑡</m:t>
                    </m:r>
                    <m:r>
                      <a:rPr lang="en-US" altLang="zh-TW" sz="2400" b="0" i="1" smtClean="0">
                        <a:solidFill>
                          <a:srgbClr val="002060"/>
                        </a:solidFill>
                        <a:latin typeface="Cambria Math"/>
                      </a:rPr>
                      <m:t>  </m:t>
                    </m:r>
                    <m:r>
                      <a:rPr lang="en-US" altLang="zh-TW" sz="2400" b="0" i="1" smtClean="0">
                        <a:solidFill>
                          <a:srgbClr val="002060"/>
                        </a:solidFill>
                        <a:latin typeface="Cambria Math"/>
                      </a:rPr>
                      <m:t>𝑖</m:t>
                    </m:r>
                    <m:r>
                      <a:rPr lang="en-US" altLang="zh-TW" sz="2400" b="0" i="1" smtClean="0">
                        <a:solidFill>
                          <a:srgbClr val="002060"/>
                        </a:solidFill>
                        <a:latin typeface="Cambria Math"/>
                      </a:rPr>
                      <m:t>;   </m:t>
                    </m:r>
                    <m:r>
                      <a:rPr lang="en-US" altLang="zh-TW" sz="2400" b="0" i="1" smtClean="0">
                        <a:solidFill>
                          <a:srgbClr val="002060"/>
                        </a:solidFill>
                        <a:latin typeface="Cambria Math"/>
                      </a:rPr>
                      <m:t>𝑏𝑜𝑜𝑙</m:t>
                    </m:r>
                    <m:r>
                      <a:rPr lang="en-US" altLang="zh-TW" sz="2400" b="0" i="1" smtClean="0">
                        <a:solidFill>
                          <a:srgbClr val="002060"/>
                        </a:solidFill>
                        <a:latin typeface="Cambria Math"/>
                      </a:rPr>
                      <m:t>  </m:t>
                    </m:r>
                    <m:r>
                      <a:rPr lang="en-US" altLang="zh-TW" sz="2400" b="0" i="1" smtClean="0">
                        <a:solidFill>
                          <a:srgbClr val="002060"/>
                        </a:solidFill>
                        <a:latin typeface="Cambria Math"/>
                      </a:rPr>
                      <m:t>𝑠𝑤𝑖𝑡𝑐h</m:t>
                    </m:r>
                    <m:r>
                      <a:rPr lang="en-US" altLang="zh-TW" sz="2400" b="0" i="1" smtClean="0">
                        <a:solidFill>
                          <a:srgbClr val="002060"/>
                        </a:solidFill>
                        <a:latin typeface="Cambria Math"/>
                      </a:rPr>
                      <m:t>;</m:t>
                    </m:r>
                  </m:oMath>
                </a14:m>
                <a:endParaRPr lang="en-US" altLang="zh-TW" sz="2400" b="0" dirty="0" smtClean="0">
                  <a:solidFill>
                    <a:srgbClr val="002060"/>
                  </a:solidFill>
                </a:endParaRPr>
              </a:p>
              <a:p>
                <a:pPr marL="457200" lvl="1" indent="0">
                  <a:buNone/>
                </a:pPr>
                <a:r>
                  <a:rPr lang="en-US" altLang="zh-TW" sz="2400" dirty="0">
                    <a:solidFill>
                      <a:srgbClr val="002060"/>
                    </a:solidFill>
                  </a:rPr>
                  <a:t> </a:t>
                </a:r>
                <a:r>
                  <a:rPr lang="en-US" altLang="zh-TW" sz="2400" dirty="0" smtClean="0">
                    <a:solidFill>
                      <a:srgbClr val="002060"/>
                    </a:solidFill>
                  </a:rPr>
                  <a:t>   </a:t>
                </a:r>
                <a14:m>
                  <m:oMath xmlns:m="http://schemas.openxmlformats.org/officeDocument/2006/math">
                    <m:r>
                      <a:rPr lang="en-US" altLang="zh-TW" sz="2400" b="0" i="1" smtClean="0">
                        <a:solidFill>
                          <a:srgbClr val="002060"/>
                        </a:solidFill>
                        <a:latin typeface="Cambria Math"/>
                      </a:rPr>
                      <m:t>𝑠𝑤𝑖𝑡𝑐h</m:t>
                    </m:r>
                    <m:r>
                      <a:rPr lang="en-US" altLang="zh-TW" sz="2400" b="0" i="1" smtClean="0">
                        <a:solidFill>
                          <a:srgbClr val="002060"/>
                        </a:solidFill>
                        <a:latin typeface="Cambria Math"/>
                      </a:rPr>
                      <m:t>=</m:t>
                    </m:r>
                    <m:r>
                      <a:rPr lang="en-US" altLang="zh-TW" sz="2400" b="0" i="1" smtClean="0">
                        <a:solidFill>
                          <a:srgbClr val="002060"/>
                        </a:solidFill>
                        <a:latin typeface="Cambria Math"/>
                      </a:rPr>
                      <m:t>𝑡𝑟𝑢𝑒</m:t>
                    </m:r>
                    <m:r>
                      <a:rPr lang="en-US" altLang="zh-TW" sz="2400" b="0" i="1" smtClean="0">
                        <a:solidFill>
                          <a:srgbClr val="002060"/>
                        </a:solidFill>
                        <a:latin typeface="Cambria Math"/>
                      </a:rPr>
                      <m:t>;</m:t>
                    </m:r>
                  </m:oMath>
                </a14:m>
                <a:r>
                  <a:rPr lang="en-US" altLang="zh-TW" sz="2400" b="0" dirty="0" smtClean="0">
                    <a:solidFill>
                      <a:srgbClr val="002060"/>
                    </a:solidFill>
                  </a:rPr>
                  <a:t>      </a:t>
                </a:r>
                <a14:m>
                  <m:oMath xmlns:m="http://schemas.openxmlformats.org/officeDocument/2006/math">
                    <m:r>
                      <a:rPr lang="en-US" altLang="zh-TW" sz="2400" b="0" i="1" smtClean="0">
                        <a:solidFill>
                          <a:srgbClr val="002060"/>
                        </a:solidFill>
                        <a:latin typeface="Cambria Math"/>
                      </a:rPr>
                      <m:t>𝑖</m:t>
                    </m:r>
                    <m:r>
                      <a:rPr lang="en-US" altLang="zh-TW" sz="2400" b="0" i="1" smtClean="0">
                        <a:solidFill>
                          <a:srgbClr val="002060"/>
                        </a:solidFill>
                        <a:latin typeface="Cambria Math"/>
                      </a:rPr>
                      <m:t>=2;</m:t>
                    </m:r>
                  </m:oMath>
                </a14:m>
                <a:endParaRPr lang="en-US" altLang="zh-TW" sz="2400" b="0" dirty="0" smtClean="0">
                  <a:solidFill>
                    <a:srgbClr val="002060"/>
                  </a:solidFill>
                </a:endParaRPr>
              </a:p>
              <a:p>
                <a:pPr marL="457200" lvl="1" indent="0">
                  <a:buNone/>
                </a:pPr>
                <a:r>
                  <a:rPr lang="en-US" altLang="zh-TW" sz="2400" b="0" dirty="0" smtClean="0">
                    <a:solidFill>
                      <a:srgbClr val="002060"/>
                    </a:solidFill>
                  </a:rPr>
                  <a:t>    </a:t>
                </a:r>
                <a14:m>
                  <m:oMath xmlns:m="http://schemas.openxmlformats.org/officeDocument/2006/math">
                    <m:r>
                      <a:rPr lang="en-US" altLang="zh-TW" sz="2400" b="0" i="1" smtClean="0">
                        <a:solidFill>
                          <a:srgbClr val="002060"/>
                        </a:solidFill>
                        <a:latin typeface="Cambria Math"/>
                      </a:rPr>
                      <m:t>𝑤h𝑖𝑙𝑒</m:t>
                    </m:r>
                    <m:r>
                      <a:rPr lang="en-US" altLang="zh-TW" sz="2400" b="0" i="1" smtClean="0">
                        <a:solidFill>
                          <a:srgbClr val="002060"/>
                        </a:solidFill>
                        <a:latin typeface="Cambria Math"/>
                      </a:rPr>
                      <m:t> (</m:t>
                    </m:r>
                    <m:r>
                      <a:rPr lang="en-US" altLang="zh-TW" sz="2400" b="0" i="1" smtClean="0">
                        <a:solidFill>
                          <a:srgbClr val="002060"/>
                        </a:solidFill>
                        <a:latin typeface="Cambria Math"/>
                      </a:rPr>
                      <m:t>𝑠𝑤𝑖𝑡𝑐h</m:t>
                    </m:r>
                    <m:r>
                      <a:rPr lang="en-US" altLang="zh-TW" sz="2400" b="0" i="1" smtClean="0">
                        <a:solidFill>
                          <a:srgbClr val="002060"/>
                        </a:solidFill>
                        <a:latin typeface="Cambria Math"/>
                      </a:rPr>
                      <m:t> &amp;&amp;  </m:t>
                    </m:r>
                    <m:r>
                      <a:rPr lang="en-US" altLang="zh-TW" sz="2400" b="0" i="1" smtClean="0">
                        <a:solidFill>
                          <a:srgbClr val="002060"/>
                        </a:solidFill>
                        <a:latin typeface="Cambria Math"/>
                      </a:rPr>
                      <m:t>𝑖</m:t>
                    </m:r>
                    <m:r>
                      <a:rPr lang="en-US" altLang="zh-TW" sz="2400" b="0" i="1" smtClean="0">
                        <a:solidFill>
                          <a:srgbClr val="002060"/>
                        </a:solidFill>
                        <a:latin typeface="Cambria Math"/>
                        <a:ea typeface="Cambria Math"/>
                      </a:rPr>
                      <m:t>≤</m:t>
                    </m:r>
                    <m:d>
                      <m:dPr>
                        <m:begChr m:val="⌊"/>
                        <m:endChr m:val="⌋"/>
                        <m:ctrlPr>
                          <a:rPr lang="en-US" altLang="zh-TW" sz="2400" b="0" i="1" smtClean="0">
                            <a:solidFill>
                              <a:srgbClr val="002060"/>
                            </a:solidFill>
                            <a:latin typeface="Cambria Math" panose="02040503050406030204" pitchFamily="18" charset="0"/>
                            <a:ea typeface="Cambria Math"/>
                          </a:rPr>
                        </m:ctrlPr>
                      </m:dPr>
                      <m:e>
                        <m:sSup>
                          <m:sSupPr>
                            <m:ctrlPr>
                              <a:rPr lang="en-US" altLang="zh-TW" sz="2400" b="0" i="1" smtClean="0">
                                <a:solidFill>
                                  <a:srgbClr val="002060"/>
                                </a:solidFill>
                                <a:latin typeface="Cambria Math" panose="02040503050406030204" pitchFamily="18" charset="0"/>
                                <a:ea typeface="Cambria Math"/>
                              </a:rPr>
                            </m:ctrlPr>
                          </m:sSupPr>
                          <m:e>
                            <m:r>
                              <a:rPr lang="en-US" altLang="zh-TW" sz="2400" b="0" i="1" smtClean="0">
                                <a:solidFill>
                                  <a:srgbClr val="002060"/>
                                </a:solidFill>
                                <a:latin typeface="Cambria Math"/>
                                <a:ea typeface="Cambria Math"/>
                              </a:rPr>
                              <m:t>𝑛</m:t>
                            </m:r>
                          </m:e>
                          <m:sup>
                            <m:r>
                              <a:rPr lang="en-US" altLang="zh-TW" sz="2400" b="0" i="1" smtClean="0">
                                <a:solidFill>
                                  <a:srgbClr val="002060"/>
                                </a:solidFill>
                                <a:latin typeface="Cambria Math"/>
                                <a:ea typeface="Cambria Math"/>
                              </a:rPr>
                              <m:t>1/2</m:t>
                            </m:r>
                          </m:sup>
                        </m:sSup>
                      </m:e>
                    </m:d>
                  </m:oMath>
                </a14:m>
                <a:r>
                  <a:rPr lang="en-US" altLang="zh-TW" sz="2400" b="0" dirty="0" smtClean="0">
                    <a:solidFill>
                      <a:srgbClr val="002060"/>
                    </a:solidFill>
                  </a:rPr>
                  <a:t> )</a:t>
                </a:r>
              </a:p>
              <a:p>
                <a:pPr marL="457200" lvl="1" indent="0">
                  <a:buNone/>
                </a:pPr>
                <a:r>
                  <a:rPr lang="en-US" altLang="zh-TW" sz="2400" dirty="0">
                    <a:solidFill>
                      <a:srgbClr val="002060"/>
                    </a:solidFill>
                  </a:rPr>
                  <a:t> </a:t>
                </a:r>
                <a:r>
                  <a:rPr lang="en-US" altLang="zh-TW" sz="2400" dirty="0" smtClean="0">
                    <a:solidFill>
                      <a:srgbClr val="002060"/>
                    </a:solidFill>
                  </a:rPr>
                  <a:t>        </a:t>
                </a:r>
                <a14:m>
                  <m:oMath xmlns:m="http://schemas.openxmlformats.org/officeDocument/2006/math">
                    <m:r>
                      <a:rPr lang="en-US" altLang="zh-TW" sz="2400" b="0" i="1" smtClean="0">
                        <a:solidFill>
                          <a:srgbClr val="002060"/>
                        </a:solidFill>
                        <a:latin typeface="Cambria Math"/>
                      </a:rPr>
                      <m:t>𝑖𝑓</m:t>
                    </m:r>
                    <m:r>
                      <a:rPr lang="en-US" altLang="zh-TW" sz="2400" b="0" i="1" smtClean="0">
                        <a:solidFill>
                          <a:srgbClr val="002060"/>
                        </a:solidFill>
                        <a:latin typeface="Cambria Math"/>
                      </a:rPr>
                      <m:t> (</m:t>
                    </m:r>
                    <m:r>
                      <a:rPr lang="en-US" altLang="zh-TW" sz="2400" b="0" i="1" smtClean="0">
                        <a:solidFill>
                          <a:srgbClr val="002060"/>
                        </a:solidFill>
                        <a:latin typeface="Cambria Math"/>
                      </a:rPr>
                      <m:t>𝑛</m:t>
                    </m:r>
                    <m:r>
                      <a:rPr lang="en-US" altLang="zh-TW" sz="2400" b="0" i="1" smtClean="0">
                        <a:solidFill>
                          <a:srgbClr val="002060"/>
                        </a:solidFill>
                        <a:latin typeface="Cambria Math"/>
                      </a:rPr>
                      <m:t> % </m:t>
                    </m:r>
                    <m:r>
                      <a:rPr lang="en-US" altLang="zh-TW" sz="2400" b="0" i="1" smtClean="0">
                        <a:solidFill>
                          <a:srgbClr val="002060"/>
                        </a:solidFill>
                        <a:latin typeface="Cambria Math"/>
                        <a:ea typeface="Cambria Math"/>
                      </a:rPr>
                      <m:t>𝑖</m:t>
                    </m:r>
                    <m:r>
                      <a:rPr lang="en-US" altLang="zh-TW" sz="2400" b="0" i="1" smtClean="0">
                        <a:solidFill>
                          <a:srgbClr val="002060"/>
                        </a:solidFill>
                        <a:latin typeface="Cambria Math"/>
                        <a:ea typeface="Cambria Math"/>
                      </a:rPr>
                      <m:t>==0)</m:t>
                    </m:r>
                  </m:oMath>
                </a14:m>
                <a:r>
                  <a:rPr lang="en-US" altLang="zh-TW" sz="2400" b="0" dirty="0" smtClean="0">
                    <a:solidFill>
                      <a:srgbClr val="002060"/>
                    </a:solidFill>
                  </a:rPr>
                  <a:t>      </a:t>
                </a:r>
                <a14:m>
                  <m:oMath xmlns:m="http://schemas.openxmlformats.org/officeDocument/2006/math">
                    <m:r>
                      <a:rPr lang="en-US" altLang="zh-TW" sz="2400" b="0" i="1" dirty="0" smtClean="0">
                        <a:solidFill>
                          <a:srgbClr val="002060"/>
                        </a:solidFill>
                        <a:latin typeface="Cambria Math"/>
                      </a:rPr>
                      <m:t>𝑠𝑤𝑖𝑡𝑐h</m:t>
                    </m:r>
                    <m:r>
                      <a:rPr lang="en-US" altLang="zh-TW" sz="2400" b="0" i="1" dirty="0" smtClean="0">
                        <a:solidFill>
                          <a:srgbClr val="002060"/>
                        </a:solidFill>
                        <a:latin typeface="Cambria Math"/>
                      </a:rPr>
                      <m:t>=</m:t>
                    </m:r>
                    <m:r>
                      <a:rPr lang="en-US" altLang="zh-TW" sz="2400" b="0" i="1" dirty="0" smtClean="0">
                        <a:solidFill>
                          <a:srgbClr val="002060"/>
                        </a:solidFill>
                        <a:latin typeface="Cambria Math"/>
                      </a:rPr>
                      <m:t>𝑓𝑎𝑙𝑠𝑒</m:t>
                    </m:r>
                    <m:r>
                      <a:rPr lang="en-US" altLang="zh-TW" sz="2400" b="0" i="1" dirty="0" smtClean="0">
                        <a:solidFill>
                          <a:srgbClr val="002060"/>
                        </a:solidFill>
                        <a:latin typeface="Cambria Math"/>
                      </a:rPr>
                      <m:t>;</m:t>
                    </m:r>
                  </m:oMath>
                </a14:m>
                <a:endParaRPr lang="en-US" altLang="zh-TW" sz="2400" b="0" dirty="0" smtClean="0">
                  <a:solidFill>
                    <a:srgbClr val="002060"/>
                  </a:solidFill>
                </a:endParaRPr>
              </a:p>
              <a:p>
                <a:pPr marL="457200" lvl="1" indent="0">
                  <a:buNone/>
                </a:pPr>
                <a:r>
                  <a:rPr lang="en-US" altLang="zh-TW" sz="2400" b="0" dirty="0" smtClean="0">
                    <a:solidFill>
                      <a:srgbClr val="002060"/>
                    </a:solidFill>
                  </a:rPr>
                  <a:t>         </a:t>
                </a:r>
                <a14:m>
                  <m:oMath xmlns:m="http://schemas.openxmlformats.org/officeDocument/2006/math">
                    <m:r>
                      <a:rPr lang="en-US" altLang="zh-TW" sz="2400" b="0" i="1" smtClean="0">
                        <a:solidFill>
                          <a:srgbClr val="002060"/>
                        </a:solidFill>
                        <a:latin typeface="Cambria Math"/>
                      </a:rPr>
                      <m:t>𝑒𝑙𝑠𝑒</m:t>
                    </m:r>
                    <m:r>
                      <a:rPr lang="en-US" altLang="zh-TW" sz="2400" b="0" i="1" smtClean="0">
                        <a:solidFill>
                          <a:srgbClr val="002060"/>
                        </a:solidFill>
                        <a:latin typeface="Cambria Math"/>
                      </a:rPr>
                      <m:t>      </m:t>
                    </m:r>
                    <m:r>
                      <a:rPr lang="en-US" altLang="zh-TW" sz="2400" b="0" i="1" smtClean="0">
                        <a:solidFill>
                          <a:srgbClr val="002060"/>
                        </a:solidFill>
                        <a:latin typeface="Cambria Math"/>
                      </a:rPr>
                      <m:t>𝑖</m:t>
                    </m:r>
                    <m:r>
                      <a:rPr lang="en-US" altLang="zh-TW" sz="2400" b="0" i="1" smtClean="0">
                        <a:solidFill>
                          <a:srgbClr val="002060"/>
                        </a:solidFill>
                        <a:latin typeface="Cambria Math"/>
                      </a:rPr>
                      <m:t>++;</m:t>
                    </m:r>
                  </m:oMath>
                </a14:m>
                <a:endParaRPr lang="en-US" altLang="zh-TW" sz="2400" b="0" dirty="0" smtClean="0">
                  <a:solidFill>
                    <a:srgbClr val="002060"/>
                  </a:solidFill>
                </a:endParaRPr>
              </a:p>
              <a:p>
                <a:pPr marL="457200" lvl="1" indent="0">
                  <a:buNone/>
                </a:pPr>
                <a:r>
                  <a:rPr lang="en-US" altLang="zh-TW" sz="2400" b="0" dirty="0" smtClean="0">
                    <a:solidFill>
                      <a:srgbClr val="002060"/>
                    </a:solidFill>
                  </a:rPr>
                  <a:t>     </a:t>
                </a:r>
                <a14:m>
                  <m:oMath xmlns:m="http://schemas.openxmlformats.org/officeDocument/2006/math">
                    <m:r>
                      <a:rPr lang="en-US" altLang="zh-TW" sz="2400" b="0" i="1" smtClean="0">
                        <a:solidFill>
                          <a:srgbClr val="002060"/>
                        </a:solidFill>
                        <a:latin typeface="Cambria Math"/>
                      </a:rPr>
                      <m:t>𝑟𝑒𝑡𝑢𝑟𝑛</m:t>
                    </m:r>
                    <m:r>
                      <a:rPr lang="en-US" altLang="zh-TW" sz="2400" b="0" i="1" smtClean="0">
                        <a:solidFill>
                          <a:srgbClr val="002060"/>
                        </a:solidFill>
                        <a:latin typeface="Cambria Math"/>
                      </a:rPr>
                      <m:t> </m:t>
                    </m:r>
                    <m:r>
                      <a:rPr lang="en-US" altLang="zh-TW" sz="2400" b="0" i="1" smtClean="0">
                        <a:solidFill>
                          <a:srgbClr val="002060"/>
                        </a:solidFill>
                        <a:latin typeface="Cambria Math"/>
                      </a:rPr>
                      <m:t>𝑠𝑤𝑖𝑡𝑐h</m:t>
                    </m:r>
                    <m:r>
                      <a:rPr lang="en-US" altLang="zh-TW" sz="2400" b="0" i="1" smtClean="0">
                        <a:solidFill>
                          <a:srgbClr val="002060"/>
                        </a:solidFill>
                        <a:latin typeface="Cambria Math"/>
                      </a:rPr>
                      <m:t>;</m:t>
                    </m:r>
                  </m:oMath>
                </a14:m>
                <a:endParaRPr lang="en-US" altLang="zh-TW" sz="2400" b="0" dirty="0" smtClean="0">
                  <a:solidFill>
                    <a:srgbClr val="002060"/>
                  </a:solidFill>
                </a:endParaRPr>
              </a:p>
              <a:p>
                <a:pPr marL="457200" lvl="1" indent="0">
                  <a:buNone/>
                </a:pPr>
                <a14:m>
                  <m:oMathPara xmlns:m="http://schemas.openxmlformats.org/officeDocument/2006/math">
                    <m:oMathParaPr>
                      <m:jc m:val="left"/>
                    </m:oMathParaPr>
                    <m:oMath xmlns:m="http://schemas.openxmlformats.org/officeDocument/2006/math">
                      <m:r>
                        <a:rPr lang="en-US" altLang="zh-TW" sz="2400" b="0" i="1" smtClean="0">
                          <a:solidFill>
                            <a:srgbClr val="002060"/>
                          </a:solidFill>
                          <a:latin typeface="Cambria Math"/>
                        </a:rPr>
                        <m:t>}</m:t>
                      </m:r>
                    </m:oMath>
                  </m:oMathPara>
                </a14:m>
                <a:endParaRPr lang="zh-TW" altLang="en-US" sz="2400" dirty="0">
                  <a:solidFill>
                    <a:srgbClr val="002060"/>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5040560"/>
              </a:xfrm>
              <a:blipFill rotWithShape="1">
                <a:blip r:embed="rId2"/>
                <a:stretch>
                  <a:fillRect t="-1814" r="-963"/>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a:xfrm>
            <a:off x="11642" y="6309320"/>
            <a:ext cx="3200400" cy="283800"/>
          </a:xfrm>
          <a:prstGeom prst="rect">
            <a:avLst/>
          </a:prstGeom>
        </p:spPr>
        <p:txBody>
          <a:bodyPr/>
          <a:lstStyle/>
          <a:p>
            <a:endParaRPr lang="en-US" altLang="zh-TW" dirty="0"/>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5</a:t>
            </a:fld>
            <a:endParaRPr lang="en-US" altLang="zh-TW"/>
          </a:p>
        </p:txBody>
      </p:sp>
    </p:spTree>
    <p:extLst>
      <p:ext uri="{BB962C8B-B14F-4D97-AF65-F5344CB8AC3E}">
        <p14:creationId xmlns:p14="http://schemas.microsoft.com/office/powerpoint/2010/main" val="4157221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274638"/>
            <a:ext cx="8075240" cy="1143000"/>
          </a:xfrm>
        </p:spPr>
        <p:txBody>
          <a:bodyPr>
            <a:normAutofit/>
          </a:bodyPr>
          <a:lstStyle/>
          <a:p>
            <a:pPr algn="l"/>
            <a:r>
              <a:rPr lang="en-US" altLang="zh-TW" sz="3200" dirty="0">
                <a:latin typeface="+mn-lt"/>
              </a:rPr>
              <a:t>NP-Complete </a:t>
            </a:r>
            <a:r>
              <a:rPr lang="en-US" altLang="zh-TW" sz="3200" dirty="0" smtClean="0">
                <a:latin typeface="+mn-lt"/>
              </a:rPr>
              <a:t>Problems </a:t>
            </a:r>
            <a:endParaRPr lang="zh-TW" altLang="en-US" sz="3200" dirty="0">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435280" cy="4873744"/>
              </a:xfrm>
            </p:spPr>
            <p:txBody>
              <a:bodyPr>
                <a:normAutofit/>
              </a:bodyPr>
              <a:lstStyle/>
              <a:p>
                <a:r>
                  <a:rPr lang="en-US" altLang="zh-TW" sz="2800" dirty="0" smtClean="0"/>
                  <a:t>By Theorem 9.1, if we could show that any NP-complete problem is in P, we could conclude that P = NP.</a:t>
                </a:r>
              </a:p>
              <a:p>
                <a:r>
                  <a:rPr lang="en-US" altLang="zh-TW" sz="2800" dirty="0"/>
                  <a:t>Theorem 9.2</a:t>
                </a:r>
              </a:p>
              <a:p>
                <a:pPr marL="400050" lvl="1" indent="0">
                  <a:buNone/>
                </a:pPr>
                <a:r>
                  <a:rPr lang="en-US" altLang="zh-TW" dirty="0"/>
                  <a:t>(Cook's Theorem) </a:t>
                </a:r>
                <a:r>
                  <a:rPr lang="en-US" altLang="zh-TW" dirty="0" smtClean="0"/>
                  <a:t>CNF-</a:t>
                </a:r>
                <a:r>
                  <a:rPr lang="en-US" altLang="zh-TW" dirty="0" err="1" smtClean="0"/>
                  <a:t>Satisfiability</a:t>
                </a:r>
                <a:r>
                  <a:rPr lang="en-US" altLang="zh-TW" dirty="0" smtClean="0"/>
                  <a:t> </a:t>
                </a:r>
                <a:r>
                  <a:rPr lang="en-US" altLang="zh-TW" dirty="0"/>
                  <a:t>is </a:t>
                </a:r>
                <a:r>
                  <a:rPr lang="en-US" altLang="zh-TW" i="1" dirty="0"/>
                  <a:t>NP</a:t>
                </a:r>
                <a:r>
                  <a:rPr lang="en-US" altLang="zh-TW" dirty="0"/>
                  <a:t>-complete</a:t>
                </a:r>
                <a:r>
                  <a:rPr lang="en-US" altLang="zh-TW" dirty="0" smtClean="0"/>
                  <a:t>.</a:t>
                </a:r>
                <a:endParaRPr lang="en-US" altLang="zh-TW" dirty="0"/>
              </a:p>
              <a:p>
                <a:r>
                  <a:rPr lang="en-US" altLang="zh-TW" sz="2800" dirty="0"/>
                  <a:t>Theorem 9.3</a:t>
                </a:r>
              </a:p>
              <a:p>
                <a:pPr marL="400050" lvl="1" indent="0">
                  <a:buNone/>
                </a:pPr>
                <a:r>
                  <a:rPr lang="en-US" altLang="zh-TW" dirty="0"/>
                  <a:t>A problem C is NP-complete if both of the following are true:</a:t>
                </a:r>
              </a:p>
              <a:p>
                <a:pPr lvl="1"/>
                <a:r>
                  <a:rPr lang="en-US" altLang="zh-TW" dirty="0" smtClean="0"/>
                  <a:t>C </a:t>
                </a:r>
                <a:r>
                  <a:rPr lang="en-US" altLang="zh-TW" dirty="0"/>
                  <a:t>is in NP.</a:t>
                </a:r>
              </a:p>
              <a:p>
                <a:pPr lvl="1"/>
                <a:r>
                  <a:rPr lang="en-US" altLang="zh-TW" dirty="0" smtClean="0"/>
                  <a:t>For </a:t>
                </a:r>
                <a:r>
                  <a:rPr lang="en-US" altLang="zh-TW" dirty="0"/>
                  <a:t>some other NP-complete problem B</a:t>
                </a:r>
                <a:r>
                  <a:rPr lang="en-US" altLang="zh-TW" dirty="0" smtClean="0"/>
                  <a:t>, </a:t>
                </a:r>
                <a14:m>
                  <m:oMath xmlns:m="http://schemas.openxmlformats.org/officeDocument/2006/math">
                    <m:r>
                      <a:rPr lang="en-US" altLang="zh-TW" b="0" i="1" smtClean="0">
                        <a:latin typeface="Cambria Math"/>
                      </a:rPr>
                      <m:t>𝐵</m:t>
                    </m:r>
                    <m:r>
                      <a:rPr lang="en-US" altLang="zh-TW" b="0" i="1" smtClean="0">
                        <a:latin typeface="Cambria Math"/>
                        <a:ea typeface="Cambria Math"/>
                      </a:rPr>
                      <m:t>∝</m:t>
                    </m:r>
                    <m:r>
                      <a:rPr lang="en-US" altLang="zh-TW" b="0" i="1" smtClean="0">
                        <a:latin typeface="Cambria Math"/>
                        <a:ea typeface="Cambria Math"/>
                      </a:rPr>
                      <m:t>𝐶</m:t>
                    </m:r>
                  </m:oMath>
                </a14:m>
                <a:r>
                  <a:rPr lang="en-US" altLang="zh-TW" dirty="0" smtClean="0"/>
                  <a:t>.</a:t>
                </a:r>
                <a:endParaRPr lang="zh-TW" altLang="en-US" dirty="0"/>
              </a:p>
              <a:p>
                <a:pPr>
                  <a:spcBef>
                    <a:spcPts val="1800"/>
                  </a:spcBef>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435280" cy="4873744"/>
              </a:xfrm>
              <a:blipFill rotWithShape="1">
                <a:blip r:embed="rId2"/>
                <a:stretch>
                  <a:fillRect t="-1252" r="-2240" b="-3504"/>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50</a:t>
            </a:fld>
            <a:endParaRPr lang="en-US" altLang="zh-TW"/>
          </a:p>
        </p:txBody>
      </p:sp>
    </p:spTree>
    <p:extLst>
      <p:ext uri="{BB962C8B-B14F-4D97-AF65-F5344CB8AC3E}">
        <p14:creationId xmlns:p14="http://schemas.microsoft.com/office/powerpoint/2010/main" val="29986382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latin typeface="+mn-lt"/>
              </a:rPr>
              <a:t>NP-Complete </a:t>
            </a:r>
            <a:r>
              <a:rPr lang="en-US" altLang="zh-TW" sz="3200" dirty="0" smtClean="0">
                <a:latin typeface="+mn-lt"/>
              </a:rPr>
              <a:t>Problems </a:t>
            </a:r>
            <a:endParaRPr lang="zh-TW" altLang="en-US" sz="3200" dirty="0">
              <a:latin typeface="+mn-lt"/>
            </a:endParaRPr>
          </a:p>
        </p:txBody>
      </p:sp>
      <p:sp>
        <p:nvSpPr>
          <p:cNvPr id="3" name="內容版面配置區 2"/>
          <p:cNvSpPr>
            <a:spLocks noGrp="1"/>
          </p:cNvSpPr>
          <p:nvPr>
            <p:ph idx="1"/>
          </p:nvPr>
        </p:nvSpPr>
        <p:spPr>
          <a:xfrm>
            <a:off x="457200" y="1412776"/>
            <a:ext cx="8229600" cy="4873744"/>
          </a:xfrm>
        </p:spPr>
        <p:txBody>
          <a:bodyPr>
            <a:normAutofit/>
          </a:bodyPr>
          <a:lstStyle/>
          <a:p>
            <a:r>
              <a:rPr lang="en-US" altLang="zh-TW" sz="2800" dirty="0"/>
              <a:t>Proof: </a:t>
            </a:r>
            <a:endParaRPr lang="en-US" altLang="zh-TW" sz="2800" dirty="0" smtClean="0"/>
          </a:p>
          <a:p>
            <a:pPr marL="400050" lvl="1" indent="0">
              <a:buNone/>
            </a:pPr>
            <a:r>
              <a:rPr lang="en-US" altLang="zh-TW" dirty="0" smtClean="0"/>
              <a:t>Because </a:t>
            </a:r>
            <a:r>
              <a:rPr lang="en-US" altLang="zh-TW" dirty="0"/>
              <a:t>B is NP-complete, for any problem A in NP, A α B. It is not hard to see that reducibility is </a:t>
            </a:r>
            <a:r>
              <a:rPr lang="en-US" altLang="zh-TW" dirty="0" smtClean="0"/>
              <a:t>transitive. Therefore</a:t>
            </a:r>
            <a:r>
              <a:rPr lang="en-US" altLang="zh-TW" dirty="0"/>
              <a:t>, A α C. Because C is in NP, we can conclude that C is NP-complete</a:t>
            </a:r>
            <a:r>
              <a:rPr lang="en-US" altLang="zh-TW" dirty="0" smtClean="0"/>
              <a:t>.</a:t>
            </a:r>
          </a:p>
          <a:p>
            <a:pPr marL="400050" lvl="1" indent="0">
              <a:buNone/>
            </a:pPr>
            <a:endParaRPr lang="en-US" altLang="zh-TW" dirty="0"/>
          </a:p>
          <a:p>
            <a:pPr marL="457200" indent="-457200"/>
            <a:endParaRPr lang="en-US" altLang="zh-TW"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51</a:t>
            </a:fld>
            <a:endParaRPr lang="en-US" altLang="zh-TW"/>
          </a:p>
        </p:txBody>
      </p:sp>
    </p:spTree>
    <p:extLst>
      <p:ext uri="{BB962C8B-B14F-4D97-AF65-F5344CB8AC3E}">
        <p14:creationId xmlns:p14="http://schemas.microsoft.com/office/powerpoint/2010/main" val="3087381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pPr algn="l"/>
            <a:r>
              <a:rPr lang="en-US" altLang="zh-TW" sz="3200" dirty="0"/>
              <a:t>NP-Hard and NP-Complete</a:t>
            </a:r>
            <a:endParaRPr lang="zh-TW" altLang="en-US" sz="32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96752"/>
                <a:ext cx="8229600" cy="5089768"/>
              </a:xfrm>
            </p:spPr>
            <p:txBody>
              <a:bodyPr>
                <a:normAutofit/>
              </a:bodyPr>
              <a:lstStyle/>
              <a:p>
                <a:r>
                  <a:rPr lang="en-US" altLang="zh-TW" sz="2800" dirty="0" smtClean="0"/>
                  <a:t>If  </a:t>
                </a:r>
                <a14:m>
                  <m:oMath xmlns:m="http://schemas.openxmlformats.org/officeDocument/2006/math">
                    <m:r>
                      <a:rPr lang="en-US" altLang="zh-TW" sz="2800" b="0" i="1" smtClean="0">
                        <a:latin typeface="Cambria Math"/>
                      </a:rPr>
                      <m:t>𝑃</m:t>
                    </m:r>
                  </m:oMath>
                </a14:m>
                <a:r>
                  <a:rPr lang="en-US" altLang="zh-TW" sz="2800" dirty="0" smtClean="0"/>
                  <a:t> is </a:t>
                </a:r>
                <a:r>
                  <a:rPr lang="en-US" altLang="zh-TW" sz="2800" dirty="0">
                    <a:solidFill>
                      <a:srgbClr val="C00000"/>
                    </a:solidFill>
                  </a:rPr>
                  <a:t>polynomial-time reducible </a:t>
                </a:r>
                <a:r>
                  <a:rPr lang="en-US" altLang="zh-TW" sz="2800" dirty="0"/>
                  <a:t>to </a:t>
                </a:r>
                <a14:m>
                  <m:oMath xmlns:m="http://schemas.openxmlformats.org/officeDocument/2006/math">
                    <m:r>
                      <a:rPr lang="en-US" altLang="zh-TW" sz="2800" b="0" i="1" smtClean="0">
                        <a:latin typeface="Cambria Math"/>
                      </a:rPr>
                      <m:t>𝑄</m:t>
                    </m:r>
                  </m:oMath>
                </a14:m>
                <a:r>
                  <a:rPr lang="en-US" altLang="zh-TW" sz="2800" dirty="0" smtClean="0"/>
                  <a:t>, </a:t>
                </a:r>
                <a:r>
                  <a:rPr lang="en-US" altLang="zh-TW" sz="2800" dirty="0"/>
                  <a:t>we denote this </a:t>
                </a:r>
                <a14:m>
                  <m:oMath xmlns:m="http://schemas.openxmlformats.org/officeDocument/2006/math">
                    <m:r>
                      <a:rPr lang="en-US" altLang="zh-TW" sz="2800" b="0" i="1" smtClean="0">
                        <a:latin typeface="Cambria Math"/>
                      </a:rPr>
                      <m:t>𝑃</m:t>
                    </m:r>
                    <m:sSub>
                      <m:sSubPr>
                        <m:ctrlPr>
                          <a:rPr lang="en-US" altLang="zh-TW" sz="2800" b="0" i="1" smtClean="0">
                            <a:latin typeface="Cambria Math" panose="02040503050406030204" pitchFamily="18" charset="0"/>
                          </a:rPr>
                        </m:ctrlPr>
                      </m:sSubPr>
                      <m:e>
                        <m:r>
                          <a:rPr lang="en-US" altLang="zh-TW" sz="2800" b="0" i="1" smtClean="0">
                            <a:latin typeface="Cambria Math"/>
                            <a:ea typeface="Cambria Math"/>
                          </a:rPr>
                          <m:t>≤</m:t>
                        </m:r>
                      </m:e>
                      <m:sub>
                        <m:r>
                          <a:rPr lang="en-US" altLang="zh-TW" sz="2800" b="0" i="1" smtClean="0">
                            <a:latin typeface="Cambria Math"/>
                          </a:rPr>
                          <m:t>𝑝</m:t>
                        </m:r>
                      </m:sub>
                    </m:sSub>
                    <m:r>
                      <a:rPr lang="en-US" altLang="zh-TW" sz="2800" b="0" i="1" smtClean="0">
                        <a:latin typeface="Cambria Math"/>
                      </a:rPr>
                      <m:t>𝑄</m:t>
                    </m:r>
                  </m:oMath>
                </a14:m>
                <a:endParaRPr lang="en-US" altLang="zh-TW" sz="2800" dirty="0"/>
              </a:p>
              <a:p>
                <a:pPr>
                  <a:spcBef>
                    <a:spcPts val="1800"/>
                  </a:spcBef>
                </a:pPr>
                <a:r>
                  <a:rPr lang="en-US" altLang="zh-TW" sz="2800" dirty="0"/>
                  <a:t>Definition of </a:t>
                </a:r>
                <a14:m>
                  <m:oMath xmlns:m="http://schemas.openxmlformats.org/officeDocument/2006/math">
                    <m:r>
                      <a:rPr lang="en-US" altLang="zh-TW" sz="2800" b="0" i="1" smtClean="0">
                        <a:latin typeface="Cambria Math"/>
                      </a:rPr>
                      <m:t>𝑁𝑃</m:t>
                    </m:r>
                    <m:r>
                      <a:rPr lang="en-US" altLang="zh-TW" sz="2800" b="0" i="1" smtClean="0">
                        <a:latin typeface="Cambria Math"/>
                      </a:rPr>
                      <m:t>−</m:t>
                    </m:r>
                    <m:r>
                      <a:rPr lang="en-US" altLang="zh-TW" sz="2800" b="0" i="1" smtClean="0">
                        <a:latin typeface="Cambria Math"/>
                      </a:rPr>
                      <m:t>𝐻𝑎𝑟𝑑</m:t>
                    </m:r>
                  </m:oMath>
                </a14:m>
                <a:r>
                  <a:rPr lang="en-US" altLang="zh-TW" sz="2800" dirty="0" smtClean="0"/>
                  <a:t> </a:t>
                </a:r>
                <a:r>
                  <a:rPr lang="en-US" altLang="zh-TW" sz="2800" dirty="0"/>
                  <a:t>and </a:t>
                </a:r>
                <a14:m>
                  <m:oMath xmlns:m="http://schemas.openxmlformats.org/officeDocument/2006/math">
                    <m:r>
                      <a:rPr lang="en-US" altLang="zh-TW" sz="2800" b="0" i="1" smtClean="0">
                        <a:latin typeface="Cambria Math"/>
                      </a:rPr>
                      <m:t>𝑁𝑃</m:t>
                    </m:r>
                    <m:r>
                      <a:rPr lang="en-US" altLang="zh-TW" sz="2800" b="0" i="1" smtClean="0">
                        <a:latin typeface="Cambria Math"/>
                      </a:rPr>
                      <m:t>−</m:t>
                    </m:r>
                    <m:r>
                      <a:rPr lang="en-US" altLang="zh-TW" sz="2800" b="0" i="1" smtClean="0">
                        <a:latin typeface="Cambria Math"/>
                      </a:rPr>
                      <m:t>𝐶𝑜𝑚𝑝𝑙𝑒𝑡𝑒</m:t>
                    </m:r>
                  </m:oMath>
                </a14:m>
                <a:r>
                  <a:rPr lang="en-US" altLang="zh-TW" sz="2800" dirty="0" smtClean="0"/>
                  <a:t>: </a:t>
                </a:r>
                <a:endParaRPr lang="en-US" altLang="zh-TW" sz="2800" dirty="0"/>
              </a:p>
              <a:p>
                <a:pPr lvl="1"/>
                <a:r>
                  <a:rPr lang="en-US" altLang="zh-TW" dirty="0"/>
                  <a:t>If </a:t>
                </a:r>
                <a:r>
                  <a:rPr lang="en-US" altLang="zh-TW" dirty="0" smtClean="0">
                    <a:solidFill>
                      <a:srgbClr val="C00000"/>
                    </a:solidFill>
                  </a:rPr>
                  <a:t>all problems </a:t>
                </a:r>
                <a14:m>
                  <m:oMath xmlns:m="http://schemas.openxmlformats.org/officeDocument/2006/math">
                    <m:r>
                      <a:rPr lang="en-US" altLang="zh-TW" b="0" i="1" smtClean="0">
                        <a:solidFill>
                          <a:srgbClr val="C00000"/>
                        </a:solidFill>
                        <a:latin typeface="Cambria Math"/>
                      </a:rPr>
                      <m:t>𝑅</m:t>
                    </m:r>
                    <m:r>
                      <a:rPr lang="en-US" altLang="zh-TW" b="0" i="1" smtClean="0">
                        <a:solidFill>
                          <a:srgbClr val="C00000"/>
                        </a:solidFill>
                        <a:latin typeface="Cambria Math"/>
                        <a:ea typeface="Cambria Math"/>
                      </a:rPr>
                      <m:t>∈</m:t>
                    </m:r>
                    <m:r>
                      <a:rPr lang="en-US" altLang="zh-TW" b="0" i="1" smtClean="0">
                        <a:solidFill>
                          <a:srgbClr val="C00000"/>
                        </a:solidFill>
                        <a:latin typeface="Cambria Math"/>
                        <a:ea typeface="Cambria Math"/>
                      </a:rPr>
                      <m:t>𝑁𝑃</m:t>
                    </m:r>
                  </m:oMath>
                </a14:m>
                <a:r>
                  <a:rPr lang="en-US" altLang="zh-TW" dirty="0" smtClean="0">
                    <a:solidFill>
                      <a:srgbClr val="C00000"/>
                    </a:solidFill>
                  </a:rPr>
                  <a:t> </a:t>
                </a:r>
                <a:r>
                  <a:rPr lang="en-US" altLang="zh-TW" dirty="0">
                    <a:solidFill>
                      <a:srgbClr val="C00000"/>
                    </a:solidFill>
                  </a:rPr>
                  <a:t>are reducible to </a:t>
                </a:r>
                <a14:m>
                  <m:oMath xmlns:m="http://schemas.openxmlformats.org/officeDocument/2006/math">
                    <m:r>
                      <a:rPr lang="en-US" altLang="zh-TW" b="0" i="1" smtClean="0">
                        <a:solidFill>
                          <a:srgbClr val="C00000"/>
                        </a:solidFill>
                        <a:latin typeface="Cambria Math"/>
                      </a:rPr>
                      <m:t>𝑃</m:t>
                    </m:r>
                  </m:oMath>
                </a14:m>
                <a:r>
                  <a:rPr lang="en-US" altLang="zh-TW" dirty="0" smtClean="0"/>
                  <a:t>, </a:t>
                </a:r>
                <a:r>
                  <a:rPr lang="en-US" altLang="zh-TW" dirty="0"/>
                  <a:t>then </a:t>
                </a:r>
                <a14:m>
                  <m:oMath xmlns:m="http://schemas.openxmlformats.org/officeDocument/2006/math">
                    <m:r>
                      <a:rPr lang="en-US" altLang="zh-TW" b="0" i="1" smtClean="0">
                        <a:latin typeface="Cambria Math"/>
                      </a:rPr>
                      <m:t>𝑃</m:t>
                    </m:r>
                  </m:oMath>
                </a14:m>
                <a:r>
                  <a:rPr lang="en-US" altLang="zh-TW" dirty="0" smtClean="0"/>
                  <a:t> </a:t>
                </a:r>
                <a:r>
                  <a:rPr lang="en-US" altLang="zh-TW" dirty="0"/>
                  <a:t>is </a:t>
                </a:r>
                <a14:m>
                  <m:oMath xmlns:m="http://schemas.openxmlformats.org/officeDocument/2006/math">
                    <m:r>
                      <a:rPr lang="en-US" altLang="zh-TW" b="0" i="1" smtClean="0">
                        <a:latin typeface="Cambria Math"/>
                      </a:rPr>
                      <m:t>𝑁𝑃</m:t>
                    </m:r>
                    <m:r>
                      <a:rPr lang="en-US" altLang="zh-TW" b="0" i="1" smtClean="0">
                        <a:latin typeface="Cambria Math"/>
                      </a:rPr>
                      <m:t>−</m:t>
                    </m:r>
                    <m:r>
                      <a:rPr lang="en-US" altLang="zh-TW" b="0" i="1" smtClean="0">
                        <a:latin typeface="Cambria Math"/>
                      </a:rPr>
                      <m:t>𝐻𝑎𝑟𝑑</m:t>
                    </m:r>
                  </m:oMath>
                </a14:m>
                <a:endParaRPr lang="en-US" altLang="zh-TW" dirty="0"/>
              </a:p>
              <a:p>
                <a:pPr lvl="1"/>
                <a:r>
                  <a:rPr lang="en-US" altLang="zh-TW" dirty="0"/>
                  <a:t>We say </a:t>
                </a:r>
                <a14:m>
                  <m:oMath xmlns:m="http://schemas.openxmlformats.org/officeDocument/2006/math">
                    <m:r>
                      <a:rPr lang="en-US" altLang="zh-TW" i="1">
                        <a:latin typeface="Cambria Math"/>
                      </a:rPr>
                      <m:t>𝑃</m:t>
                    </m:r>
                    <m:r>
                      <a:rPr lang="en-US" altLang="zh-TW" i="1">
                        <a:latin typeface="Cambria Math"/>
                      </a:rPr>
                      <m:t> </m:t>
                    </m:r>
                  </m:oMath>
                </a14:m>
                <a:r>
                  <a:rPr lang="en-US" altLang="zh-TW" dirty="0" smtClean="0"/>
                  <a:t>is </a:t>
                </a:r>
                <a14:m>
                  <m:oMath xmlns:m="http://schemas.openxmlformats.org/officeDocument/2006/math">
                    <m:r>
                      <a:rPr lang="en-US" altLang="zh-TW" i="1" smtClean="0">
                        <a:latin typeface="Cambria Math"/>
                      </a:rPr>
                      <m:t>𝑁𝑃</m:t>
                    </m:r>
                    <m:r>
                      <a:rPr lang="en-US" altLang="zh-TW" i="1" smtClean="0">
                        <a:latin typeface="Cambria Math"/>
                      </a:rPr>
                      <m:t>−</m:t>
                    </m:r>
                    <m:r>
                      <a:rPr lang="en-US" altLang="zh-TW" i="1" smtClean="0">
                        <a:latin typeface="Cambria Math"/>
                      </a:rPr>
                      <m:t>𝐶𝑜𝑚𝑝𝑙𝑒𝑡𝑒</m:t>
                    </m:r>
                    <m:r>
                      <a:rPr lang="en-US" altLang="zh-TW" i="1">
                        <a:latin typeface="Cambria Math"/>
                      </a:rPr>
                      <m:t> </m:t>
                    </m:r>
                  </m:oMath>
                </a14:m>
                <a:r>
                  <a:rPr lang="en-US" altLang="zh-TW" dirty="0" smtClean="0"/>
                  <a:t>if </a:t>
                </a:r>
                <a14:m>
                  <m:oMath xmlns:m="http://schemas.openxmlformats.org/officeDocument/2006/math">
                    <m:r>
                      <a:rPr lang="en-US" altLang="zh-TW" i="1" smtClean="0">
                        <a:solidFill>
                          <a:srgbClr val="C00000"/>
                        </a:solidFill>
                        <a:latin typeface="Cambria Math"/>
                      </a:rPr>
                      <m:t>𝑃</m:t>
                    </m:r>
                    <m:r>
                      <a:rPr lang="en-US" altLang="zh-TW" i="1" smtClean="0">
                        <a:solidFill>
                          <a:srgbClr val="C00000"/>
                        </a:solidFill>
                        <a:latin typeface="Cambria Math"/>
                      </a:rPr>
                      <m:t> </m:t>
                    </m:r>
                  </m:oMath>
                </a14:m>
                <a:r>
                  <a:rPr lang="en-US" altLang="zh-TW" dirty="0" smtClean="0">
                    <a:solidFill>
                      <a:srgbClr val="C00000"/>
                    </a:solidFill>
                  </a:rPr>
                  <a:t>is </a:t>
                </a:r>
                <a14:m>
                  <m:oMath xmlns:m="http://schemas.openxmlformats.org/officeDocument/2006/math">
                    <m:r>
                      <a:rPr lang="en-US" altLang="zh-TW" i="1">
                        <a:solidFill>
                          <a:srgbClr val="C00000"/>
                        </a:solidFill>
                        <a:latin typeface="Cambria Math"/>
                      </a:rPr>
                      <m:t>𝑁𝑃</m:t>
                    </m:r>
                    <m:r>
                      <a:rPr lang="en-US" altLang="zh-TW" i="1">
                        <a:solidFill>
                          <a:srgbClr val="C00000"/>
                        </a:solidFill>
                        <a:latin typeface="Cambria Math"/>
                      </a:rPr>
                      <m:t>−</m:t>
                    </m:r>
                    <m:r>
                      <a:rPr lang="en-US" altLang="zh-TW" i="1">
                        <a:solidFill>
                          <a:srgbClr val="C00000"/>
                        </a:solidFill>
                        <a:latin typeface="Cambria Math"/>
                      </a:rPr>
                      <m:t>𝐻𝑎𝑟𝑑</m:t>
                    </m:r>
                  </m:oMath>
                </a14:m>
                <a:r>
                  <a:rPr lang="en-US" altLang="zh-TW" dirty="0">
                    <a:solidFill>
                      <a:srgbClr val="C00000"/>
                    </a:solidFill>
                  </a:rPr>
                  <a:t> </a:t>
                </a:r>
                <a:r>
                  <a:rPr lang="en-US" altLang="zh-TW" dirty="0"/>
                  <a:t/>
                </a:r>
                <a:br>
                  <a:rPr lang="en-US" altLang="zh-TW" dirty="0"/>
                </a:br>
                <a:r>
                  <a:rPr lang="en-US" altLang="zh-TW" dirty="0"/>
                  <a:t>and </a:t>
                </a:r>
                <a14:m>
                  <m:oMath xmlns:m="http://schemas.openxmlformats.org/officeDocument/2006/math">
                    <m:r>
                      <m:rPr>
                        <m:sty m:val="p"/>
                      </m:rPr>
                      <a:rPr lang="en-US" altLang="zh-TW" b="0" i="0" smtClean="0">
                        <a:solidFill>
                          <a:srgbClr val="C00000"/>
                        </a:solidFill>
                        <a:latin typeface="Cambria Math"/>
                        <a:ea typeface="Cambria Math"/>
                      </a:rPr>
                      <m:t>P</m:t>
                    </m:r>
                    <m:r>
                      <a:rPr lang="en-US" altLang="zh-TW" i="1">
                        <a:solidFill>
                          <a:srgbClr val="C00000"/>
                        </a:solidFill>
                        <a:latin typeface="Cambria Math"/>
                        <a:ea typeface="Cambria Math"/>
                      </a:rPr>
                      <m:t>∈</m:t>
                    </m:r>
                    <m:r>
                      <a:rPr lang="en-US" altLang="zh-TW" i="1">
                        <a:solidFill>
                          <a:srgbClr val="C00000"/>
                        </a:solidFill>
                        <a:latin typeface="Cambria Math"/>
                        <a:ea typeface="Cambria Math"/>
                      </a:rPr>
                      <m:t>𝑁𝑃</m:t>
                    </m:r>
                  </m:oMath>
                </a14:m>
                <a:r>
                  <a:rPr lang="en-US" altLang="zh-TW" dirty="0">
                    <a:solidFill>
                      <a:srgbClr val="C00000"/>
                    </a:solidFill>
                  </a:rPr>
                  <a:t> </a:t>
                </a:r>
                <a:endParaRPr lang="en-US" altLang="zh-TW" dirty="0"/>
              </a:p>
              <a:p>
                <a:pPr>
                  <a:spcBef>
                    <a:spcPts val="1800"/>
                  </a:spcBef>
                </a:pPr>
                <a:r>
                  <a:rPr lang="en-US" altLang="zh-TW" sz="2800" dirty="0"/>
                  <a:t>If </a:t>
                </a:r>
                <a14:m>
                  <m:oMath xmlns:m="http://schemas.openxmlformats.org/officeDocument/2006/math">
                    <m:r>
                      <a:rPr lang="en-US" altLang="zh-TW" sz="2800" i="1">
                        <a:latin typeface="Cambria Math"/>
                      </a:rPr>
                      <m:t>𝑃</m:t>
                    </m:r>
                    <m:sSub>
                      <m:sSubPr>
                        <m:ctrlPr>
                          <a:rPr lang="en-US" altLang="zh-TW" sz="2800" i="1">
                            <a:latin typeface="Cambria Math" panose="02040503050406030204" pitchFamily="18" charset="0"/>
                          </a:rPr>
                        </m:ctrlPr>
                      </m:sSubPr>
                      <m:e>
                        <m:r>
                          <a:rPr lang="en-US" altLang="zh-TW" sz="2800" i="1">
                            <a:latin typeface="Cambria Math"/>
                            <a:ea typeface="Cambria Math"/>
                          </a:rPr>
                          <m:t>≤</m:t>
                        </m:r>
                      </m:e>
                      <m:sub>
                        <m:r>
                          <a:rPr lang="en-US" altLang="zh-TW" sz="2800" i="1">
                            <a:latin typeface="Cambria Math"/>
                          </a:rPr>
                          <m:t>𝑝</m:t>
                        </m:r>
                      </m:sub>
                    </m:sSub>
                    <m:r>
                      <a:rPr lang="en-US" altLang="zh-TW" sz="2800" i="1">
                        <a:latin typeface="Cambria Math"/>
                      </a:rPr>
                      <m:t>𝑄</m:t>
                    </m:r>
                  </m:oMath>
                </a14:m>
                <a:r>
                  <a:rPr lang="en-US" altLang="zh-TW" sz="2800" dirty="0" smtClean="0"/>
                  <a:t> </a:t>
                </a:r>
                <a:r>
                  <a:rPr lang="en-US" altLang="zh-TW" sz="2800" dirty="0"/>
                  <a:t>and </a:t>
                </a:r>
                <a14:m>
                  <m:oMath xmlns:m="http://schemas.openxmlformats.org/officeDocument/2006/math">
                    <m:r>
                      <a:rPr lang="en-US" altLang="zh-TW" sz="2800" b="0" i="1" smtClean="0">
                        <a:latin typeface="Cambria Math"/>
                      </a:rPr>
                      <m:t>𝑃</m:t>
                    </m:r>
                  </m:oMath>
                </a14:m>
                <a:r>
                  <a:rPr lang="en-US" altLang="zh-TW" sz="2800" dirty="0" smtClean="0"/>
                  <a:t> </a:t>
                </a:r>
                <a:r>
                  <a:rPr lang="en-US" altLang="zh-TW" sz="2800" dirty="0"/>
                  <a:t>is </a:t>
                </a:r>
                <a14:m>
                  <m:oMath xmlns:m="http://schemas.openxmlformats.org/officeDocument/2006/math">
                    <m:r>
                      <a:rPr lang="en-US" altLang="zh-TW" sz="2800" i="1">
                        <a:latin typeface="Cambria Math"/>
                      </a:rPr>
                      <m:t>𝑁𝑃</m:t>
                    </m:r>
                    <m:r>
                      <a:rPr lang="en-US" altLang="zh-TW" sz="2800" i="1">
                        <a:latin typeface="Cambria Math"/>
                      </a:rPr>
                      <m:t>−</m:t>
                    </m:r>
                    <m:r>
                      <a:rPr lang="en-US" altLang="zh-TW" sz="2800" i="1">
                        <a:latin typeface="Cambria Math"/>
                      </a:rPr>
                      <m:t>𝐶𝑜𝑚𝑝𝑙𝑒𝑡𝑒</m:t>
                    </m:r>
                  </m:oMath>
                </a14:m>
                <a:r>
                  <a:rPr lang="en-US" altLang="zh-TW" sz="2800" dirty="0" smtClean="0"/>
                  <a:t> and </a:t>
                </a:r>
                <a14:m>
                  <m:oMath xmlns:m="http://schemas.openxmlformats.org/officeDocument/2006/math">
                    <m:r>
                      <a:rPr lang="en-US" altLang="zh-TW" sz="2800" b="0" i="1" smtClean="0">
                        <a:latin typeface="Cambria Math"/>
                      </a:rPr>
                      <m:t>𝑄</m:t>
                    </m:r>
                    <m:r>
                      <a:rPr lang="en-US" altLang="zh-TW" sz="2800" b="0" i="1" smtClean="0">
                        <a:latin typeface="Cambria Math"/>
                        <a:ea typeface="Cambria Math"/>
                      </a:rPr>
                      <m:t>∈</m:t>
                    </m:r>
                    <m:r>
                      <a:rPr lang="en-US" altLang="zh-TW" sz="2800" b="0" i="1" smtClean="0">
                        <a:latin typeface="Cambria Math"/>
                        <a:ea typeface="Cambria Math"/>
                      </a:rPr>
                      <m:t>𝑁𝑃</m:t>
                    </m:r>
                  </m:oMath>
                </a14:m>
                <a:r>
                  <a:rPr lang="en-US" altLang="zh-TW" sz="2800" dirty="0" smtClean="0"/>
                  <a:t>, </a:t>
                </a:r>
                <a14:m>
                  <m:oMath xmlns:m="http://schemas.openxmlformats.org/officeDocument/2006/math">
                    <m:r>
                      <a:rPr lang="en-US" altLang="zh-TW" sz="2800" b="0" i="1" smtClean="0">
                        <a:latin typeface="Cambria Math"/>
                      </a:rPr>
                      <m:t>𝑄</m:t>
                    </m:r>
                  </m:oMath>
                </a14:m>
                <a:r>
                  <a:rPr lang="en-US" altLang="zh-TW" sz="2800" dirty="0" smtClean="0"/>
                  <a:t> </a:t>
                </a:r>
                <a:r>
                  <a:rPr lang="en-US" altLang="zh-TW" sz="2800" dirty="0"/>
                  <a:t>is </a:t>
                </a:r>
                <a:r>
                  <a:rPr lang="en-US" altLang="zh-TW" sz="2800" dirty="0" smtClean="0"/>
                  <a:t>also </a:t>
                </a:r>
                <a14:m>
                  <m:oMath xmlns:m="http://schemas.openxmlformats.org/officeDocument/2006/math">
                    <m:r>
                      <a:rPr lang="en-US" altLang="zh-TW" sz="2800" i="1">
                        <a:latin typeface="Cambria Math"/>
                      </a:rPr>
                      <m:t>𝑁𝑃</m:t>
                    </m:r>
                    <m:r>
                      <a:rPr lang="en-US" altLang="zh-TW" sz="2800" i="1">
                        <a:latin typeface="Cambria Math"/>
                      </a:rPr>
                      <m:t>−</m:t>
                    </m:r>
                    <m:r>
                      <a:rPr lang="en-US" altLang="zh-TW" sz="2800" i="1">
                        <a:latin typeface="Cambria Math"/>
                      </a:rPr>
                      <m:t>𝐶𝑜𝑚𝑝𝑙𝑒𝑡𝑒</m:t>
                    </m:r>
                  </m:oMath>
                </a14:m>
                <a:r>
                  <a:rPr lang="en-US" altLang="zh-TW" sz="2800" dirty="0" smtClean="0"/>
                  <a:t>.</a:t>
                </a:r>
                <a:endParaRPr lang="en-US" altLang="zh-TW" sz="2800" dirty="0"/>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96752"/>
                <a:ext cx="8229600" cy="5089768"/>
              </a:xfrm>
              <a:blipFill rotWithShape="1">
                <a:blip r:embed="rId2"/>
                <a:stretch>
                  <a:fillRect t="-1198"/>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52</a:t>
            </a:fld>
            <a:endParaRPr lang="en-US" altLang="zh-TW"/>
          </a:p>
        </p:txBody>
      </p:sp>
    </p:spTree>
    <p:extLst>
      <p:ext uri="{BB962C8B-B14F-4D97-AF65-F5344CB8AC3E}">
        <p14:creationId xmlns:p14="http://schemas.microsoft.com/office/powerpoint/2010/main" val="35301301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solidFill>
                  <a:srgbClr val="C00000"/>
                </a:solidFill>
              </a:rPr>
              <a:t>Proving NP-Completeness</a:t>
            </a:r>
            <a:endParaRPr lang="zh-TW" altLang="en-US" sz="3200" dirty="0">
              <a:solidFill>
                <a:srgbClr val="C00000"/>
              </a:solidFill>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800" dirty="0" smtClean="0"/>
                  <a:t>What steps do we have to take to prove a problem </a:t>
                </a:r>
                <a14:m>
                  <m:oMath xmlns:m="http://schemas.openxmlformats.org/officeDocument/2006/math">
                    <m:r>
                      <a:rPr lang="en-US" altLang="zh-TW" sz="2800" b="0" i="1" smtClean="0">
                        <a:latin typeface="Cambria Math"/>
                      </a:rPr>
                      <m:t>𝑄</m:t>
                    </m:r>
                  </m:oMath>
                </a14:m>
                <a:r>
                  <a:rPr lang="en-US" altLang="zh-TW" sz="2800" dirty="0" smtClean="0"/>
                  <a:t> </a:t>
                </a:r>
                <a:r>
                  <a:rPr lang="en-US" altLang="zh-TW" sz="2800" dirty="0"/>
                  <a:t>is NP-Complete?</a:t>
                </a:r>
              </a:p>
              <a:p>
                <a:pPr lvl="1"/>
                <a:r>
                  <a:rPr lang="en-US" altLang="zh-TW" dirty="0"/>
                  <a:t>Pick a known NP-Complete problem </a:t>
                </a:r>
                <a14:m>
                  <m:oMath xmlns:m="http://schemas.openxmlformats.org/officeDocument/2006/math">
                    <m:r>
                      <a:rPr lang="en-US" altLang="zh-TW" b="0" i="1" smtClean="0">
                        <a:latin typeface="Cambria Math"/>
                      </a:rPr>
                      <m:t>𝑃</m:t>
                    </m:r>
                  </m:oMath>
                </a14:m>
                <a:endParaRPr lang="en-US" altLang="zh-TW" dirty="0"/>
              </a:p>
              <a:p>
                <a:pPr lvl="1"/>
                <a:r>
                  <a:rPr lang="en-US" altLang="zh-TW" dirty="0"/>
                  <a:t>Reduce </a:t>
                </a:r>
                <a14:m>
                  <m:oMath xmlns:m="http://schemas.openxmlformats.org/officeDocument/2006/math">
                    <m:r>
                      <a:rPr lang="en-US" altLang="zh-TW" b="0" i="1" smtClean="0">
                        <a:latin typeface="Cambria Math"/>
                      </a:rPr>
                      <m:t>𝑃</m:t>
                    </m:r>
                  </m:oMath>
                </a14:m>
                <a:r>
                  <a:rPr lang="en-US" altLang="zh-TW" dirty="0" smtClean="0"/>
                  <a:t> </a:t>
                </a:r>
                <a:r>
                  <a:rPr lang="en-US" altLang="zh-TW" dirty="0"/>
                  <a:t>to </a:t>
                </a:r>
                <a14:m>
                  <m:oMath xmlns:m="http://schemas.openxmlformats.org/officeDocument/2006/math">
                    <m:r>
                      <a:rPr lang="en-US" altLang="zh-TW" b="0" i="1" smtClean="0">
                        <a:latin typeface="Cambria Math"/>
                      </a:rPr>
                      <m:t>𝑄</m:t>
                    </m:r>
                  </m:oMath>
                </a14:m>
                <a:endParaRPr lang="en-US" altLang="zh-TW" dirty="0"/>
              </a:p>
              <a:p>
                <a:pPr lvl="2"/>
                <a:r>
                  <a:rPr lang="en-US" altLang="zh-TW" dirty="0"/>
                  <a:t>Describe a transformation that maps instances of </a:t>
                </a:r>
                <a14:m>
                  <m:oMath xmlns:m="http://schemas.openxmlformats.org/officeDocument/2006/math">
                    <m:r>
                      <a:rPr lang="en-US" altLang="zh-TW" i="1">
                        <a:latin typeface="Cambria Math"/>
                      </a:rPr>
                      <m:t>𝑃</m:t>
                    </m:r>
                  </m:oMath>
                </a14:m>
                <a:r>
                  <a:rPr lang="en-US" altLang="zh-TW" dirty="0" smtClean="0"/>
                  <a:t> </a:t>
                </a:r>
                <a:r>
                  <a:rPr lang="en-US" altLang="zh-TW" dirty="0"/>
                  <a:t>to instances of </a:t>
                </a:r>
                <a14:m>
                  <m:oMath xmlns:m="http://schemas.openxmlformats.org/officeDocument/2006/math">
                    <m:r>
                      <a:rPr lang="en-US" altLang="zh-TW" i="1">
                        <a:latin typeface="Cambria Math"/>
                      </a:rPr>
                      <m:t>𝑄</m:t>
                    </m:r>
                  </m:oMath>
                </a14:m>
                <a:r>
                  <a:rPr lang="en-US" altLang="zh-TW" dirty="0"/>
                  <a:t>, </a:t>
                </a:r>
                <a:r>
                  <a:rPr lang="en-US" altLang="zh-TW" dirty="0" smtClean="0"/>
                  <a:t>such that </a:t>
                </a:r>
                <a:r>
                  <a:rPr lang="en-US" altLang="zh-TW" dirty="0"/>
                  <a:t>“yes” for </a:t>
                </a:r>
                <a14:m>
                  <m:oMath xmlns:m="http://schemas.openxmlformats.org/officeDocument/2006/math">
                    <m:r>
                      <a:rPr lang="en-US" altLang="zh-TW" i="1">
                        <a:latin typeface="Cambria Math"/>
                      </a:rPr>
                      <m:t>𝑄</m:t>
                    </m:r>
                  </m:oMath>
                </a14:m>
                <a:r>
                  <a:rPr lang="en-US" altLang="zh-TW" dirty="0" smtClean="0"/>
                  <a:t> </a:t>
                </a:r>
                <a:r>
                  <a:rPr lang="en-US" altLang="zh-TW" dirty="0"/>
                  <a:t>= “yes” for </a:t>
                </a:r>
                <a14:m>
                  <m:oMath xmlns:m="http://schemas.openxmlformats.org/officeDocument/2006/math">
                    <m:r>
                      <a:rPr lang="en-US" altLang="zh-TW" i="1">
                        <a:latin typeface="Cambria Math"/>
                      </a:rPr>
                      <m:t>𝑃</m:t>
                    </m:r>
                  </m:oMath>
                </a14:m>
                <a:endParaRPr lang="en-US" altLang="zh-TW" dirty="0" smtClean="0"/>
              </a:p>
              <a:p>
                <a:pPr lvl="2"/>
                <a:r>
                  <a:rPr lang="en-US" altLang="zh-TW" dirty="0"/>
                  <a:t>Prove the transformation works</a:t>
                </a:r>
              </a:p>
              <a:p>
                <a:pPr lvl="2"/>
                <a:r>
                  <a:rPr lang="en-US" altLang="zh-TW" dirty="0">
                    <a:ea typeface="新細明體" charset="-120"/>
                  </a:rPr>
                  <a:t>Prove it runs in polynomial time</a:t>
                </a:r>
              </a:p>
              <a:p>
                <a:pPr lvl="1"/>
                <a:r>
                  <a:rPr lang="en-US" altLang="zh-TW" dirty="0"/>
                  <a:t>prove </a:t>
                </a:r>
                <a14:m>
                  <m:oMath xmlns:m="http://schemas.openxmlformats.org/officeDocument/2006/math">
                    <m:r>
                      <a:rPr lang="en-US" altLang="zh-TW" b="0" i="1" smtClean="0">
                        <a:latin typeface="Cambria Math"/>
                      </a:rPr>
                      <m:t>𝑄</m:t>
                    </m:r>
                    <m:r>
                      <a:rPr lang="en-US" altLang="zh-TW" b="0" i="1" smtClean="0">
                        <a:latin typeface="Cambria Math"/>
                        <a:ea typeface="Cambria Math"/>
                      </a:rPr>
                      <m:t>∈</m:t>
                    </m:r>
                    <m:r>
                      <a:rPr lang="en-US" altLang="zh-TW" b="0" i="1" smtClean="0">
                        <a:latin typeface="Cambria Math"/>
                        <a:ea typeface="Cambria Math"/>
                      </a:rPr>
                      <m:t>𝑁𝑃</m:t>
                    </m:r>
                  </m:oMath>
                </a14:m>
                <a:r>
                  <a:rPr lang="en-US" altLang="zh-TW" dirty="0" smtClean="0"/>
                  <a:t> </a:t>
                </a:r>
                <a:r>
                  <a:rPr lang="en-US" altLang="zh-TW" dirty="0"/>
                  <a:t>(What if you can’t?)</a:t>
                </a:r>
              </a:p>
              <a:p>
                <a:pPr marL="457200" lvl="1" indent="0">
                  <a:buNone/>
                </a:pPr>
                <a:endParaRPr lang="en-US" altLang="zh-TW" dirty="0"/>
              </a:p>
              <a:p>
                <a:pPr lvl="1"/>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t="-1236" r="-148"/>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eaLnBrk="1" latinLnBrk="0" hangingPunct="1"/>
            <a:fld id="{DF9A0510-D2CA-4E18-83C5-79541295EB4E}" type="datetime1">
              <a:rPr lang="en-US" altLang="zh-TW" smtClean="0"/>
              <a:t>12/5/2018</a:t>
            </a:fld>
            <a:endParaRPr lang="en-US"/>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53</a:t>
            </a:fld>
            <a:endParaRPr lang="en-US" altLang="zh-TW"/>
          </a:p>
        </p:txBody>
      </p:sp>
    </p:spTree>
    <p:extLst>
      <p:ext uri="{BB962C8B-B14F-4D97-AF65-F5344CB8AC3E}">
        <p14:creationId xmlns:p14="http://schemas.microsoft.com/office/powerpoint/2010/main" val="3318819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smtClean="0">
                <a:solidFill>
                  <a:srgbClr val="C00000"/>
                </a:solidFill>
              </a:rPr>
              <a:t>NP-Completeness proofs</a:t>
            </a:r>
            <a:endParaRPr lang="zh-TW" altLang="en-US" sz="3200" dirty="0">
              <a:solidFill>
                <a:srgbClr val="C00000"/>
              </a:solidFill>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The circuit-</a:t>
                </a:r>
                <a:r>
                  <a:rPr lang="en-US" altLang="zh-TW" sz="2800" dirty="0" err="1"/>
                  <a:t>satisfiability</a:t>
                </a:r>
                <a:r>
                  <a:rPr lang="en-US" altLang="zh-TW" sz="2800" dirty="0"/>
                  <a:t> problem is NP-complete by a direct </a:t>
                </a:r>
                <a:r>
                  <a:rPr lang="en-US" altLang="zh-TW" sz="2800" dirty="0" smtClean="0"/>
                  <a:t>proof that </a:t>
                </a:r>
                <a14:m>
                  <m:oMath xmlns:m="http://schemas.openxmlformats.org/officeDocument/2006/math">
                    <m:r>
                      <a:rPr lang="en-US" altLang="zh-TW" sz="2800" b="0" i="1" smtClean="0">
                        <a:latin typeface="Cambria Math"/>
                      </a:rPr>
                      <m:t>𝐿</m:t>
                    </m:r>
                    <m:sSub>
                      <m:sSubPr>
                        <m:ctrlPr>
                          <a:rPr lang="en-US" altLang="zh-TW" sz="2800" b="0" i="1" smtClean="0">
                            <a:latin typeface="Cambria Math" panose="02040503050406030204" pitchFamily="18" charset="0"/>
                          </a:rPr>
                        </m:ctrlPr>
                      </m:sSubPr>
                      <m:e>
                        <m:r>
                          <a:rPr lang="en-US" altLang="zh-TW" sz="2800" b="0" i="1" smtClean="0">
                            <a:latin typeface="Cambria Math"/>
                            <a:ea typeface="Cambria Math"/>
                          </a:rPr>
                          <m:t>≤</m:t>
                        </m:r>
                      </m:e>
                      <m:sub>
                        <m:r>
                          <a:rPr lang="en-US" altLang="zh-TW" sz="2800" b="0" i="1" smtClean="0">
                            <a:latin typeface="Cambria Math"/>
                          </a:rPr>
                          <m:t>𝑝</m:t>
                        </m:r>
                      </m:sub>
                    </m:sSub>
                    <m:r>
                      <a:rPr lang="en-US" altLang="zh-TW" sz="2800" b="0" i="1" smtClean="0">
                        <a:latin typeface="Cambria Math"/>
                      </a:rPr>
                      <m:t>𝐶𝐼𝑅𝐶𝑈𝐼𝑇</m:t>
                    </m:r>
                    <m:r>
                      <a:rPr lang="en-US" altLang="zh-TW" sz="2800" b="0" i="1" smtClean="0">
                        <a:latin typeface="Cambria Math"/>
                      </a:rPr>
                      <m:t>−</m:t>
                    </m:r>
                    <m:r>
                      <a:rPr lang="en-US" altLang="zh-TW" sz="2800" b="0" i="1" smtClean="0">
                        <a:latin typeface="Cambria Math"/>
                      </a:rPr>
                      <m:t>𝑆𝐴𝑇</m:t>
                    </m:r>
                  </m:oMath>
                </a14:m>
                <a:r>
                  <a:rPr lang="en-US" altLang="zh-TW" sz="2800" dirty="0" smtClean="0"/>
                  <a:t> for </a:t>
                </a:r>
                <a:r>
                  <a:rPr lang="en-US" altLang="zh-TW" sz="2800" dirty="0"/>
                  <a:t>every language </a:t>
                </a:r>
                <a14:m>
                  <m:oMath xmlns:m="http://schemas.openxmlformats.org/officeDocument/2006/math">
                    <m:r>
                      <a:rPr lang="en-US" altLang="zh-TW" sz="2800" b="0" i="1" smtClean="0">
                        <a:latin typeface="Cambria Math"/>
                      </a:rPr>
                      <m:t>𝐿</m:t>
                    </m:r>
                    <m:r>
                      <a:rPr lang="en-US" altLang="zh-TW" sz="2800" b="0" i="1" smtClean="0">
                        <a:latin typeface="Cambria Math"/>
                        <a:ea typeface="Cambria Math"/>
                      </a:rPr>
                      <m:t>∈</m:t>
                    </m:r>
                    <m:r>
                      <a:rPr lang="en-US" altLang="zh-TW" sz="2800" b="0" i="1" smtClean="0">
                        <a:latin typeface="Cambria Math"/>
                        <a:ea typeface="Cambria Math"/>
                      </a:rPr>
                      <m:t>𝑁𝑃</m:t>
                    </m:r>
                  </m:oMath>
                </a14:m>
                <a:r>
                  <a:rPr lang="en-US" altLang="zh-TW" sz="2800" dirty="0" smtClean="0"/>
                  <a:t>.</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t="-1236"/>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eaLnBrk="1" latinLnBrk="0" hangingPunct="1"/>
            <a:fld id="{EEBBB7EF-864E-422E-A625-18D68CA07887}" type="datetime1">
              <a:rPr lang="en-US" altLang="zh-TW" smtClean="0"/>
              <a:t>12/5/2018</a:t>
            </a:fld>
            <a:endParaRPr lang="en-US"/>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54</a:t>
            </a:fld>
            <a:endParaRPr lang="en-US" altLang="zh-TW"/>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780927"/>
            <a:ext cx="4824536" cy="3528393"/>
          </a:xfrm>
          <a:prstGeom prst="rect">
            <a:avLst/>
          </a:prstGeom>
        </p:spPr>
      </p:pic>
    </p:spTree>
    <p:extLst>
      <p:ext uri="{BB962C8B-B14F-4D97-AF65-F5344CB8AC3E}">
        <p14:creationId xmlns:p14="http://schemas.microsoft.com/office/powerpoint/2010/main" val="3234858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3200" dirty="0">
                <a:latin typeface="+mn-lt"/>
              </a:rPr>
              <a:t>NP-Complete </a:t>
            </a:r>
            <a:r>
              <a:rPr lang="en-US" altLang="zh-TW" sz="3200" dirty="0" smtClean="0">
                <a:latin typeface="+mn-lt"/>
              </a:rPr>
              <a:t>Problems - </a:t>
            </a:r>
            <a:r>
              <a:rPr lang="en-US" altLang="zh-TW" sz="3100" dirty="0">
                <a:solidFill>
                  <a:srgbClr val="C00000"/>
                </a:solidFill>
                <a:latin typeface="+mn-lt"/>
              </a:rPr>
              <a:t>Clique Decision problem </a:t>
            </a:r>
            <a:endParaRPr lang="zh-TW" altLang="en-US" sz="3100" dirty="0">
              <a:solidFill>
                <a:srgbClr val="C00000"/>
              </a:solidFill>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052736"/>
                <a:ext cx="8435280" cy="5233784"/>
              </a:xfrm>
            </p:spPr>
            <p:txBody>
              <a:bodyPr>
                <a:normAutofit fontScale="92500" lnSpcReduction="10000"/>
              </a:bodyPr>
              <a:lstStyle/>
              <a:p>
                <a:pPr marL="0" indent="0">
                  <a:buNone/>
                </a:pPr>
                <a:r>
                  <a:rPr lang="en-US" altLang="zh-TW" sz="2800" dirty="0" smtClean="0"/>
                  <a:t>Example:</a:t>
                </a:r>
              </a:p>
              <a:p>
                <a:r>
                  <a:rPr lang="en-US" altLang="zh-TW" sz="2800" dirty="0"/>
                  <a:t>A </a:t>
                </a:r>
                <a:r>
                  <a:rPr lang="en-US" altLang="zh-TW" sz="2800" b="1" i="1" dirty="0"/>
                  <a:t>clique </a:t>
                </a:r>
                <a:r>
                  <a:rPr lang="en-US" altLang="zh-TW" sz="2800" dirty="0"/>
                  <a:t>in an undirected graph </a:t>
                </a:r>
                <a14:m>
                  <m:oMath xmlns:m="http://schemas.openxmlformats.org/officeDocument/2006/math">
                    <m:r>
                      <a:rPr lang="en-US" altLang="zh-TW" sz="2800" b="0" i="1" smtClean="0">
                        <a:latin typeface="Cambria Math"/>
                      </a:rPr>
                      <m:t>𝐺</m:t>
                    </m:r>
                    <m:r>
                      <a:rPr lang="en-US" altLang="zh-TW" sz="2800" b="0" i="1" smtClean="0">
                        <a:latin typeface="Cambria Math"/>
                      </a:rPr>
                      <m:t>=</m:t>
                    </m:r>
                    <m:d>
                      <m:dPr>
                        <m:ctrlPr>
                          <a:rPr lang="en-US" altLang="zh-TW" sz="2800" b="0" i="1" smtClean="0">
                            <a:latin typeface="Cambria Math" panose="02040503050406030204" pitchFamily="18" charset="0"/>
                          </a:rPr>
                        </m:ctrlPr>
                      </m:dPr>
                      <m:e>
                        <m:r>
                          <a:rPr lang="en-US" altLang="zh-TW" sz="2800" b="0" i="1" smtClean="0">
                            <a:latin typeface="Cambria Math"/>
                          </a:rPr>
                          <m:t>𝑉</m:t>
                        </m:r>
                        <m:r>
                          <a:rPr lang="en-US" altLang="zh-TW" sz="2800" b="0" i="1" smtClean="0">
                            <a:latin typeface="Cambria Math"/>
                          </a:rPr>
                          <m:t>,</m:t>
                        </m:r>
                        <m:r>
                          <a:rPr lang="en-US" altLang="zh-TW" sz="2800" b="0" i="1" smtClean="0">
                            <a:latin typeface="Cambria Math"/>
                          </a:rPr>
                          <m:t>𝐸</m:t>
                        </m:r>
                      </m:e>
                    </m:d>
                  </m:oMath>
                </a14:m>
                <a:r>
                  <a:rPr lang="en-US" altLang="zh-TW" sz="2800" dirty="0" smtClean="0"/>
                  <a:t> is </a:t>
                </a:r>
                <a:r>
                  <a:rPr lang="en-US" altLang="zh-TW" sz="2800" dirty="0"/>
                  <a:t>a subset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r>
                      <a:rPr lang="en-US" altLang="zh-TW" sz="2800" i="1" smtClean="0">
                        <a:latin typeface="Cambria Math"/>
                        <a:ea typeface="Cambria Math"/>
                      </a:rPr>
                      <m:t>⊆</m:t>
                    </m:r>
                    <m:r>
                      <a:rPr lang="en-US" altLang="zh-TW" sz="2800" b="0" i="1" smtClean="0">
                        <a:latin typeface="Cambria Math"/>
                        <a:ea typeface="Cambria Math"/>
                      </a:rPr>
                      <m:t>𝑉</m:t>
                    </m:r>
                  </m:oMath>
                </a14:m>
                <a:r>
                  <a:rPr lang="en-US" altLang="zh-TW" sz="2800" dirty="0" smtClean="0"/>
                  <a:t> </a:t>
                </a:r>
                <a:r>
                  <a:rPr lang="en-US" altLang="zh-TW" sz="2800" dirty="0"/>
                  <a:t>of vertices, </a:t>
                </a:r>
                <a:r>
                  <a:rPr lang="en-US" altLang="zh-TW" sz="2800" dirty="0" smtClean="0"/>
                  <a:t>each pair </a:t>
                </a:r>
                <a:r>
                  <a:rPr lang="en-US" altLang="zh-TW" sz="2800" dirty="0"/>
                  <a:t>of which is connected by an edge in E. In other words, a clique is a </a:t>
                </a:r>
                <a:r>
                  <a:rPr lang="en-US" altLang="zh-TW" sz="2800" dirty="0" smtClean="0"/>
                  <a:t>complete </a:t>
                </a:r>
                <a:r>
                  <a:rPr lang="en-US" altLang="zh-TW" sz="2800" dirty="0" err="1" smtClean="0"/>
                  <a:t>subgraph</a:t>
                </a:r>
                <a:r>
                  <a:rPr lang="en-US" altLang="zh-TW" sz="2800" dirty="0" smtClean="0"/>
                  <a:t> </a:t>
                </a:r>
                <a:r>
                  <a:rPr lang="en-US" altLang="zh-TW" sz="2800" dirty="0"/>
                  <a:t>of </a:t>
                </a:r>
                <a14:m>
                  <m:oMath xmlns:m="http://schemas.openxmlformats.org/officeDocument/2006/math">
                    <m:r>
                      <a:rPr lang="en-US" altLang="zh-TW" sz="2800" b="0" i="1" smtClean="0">
                        <a:latin typeface="Cambria Math"/>
                      </a:rPr>
                      <m:t>𝐺</m:t>
                    </m:r>
                  </m:oMath>
                </a14:m>
                <a:r>
                  <a:rPr lang="en-US" altLang="zh-TW" sz="2800" dirty="0" smtClean="0"/>
                  <a:t>. </a:t>
                </a:r>
                <a:r>
                  <a:rPr lang="en-US" altLang="zh-TW" sz="2800" dirty="0"/>
                  <a:t>The </a:t>
                </a:r>
                <a:r>
                  <a:rPr lang="en-US" altLang="zh-TW" sz="2800" b="1" i="1" dirty="0"/>
                  <a:t>size </a:t>
                </a:r>
                <a:r>
                  <a:rPr lang="en-US" altLang="zh-TW" sz="2800" dirty="0"/>
                  <a:t>of a clique is the number of vertices it </a:t>
                </a:r>
                <a:r>
                  <a:rPr lang="en-US" altLang="zh-TW" sz="2800" dirty="0" smtClean="0"/>
                  <a:t>contains.</a:t>
                </a:r>
                <a:endParaRPr lang="en-US" altLang="zh-TW" sz="2800" dirty="0"/>
              </a:p>
              <a:p>
                <a:pPr>
                  <a:spcBef>
                    <a:spcPts val="1200"/>
                  </a:spcBef>
                  <a:spcAft>
                    <a:spcPts val="600"/>
                  </a:spcAft>
                </a:pPr>
                <a:r>
                  <a:rPr lang="en-US" altLang="zh-TW" sz="2800" dirty="0"/>
                  <a:t>We show that the </a:t>
                </a:r>
                <a:r>
                  <a:rPr lang="en-US" altLang="zh-TW" sz="2800" dirty="0">
                    <a:solidFill>
                      <a:srgbClr val="C00000"/>
                    </a:solidFill>
                  </a:rPr>
                  <a:t>Clique Decision problem </a:t>
                </a:r>
                <a:r>
                  <a:rPr lang="en-US" altLang="zh-TW" sz="2800" dirty="0"/>
                  <a:t>is NP-complete. It is left as an exercise to show it is in NP by writing </a:t>
                </a:r>
                <a:r>
                  <a:rPr lang="en-US" altLang="zh-TW" sz="2800" dirty="0" smtClean="0"/>
                  <a:t>a polynomial-time </a:t>
                </a:r>
                <a:r>
                  <a:rPr lang="en-US" altLang="zh-TW" sz="2800" dirty="0"/>
                  <a:t>verification algorithm for this problem. Therefore, we need only show that</a:t>
                </a:r>
              </a:p>
              <a:p>
                <a:pPr marL="0" indent="0">
                  <a:spcBef>
                    <a:spcPts val="600"/>
                  </a:spcBef>
                  <a:buNone/>
                </a:pPr>
                <a14:m>
                  <m:oMathPara xmlns:m="http://schemas.openxmlformats.org/officeDocument/2006/math">
                    <m:oMathParaPr>
                      <m:jc m:val="centerGroup"/>
                    </m:oMathParaPr>
                    <m:oMath xmlns:m="http://schemas.openxmlformats.org/officeDocument/2006/math">
                      <m:r>
                        <a:rPr lang="en-US" altLang="zh-TW" sz="2800" b="0" i="1" smtClean="0">
                          <a:solidFill>
                            <a:srgbClr val="C00000"/>
                          </a:solidFill>
                          <a:latin typeface="Cambria Math"/>
                        </a:rPr>
                        <m:t>𝐶𝑁𝐹</m:t>
                      </m:r>
                      <m:r>
                        <a:rPr lang="en-US" altLang="zh-TW" sz="2800" b="0" i="1" smtClean="0">
                          <a:solidFill>
                            <a:srgbClr val="C00000"/>
                          </a:solidFill>
                          <a:latin typeface="Cambria Math"/>
                        </a:rPr>
                        <m:t>−</m:t>
                      </m:r>
                      <m:r>
                        <a:rPr lang="en-US" altLang="zh-TW" sz="2800" b="0" i="1" smtClean="0">
                          <a:solidFill>
                            <a:srgbClr val="C00000"/>
                          </a:solidFill>
                          <a:latin typeface="Cambria Math"/>
                        </a:rPr>
                        <m:t>𝑆𝑎𝑡𝑖𝑠𝑓𝑖𝑎𝑏𝑖𝑙𝑖𝑡𝑦</m:t>
                      </m:r>
                      <m:r>
                        <a:rPr lang="en-US" altLang="zh-TW" sz="2800" b="0" i="1" smtClean="0">
                          <a:solidFill>
                            <a:srgbClr val="C00000"/>
                          </a:solidFill>
                          <a:latin typeface="Cambria Math"/>
                        </a:rPr>
                        <m:t> ∝</m:t>
                      </m:r>
                      <m:r>
                        <a:rPr lang="en-US" altLang="zh-TW" sz="2800" b="0" i="1" smtClean="0">
                          <a:solidFill>
                            <a:srgbClr val="C00000"/>
                          </a:solidFill>
                          <a:latin typeface="Cambria Math"/>
                          <a:ea typeface="Cambria Math"/>
                        </a:rPr>
                        <m:t>𝐶𝑙𝑖𝑞𝑢𝑒</m:t>
                      </m:r>
                      <m:r>
                        <a:rPr lang="en-US" altLang="zh-TW" sz="2800" b="0" i="1" smtClean="0">
                          <a:solidFill>
                            <a:srgbClr val="C00000"/>
                          </a:solidFill>
                          <a:latin typeface="Cambria Math"/>
                          <a:ea typeface="Cambria Math"/>
                        </a:rPr>
                        <m:t> </m:t>
                      </m:r>
                      <m:r>
                        <a:rPr lang="en-US" altLang="zh-TW" sz="2800" b="0" i="1" smtClean="0">
                          <a:solidFill>
                            <a:srgbClr val="C00000"/>
                          </a:solidFill>
                          <a:latin typeface="Cambria Math"/>
                          <a:ea typeface="Cambria Math"/>
                        </a:rPr>
                        <m:t>𝐷𝑒𝑐𝑖𝑠𝑖𝑜𝑛</m:t>
                      </m:r>
                      <m:r>
                        <a:rPr lang="en-US" altLang="zh-TW" sz="2800" b="0" i="1" smtClean="0">
                          <a:solidFill>
                            <a:srgbClr val="C00000"/>
                          </a:solidFill>
                          <a:latin typeface="Cambria Math"/>
                          <a:ea typeface="Cambria Math"/>
                        </a:rPr>
                        <m:t> </m:t>
                      </m:r>
                      <m:r>
                        <a:rPr lang="en-US" altLang="zh-TW" sz="2800" b="0" i="1" smtClean="0">
                          <a:solidFill>
                            <a:srgbClr val="C00000"/>
                          </a:solidFill>
                          <a:latin typeface="Cambria Math"/>
                          <a:ea typeface="Cambria Math"/>
                        </a:rPr>
                        <m:t>𝑃𝑟𝑜𝑏𝑙𝑒𝑚</m:t>
                      </m:r>
                    </m:oMath>
                  </m:oMathPara>
                </a14:m>
                <a:endParaRPr lang="en-US" altLang="zh-TW" sz="2800" dirty="0">
                  <a:solidFill>
                    <a:srgbClr val="C00000"/>
                  </a:solidFill>
                </a:endParaRPr>
              </a:p>
              <a:p>
                <a:pPr marL="0" indent="0">
                  <a:spcBef>
                    <a:spcPts val="1200"/>
                  </a:spcBef>
                  <a:buNone/>
                </a:pPr>
                <a:r>
                  <a:rPr lang="en-US" altLang="zh-TW" sz="2800" dirty="0" smtClean="0"/>
                  <a:t>     to </a:t>
                </a:r>
                <a:r>
                  <a:rPr lang="en-US" altLang="zh-TW" sz="2800" dirty="0"/>
                  <a:t>conclude that the problem is </a:t>
                </a:r>
                <a:r>
                  <a:rPr lang="en-US" altLang="zh-TW" sz="2800" i="1" dirty="0"/>
                  <a:t>NP</a:t>
                </a:r>
                <a:r>
                  <a:rPr lang="en-US" altLang="zh-TW" sz="2800" dirty="0"/>
                  <a:t>-complete.</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052736"/>
                <a:ext cx="8435280" cy="5233784"/>
              </a:xfrm>
              <a:blipFill rotWithShape="1">
                <a:blip r:embed="rId2"/>
                <a:stretch>
                  <a:fillRect l="-1228" t="-1865" r="-2023"/>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55</a:t>
            </a:fld>
            <a:endParaRPr lang="en-US" altLang="zh-TW"/>
          </a:p>
        </p:txBody>
      </p:sp>
    </p:spTree>
    <p:extLst>
      <p:ext uri="{BB962C8B-B14F-4D97-AF65-F5344CB8AC3E}">
        <p14:creationId xmlns:p14="http://schemas.microsoft.com/office/powerpoint/2010/main" val="1458735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3200" dirty="0">
                <a:latin typeface="+mn-lt"/>
              </a:rPr>
              <a:t>NP-Complete </a:t>
            </a:r>
            <a:r>
              <a:rPr lang="en-US" altLang="zh-TW" sz="3200" dirty="0" smtClean="0">
                <a:latin typeface="+mn-lt"/>
              </a:rPr>
              <a:t>Problems - </a:t>
            </a:r>
            <a:r>
              <a:rPr lang="en-US" altLang="zh-TW" sz="3100" dirty="0">
                <a:solidFill>
                  <a:srgbClr val="C00000"/>
                </a:solidFill>
                <a:latin typeface="+mn-lt"/>
              </a:rPr>
              <a:t>Clique Decision problem </a:t>
            </a:r>
            <a:endParaRPr lang="zh-TW" altLang="en-US" sz="2800" dirty="0">
              <a:solidFill>
                <a:srgbClr val="C00000"/>
              </a:solidFill>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052736"/>
                <a:ext cx="8435280" cy="5233784"/>
              </a:xfrm>
            </p:spPr>
            <p:txBody>
              <a:bodyPr>
                <a:normAutofit/>
              </a:bodyPr>
              <a:lstStyle/>
              <a:p>
                <a:pPr marL="0" indent="0">
                  <a:buNone/>
                </a:pPr>
                <a:r>
                  <a:rPr lang="en-US" altLang="zh-TW" sz="2800" dirty="0" smtClean="0"/>
                  <a:t>Proof:</a:t>
                </a:r>
              </a:p>
              <a:p>
                <a:r>
                  <a:rPr lang="en-US" altLang="zh-TW" sz="2800" dirty="0"/>
                  <a:t>First recall that a </a:t>
                </a:r>
                <a:r>
                  <a:rPr lang="en-US" altLang="zh-TW" sz="2800" i="1" dirty="0">
                    <a:solidFill>
                      <a:srgbClr val="C00000"/>
                    </a:solidFill>
                  </a:rPr>
                  <a:t>clique</a:t>
                </a:r>
                <a:r>
                  <a:rPr lang="en-US" altLang="zh-TW" sz="2800" i="1" dirty="0"/>
                  <a:t> </a:t>
                </a:r>
                <a:r>
                  <a:rPr lang="en-US" altLang="zh-TW" sz="2800" dirty="0"/>
                  <a:t>in an undirected graph is a subset of </a:t>
                </a:r>
                <a:r>
                  <a:rPr lang="en-US" altLang="zh-TW" sz="2800" dirty="0" smtClean="0"/>
                  <a:t>vertices such </a:t>
                </a:r>
                <a:r>
                  <a:rPr lang="en-US" altLang="zh-TW" sz="2800" dirty="0"/>
                  <a:t>that each vertex in the subset is adjacent to all the other vertices in the subset, and that the Clique </a:t>
                </a:r>
                <a:r>
                  <a:rPr lang="en-US" altLang="zh-TW" sz="2800" dirty="0" smtClean="0"/>
                  <a:t>Decision problem </a:t>
                </a:r>
                <a:r>
                  <a:rPr lang="en-US" altLang="zh-TW" sz="2800" dirty="0"/>
                  <a:t>is to determine for a graph and a positive integer </a:t>
                </a:r>
                <a14:m>
                  <m:oMath xmlns:m="http://schemas.openxmlformats.org/officeDocument/2006/math">
                    <m:r>
                      <a:rPr lang="en-US" altLang="zh-TW" sz="2800" b="0" i="1" smtClean="0">
                        <a:latin typeface="Cambria Math"/>
                      </a:rPr>
                      <m:t>𝑘</m:t>
                    </m:r>
                  </m:oMath>
                </a14:m>
                <a:r>
                  <a:rPr lang="en-US" altLang="zh-TW" sz="2800" dirty="0" smtClean="0"/>
                  <a:t> </a:t>
                </a:r>
                <a:r>
                  <a:rPr lang="en-US" altLang="zh-TW" sz="2800" dirty="0"/>
                  <a:t>whether the graph has a clique containing at least </a:t>
                </a:r>
                <a14:m>
                  <m:oMath xmlns:m="http://schemas.openxmlformats.org/officeDocument/2006/math">
                    <m:r>
                      <a:rPr lang="en-US" altLang="zh-TW" sz="2800" b="0" i="1" smtClean="0">
                        <a:latin typeface="Cambria Math"/>
                      </a:rPr>
                      <m:t>𝑘</m:t>
                    </m:r>
                  </m:oMath>
                </a14:m>
                <a:r>
                  <a:rPr lang="en-US" altLang="zh-TW" sz="2800" i="1" dirty="0" smtClean="0"/>
                  <a:t> </a:t>
                </a:r>
                <a:r>
                  <a:rPr lang="en-US" altLang="zh-TW" sz="2800" dirty="0" smtClean="0"/>
                  <a:t>vertices</a:t>
                </a:r>
                <a:r>
                  <a:rPr lang="en-US" altLang="zh-TW" sz="2800" dirty="0"/>
                  <a:t>. </a:t>
                </a:r>
                <a:r>
                  <a:rPr lang="en-US" altLang="zh-TW" sz="2800" dirty="0" smtClean="0"/>
                  <a:t>Let </a:t>
                </a:r>
                <a14:m>
                  <m:oMath xmlns:m="http://schemas.openxmlformats.org/officeDocument/2006/math">
                    <m:r>
                      <a:rPr lang="en-US" altLang="zh-TW" sz="2800" b="0" i="1" smtClean="0">
                        <a:latin typeface="Cambria Math"/>
                      </a:rPr>
                      <m:t>𝐵</m:t>
                    </m:r>
                    <m:r>
                      <a:rPr lang="en-US" altLang="zh-TW" sz="2800" b="0" i="1" smtClean="0">
                        <a:latin typeface="Cambria Math"/>
                      </a:rPr>
                      <m:t>=</m:t>
                    </m:r>
                    <m:sSub>
                      <m:sSubPr>
                        <m:ctrlPr>
                          <a:rPr lang="en-US" altLang="zh-TW" sz="2800" b="0" i="1" smtClean="0">
                            <a:latin typeface="Cambria Math" panose="02040503050406030204" pitchFamily="18" charset="0"/>
                          </a:rPr>
                        </m:ctrlPr>
                      </m:sSubPr>
                      <m:e>
                        <m:r>
                          <a:rPr lang="en-US" altLang="zh-TW" sz="2800" b="0" i="1" smtClean="0">
                            <a:latin typeface="Cambria Math"/>
                          </a:rPr>
                          <m:t>𝐶</m:t>
                        </m:r>
                      </m:e>
                      <m:sub>
                        <m:r>
                          <a:rPr lang="en-US" altLang="zh-TW" sz="2800" b="0" i="1" smtClean="0">
                            <a:latin typeface="Cambria Math"/>
                          </a:rPr>
                          <m:t>1</m:t>
                        </m:r>
                      </m:sub>
                    </m:sSub>
                    <m:r>
                      <a:rPr lang="en-US" altLang="zh-TW" sz="2800" i="1">
                        <a:latin typeface="Cambria Math"/>
                        <a:ea typeface="Cambria Math"/>
                      </a:rPr>
                      <m:t>⋀</m:t>
                    </m:r>
                    <m:sSub>
                      <m:sSubPr>
                        <m:ctrlPr>
                          <a:rPr lang="en-US" altLang="zh-TW" sz="2800" i="1" smtClean="0">
                            <a:latin typeface="Cambria Math" panose="02040503050406030204" pitchFamily="18" charset="0"/>
                            <a:ea typeface="Cambria Math"/>
                          </a:rPr>
                        </m:ctrlPr>
                      </m:sSubPr>
                      <m:e>
                        <m:r>
                          <a:rPr lang="en-US" altLang="zh-TW" sz="2800" b="0" i="1" smtClean="0">
                            <a:latin typeface="Cambria Math"/>
                            <a:ea typeface="Cambria Math"/>
                          </a:rPr>
                          <m:t>𝐶</m:t>
                        </m:r>
                      </m:e>
                      <m:sub>
                        <m:r>
                          <a:rPr lang="en-US" altLang="zh-TW" sz="2800" b="0" i="1" smtClean="0">
                            <a:latin typeface="Cambria Math"/>
                            <a:ea typeface="Cambria Math"/>
                          </a:rPr>
                          <m:t>2</m:t>
                        </m:r>
                      </m:sub>
                    </m:sSub>
                    <m:r>
                      <a:rPr lang="en-US" altLang="zh-TW" sz="2800" i="1" smtClean="0">
                        <a:latin typeface="Cambria Math"/>
                        <a:ea typeface="Cambria Math"/>
                      </a:rPr>
                      <m:t>∙∙∙∙∙∧</m:t>
                    </m:r>
                    <m:sSub>
                      <m:sSubPr>
                        <m:ctrlPr>
                          <a:rPr lang="en-US" altLang="zh-TW" sz="2800" i="1" smtClean="0">
                            <a:latin typeface="Cambria Math" panose="02040503050406030204" pitchFamily="18" charset="0"/>
                            <a:ea typeface="Cambria Math"/>
                          </a:rPr>
                        </m:ctrlPr>
                      </m:sSubPr>
                      <m:e>
                        <m:r>
                          <a:rPr lang="en-US" altLang="zh-TW" sz="2800" b="0" i="1" smtClean="0">
                            <a:latin typeface="Cambria Math"/>
                            <a:ea typeface="Cambria Math"/>
                          </a:rPr>
                          <m:t>𝐶</m:t>
                        </m:r>
                      </m:e>
                      <m:sub>
                        <m:r>
                          <a:rPr lang="en-US" altLang="zh-TW" sz="2800" b="0" i="1" smtClean="0">
                            <a:latin typeface="Cambria Math"/>
                            <a:ea typeface="Cambria Math"/>
                          </a:rPr>
                          <m:t>𝑘</m:t>
                        </m:r>
                      </m:sub>
                    </m:sSub>
                  </m:oMath>
                </a14:m>
                <a:r>
                  <a:rPr lang="en-US" altLang="zh-TW" sz="2800" dirty="0" smtClean="0"/>
                  <a:t> </a:t>
                </a:r>
              </a:p>
              <a:p>
                <a:pPr marL="400050" lvl="1" indent="0">
                  <a:buNone/>
                </a:pPr>
                <a:r>
                  <a:rPr lang="en-US" altLang="zh-TW" dirty="0"/>
                  <a:t>be a logical expression in CNF, where each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𝐶</m:t>
                        </m:r>
                      </m:e>
                      <m:sub>
                        <m:r>
                          <a:rPr lang="en-US" altLang="zh-TW" b="0" i="1" smtClean="0">
                            <a:latin typeface="Cambria Math"/>
                          </a:rPr>
                          <m:t>𝑖</m:t>
                        </m:r>
                      </m:sub>
                    </m:sSub>
                  </m:oMath>
                </a14:m>
                <a:r>
                  <a:rPr lang="en-US" altLang="zh-TW" i="1" dirty="0" smtClean="0"/>
                  <a:t> </a:t>
                </a:r>
                <a:r>
                  <a:rPr lang="en-US" altLang="zh-TW" dirty="0"/>
                  <a:t>is a clause of </a:t>
                </a:r>
                <a:r>
                  <a:rPr lang="en-US" altLang="zh-TW" i="1" dirty="0"/>
                  <a:t>B</a:t>
                </a:r>
                <a:r>
                  <a:rPr lang="en-US" altLang="zh-TW" dirty="0"/>
                  <a: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052736"/>
                <a:ext cx="8435280" cy="5233784"/>
              </a:xfrm>
              <a:blipFill rotWithShape="1">
                <a:blip r:embed="rId2"/>
                <a:stretch>
                  <a:fillRect l="-1445" t="-116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56</a:t>
            </a:fld>
            <a:endParaRPr lang="en-US" altLang="zh-TW"/>
          </a:p>
        </p:txBody>
      </p:sp>
    </p:spTree>
    <p:extLst>
      <p:ext uri="{BB962C8B-B14F-4D97-AF65-F5344CB8AC3E}">
        <p14:creationId xmlns:p14="http://schemas.microsoft.com/office/powerpoint/2010/main" val="23262970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3200" dirty="0">
                <a:latin typeface="+mn-lt"/>
              </a:rPr>
              <a:t>NP-Complete </a:t>
            </a:r>
            <a:r>
              <a:rPr lang="en-US" altLang="zh-TW" sz="3200" dirty="0" smtClean="0">
                <a:latin typeface="+mn-lt"/>
              </a:rPr>
              <a:t>Problems - </a:t>
            </a:r>
            <a:r>
              <a:rPr lang="en-US" altLang="zh-TW" sz="3100" dirty="0">
                <a:solidFill>
                  <a:srgbClr val="C00000"/>
                </a:solidFill>
                <a:latin typeface="+mn-lt"/>
              </a:rPr>
              <a:t>Clique Decision problem </a:t>
            </a:r>
            <a:endParaRPr lang="zh-TW" altLang="en-US" sz="2800" dirty="0">
              <a:solidFill>
                <a:srgbClr val="C00000"/>
              </a:solidFill>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24744"/>
                <a:ext cx="8435280" cy="5161776"/>
              </a:xfrm>
            </p:spPr>
            <p:txBody>
              <a:bodyPr>
                <a:normAutofit/>
              </a:bodyPr>
              <a:lstStyle/>
              <a:p>
                <a:r>
                  <a:rPr lang="en-US" altLang="zh-TW" sz="2800" dirty="0" smtClean="0"/>
                  <a:t>and let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𝑥</m:t>
                        </m:r>
                      </m:e>
                      <m:sub>
                        <m:r>
                          <a:rPr lang="en-US" altLang="zh-TW" sz="2800" b="0" i="1" smtClean="0">
                            <a:latin typeface="Cambria Math"/>
                          </a:rPr>
                          <m:t>1</m:t>
                        </m:r>
                      </m:sub>
                    </m:sSub>
                  </m:oMath>
                </a14:m>
                <a:r>
                  <a:rPr lang="en-US" altLang="zh-TW" sz="2800" dirty="0" smtClean="0"/>
                  <a:t>,</a:t>
                </a:r>
                <a14:m>
                  <m:oMath xmlns:m="http://schemas.openxmlformats.org/officeDocument/2006/math">
                    <m:sSub>
                      <m:sSubPr>
                        <m:ctrlPr>
                          <a:rPr lang="en-US" altLang="zh-TW" sz="2800" i="1" dirty="0" smtClean="0">
                            <a:latin typeface="Cambria Math" panose="02040503050406030204" pitchFamily="18" charset="0"/>
                          </a:rPr>
                        </m:ctrlPr>
                      </m:sSubPr>
                      <m:e>
                        <m:r>
                          <a:rPr lang="en-US" altLang="zh-TW" sz="2800" b="0" i="1" dirty="0" smtClean="0">
                            <a:latin typeface="Cambria Math"/>
                          </a:rPr>
                          <m:t>𝑥</m:t>
                        </m:r>
                      </m:e>
                      <m:sub>
                        <m:r>
                          <a:rPr lang="en-US" altLang="zh-TW" sz="2800" b="0" i="1" dirty="0" smtClean="0">
                            <a:latin typeface="Cambria Math"/>
                          </a:rPr>
                          <m:t>2</m:t>
                        </m:r>
                      </m:sub>
                    </m:sSub>
                  </m:oMath>
                </a14:m>
                <a:r>
                  <a:rPr lang="en-US" altLang="zh-TW" sz="2800" dirty="0" smtClean="0"/>
                  <a:t>,…,</a:t>
                </a:r>
                <a14:m>
                  <m:oMath xmlns:m="http://schemas.openxmlformats.org/officeDocument/2006/math">
                    <m:sSub>
                      <m:sSubPr>
                        <m:ctrlPr>
                          <a:rPr lang="en-US" altLang="zh-TW" sz="2800" i="1" dirty="0" smtClean="0">
                            <a:latin typeface="Cambria Math" panose="02040503050406030204" pitchFamily="18" charset="0"/>
                          </a:rPr>
                        </m:ctrlPr>
                      </m:sSubPr>
                      <m:e>
                        <m:r>
                          <a:rPr lang="en-US" altLang="zh-TW" sz="2800" b="0" i="1" dirty="0" smtClean="0">
                            <a:latin typeface="Cambria Math"/>
                          </a:rPr>
                          <m:t>𝑥</m:t>
                        </m:r>
                      </m:e>
                      <m:sub>
                        <m:r>
                          <a:rPr lang="en-US" altLang="zh-TW" sz="2800" b="0" i="1" dirty="0" smtClean="0">
                            <a:latin typeface="Cambria Math"/>
                          </a:rPr>
                          <m:t>𝑛</m:t>
                        </m:r>
                      </m:sub>
                    </m:sSub>
                  </m:oMath>
                </a14:m>
                <a:r>
                  <a:rPr lang="en-US" altLang="zh-TW" sz="2800" dirty="0"/>
                  <a:t> be the variables in </a:t>
                </a:r>
                <a:r>
                  <a:rPr lang="en-US" altLang="zh-TW" sz="2800" i="1" dirty="0"/>
                  <a:t>B. </a:t>
                </a:r>
                <a:r>
                  <a:rPr lang="en-US" altLang="zh-TW" sz="2800" dirty="0"/>
                  <a:t>Transform </a:t>
                </a:r>
                <a:r>
                  <a:rPr lang="en-US" altLang="zh-TW" sz="2800" i="1" dirty="0"/>
                  <a:t>B</a:t>
                </a:r>
              </a:p>
              <a:p>
                <a:pPr marL="400050" lvl="1" indent="0">
                  <a:buNone/>
                </a:pPr>
                <a:r>
                  <a:rPr lang="en-US" altLang="zh-TW" dirty="0"/>
                  <a:t>to a graph </a:t>
                </a:r>
                <a:r>
                  <a:rPr lang="en-US" altLang="zh-TW" i="1" dirty="0" smtClean="0"/>
                  <a:t>G </a:t>
                </a:r>
                <a:r>
                  <a:rPr lang="en-US" altLang="zh-TW" dirty="0"/>
                  <a:t>= (</a:t>
                </a:r>
                <a:r>
                  <a:rPr lang="en-US" altLang="zh-TW" i="1" dirty="0"/>
                  <a:t>V, E</a:t>
                </a:r>
                <a:r>
                  <a:rPr lang="en-US" altLang="zh-TW" dirty="0"/>
                  <a:t>), as follows</a:t>
                </a:r>
                <a:r>
                  <a:rPr lang="en-US" altLang="zh-TW" dirty="0" smtClean="0"/>
                  <a:t>: </a:t>
                </a:r>
              </a:p>
              <a:p>
                <a:pPr marL="400050" lvl="1" indent="0">
                  <a:buNone/>
                </a:pPr>
                <a14:m>
                  <m:oMathPara xmlns:m="http://schemas.openxmlformats.org/officeDocument/2006/math">
                    <m:oMathParaPr>
                      <m:jc m:val="left"/>
                    </m:oMathParaPr>
                    <m:oMath xmlns:m="http://schemas.openxmlformats.org/officeDocument/2006/math">
                      <m:r>
                        <a:rPr lang="en-US" altLang="zh-TW" b="0" i="1" smtClean="0">
                          <a:latin typeface="Cambria Math"/>
                        </a:rPr>
                        <m:t>𝑉</m:t>
                      </m:r>
                      <m:r>
                        <a:rPr lang="en-US" altLang="zh-TW" b="0" i="1" smtClean="0">
                          <a:latin typeface="Cambria Math"/>
                        </a:rPr>
                        <m:t>=</m:t>
                      </m:r>
                      <m:d>
                        <m:dPr>
                          <m:begChr m:val="{"/>
                          <m:endChr m:val="}"/>
                          <m:ctrlPr>
                            <a:rPr lang="en-US" altLang="zh-TW" b="0" i="1" smtClean="0">
                              <a:latin typeface="Cambria Math" panose="02040503050406030204" pitchFamily="18" charset="0"/>
                            </a:rPr>
                          </m:ctrlPr>
                        </m:dPr>
                        <m:e>
                          <m:d>
                            <m:dPr>
                              <m:ctrlPr>
                                <a:rPr lang="en-US" altLang="zh-TW" b="0" i="1" smtClean="0">
                                  <a:latin typeface="Cambria Math" panose="02040503050406030204" pitchFamily="18" charset="0"/>
                                </a:rPr>
                              </m:ctrlPr>
                            </m:dPr>
                            <m:e>
                              <m:r>
                                <a:rPr lang="en-US" altLang="zh-TW" b="0" i="1" smtClean="0">
                                  <a:latin typeface="Cambria Math"/>
                                </a:rPr>
                                <m:t>𝑦</m:t>
                              </m:r>
                              <m:r>
                                <a:rPr lang="en-US" altLang="zh-TW" b="0" i="1" smtClean="0">
                                  <a:latin typeface="Cambria Math"/>
                                </a:rPr>
                                <m:t>,</m:t>
                              </m:r>
                              <m:r>
                                <a:rPr lang="en-US" altLang="zh-TW" b="0" i="1" smtClean="0">
                                  <a:latin typeface="Cambria Math"/>
                                </a:rPr>
                                <m:t>𝑖</m:t>
                              </m:r>
                            </m:e>
                          </m:d>
                          <m:r>
                            <a:rPr lang="en-US" altLang="zh-TW" b="0" i="1" smtClean="0">
                              <a:latin typeface="Cambria Math"/>
                            </a:rPr>
                            <m:t> </m:t>
                          </m:r>
                          <m:r>
                            <a:rPr lang="en-US" altLang="zh-TW" b="0" i="1" smtClean="0">
                              <a:latin typeface="Cambria Math"/>
                            </a:rPr>
                            <m:t>𝑠𝑢𝑐h</m:t>
                          </m:r>
                          <m:r>
                            <a:rPr lang="en-US" altLang="zh-TW" b="0" i="1" smtClean="0">
                              <a:latin typeface="Cambria Math"/>
                            </a:rPr>
                            <m:t> </m:t>
                          </m:r>
                          <m:r>
                            <a:rPr lang="en-US" altLang="zh-TW" b="0" i="1" smtClean="0">
                              <a:latin typeface="Cambria Math"/>
                            </a:rPr>
                            <m:t>𝑡h𝑎𝑡</m:t>
                          </m:r>
                          <m:r>
                            <a:rPr lang="en-US" altLang="zh-TW" b="0" i="1" smtClean="0">
                              <a:latin typeface="Cambria Math"/>
                            </a:rPr>
                            <m:t> </m:t>
                          </m:r>
                          <m:r>
                            <a:rPr lang="en-US" altLang="zh-TW" b="0" i="1" smtClean="0">
                              <a:latin typeface="Cambria Math"/>
                            </a:rPr>
                            <m:t>𝑦</m:t>
                          </m:r>
                          <m:r>
                            <a:rPr lang="en-US" altLang="zh-TW" b="0" i="1" smtClean="0">
                              <a:latin typeface="Cambria Math"/>
                            </a:rPr>
                            <m:t> </m:t>
                          </m:r>
                          <m:r>
                            <a:rPr lang="en-US" altLang="zh-TW" b="0" i="1" smtClean="0">
                              <a:latin typeface="Cambria Math"/>
                            </a:rPr>
                            <m:t>𝑖𝑠</m:t>
                          </m:r>
                          <m:r>
                            <a:rPr lang="en-US" altLang="zh-TW" b="0" i="1" smtClean="0">
                              <a:latin typeface="Cambria Math"/>
                            </a:rPr>
                            <m:t> </m:t>
                          </m:r>
                          <m:r>
                            <a:rPr lang="en-US" altLang="zh-TW" b="0" i="1" smtClean="0">
                              <a:latin typeface="Cambria Math"/>
                            </a:rPr>
                            <m:t>𝑎</m:t>
                          </m:r>
                          <m:r>
                            <a:rPr lang="en-US" altLang="zh-TW" b="0" i="1" smtClean="0">
                              <a:latin typeface="Cambria Math"/>
                            </a:rPr>
                            <m:t> </m:t>
                          </m:r>
                          <m:r>
                            <a:rPr lang="en-US" altLang="zh-TW" b="0" i="1" smtClean="0">
                              <a:latin typeface="Cambria Math"/>
                            </a:rPr>
                            <m:t>𝑙𝑖𝑡𝑒𝑟𝑎𝑙</m:t>
                          </m:r>
                          <m:r>
                            <a:rPr lang="en-US" altLang="zh-TW" b="0" i="1" smtClean="0">
                              <a:latin typeface="Cambria Math"/>
                            </a:rPr>
                            <m:t> </m:t>
                          </m:r>
                          <m:r>
                            <a:rPr lang="en-US" altLang="zh-TW" b="0" i="1" smtClean="0">
                              <a:latin typeface="Cambria Math"/>
                            </a:rPr>
                            <m:t>𝑖𝑛</m:t>
                          </m:r>
                          <m:r>
                            <a:rPr lang="en-US" altLang="zh-TW" b="0" i="1" smtClean="0">
                              <a:latin typeface="Cambria Math"/>
                            </a:rPr>
                            <m:t> </m:t>
                          </m:r>
                          <m:r>
                            <a:rPr lang="en-US" altLang="zh-TW" b="0" i="1" smtClean="0">
                              <a:latin typeface="Cambria Math"/>
                            </a:rPr>
                            <m:t>𝑐𝑙𝑎𝑢𝑠𝑒</m:t>
                          </m:r>
                          <m:r>
                            <a:rPr lang="en-US" altLang="zh-TW" b="0" i="1" smtClean="0">
                              <a:latin typeface="Cambria Math"/>
                            </a:rPr>
                            <m:t> </m:t>
                          </m:r>
                          <m:sSub>
                            <m:sSubPr>
                              <m:ctrlPr>
                                <a:rPr lang="en-US" altLang="zh-TW" b="0" i="1" smtClean="0">
                                  <a:latin typeface="Cambria Math" panose="02040503050406030204" pitchFamily="18" charset="0"/>
                                </a:rPr>
                              </m:ctrlPr>
                            </m:sSubPr>
                            <m:e>
                              <m:r>
                                <a:rPr lang="en-US" altLang="zh-TW" b="0" i="1" smtClean="0">
                                  <a:latin typeface="Cambria Math"/>
                                </a:rPr>
                                <m:t>𝐶</m:t>
                              </m:r>
                            </m:e>
                            <m:sub>
                              <m:r>
                                <a:rPr lang="en-US" altLang="zh-TW" b="0" i="1" smtClean="0">
                                  <a:latin typeface="Cambria Math"/>
                                </a:rPr>
                                <m:t>𝑖</m:t>
                              </m:r>
                            </m:sub>
                          </m:sSub>
                        </m:e>
                      </m:d>
                    </m:oMath>
                  </m:oMathPara>
                </a14:m>
                <a:endParaRPr lang="en-US" altLang="zh-TW" b="0" i="1" dirty="0" smtClean="0">
                  <a:latin typeface="Cambria Math"/>
                </a:endParaRPr>
              </a:p>
              <a:p>
                <a:pPr marL="400050" lvl="1" indent="0">
                  <a:buNone/>
                </a:pPr>
                <a14:m>
                  <m:oMathPara xmlns:m="http://schemas.openxmlformats.org/officeDocument/2006/math">
                    <m:oMathParaPr>
                      <m:jc m:val="left"/>
                    </m:oMathParaPr>
                    <m:oMath xmlns:m="http://schemas.openxmlformats.org/officeDocument/2006/math">
                      <m:r>
                        <a:rPr lang="en-US" altLang="zh-TW" b="0" i="1" smtClean="0">
                          <a:latin typeface="Cambria Math"/>
                        </a:rPr>
                        <m:t>𝐸</m:t>
                      </m:r>
                      <m:r>
                        <a:rPr lang="en-US" altLang="zh-TW" b="0" i="1" smtClean="0">
                          <a:latin typeface="Cambria Math"/>
                        </a:rPr>
                        <m:t>={</m:t>
                      </m:r>
                      <m:d>
                        <m:dPr>
                          <m:ctrlPr>
                            <a:rPr lang="en-US" altLang="zh-TW" b="0" i="1" smtClean="0">
                              <a:latin typeface="Cambria Math" panose="02040503050406030204" pitchFamily="18" charset="0"/>
                            </a:rPr>
                          </m:ctrlPr>
                        </m:dPr>
                        <m:e>
                          <m:d>
                            <m:dPr>
                              <m:ctrlPr>
                                <a:rPr lang="en-US" altLang="zh-TW" b="0" i="1" smtClean="0">
                                  <a:latin typeface="Cambria Math" panose="02040503050406030204" pitchFamily="18" charset="0"/>
                                </a:rPr>
                              </m:ctrlPr>
                            </m:dPr>
                            <m:e>
                              <m:r>
                                <a:rPr lang="en-US" altLang="zh-TW" b="0" i="1" smtClean="0">
                                  <a:latin typeface="Cambria Math"/>
                                </a:rPr>
                                <m:t>𝑦</m:t>
                              </m:r>
                              <m:r>
                                <a:rPr lang="en-US" altLang="zh-TW" b="0" i="1" smtClean="0">
                                  <a:latin typeface="Cambria Math"/>
                                </a:rPr>
                                <m:t>,</m:t>
                              </m:r>
                              <m:r>
                                <a:rPr lang="en-US" altLang="zh-TW" b="0" i="1" smtClean="0">
                                  <a:latin typeface="Cambria Math"/>
                                </a:rPr>
                                <m:t>𝑖</m:t>
                              </m:r>
                            </m:e>
                          </m:d>
                          <m:r>
                            <a:rPr lang="en-US" altLang="zh-TW" b="0" i="1" smtClean="0">
                              <a:latin typeface="Cambria Math"/>
                            </a:rPr>
                            <m:t>,</m:t>
                          </m:r>
                          <m:d>
                            <m:dPr>
                              <m:ctrlPr>
                                <a:rPr lang="en-US" altLang="zh-TW" b="0" i="1" smtClean="0">
                                  <a:latin typeface="Cambria Math" panose="02040503050406030204" pitchFamily="18" charset="0"/>
                                </a:rPr>
                              </m:ctrlPr>
                            </m:dPr>
                            <m:e>
                              <m:r>
                                <a:rPr lang="en-US" altLang="zh-TW" b="0" i="1" smtClean="0">
                                  <a:latin typeface="Cambria Math"/>
                                </a:rPr>
                                <m:t>𝑧</m:t>
                              </m:r>
                              <m:r>
                                <a:rPr lang="en-US" altLang="zh-TW" b="0" i="1" smtClean="0">
                                  <a:latin typeface="Cambria Math"/>
                                </a:rPr>
                                <m:t>,</m:t>
                              </m:r>
                              <m:r>
                                <a:rPr lang="en-US" altLang="zh-TW" b="0" i="1" smtClean="0">
                                  <a:latin typeface="Cambria Math"/>
                                </a:rPr>
                                <m:t>𝑗</m:t>
                              </m:r>
                            </m:e>
                          </m:d>
                        </m:e>
                      </m:d>
                      <m:r>
                        <a:rPr lang="en-US" altLang="zh-TW" b="0" i="1" smtClean="0">
                          <a:latin typeface="Cambria Math"/>
                        </a:rPr>
                        <m:t> </m:t>
                      </m:r>
                      <m:r>
                        <a:rPr lang="en-US" altLang="zh-TW" b="0" i="1" smtClean="0">
                          <a:latin typeface="Cambria Math"/>
                        </a:rPr>
                        <m:t>𝑠𝑢𝑐h</m:t>
                      </m:r>
                      <m:r>
                        <a:rPr lang="en-US" altLang="zh-TW" b="0" i="1" smtClean="0">
                          <a:latin typeface="Cambria Math"/>
                        </a:rPr>
                        <m:t> </m:t>
                      </m:r>
                      <m:r>
                        <a:rPr lang="en-US" altLang="zh-TW" b="0" i="1" smtClean="0">
                          <a:latin typeface="Cambria Math"/>
                        </a:rPr>
                        <m:t>𝑡h𝑎𝑡</m:t>
                      </m:r>
                      <m:r>
                        <a:rPr lang="en-US" altLang="zh-TW" b="0" i="1" smtClean="0">
                          <a:latin typeface="Cambria Math"/>
                        </a:rPr>
                        <m:t> </m:t>
                      </m:r>
                      <m:r>
                        <a:rPr lang="en-US" altLang="zh-TW" b="0" i="1" smtClean="0">
                          <a:latin typeface="Cambria Math"/>
                        </a:rPr>
                        <m:t>𝑖</m:t>
                      </m:r>
                      <m:r>
                        <a:rPr lang="en-US" altLang="zh-TW" b="0" i="1" smtClean="0">
                          <a:latin typeface="Cambria Math"/>
                          <a:ea typeface="Cambria Math"/>
                        </a:rPr>
                        <m:t>≠</m:t>
                      </m:r>
                      <m:r>
                        <a:rPr lang="en-US" altLang="zh-TW" b="0" i="1" smtClean="0">
                          <a:latin typeface="Cambria Math"/>
                          <a:ea typeface="Cambria Math"/>
                        </a:rPr>
                        <m:t>𝑗</m:t>
                      </m:r>
                      <m:r>
                        <a:rPr lang="en-US" altLang="zh-TW" b="0" i="1" smtClean="0">
                          <a:latin typeface="Cambria Math"/>
                          <a:ea typeface="Cambria Math"/>
                        </a:rPr>
                        <m:t> </m:t>
                      </m:r>
                      <m:r>
                        <a:rPr lang="en-US" altLang="zh-TW" b="0" i="1" smtClean="0">
                          <a:latin typeface="Cambria Math"/>
                          <a:ea typeface="Cambria Math"/>
                        </a:rPr>
                        <m:t>𝑎𝑛𝑑</m:t>
                      </m:r>
                      <m:r>
                        <a:rPr lang="en-US" altLang="zh-TW" b="0" i="1" smtClean="0">
                          <a:latin typeface="Cambria Math"/>
                          <a:ea typeface="Cambria Math"/>
                        </a:rPr>
                        <m:t> </m:t>
                      </m:r>
                      <m:acc>
                        <m:accPr>
                          <m:chr m:val="̅"/>
                          <m:ctrlPr>
                            <a:rPr lang="en-US" altLang="zh-TW" b="0" i="1" smtClean="0">
                              <a:latin typeface="Cambria Math" panose="02040503050406030204" pitchFamily="18" charset="0"/>
                              <a:ea typeface="Cambria Math"/>
                            </a:rPr>
                          </m:ctrlPr>
                        </m:accPr>
                        <m:e>
                          <m:r>
                            <a:rPr lang="en-US" altLang="zh-TW" b="0" i="1" smtClean="0">
                              <a:latin typeface="Cambria Math"/>
                              <a:ea typeface="Cambria Math"/>
                            </a:rPr>
                            <m:t>𝑧</m:t>
                          </m:r>
                        </m:e>
                      </m:acc>
                      <m:r>
                        <a:rPr lang="en-US" altLang="zh-TW" b="0" i="1" smtClean="0">
                          <a:latin typeface="Cambria Math"/>
                          <a:ea typeface="Cambria Math"/>
                        </a:rPr>
                        <m:t>≠</m:t>
                      </m:r>
                      <m:r>
                        <a:rPr lang="en-US" altLang="zh-TW" b="0" i="1" smtClean="0">
                          <a:latin typeface="Cambria Math"/>
                          <a:ea typeface="Cambria Math"/>
                        </a:rPr>
                        <m:t>𝑦</m:t>
                      </m:r>
                      <m:r>
                        <a:rPr lang="en-US" altLang="zh-TW" b="0" i="1" smtClean="0">
                          <a:latin typeface="Cambria Math"/>
                        </a:rPr>
                        <m:t>}</m:t>
                      </m:r>
                    </m:oMath>
                  </m:oMathPara>
                </a14:m>
                <a:endParaRPr lang="en-US" altLang="zh-TW" dirty="0" smtClean="0"/>
              </a:p>
              <a:p>
                <a:pPr marL="400050" lvl="1" indent="0">
                  <a:buNone/>
                </a:pPr>
                <a:endParaRPr lang="en-US" altLang="zh-TW" dirty="0"/>
              </a:p>
              <a:p>
                <a:pPr marL="457200" indent="-457200"/>
                <a:endParaRPr lang="en-US" altLang="zh-TW" dirty="0" smtClean="0"/>
              </a:p>
              <a:p>
                <a:pPr marL="400050" lvl="1" indent="0">
                  <a:buNone/>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24744"/>
                <a:ext cx="8435280" cy="5161776"/>
              </a:xfrm>
              <a:blipFill rotWithShape="1">
                <a:blip r:embed="rId2"/>
                <a:stretch>
                  <a:fillRect t="-1182" r="-65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57</a:t>
            </a:fld>
            <a:endParaRPr lang="en-US" altLang="zh-TW"/>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964" y="3538799"/>
            <a:ext cx="3353148" cy="28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8859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3200" dirty="0">
                <a:latin typeface="+mn-lt"/>
              </a:rPr>
              <a:t>NP-Complete </a:t>
            </a:r>
            <a:r>
              <a:rPr lang="en-US" altLang="zh-TW" sz="3200" dirty="0" smtClean="0">
                <a:latin typeface="+mn-lt"/>
              </a:rPr>
              <a:t>Problems - </a:t>
            </a:r>
            <a:r>
              <a:rPr lang="en-US" altLang="zh-TW" sz="3100" dirty="0">
                <a:solidFill>
                  <a:srgbClr val="C00000"/>
                </a:solidFill>
                <a:latin typeface="+mn-lt"/>
              </a:rPr>
              <a:t>Clique Decision problem </a:t>
            </a:r>
            <a:endParaRPr lang="zh-TW" altLang="en-US" sz="3100" dirty="0">
              <a:solidFill>
                <a:srgbClr val="C00000"/>
              </a:solidFill>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96752"/>
                <a:ext cx="8435280" cy="5328592"/>
              </a:xfrm>
            </p:spPr>
            <p:txBody>
              <a:bodyPr>
                <a:normAutofit/>
              </a:bodyPr>
              <a:lstStyle/>
              <a:p>
                <a:pPr marL="0" indent="0">
                  <a:buNone/>
                </a:pPr>
                <a:r>
                  <a:rPr lang="en-US" altLang="zh-TW" sz="2800" dirty="0" smtClean="0"/>
                  <a:t>Show </a:t>
                </a:r>
                <a:r>
                  <a:rPr lang="en-US" altLang="zh-TW" sz="2800" dirty="0"/>
                  <a:t>that </a:t>
                </a:r>
                <a14:m>
                  <m:oMath xmlns:m="http://schemas.openxmlformats.org/officeDocument/2006/math">
                    <m:r>
                      <a:rPr lang="en-US" altLang="zh-TW" sz="2800" b="0" i="1" smtClean="0">
                        <a:latin typeface="Cambria Math"/>
                      </a:rPr>
                      <m:t>𝐵</m:t>
                    </m:r>
                  </m:oMath>
                </a14:m>
                <a:r>
                  <a:rPr lang="en-US" altLang="zh-TW" sz="2800" dirty="0" smtClean="0"/>
                  <a:t> </a:t>
                </a:r>
                <a:r>
                  <a:rPr lang="en-US" altLang="zh-TW" sz="2800" dirty="0"/>
                  <a:t>is CNF-</a:t>
                </a:r>
                <a:r>
                  <a:rPr lang="en-US" altLang="zh-TW" sz="2800" dirty="0" err="1"/>
                  <a:t>Satisfiable</a:t>
                </a:r>
                <a:r>
                  <a:rPr lang="en-US" altLang="zh-TW" sz="2800" dirty="0"/>
                  <a:t> </a:t>
                </a:r>
                <a14:m>
                  <m:oMath xmlns:m="http://schemas.openxmlformats.org/officeDocument/2006/math">
                    <m:r>
                      <a:rPr lang="en-US" altLang="zh-TW" sz="2800" i="1" smtClean="0">
                        <a:latin typeface="Cambria Math"/>
                        <a:ea typeface="Cambria Math"/>
                      </a:rPr>
                      <m:t>⟺</m:t>
                    </m:r>
                  </m:oMath>
                </a14:m>
                <a:r>
                  <a:rPr lang="en-US" altLang="zh-TW" sz="2800" dirty="0" smtClean="0"/>
                  <a:t> </a:t>
                </a:r>
                <a14:m>
                  <m:oMath xmlns:m="http://schemas.openxmlformats.org/officeDocument/2006/math">
                    <m:r>
                      <a:rPr lang="en-US" altLang="zh-TW" sz="2800" b="0" i="1" dirty="0" smtClean="0">
                        <a:latin typeface="Cambria Math"/>
                      </a:rPr>
                      <m:t>𝐺</m:t>
                    </m:r>
                  </m:oMath>
                </a14:m>
                <a:r>
                  <a:rPr lang="en-US" altLang="zh-TW" sz="2800" dirty="0" smtClean="0"/>
                  <a:t> </a:t>
                </a:r>
                <a:r>
                  <a:rPr lang="en-US" altLang="zh-TW" sz="2800" dirty="0"/>
                  <a:t>has a clique of size at </a:t>
                </a:r>
                <a:r>
                  <a:rPr lang="en-US" altLang="zh-TW" sz="2800" dirty="0" smtClean="0"/>
                  <a:t>least </a:t>
                </a:r>
                <a14:m>
                  <m:oMath xmlns:m="http://schemas.openxmlformats.org/officeDocument/2006/math">
                    <m:r>
                      <a:rPr lang="en-US" altLang="zh-TW" sz="2800" b="0" i="1" smtClean="0">
                        <a:latin typeface="Cambria Math"/>
                      </a:rPr>
                      <m:t>𝑘</m:t>
                    </m:r>
                  </m:oMath>
                </a14:m>
                <a:r>
                  <a:rPr lang="en-US" altLang="zh-TW" sz="2800" dirty="0" smtClean="0"/>
                  <a:t>.</a:t>
                </a:r>
              </a:p>
              <a:p>
                <a:pPr marL="514350" indent="-514350">
                  <a:spcBef>
                    <a:spcPts val="1800"/>
                  </a:spcBef>
                  <a:buSzPct val="100000"/>
                  <a:buFont typeface="+mj-lt"/>
                  <a:buAutoNum type="arabicPeriod"/>
                </a:pPr>
                <a:r>
                  <a:rPr lang="en-US" altLang="zh-TW" sz="2800" dirty="0" smtClean="0"/>
                  <a:t>Show </a:t>
                </a:r>
                <a:r>
                  <a:rPr lang="en-US" altLang="zh-TW" sz="2800" dirty="0"/>
                  <a:t>that if </a:t>
                </a:r>
                <a14:m>
                  <m:oMath xmlns:m="http://schemas.openxmlformats.org/officeDocument/2006/math">
                    <m:r>
                      <a:rPr lang="en-US" altLang="zh-TW" sz="2800" i="1">
                        <a:latin typeface="Cambria Math"/>
                      </a:rPr>
                      <m:t>𝐵</m:t>
                    </m:r>
                  </m:oMath>
                </a14:m>
                <a:r>
                  <a:rPr lang="en-US" altLang="zh-TW" sz="2800" dirty="0"/>
                  <a:t> is CNF-</a:t>
                </a:r>
                <a:r>
                  <a:rPr lang="en-US" altLang="zh-TW" sz="2800" dirty="0" err="1"/>
                  <a:t>Satisfiable</a:t>
                </a:r>
                <a:r>
                  <a:rPr lang="en-US" altLang="zh-TW" sz="2800" dirty="0"/>
                  <a:t>, </a:t>
                </a:r>
                <a14:m>
                  <m:oMath xmlns:m="http://schemas.openxmlformats.org/officeDocument/2006/math">
                    <m:r>
                      <a:rPr lang="en-US" altLang="zh-TW" sz="2800" i="1" dirty="0">
                        <a:latin typeface="Cambria Math"/>
                      </a:rPr>
                      <m:t>𝐺</m:t>
                    </m:r>
                  </m:oMath>
                </a14:m>
                <a:r>
                  <a:rPr lang="en-US" altLang="zh-TW" sz="2800" dirty="0" smtClean="0"/>
                  <a:t> </a:t>
                </a:r>
                <a:r>
                  <a:rPr lang="en-US" altLang="zh-TW" sz="2800" dirty="0"/>
                  <a:t>has a clique of size at least </a:t>
                </a:r>
                <a14:m>
                  <m:oMath xmlns:m="http://schemas.openxmlformats.org/officeDocument/2006/math">
                    <m:r>
                      <a:rPr lang="en-US" altLang="zh-TW" sz="2800" b="0" i="1" smtClean="0">
                        <a:latin typeface="Cambria Math"/>
                      </a:rPr>
                      <m:t>𝑘</m:t>
                    </m:r>
                  </m:oMath>
                </a14:m>
                <a:r>
                  <a:rPr lang="en-US" altLang="zh-TW" sz="2800" dirty="0" smtClean="0"/>
                  <a:t>: </a:t>
                </a:r>
                <a:r>
                  <a:rPr lang="en-US" altLang="zh-TW" sz="2800" dirty="0"/>
                  <a:t>If </a:t>
                </a:r>
                <a14:m>
                  <m:oMath xmlns:m="http://schemas.openxmlformats.org/officeDocument/2006/math">
                    <m:r>
                      <a:rPr lang="en-US" altLang="zh-TW" sz="2800" i="1">
                        <a:latin typeface="Cambria Math"/>
                      </a:rPr>
                      <m:t>𝐵</m:t>
                    </m:r>
                  </m:oMath>
                </a14:m>
                <a:r>
                  <a:rPr lang="en-US" altLang="zh-TW" sz="2800" dirty="0" smtClean="0"/>
                  <a:t> </a:t>
                </a:r>
                <a:r>
                  <a:rPr lang="en-US" altLang="zh-TW" sz="2800" dirty="0"/>
                  <a:t>is CNF-</a:t>
                </a:r>
                <a:r>
                  <a:rPr lang="en-US" altLang="zh-TW" sz="2800" dirty="0" err="1"/>
                  <a:t>Satisfiable</a:t>
                </a:r>
                <a:r>
                  <a:rPr lang="en-US" altLang="zh-TW" sz="2800" dirty="0"/>
                  <a:t>, there are </a:t>
                </a:r>
                <a:r>
                  <a:rPr lang="en-US" altLang="zh-TW" sz="2800" dirty="0" smtClean="0"/>
                  <a:t>truth assignments </a:t>
                </a:r>
                <a:r>
                  <a:rPr lang="en-US" altLang="zh-TW" sz="2800" dirty="0"/>
                  <a:t>for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a:rPr>
                          <m:t>𝑥</m:t>
                        </m:r>
                      </m:e>
                      <m:sub>
                        <m:r>
                          <a:rPr lang="en-US" altLang="zh-TW" sz="2800" i="1">
                            <a:latin typeface="Cambria Math"/>
                          </a:rPr>
                          <m:t>1</m:t>
                        </m:r>
                      </m:sub>
                    </m:sSub>
                  </m:oMath>
                </a14:m>
                <a:r>
                  <a:rPr lang="en-US" altLang="zh-TW" sz="2800" dirty="0"/>
                  <a:t>,</a:t>
                </a:r>
                <a14:m>
                  <m:oMath xmlns:m="http://schemas.openxmlformats.org/officeDocument/2006/math">
                    <m:sSub>
                      <m:sSubPr>
                        <m:ctrlPr>
                          <a:rPr lang="en-US" altLang="zh-TW" sz="2800" i="1" dirty="0">
                            <a:latin typeface="Cambria Math" panose="02040503050406030204" pitchFamily="18" charset="0"/>
                          </a:rPr>
                        </m:ctrlPr>
                      </m:sSubPr>
                      <m:e>
                        <m:r>
                          <a:rPr lang="en-US" altLang="zh-TW" sz="2800" i="1" dirty="0">
                            <a:latin typeface="Cambria Math"/>
                          </a:rPr>
                          <m:t>𝑥</m:t>
                        </m:r>
                      </m:e>
                      <m:sub>
                        <m:r>
                          <a:rPr lang="en-US" altLang="zh-TW" sz="2800" i="1" dirty="0">
                            <a:latin typeface="Cambria Math"/>
                          </a:rPr>
                          <m:t>2</m:t>
                        </m:r>
                      </m:sub>
                    </m:sSub>
                  </m:oMath>
                </a14:m>
                <a:r>
                  <a:rPr lang="en-US" altLang="zh-TW" sz="2800" dirty="0"/>
                  <a:t>,…,</a:t>
                </a:r>
                <a14:m>
                  <m:oMath xmlns:m="http://schemas.openxmlformats.org/officeDocument/2006/math">
                    <m:sSub>
                      <m:sSubPr>
                        <m:ctrlPr>
                          <a:rPr lang="en-US" altLang="zh-TW" sz="2800" i="1" dirty="0">
                            <a:latin typeface="Cambria Math" panose="02040503050406030204" pitchFamily="18" charset="0"/>
                          </a:rPr>
                        </m:ctrlPr>
                      </m:sSubPr>
                      <m:e>
                        <m:r>
                          <a:rPr lang="en-US" altLang="zh-TW" sz="2800" i="1" dirty="0">
                            <a:latin typeface="Cambria Math"/>
                          </a:rPr>
                          <m:t>𝑥</m:t>
                        </m:r>
                      </m:e>
                      <m:sub>
                        <m:r>
                          <a:rPr lang="en-US" altLang="zh-TW" sz="2800" i="1" dirty="0">
                            <a:latin typeface="Cambria Math"/>
                          </a:rPr>
                          <m:t>𝑛</m:t>
                        </m:r>
                      </m:sub>
                    </m:sSub>
                  </m:oMath>
                </a14:m>
                <a:r>
                  <a:rPr lang="en-US" altLang="zh-TW" sz="2800" dirty="0" smtClean="0"/>
                  <a:t> such </a:t>
                </a:r>
                <a:r>
                  <a:rPr lang="en-US" altLang="zh-TW" sz="2800" dirty="0"/>
                  <a:t>that each clause is true with these assignments. This means that </a:t>
                </a:r>
                <a:r>
                  <a:rPr lang="en-US" altLang="zh-TW" sz="2800" dirty="0" smtClean="0"/>
                  <a:t>with these assignments </a:t>
                </a:r>
                <a:r>
                  <a:rPr lang="en-US" altLang="zh-TW" sz="2800" dirty="0"/>
                  <a:t>there is at least one literal in </a:t>
                </a:r>
                <a:r>
                  <a:rPr lang="en-US" altLang="zh-TW" sz="2800" dirty="0" smtClean="0"/>
                  <a:t>each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a:rPr>
                          <m:t>𝐶</m:t>
                        </m:r>
                      </m:e>
                      <m:sub>
                        <m:r>
                          <a:rPr lang="en-US" altLang="zh-TW" sz="2800" b="0" i="1" smtClean="0">
                            <a:latin typeface="Cambria Math"/>
                          </a:rPr>
                          <m:t>𝑖</m:t>
                        </m:r>
                      </m:sub>
                    </m:sSub>
                  </m:oMath>
                </a14:m>
                <a:r>
                  <a:rPr lang="zh-TW" altLang="en-US" sz="2800" dirty="0" smtClean="0"/>
                  <a:t> </a:t>
                </a:r>
                <a:r>
                  <a:rPr lang="en-US" altLang="zh-TW" sz="2800" dirty="0"/>
                  <a:t>that is true</a:t>
                </a:r>
                <a:r>
                  <a:rPr lang="en-US" altLang="zh-TW" sz="2800" dirty="0" smtClean="0"/>
                  <a:t>. </a:t>
                </a:r>
                <a:r>
                  <a:rPr lang="en-US" altLang="zh-TW" sz="2800" dirty="0"/>
                  <a:t>Pick one such literal from </a:t>
                </a:r>
                <a:r>
                  <a:rPr lang="en-US" altLang="zh-TW" sz="2800" dirty="0" smtClean="0"/>
                  <a:t>each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a:rPr>
                          <m:t>𝐶</m:t>
                        </m:r>
                      </m:e>
                      <m:sub>
                        <m:r>
                          <a:rPr lang="en-US" altLang="zh-TW" sz="2800" i="1">
                            <a:latin typeface="Cambria Math"/>
                          </a:rPr>
                          <m:t>𝑖</m:t>
                        </m:r>
                      </m:sub>
                    </m:sSub>
                  </m:oMath>
                </a14:m>
                <a:r>
                  <a:rPr lang="en-US" altLang="zh-TW" sz="2800" dirty="0" smtClean="0"/>
                  <a:t>.</a:t>
                </a:r>
                <a:r>
                  <a:rPr lang="zh-TW" altLang="en-US" sz="2800" dirty="0"/>
                  <a:t> </a:t>
                </a:r>
                <a:r>
                  <a:rPr lang="en-US" altLang="zh-TW" sz="2800" dirty="0"/>
                  <a:t>Then </a:t>
                </a:r>
                <a:r>
                  <a:rPr lang="en-US" altLang="zh-TW" sz="2800" dirty="0" smtClean="0"/>
                  <a:t>let </a:t>
                </a:r>
                <a:r>
                  <a:rPr lang="en-US" altLang="zh-TW" sz="2400" dirty="0" smtClean="0"/>
                  <a:t>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a:rPr>
                          <m:t>𝑉</m:t>
                        </m:r>
                      </m:e>
                      <m:sup>
                        <m:r>
                          <a:rPr lang="en-US" altLang="zh-TW" sz="2400" b="0" i="1" smtClean="0">
                            <a:latin typeface="Cambria Math"/>
                          </a:rPr>
                          <m:t>′</m:t>
                        </m:r>
                      </m:sup>
                    </m:sSup>
                    <m:r>
                      <a:rPr lang="en-US" altLang="zh-TW" sz="2400" b="0" i="1" smtClean="0">
                        <a:latin typeface="Cambria Math"/>
                      </a:rPr>
                      <m:t>={</m:t>
                    </m:r>
                    <m:d>
                      <m:dPr>
                        <m:ctrlPr>
                          <a:rPr lang="en-US" altLang="zh-TW" sz="2400" b="0" i="1" smtClean="0">
                            <a:latin typeface="Cambria Math" panose="02040503050406030204" pitchFamily="18" charset="0"/>
                          </a:rPr>
                        </m:ctrlPr>
                      </m:dPr>
                      <m:e>
                        <m:r>
                          <a:rPr lang="en-US" altLang="zh-TW" sz="2400" b="0" i="1" smtClean="0">
                            <a:latin typeface="Cambria Math"/>
                          </a:rPr>
                          <m:t>𝑦</m:t>
                        </m:r>
                        <m:r>
                          <a:rPr lang="en-US" altLang="zh-TW" sz="2400" b="0" i="1" smtClean="0">
                            <a:latin typeface="Cambria Math"/>
                          </a:rPr>
                          <m:t>,</m:t>
                        </m:r>
                        <m:r>
                          <a:rPr lang="en-US" altLang="zh-TW" sz="2400" b="0" i="1" smtClean="0">
                            <a:latin typeface="Cambria Math"/>
                          </a:rPr>
                          <m:t>𝑖</m:t>
                        </m:r>
                      </m:e>
                    </m:d>
                    <m:r>
                      <a:rPr lang="en-US" altLang="zh-TW" sz="2400" b="0" i="1" smtClean="0">
                        <a:latin typeface="Cambria Math"/>
                      </a:rPr>
                      <m:t> </m:t>
                    </m:r>
                    <m:r>
                      <a:rPr lang="en-US" altLang="zh-TW" sz="2400" b="0" i="1" smtClean="0">
                        <a:latin typeface="Cambria Math"/>
                      </a:rPr>
                      <m:t>𝑠𝑢𝑐h</m:t>
                    </m:r>
                    <m:r>
                      <a:rPr lang="en-US" altLang="zh-TW" sz="2400" b="0" i="1" smtClean="0">
                        <a:latin typeface="Cambria Math"/>
                      </a:rPr>
                      <m:t> </m:t>
                    </m:r>
                    <m:r>
                      <a:rPr lang="en-US" altLang="zh-TW" sz="2400" b="0" i="1" smtClean="0">
                        <a:latin typeface="Cambria Math"/>
                      </a:rPr>
                      <m:t>𝑡h𝑎𝑡</m:t>
                    </m:r>
                    <m:r>
                      <a:rPr lang="en-US" altLang="zh-TW" sz="2400" b="0" i="1" smtClean="0">
                        <a:latin typeface="Cambria Math"/>
                      </a:rPr>
                      <m:t> </m:t>
                    </m:r>
                    <m:r>
                      <a:rPr lang="en-US" altLang="zh-TW" sz="2400" b="0" i="1" smtClean="0">
                        <a:latin typeface="Cambria Math"/>
                      </a:rPr>
                      <m:t>𝑦</m:t>
                    </m:r>
                    <m:r>
                      <a:rPr lang="en-US" altLang="zh-TW" sz="2400" b="0" i="1" smtClean="0">
                        <a:latin typeface="Cambria Math"/>
                      </a:rPr>
                      <m:t> </m:t>
                    </m:r>
                    <m:r>
                      <a:rPr lang="en-US" altLang="zh-TW" sz="2400" b="0" i="1" smtClean="0">
                        <a:latin typeface="Cambria Math"/>
                      </a:rPr>
                      <m:t>𝑖𝑠</m:t>
                    </m:r>
                    <m:r>
                      <a:rPr lang="en-US" altLang="zh-TW" sz="2400" b="0" i="1" smtClean="0">
                        <a:latin typeface="Cambria Math"/>
                      </a:rPr>
                      <m:t> </m:t>
                    </m:r>
                    <m:r>
                      <a:rPr lang="en-US" altLang="zh-TW" sz="2400" b="0" i="1" smtClean="0">
                        <a:latin typeface="Cambria Math"/>
                      </a:rPr>
                      <m:t>𝑡h𝑒</m:t>
                    </m:r>
                    <m:r>
                      <a:rPr lang="en-US" altLang="zh-TW" sz="2400" b="0" i="1" smtClean="0">
                        <a:latin typeface="Cambria Math"/>
                      </a:rPr>
                      <m:t> </m:t>
                    </m:r>
                    <m:r>
                      <a:rPr lang="en-US" altLang="zh-TW" sz="2400" b="0" i="1" smtClean="0">
                        <a:latin typeface="Cambria Math"/>
                      </a:rPr>
                      <m:t>𝑡𝑟𝑢𝑒</m:t>
                    </m:r>
                    <m:r>
                      <a:rPr lang="en-US" altLang="zh-TW" sz="2400" b="0" i="1" smtClean="0">
                        <a:latin typeface="Cambria Math"/>
                      </a:rPr>
                      <m:t> </m:t>
                    </m:r>
                    <m:r>
                      <a:rPr lang="en-US" altLang="zh-TW" sz="2400" b="0" i="1" smtClean="0">
                        <a:latin typeface="Cambria Math"/>
                      </a:rPr>
                      <m:t>𝑙𝑖𝑡𝑒𝑟𝑎𝑙</m:t>
                    </m:r>
                    <m:r>
                      <a:rPr lang="en-US" altLang="zh-TW" sz="2400" b="0" i="1" smtClean="0">
                        <a:latin typeface="Cambria Math"/>
                      </a:rPr>
                      <m:t> </m:t>
                    </m:r>
                    <m:r>
                      <a:rPr lang="en-US" altLang="zh-TW" sz="2400" b="0" i="1" smtClean="0">
                        <a:latin typeface="Cambria Math"/>
                      </a:rPr>
                      <m:t>𝑝𝑖𝑐𝑘𝑒𝑑</m:t>
                    </m:r>
                    <m:r>
                      <a:rPr lang="en-US" altLang="zh-TW" sz="2400" b="0" i="1" smtClean="0">
                        <a:latin typeface="Cambria Math"/>
                      </a:rPr>
                      <m:t> </m:t>
                    </m:r>
                    <m:r>
                      <a:rPr lang="en-US" altLang="zh-TW" sz="2400" b="0" i="1" smtClean="0">
                        <a:latin typeface="Cambria Math"/>
                      </a:rPr>
                      <m:t>𝑓𝑟𝑜𝑚</m:t>
                    </m:r>
                    <m:r>
                      <a:rPr lang="en-US" altLang="zh-TW" sz="2400" b="0" i="1" smtClean="0">
                        <a:latin typeface="Cambria Math"/>
                      </a:rPr>
                      <m:t> </m:t>
                    </m:r>
                    <m:sSub>
                      <m:sSubPr>
                        <m:ctrlPr>
                          <a:rPr lang="en-US" altLang="zh-TW" sz="2400" b="0" i="1" smtClean="0">
                            <a:latin typeface="Cambria Math" panose="02040503050406030204" pitchFamily="18" charset="0"/>
                          </a:rPr>
                        </m:ctrlPr>
                      </m:sSubPr>
                      <m:e>
                        <m:r>
                          <a:rPr lang="en-US" altLang="zh-TW" sz="2400" b="0" i="1" smtClean="0">
                            <a:latin typeface="Cambria Math"/>
                          </a:rPr>
                          <m:t>𝐶</m:t>
                        </m:r>
                      </m:e>
                      <m:sub>
                        <m:r>
                          <a:rPr lang="en-US" altLang="zh-TW" sz="2400" b="0" i="1" smtClean="0">
                            <a:latin typeface="Cambria Math"/>
                          </a:rPr>
                          <m:t>𝑖</m:t>
                        </m:r>
                      </m:sub>
                    </m:sSub>
                    <m:r>
                      <a:rPr lang="en-US" altLang="zh-TW" sz="2400" b="0" i="1" smtClean="0">
                        <a:latin typeface="Cambria Math"/>
                      </a:rPr>
                      <m:t>}</m:t>
                    </m:r>
                  </m:oMath>
                </a14:m>
                <a:endParaRPr lang="en-US" altLang="zh-TW" sz="2400" dirty="0"/>
              </a:p>
              <a:p>
                <a:pPr marL="0" indent="0">
                  <a:buSzPct val="100000"/>
                  <a:buNone/>
                </a:pPr>
                <a:r>
                  <a:rPr lang="en-US" altLang="zh-TW" sz="2800" dirty="0" smtClean="0"/>
                  <a:t>      Clearly</a:t>
                </a:r>
                <a:r>
                  <a:rPr lang="en-US" altLang="zh-TW" sz="2800" dirty="0"/>
                  <a:t>,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oMath>
                </a14:m>
                <a:r>
                  <a:rPr lang="en-US" altLang="zh-TW" sz="2800" dirty="0" smtClean="0"/>
                  <a:t> </a:t>
                </a:r>
                <a:r>
                  <a:rPr lang="en-US" altLang="zh-TW" sz="2800" dirty="0"/>
                  <a:t>forms a clique in </a:t>
                </a:r>
                <a14:m>
                  <m:oMath xmlns:m="http://schemas.openxmlformats.org/officeDocument/2006/math">
                    <m:r>
                      <a:rPr lang="en-US" altLang="zh-TW" sz="2800" i="1" dirty="0">
                        <a:latin typeface="Cambria Math"/>
                      </a:rPr>
                      <m:t>𝐺</m:t>
                    </m:r>
                  </m:oMath>
                </a14:m>
                <a:r>
                  <a:rPr lang="en-US" altLang="zh-TW" sz="2800" i="1" dirty="0" smtClean="0"/>
                  <a:t> </a:t>
                </a:r>
                <a:r>
                  <a:rPr lang="en-US" altLang="zh-TW" sz="2800" dirty="0"/>
                  <a:t>of size </a:t>
                </a:r>
                <a14:m>
                  <m:oMath xmlns:m="http://schemas.openxmlformats.org/officeDocument/2006/math">
                    <m:r>
                      <a:rPr lang="en-US" altLang="zh-TW" sz="2800" b="0" i="1" smtClean="0">
                        <a:latin typeface="Cambria Math"/>
                      </a:rPr>
                      <m:t>𝑘</m:t>
                    </m:r>
                  </m:oMath>
                </a14:m>
                <a:r>
                  <a:rPr lang="en-US" altLang="zh-TW" sz="2800" i="1" dirty="0" smtClean="0"/>
                  <a:t>.</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96752"/>
                <a:ext cx="8435280" cy="5328592"/>
              </a:xfrm>
              <a:blipFill rotWithShape="1">
                <a:blip r:embed="rId2"/>
                <a:stretch>
                  <a:fillRect l="-1445" t="-1144" r="-36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58</a:t>
            </a:fld>
            <a:endParaRPr lang="en-US" altLang="zh-TW"/>
          </a:p>
        </p:txBody>
      </p:sp>
    </p:spTree>
    <p:extLst>
      <p:ext uri="{BB962C8B-B14F-4D97-AF65-F5344CB8AC3E}">
        <p14:creationId xmlns:p14="http://schemas.microsoft.com/office/powerpoint/2010/main" val="33490681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l"/>
            <a:r>
              <a:rPr lang="en-US" altLang="zh-TW" sz="3200" dirty="0">
                <a:latin typeface="+mn-lt"/>
              </a:rPr>
              <a:t>NP-Complete </a:t>
            </a:r>
            <a:r>
              <a:rPr lang="en-US" altLang="zh-TW" sz="3200" dirty="0" smtClean="0">
                <a:latin typeface="+mn-lt"/>
              </a:rPr>
              <a:t>Problems - </a:t>
            </a:r>
            <a:r>
              <a:rPr lang="en-US" altLang="zh-TW" sz="3100" dirty="0">
                <a:solidFill>
                  <a:srgbClr val="C00000"/>
                </a:solidFill>
                <a:latin typeface="+mn-lt"/>
              </a:rPr>
              <a:t>Clique Decision problem </a:t>
            </a:r>
            <a:endParaRPr lang="zh-TW" altLang="en-US" sz="2800" dirty="0">
              <a:solidFill>
                <a:srgbClr val="C00000"/>
              </a:solidFill>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96752"/>
                <a:ext cx="8435280" cy="5089768"/>
              </a:xfrm>
            </p:spPr>
            <p:txBody>
              <a:bodyPr>
                <a:normAutofit/>
              </a:bodyPr>
              <a:lstStyle/>
              <a:p>
                <a:pPr marL="514350" indent="-514350">
                  <a:buSzPct val="100000"/>
                  <a:buFont typeface="+mj-lt"/>
                  <a:buAutoNum type="arabicPeriod" startAt="2"/>
                </a:pPr>
                <a:r>
                  <a:rPr lang="en-US" altLang="zh-TW" sz="2800" dirty="0" smtClean="0"/>
                  <a:t>Show that if </a:t>
                </a:r>
                <a:r>
                  <a:rPr lang="en-US" altLang="zh-TW" sz="2800" i="1" dirty="0"/>
                  <a:t>C </a:t>
                </a:r>
                <a:r>
                  <a:rPr lang="en-US" altLang="zh-TW" sz="2800" dirty="0"/>
                  <a:t>has a clique of size at least </a:t>
                </a:r>
                <a14:m>
                  <m:oMath xmlns:m="http://schemas.openxmlformats.org/officeDocument/2006/math">
                    <m:r>
                      <a:rPr lang="en-US" altLang="zh-TW" sz="2800" i="1">
                        <a:latin typeface="Cambria Math"/>
                      </a:rPr>
                      <m:t>𝑘</m:t>
                    </m:r>
                  </m:oMath>
                </a14:m>
                <a:r>
                  <a:rPr lang="en-US" altLang="zh-TW" sz="2800" dirty="0" smtClean="0"/>
                  <a:t>, </a:t>
                </a:r>
                <a:r>
                  <a:rPr lang="en-US" altLang="zh-TW" sz="2800" i="1" dirty="0"/>
                  <a:t>B </a:t>
                </a:r>
                <a:r>
                  <a:rPr lang="en-US" altLang="zh-TW" sz="2800" dirty="0"/>
                  <a:t>is CNF-</a:t>
                </a:r>
                <a:r>
                  <a:rPr lang="en-US" altLang="zh-TW" sz="2800" dirty="0" err="1"/>
                  <a:t>Satisfiable</a:t>
                </a:r>
                <a:r>
                  <a:rPr lang="en-US" altLang="zh-TW" sz="2800" dirty="0" smtClean="0"/>
                  <a:t>: </a:t>
                </a:r>
                <a:r>
                  <a:rPr lang="en-US" altLang="zh-TW" sz="2800" dirty="0"/>
                  <a:t>Because there cannot be an edge from </a:t>
                </a:r>
                <a:r>
                  <a:rPr lang="en-US" altLang="zh-TW" sz="2800" dirty="0" smtClean="0"/>
                  <a:t>a vertex </a:t>
                </a:r>
                <a:r>
                  <a:rPr lang="en-US" altLang="zh-TW" sz="2800" dirty="0"/>
                  <a:t>(</a:t>
                </a:r>
                <a:r>
                  <a:rPr lang="en-US" altLang="zh-TW" sz="2800" i="1" dirty="0"/>
                  <a:t>y</a:t>
                </a:r>
                <a:r>
                  <a:rPr lang="en-US" altLang="zh-TW" sz="2800" dirty="0"/>
                  <a:t>, </a:t>
                </a:r>
                <a:r>
                  <a:rPr lang="en-US" altLang="zh-TW" sz="2800" i="1" dirty="0"/>
                  <a:t>i</a:t>
                </a:r>
                <a:r>
                  <a:rPr lang="en-US" altLang="zh-TW" sz="2800" dirty="0"/>
                  <a:t>) to a vertex (</a:t>
                </a:r>
                <a:r>
                  <a:rPr lang="en-US" altLang="zh-TW" sz="2800" i="1" dirty="0"/>
                  <a:t>z</a:t>
                </a:r>
                <a:r>
                  <a:rPr lang="en-US" altLang="zh-TW" sz="2800" dirty="0"/>
                  <a:t>, </a:t>
                </a:r>
                <a:r>
                  <a:rPr lang="en-US" altLang="zh-TW" sz="2800" i="1" dirty="0"/>
                  <a:t>i</a:t>
                </a:r>
                <a:r>
                  <a:rPr lang="en-US" altLang="zh-TW" sz="2800" dirty="0" smtClean="0"/>
                  <a:t>), </a:t>
                </a:r>
                <a:r>
                  <a:rPr lang="en-US" altLang="zh-TW" sz="2800" dirty="0"/>
                  <a:t>the indices in the vertices in a clique must all be different</a:t>
                </a:r>
                <a:r>
                  <a:rPr lang="en-US" altLang="zh-TW" sz="2800" dirty="0" smtClean="0"/>
                  <a:t>. </a:t>
                </a:r>
                <a:r>
                  <a:rPr lang="en-US" altLang="zh-TW" sz="2800" dirty="0"/>
                  <a:t>Because there are only </a:t>
                </a:r>
                <a14:m>
                  <m:oMath xmlns:m="http://schemas.openxmlformats.org/officeDocument/2006/math">
                    <m:r>
                      <a:rPr lang="en-US" altLang="zh-TW" sz="2800" i="1">
                        <a:latin typeface="Cambria Math"/>
                      </a:rPr>
                      <m:t>𝑘</m:t>
                    </m:r>
                  </m:oMath>
                </a14:m>
                <a:r>
                  <a:rPr lang="en-US" altLang="zh-TW" sz="2800" i="1" dirty="0" smtClean="0"/>
                  <a:t> </a:t>
                </a:r>
                <a:r>
                  <a:rPr lang="en-US" altLang="zh-TW" sz="2800" dirty="0" smtClean="0"/>
                  <a:t>different </a:t>
                </a:r>
                <a:r>
                  <a:rPr lang="en-US" altLang="zh-TW" sz="2800" dirty="0"/>
                  <a:t>indices, this means that a clique can have at most </a:t>
                </a:r>
                <a14:m>
                  <m:oMath xmlns:m="http://schemas.openxmlformats.org/officeDocument/2006/math">
                    <m:r>
                      <a:rPr lang="en-US" altLang="zh-TW" sz="2800" i="1">
                        <a:latin typeface="Cambria Math"/>
                      </a:rPr>
                      <m:t>𝑘</m:t>
                    </m:r>
                  </m:oMath>
                </a14:m>
                <a:r>
                  <a:rPr lang="en-US" altLang="zh-TW" sz="2800" i="1" dirty="0" smtClean="0"/>
                  <a:t> </a:t>
                </a:r>
                <a:r>
                  <a:rPr lang="en-US" altLang="zh-TW" sz="2800" dirty="0"/>
                  <a:t>vertices</a:t>
                </a:r>
                <a:r>
                  <a:rPr lang="en-US" altLang="zh-TW" sz="2800" dirty="0" smtClean="0"/>
                  <a:t>. </a:t>
                </a:r>
              </a:p>
              <a:p>
                <a:pPr marL="400050" lvl="1" indent="0">
                  <a:buSzPct val="100000"/>
                  <a:buNone/>
                </a:pPr>
                <a:r>
                  <a:rPr lang="zh-TW" altLang="en-US" dirty="0" smtClean="0"/>
                  <a:t> </a:t>
                </a:r>
                <a:r>
                  <a:rPr lang="en-US" altLang="zh-TW" dirty="0" smtClean="0"/>
                  <a:t>So </a:t>
                </a:r>
                <a:r>
                  <a:rPr lang="en-US" altLang="zh-TW" dirty="0"/>
                  <a:t>if </a:t>
                </a:r>
                <a:r>
                  <a:rPr lang="en-US" altLang="zh-TW" i="1" dirty="0"/>
                  <a:t>G </a:t>
                </a:r>
                <a:r>
                  <a:rPr lang="en-US" altLang="zh-TW" dirty="0"/>
                  <a:t>has a </a:t>
                </a:r>
                <a:r>
                  <a:rPr lang="en-US" altLang="zh-TW" dirty="0" smtClean="0"/>
                  <a:t>clique </a:t>
                </a:r>
                <a14:m>
                  <m:oMath xmlns:m="http://schemas.openxmlformats.org/officeDocument/2006/math">
                    <m:r>
                      <a:rPr lang="en-US" altLang="zh-TW" b="0" i="1" smtClean="0">
                        <a:latin typeface="Cambria Math"/>
                      </a:rPr>
                      <m:t>(</m:t>
                    </m:r>
                    <m:sSup>
                      <m:sSupPr>
                        <m:ctrlPr>
                          <a:rPr lang="en-US" altLang="zh-TW" b="0" i="1" smtClean="0">
                            <a:latin typeface="Cambria Math" panose="02040503050406030204" pitchFamily="18" charset="0"/>
                          </a:rPr>
                        </m:ctrlPr>
                      </m:sSupPr>
                      <m:e>
                        <m:r>
                          <a:rPr lang="en-US" altLang="zh-TW" b="0" i="1" smtClean="0">
                            <a:latin typeface="Cambria Math"/>
                          </a:rPr>
                          <m:t>𝑉</m:t>
                        </m:r>
                      </m:e>
                      <m:sup>
                        <m:r>
                          <a:rPr lang="en-US" altLang="zh-TW" b="0" i="1" smtClean="0">
                            <a:latin typeface="Cambria Math"/>
                          </a:rPr>
                          <m:t>′</m:t>
                        </m:r>
                      </m:sup>
                    </m:sSup>
                    <m:r>
                      <a:rPr lang="en-US" altLang="zh-TW" b="0" i="1" smtClean="0">
                        <a:latin typeface="Cambria Math"/>
                      </a:rPr>
                      <m:t>,</m:t>
                    </m:r>
                    <m:sSup>
                      <m:sSupPr>
                        <m:ctrlPr>
                          <a:rPr lang="en-US" altLang="zh-TW" b="0" i="1" smtClean="0">
                            <a:latin typeface="Cambria Math" panose="02040503050406030204" pitchFamily="18" charset="0"/>
                          </a:rPr>
                        </m:ctrlPr>
                      </m:sSupPr>
                      <m:e>
                        <m:r>
                          <a:rPr lang="en-US" altLang="zh-TW" b="0" i="1" smtClean="0">
                            <a:latin typeface="Cambria Math"/>
                          </a:rPr>
                          <m:t>𝐸</m:t>
                        </m:r>
                      </m:e>
                      <m:sup>
                        <m:r>
                          <a:rPr lang="en-US" altLang="zh-TW" b="0" i="1" smtClean="0">
                            <a:latin typeface="Cambria Math"/>
                          </a:rPr>
                          <m:t>′</m:t>
                        </m:r>
                      </m:sup>
                    </m:sSup>
                    <m:r>
                      <a:rPr lang="en-US" altLang="zh-TW" b="0" i="1" smtClean="0">
                        <a:latin typeface="Cambria Math"/>
                      </a:rPr>
                      <m:t>)</m:t>
                    </m:r>
                  </m:oMath>
                </a14:m>
                <a:r>
                  <a:rPr lang="zh-TW" altLang="en-US" dirty="0" smtClean="0"/>
                  <a:t> </a:t>
                </a:r>
                <a:r>
                  <a:rPr lang="en-US" altLang="zh-TW" dirty="0"/>
                  <a:t>of size at </a:t>
                </a:r>
                <a:r>
                  <a:rPr lang="en-US" altLang="zh-TW" dirty="0" smtClean="0"/>
                  <a:t>least </a:t>
                </a:r>
                <a14:m>
                  <m:oMath xmlns:m="http://schemas.openxmlformats.org/officeDocument/2006/math">
                    <m:r>
                      <a:rPr lang="en-US" altLang="zh-TW" i="1">
                        <a:latin typeface="Cambria Math"/>
                      </a:rPr>
                      <m:t>𝑘</m:t>
                    </m:r>
                  </m:oMath>
                </a14:m>
                <a:r>
                  <a:rPr lang="en-US" altLang="zh-TW" dirty="0" smtClean="0"/>
                  <a:t>, </a:t>
                </a:r>
                <a:r>
                  <a:rPr lang="en-US" altLang="zh-TW" dirty="0"/>
                  <a:t>the </a:t>
                </a:r>
                <a:r>
                  <a:rPr lang="zh-TW" altLang="en-US" dirty="0" smtClean="0"/>
                  <a:t>   </a:t>
                </a:r>
                <a:r>
                  <a:rPr lang="en-US" altLang="zh-TW" dirty="0" smtClean="0"/>
                  <a:t>number </a:t>
                </a:r>
                <a:r>
                  <a:rPr lang="en-US" altLang="zh-TW" dirty="0"/>
                  <a:t>of vertices in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a:rPr>
                          <m:t>𝑉</m:t>
                        </m:r>
                      </m:e>
                      <m:sup>
                        <m:r>
                          <a:rPr lang="en-US" altLang="zh-TW" b="0" i="1" smtClean="0">
                            <a:latin typeface="Cambria Math"/>
                          </a:rPr>
                          <m:t>′</m:t>
                        </m:r>
                      </m:sup>
                    </m:sSup>
                  </m:oMath>
                </a14:m>
                <a:r>
                  <a:rPr lang="en-US" altLang="zh-TW" dirty="0" smtClean="0"/>
                  <a:t> </a:t>
                </a:r>
                <a:r>
                  <a:rPr lang="en-US" altLang="zh-TW" dirty="0"/>
                  <a:t>must </a:t>
                </a:r>
                <a:r>
                  <a:rPr lang="en-US" altLang="zh-TW" dirty="0" smtClean="0"/>
                  <a:t>be </a:t>
                </a:r>
                <a:r>
                  <a:rPr lang="en-US" altLang="zh-TW" dirty="0"/>
                  <a:t>exactly </a:t>
                </a:r>
                <a14:m>
                  <m:oMath xmlns:m="http://schemas.openxmlformats.org/officeDocument/2006/math">
                    <m:r>
                      <a:rPr lang="en-US" altLang="zh-TW" b="0" i="1" smtClean="0">
                        <a:latin typeface="Cambria Math"/>
                      </a:rPr>
                      <m:t>𝑘</m:t>
                    </m:r>
                  </m:oMath>
                </a14:m>
                <a:r>
                  <a:rPr lang="en-US" altLang="zh-TW" dirty="0" smtClean="0"/>
                  <a:t>.  Therefore</a:t>
                </a:r>
                <a:r>
                  <a:rPr lang="en-US" altLang="zh-TW" dirty="0"/>
                  <a:t>, if we </a:t>
                </a:r>
                <a:r>
                  <a:rPr lang="en-US" altLang="zh-TW" dirty="0" smtClean="0"/>
                  <a:t>set</a:t>
                </a:r>
              </a:p>
              <a:p>
                <a:pPr marL="0" indent="0">
                  <a:buNone/>
                </a:pPr>
                <a14:m>
                  <m:oMathPara xmlns:m="http://schemas.openxmlformats.org/officeDocument/2006/math">
                    <m:oMathParaPr>
                      <m:jc m:val="centerGroup"/>
                    </m:oMathParaPr>
                    <m:oMath xmlns:m="http://schemas.openxmlformats.org/officeDocument/2006/math">
                      <m:r>
                        <a:rPr lang="en-US" altLang="zh-TW" sz="2800" b="0" i="1" smtClean="0">
                          <a:latin typeface="Cambria Math"/>
                        </a:rPr>
                        <m:t>𝑆</m:t>
                      </m:r>
                      <m:r>
                        <a:rPr lang="en-US" altLang="zh-TW" sz="2800" b="0" i="1" smtClean="0">
                          <a:latin typeface="Cambria Math"/>
                        </a:rPr>
                        <m:t>={</m:t>
                      </m:r>
                      <m:r>
                        <a:rPr lang="en-US" altLang="zh-TW" sz="2800" b="0" i="1" smtClean="0">
                          <a:latin typeface="Cambria Math"/>
                        </a:rPr>
                        <m:t>𝑦</m:t>
                      </m:r>
                      <m:r>
                        <a:rPr lang="en-US" altLang="zh-TW" sz="2800" b="0" i="1" smtClean="0">
                          <a:latin typeface="Cambria Math"/>
                        </a:rPr>
                        <m:t> </m:t>
                      </m:r>
                      <m:r>
                        <a:rPr lang="en-US" altLang="zh-TW" sz="2800" b="0" i="1" smtClean="0">
                          <a:latin typeface="Cambria Math"/>
                        </a:rPr>
                        <m:t>𝑠𝑢𝑐h</m:t>
                      </m:r>
                      <m:r>
                        <a:rPr lang="en-US" altLang="zh-TW" sz="2800" b="0" i="1" smtClean="0">
                          <a:latin typeface="Cambria Math"/>
                        </a:rPr>
                        <m:t> </m:t>
                      </m:r>
                      <m:r>
                        <a:rPr lang="en-US" altLang="zh-TW" sz="2800" b="0" i="1" smtClean="0">
                          <a:latin typeface="Cambria Math"/>
                        </a:rPr>
                        <m:t>𝑡h𝑎𝑡</m:t>
                      </m:r>
                      <m:r>
                        <a:rPr lang="en-US" altLang="zh-TW" sz="2800" b="0" i="1" smtClean="0">
                          <a:latin typeface="Cambria Math"/>
                        </a:rPr>
                        <m:t> (</m:t>
                      </m:r>
                      <m:r>
                        <a:rPr lang="en-US" altLang="zh-TW" sz="2800" b="0" i="1" smtClean="0">
                          <a:latin typeface="Cambria Math"/>
                        </a:rPr>
                        <m:t>𝑦</m:t>
                      </m:r>
                      <m:r>
                        <a:rPr lang="en-US" altLang="zh-TW" sz="2800" b="0" i="1" smtClean="0">
                          <a:latin typeface="Cambria Math"/>
                        </a:rPr>
                        <m:t>,</m:t>
                      </m:r>
                      <m:r>
                        <a:rPr lang="en-US" altLang="zh-TW" sz="2800" b="0" i="1" smtClean="0">
                          <a:latin typeface="Cambria Math"/>
                        </a:rPr>
                        <m:t>𝑖</m:t>
                      </m:r>
                      <m:r>
                        <a:rPr lang="en-US" altLang="zh-TW" sz="2800" b="0" i="1" smtClean="0">
                          <a:latin typeface="Cambria Math"/>
                        </a:rPr>
                        <m:t>)∈</m:t>
                      </m:r>
                      <m:sSup>
                        <m:sSupPr>
                          <m:ctrlPr>
                            <a:rPr lang="en-US" altLang="zh-TW" sz="2800" b="0" i="1" smtClean="0">
                              <a:latin typeface="Cambria Math" panose="02040503050406030204" pitchFamily="18" charset="0"/>
                              <a:ea typeface="Cambria Math"/>
                            </a:rPr>
                          </m:ctrlPr>
                        </m:sSupPr>
                        <m:e>
                          <m:r>
                            <a:rPr lang="en-US" altLang="zh-TW" sz="2800" b="0" i="1" smtClean="0">
                              <a:latin typeface="Cambria Math"/>
                              <a:ea typeface="Cambria Math"/>
                            </a:rPr>
                            <m:t>𝑉</m:t>
                          </m:r>
                        </m:e>
                        <m:sup>
                          <m:r>
                            <a:rPr lang="en-US" altLang="zh-TW" sz="2800" b="0" i="1" smtClean="0">
                              <a:latin typeface="Cambria Math"/>
                              <a:ea typeface="Cambria Math"/>
                            </a:rPr>
                            <m:t>′</m:t>
                          </m:r>
                        </m:sup>
                      </m:sSup>
                      <m:r>
                        <a:rPr lang="en-US" altLang="zh-TW" sz="2800" b="0" i="1" smtClean="0">
                          <a:latin typeface="Cambria Math"/>
                        </a:rPr>
                        <m:t>}</m:t>
                      </m:r>
                    </m:oMath>
                  </m:oMathPara>
                </a14:m>
                <a:endParaRPr lang="en-US" altLang="zh-TW" sz="2800" dirty="0" smtClean="0"/>
              </a:p>
              <a:p>
                <a:pPr marL="400050" lvl="1" indent="0">
                  <a:buNone/>
                </a:pPr>
                <a:r>
                  <a:rPr lang="en-US" altLang="zh-TW" i="1" dirty="0" smtClean="0"/>
                  <a:t>   </a:t>
                </a:r>
                <a14:m>
                  <m:oMath xmlns:m="http://schemas.openxmlformats.org/officeDocument/2006/math">
                    <m:r>
                      <a:rPr lang="en-US" altLang="zh-TW" b="0" i="1" smtClean="0">
                        <a:latin typeface="Cambria Math"/>
                      </a:rPr>
                      <m:t>𝑆</m:t>
                    </m:r>
                  </m:oMath>
                </a14:m>
                <a:r>
                  <a:rPr lang="en-US" altLang="zh-TW" i="1" dirty="0" smtClean="0"/>
                  <a:t> </a:t>
                </a:r>
                <a:r>
                  <a:rPr lang="en-US" altLang="zh-TW" dirty="0"/>
                  <a:t>contains </a:t>
                </a:r>
                <a14:m>
                  <m:oMath xmlns:m="http://schemas.openxmlformats.org/officeDocument/2006/math">
                    <m:r>
                      <a:rPr lang="en-US" altLang="zh-TW" b="0" i="1" smtClean="0">
                        <a:latin typeface="Cambria Math"/>
                      </a:rPr>
                      <m:t>𝑘</m:t>
                    </m:r>
                  </m:oMath>
                </a14:m>
                <a:r>
                  <a:rPr lang="en-US" altLang="zh-TW" dirty="0" smtClean="0"/>
                  <a:t> literals.</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96752"/>
                <a:ext cx="8435280" cy="5089768"/>
              </a:xfrm>
              <a:blipFill rotWithShape="0">
                <a:blip r:embed="rId2"/>
                <a:stretch>
                  <a:fillRect l="-1373" t="-1198" b="-71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59</a:t>
            </a:fld>
            <a:endParaRPr lang="en-US" altLang="zh-TW"/>
          </a:p>
        </p:txBody>
      </p:sp>
    </p:spTree>
    <p:extLst>
      <p:ext uri="{BB962C8B-B14F-4D97-AF65-F5344CB8AC3E}">
        <p14:creationId xmlns:p14="http://schemas.microsoft.com/office/powerpoint/2010/main" val="357173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t>Input size</a:t>
            </a:r>
            <a:endParaRPr lang="zh-TW" altLang="en-US" sz="32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435280" cy="4968552"/>
              </a:xfrm>
            </p:spPr>
            <p:txBody>
              <a:bodyPr>
                <a:normAutofit lnSpcReduction="10000"/>
              </a:bodyPr>
              <a:lstStyle/>
              <a:p>
                <a:pPr>
                  <a:buFont typeface="Wingdings" pitchFamily="2" charset="2"/>
                  <a:buChar char="Ø"/>
                </a:pPr>
                <a:r>
                  <a:rPr lang="en-US" altLang="zh-TW" sz="2800" dirty="0" smtClean="0"/>
                  <a:t>The number of passes through the while loop in this prime-checking algorithm is clearly in </a:t>
                </a:r>
                <a14:m>
                  <m:oMath xmlns:m="http://schemas.openxmlformats.org/officeDocument/2006/math">
                    <m:r>
                      <m:rPr>
                        <m:sty m:val="p"/>
                      </m:rPr>
                      <a:rPr lang="el-GR" altLang="zh-TW" sz="2800" i="1" smtClean="0">
                        <a:latin typeface="Cambria Math"/>
                        <a:ea typeface="Cambria Math"/>
                      </a:rPr>
                      <m:t>Θ</m:t>
                    </m:r>
                    <m:r>
                      <a:rPr lang="en-US" altLang="zh-TW" sz="2800" b="0" i="1" smtClean="0">
                        <a:latin typeface="Cambria Math"/>
                        <a:ea typeface="Cambria Math"/>
                      </a:rPr>
                      <m:t>(</m:t>
                    </m:r>
                    <m:sSup>
                      <m:sSupPr>
                        <m:ctrlPr>
                          <a:rPr lang="en-US" altLang="zh-TW" sz="2800" b="0" i="1" smtClean="0">
                            <a:latin typeface="Cambria Math" panose="02040503050406030204" pitchFamily="18" charset="0"/>
                            <a:ea typeface="Cambria Math"/>
                          </a:rPr>
                        </m:ctrlPr>
                      </m:sSupPr>
                      <m:e>
                        <m:r>
                          <a:rPr lang="en-US" altLang="zh-TW" sz="2800" b="0" i="1" smtClean="0">
                            <a:latin typeface="Cambria Math"/>
                            <a:ea typeface="Cambria Math"/>
                          </a:rPr>
                          <m:t>𝑛</m:t>
                        </m:r>
                      </m:e>
                      <m:sup>
                        <m:r>
                          <a:rPr lang="en-US" altLang="zh-TW" sz="2800" b="0" i="1" smtClean="0">
                            <a:latin typeface="Cambria Math"/>
                            <a:ea typeface="Cambria Math"/>
                          </a:rPr>
                          <m:t>1/2</m:t>
                        </m:r>
                      </m:sup>
                    </m:sSup>
                    <m:r>
                      <a:rPr lang="en-US" altLang="zh-TW" sz="2800" b="0" i="1" smtClean="0">
                        <a:latin typeface="Cambria Math"/>
                        <a:ea typeface="Cambria Math"/>
                      </a:rPr>
                      <m:t>)</m:t>
                    </m:r>
                  </m:oMath>
                </a14:m>
                <a:r>
                  <a:rPr lang="en-US" altLang="zh-TW" sz="2800" dirty="0" smtClean="0"/>
                  <a:t>. </a:t>
                </a:r>
                <a:r>
                  <a:rPr lang="en-US" altLang="zh-TW" sz="2800" dirty="0"/>
                  <a:t>However, is it a polynomial-time algorithm? The parameter </a:t>
                </a:r>
                <a14:m>
                  <m:oMath xmlns:m="http://schemas.openxmlformats.org/officeDocument/2006/math">
                    <m:r>
                      <a:rPr lang="en-US" altLang="zh-TW" sz="2800" b="0" i="1" smtClean="0">
                        <a:solidFill>
                          <a:srgbClr val="C00000"/>
                        </a:solidFill>
                        <a:latin typeface="Cambria Math"/>
                      </a:rPr>
                      <m:t>𝑛</m:t>
                    </m:r>
                  </m:oMath>
                </a14:m>
                <a:r>
                  <a:rPr lang="en-US" altLang="zh-TW" sz="2800" dirty="0" smtClean="0">
                    <a:solidFill>
                      <a:srgbClr val="C00000"/>
                    </a:solidFill>
                  </a:rPr>
                  <a:t> </a:t>
                </a:r>
                <a:r>
                  <a:rPr lang="en-US" altLang="zh-TW" sz="2800" dirty="0">
                    <a:solidFill>
                      <a:srgbClr val="C00000"/>
                    </a:solidFill>
                  </a:rPr>
                  <a:t>is the input </a:t>
                </a:r>
                <a:r>
                  <a:rPr lang="en-US" altLang="zh-TW" sz="2800" dirty="0"/>
                  <a:t>to the algorithm; it is not the size of the input. That is, each value of </a:t>
                </a:r>
                <a14:m>
                  <m:oMath xmlns:m="http://schemas.openxmlformats.org/officeDocument/2006/math">
                    <m:r>
                      <a:rPr lang="en-US" altLang="zh-TW" sz="2800" b="0" i="1" smtClean="0">
                        <a:latin typeface="Cambria Math"/>
                      </a:rPr>
                      <m:t>𝑛</m:t>
                    </m:r>
                  </m:oMath>
                </a14:m>
                <a:r>
                  <a:rPr lang="en-US" altLang="zh-TW" sz="2800" dirty="0" smtClean="0"/>
                  <a:t> </a:t>
                </a:r>
                <a:r>
                  <a:rPr lang="en-US" altLang="zh-TW" sz="2800" dirty="0"/>
                  <a:t>constitutes an instance of the problem.</a:t>
                </a:r>
              </a:p>
              <a:p>
                <a:pPr>
                  <a:buFont typeface="Wingdings" pitchFamily="2" charset="2"/>
                  <a:buChar char="Ø"/>
                </a:pPr>
                <a:r>
                  <a:rPr lang="en-US" altLang="zh-TW" sz="2800" dirty="0"/>
                  <a:t>If the value of </a:t>
                </a:r>
                <a14:m>
                  <m:oMath xmlns:m="http://schemas.openxmlformats.org/officeDocument/2006/math">
                    <m:r>
                      <a:rPr lang="en-US" altLang="zh-TW" sz="2800" b="0" i="1" smtClean="0">
                        <a:latin typeface="Cambria Math"/>
                      </a:rPr>
                      <m:t>𝑛</m:t>
                    </m:r>
                  </m:oMath>
                </a14:m>
                <a:r>
                  <a:rPr lang="en-US" altLang="zh-TW" sz="2800" dirty="0" smtClean="0"/>
                  <a:t> </a:t>
                </a:r>
                <a:r>
                  <a:rPr lang="en-US" altLang="zh-TW" sz="2800" dirty="0"/>
                  <a:t>is the input and not the size of the input in function </a:t>
                </a:r>
                <a:r>
                  <a:rPr lang="en-US" altLang="zh-TW" sz="2800" dirty="0" smtClean="0"/>
                  <a:t>prime</a:t>
                </a:r>
                <a:r>
                  <a:rPr lang="en-US" altLang="zh-TW" sz="2800" dirty="0"/>
                  <a:t>, what is the size of the input</a:t>
                </a:r>
                <a:r>
                  <a:rPr lang="en-US" altLang="zh-TW" sz="2800" dirty="0" smtClean="0"/>
                  <a:t>?</a:t>
                </a:r>
              </a:p>
              <a:p>
                <a:pPr>
                  <a:spcBef>
                    <a:spcPts val="1800"/>
                  </a:spcBef>
                  <a:buFont typeface="Wingdings" pitchFamily="2" charset="2"/>
                  <a:buChar char="Ø"/>
                </a:pPr>
                <a:r>
                  <a:rPr lang="en-US" altLang="zh-TW" sz="2800" dirty="0" smtClean="0">
                    <a:solidFill>
                      <a:srgbClr val="C00000"/>
                    </a:solidFill>
                  </a:rPr>
                  <a:t>Definition</a:t>
                </a:r>
                <a:r>
                  <a:rPr lang="en-US" altLang="zh-TW" sz="2800" dirty="0" smtClean="0">
                    <a:solidFill>
                      <a:srgbClr val="C00000"/>
                    </a:solidFill>
                    <a:latin typeface="新細明體"/>
                    <a:ea typeface="新細明體"/>
                  </a:rPr>
                  <a:t>:</a:t>
                </a:r>
                <a:r>
                  <a:rPr lang="en-US" altLang="zh-TW" sz="2800" dirty="0" smtClean="0">
                    <a:solidFill>
                      <a:srgbClr val="C00000"/>
                    </a:solidFill>
                  </a:rPr>
                  <a:t> </a:t>
                </a:r>
                <a:r>
                  <a:rPr lang="en-US" altLang="zh-TW" sz="2800" dirty="0"/>
                  <a:t>For a given algorithm, the input size is defined as the number of characters it takes to write the input.</a:t>
                </a:r>
              </a:p>
              <a:p>
                <a:pPr>
                  <a:buFont typeface="Wingdings" pitchFamily="2" charset="2"/>
                  <a:buChar char="Ø"/>
                </a:pP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435280" cy="4968552"/>
              </a:xfrm>
              <a:blipFill rotWithShape="1">
                <a:blip r:embed="rId2"/>
                <a:stretch>
                  <a:fillRect l="-72" t="-1963" r="-1662"/>
                </a:stretch>
              </a:blipFill>
            </p:spPr>
            <p:txBody>
              <a:bodyPr/>
              <a:lstStyle/>
              <a:p>
                <a:r>
                  <a:rPr lang="zh-TW" altLang="en-US">
                    <a:noFill/>
                  </a:rPr>
                  <a:t> </a:t>
                </a:r>
              </a:p>
            </p:txBody>
          </p:sp>
        </mc:Fallback>
      </mc:AlternateContent>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6</a:t>
            </a:fld>
            <a:endParaRPr lang="en-US" altLang="zh-TW"/>
          </a:p>
        </p:txBody>
      </p:sp>
    </p:spTree>
    <p:extLst>
      <p:ext uri="{BB962C8B-B14F-4D97-AF65-F5344CB8AC3E}">
        <p14:creationId xmlns:p14="http://schemas.microsoft.com/office/powerpoint/2010/main" val="8007245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latin typeface="+mn-lt"/>
              </a:rPr>
              <a:t>NP-Complete </a:t>
            </a:r>
            <a:r>
              <a:rPr lang="en-US" altLang="zh-TW" sz="2800" dirty="0" smtClean="0">
                <a:latin typeface="+mn-lt"/>
              </a:rPr>
              <a:t>Problems - </a:t>
            </a:r>
            <a:r>
              <a:rPr lang="en-US" altLang="zh-TW" sz="2800" dirty="0">
                <a:solidFill>
                  <a:srgbClr val="C00000"/>
                </a:solidFill>
                <a:latin typeface="+mn-lt"/>
              </a:rPr>
              <a:t>Clique Decision problem </a:t>
            </a:r>
            <a:endParaRPr lang="zh-TW" altLang="en-US" sz="2800" dirty="0">
              <a:solidFill>
                <a:srgbClr val="C00000"/>
              </a:solidFill>
              <a:latin typeface="+mn-lt"/>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96752"/>
                <a:ext cx="8435280" cy="5328592"/>
              </a:xfrm>
            </p:spPr>
            <p:txBody>
              <a:bodyPr>
                <a:normAutofit lnSpcReduction="10000"/>
              </a:bodyPr>
              <a:lstStyle/>
              <a:p>
                <a:pPr marL="400050" lvl="1" indent="0">
                  <a:buNone/>
                </a:pPr>
                <a:r>
                  <a:rPr lang="en-US" altLang="zh-TW" dirty="0" smtClean="0"/>
                  <a:t>Furthermore, </a:t>
                </a:r>
                <a14:m>
                  <m:oMath xmlns:m="http://schemas.openxmlformats.org/officeDocument/2006/math">
                    <m:r>
                      <a:rPr lang="en-US" altLang="zh-TW" b="0" i="1" smtClean="0">
                        <a:latin typeface="Cambria Math"/>
                      </a:rPr>
                      <m:t>𝑆</m:t>
                    </m:r>
                  </m:oMath>
                </a14:m>
                <a:r>
                  <a:rPr lang="en-US" altLang="zh-TW" dirty="0" smtClean="0"/>
                  <a:t> contains a literal from each of the </a:t>
                </a:r>
                <a14:m>
                  <m:oMath xmlns:m="http://schemas.openxmlformats.org/officeDocument/2006/math">
                    <m:r>
                      <a:rPr lang="en-US" altLang="zh-TW" b="0" i="1" smtClean="0">
                        <a:latin typeface="Cambria Math"/>
                      </a:rPr>
                      <m:t>𝑘</m:t>
                    </m:r>
                  </m:oMath>
                </a14:m>
                <a:r>
                  <a:rPr lang="en-US" altLang="zh-TW" dirty="0" smtClean="0"/>
                  <a:t> clauses, because there is no edge connecting </a:t>
                </a:r>
                <a14:m>
                  <m:oMath xmlns:m="http://schemas.openxmlformats.org/officeDocument/2006/math">
                    <m:r>
                      <a:rPr lang="en-US" altLang="zh-TW" b="0" i="1" smtClean="0">
                        <a:latin typeface="Cambria Math"/>
                      </a:rPr>
                      <m:t>(</m:t>
                    </m:r>
                    <m:r>
                      <a:rPr lang="en-US" altLang="zh-TW" b="0" i="1" smtClean="0">
                        <a:latin typeface="Cambria Math"/>
                      </a:rPr>
                      <m:t>𝑦</m:t>
                    </m:r>
                    <m:r>
                      <a:rPr lang="en-US" altLang="zh-TW" b="0" i="1" smtClean="0">
                        <a:latin typeface="Cambria Math"/>
                      </a:rPr>
                      <m:t>,</m:t>
                    </m:r>
                    <m:r>
                      <a:rPr lang="en-US" altLang="zh-TW" b="0" i="1" smtClean="0">
                        <a:latin typeface="Cambria Math"/>
                      </a:rPr>
                      <m:t>𝑖</m:t>
                    </m:r>
                    <m:r>
                      <a:rPr lang="en-US" altLang="zh-TW" b="0" i="1" smtClean="0">
                        <a:latin typeface="Cambria Math"/>
                      </a:rPr>
                      <m:t>)</m:t>
                    </m:r>
                  </m:oMath>
                </a14:m>
                <a:r>
                  <a:rPr lang="en-US" altLang="zh-TW" dirty="0" smtClean="0"/>
                  <a:t> </a:t>
                </a:r>
                <a:r>
                  <a:rPr lang="en-US" altLang="zh-TW" dirty="0"/>
                  <a:t>and </a:t>
                </a:r>
                <a14:m>
                  <m:oMath xmlns:m="http://schemas.openxmlformats.org/officeDocument/2006/math">
                    <m:r>
                      <a:rPr lang="en-US" altLang="zh-TW" b="0" i="1" smtClean="0">
                        <a:latin typeface="Cambria Math"/>
                      </a:rPr>
                      <m:t>(</m:t>
                    </m:r>
                    <m:r>
                      <a:rPr lang="en-US" altLang="zh-TW" b="0" i="1" smtClean="0">
                        <a:latin typeface="Cambria Math"/>
                      </a:rPr>
                      <m:t>𝑧</m:t>
                    </m:r>
                    <m:r>
                      <a:rPr lang="en-US" altLang="zh-TW" b="0" i="1" smtClean="0">
                        <a:latin typeface="Cambria Math"/>
                      </a:rPr>
                      <m:t>,</m:t>
                    </m:r>
                    <m:r>
                      <a:rPr lang="en-US" altLang="zh-TW" b="0" i="1" smtClean="0">
                        <a:latin typeface="Cambria Math"/>
                      </a:rPr>
                      <m:t>𝑖</m:t>
                    </m:r>
                    <m:r>
                      <a:rPr lang="en-US" altLang="zh-TW" b="0" i="1" smtClean="0">
                        <a:latin typeface="Cambria Math"/>
                      </a:rPr>
                      <m:t>)</m:t>
                    </m:r>
                  </m:oMath>
                </a14:m>
                <a:r>
                  <a:rPr lang="en-US" altLang="zh-TW" dirty="0" smtClean="0"/>
                  <a:t> </a:t>
                </a:r>
                <a:r>
                  <a:rPr lang="en-US" altLang="zh-TW" dirty="0"/>
                  <a:t>for any literals </a:t>
                </a:r>
                <a14:m>
                  <m:oMath xmlns:m="http://schemas.openxmlformats.org/officeDocument/2006/math">
                    <m:r>
                      <a:rPr lang="en-US" altLang="zh-TW" b="0" i="1" smtClean="0">
                        <a:latin typeface="Cambria Math"/>
                      </a:rPr>
                      <m:t>𝑦</m:t>
                    </m:r>
                  </m:oMath>
                </a14:m>
                <a:r>
                  <a:rPr lang="en-US" altLang="zh-TW" dirty="0" smtClean="0"/>
                  <a:t> and </a:t>
                </a:r>
                <a14:m>
                  <m:oMath xmlns:m="http://schemas.openxmlformats.org/officeDocument/2006/math">
                    <m:r>
                      <a:rPr lang="en-US" altLang="zh-TW" b="0" i="1" smtClean="0">
                        <a:latin typeface="Cambria Math"/>
                      </a:rPr>
                      <m:t>𝑧</m:t>
                    </m:r>
                  </m:oMath>
                </a14:m>
                <a:r>
                  <a:rPr lang="en-US" altLang="zh-TW" dirty="0" smtClean="0"/>
                  <a:t> </a:t>
                </a:r>
                <a:r>
                  <a:rPr lang="en-US" altLang="zh-TW" dirty="0"/>
                  <a:t>and index </a:t>
                </a:r>
                <a14:m>
                  <m:oMath xmlns:m="http://schemas.openxmlformats.org/officeDocument/2006/math">
                    <m:r>
                      <a:rPr lang="en-US" altLang="zh-TW" b="0" i="1" smtClean="0">
                        <a:latin typeface="Cambria Math"/>
                      </a:rPr>
                      <m:t>𝑖</m:t>
                    </m:r>
                  </m:oMath>
                </a14:m>
                <a:r>
                  <a:rPr lang="en-US" altLang="zh-TW" dirty="0" smtClean="0"/>
                  <a:t>. </a:t>
                </a:r>
              </a:p>
              <a:p>
                <a:pPr marL="400050" lvl="1" indent="0">
                  <a:spcBef>
                    <a:spcPts val="600"/>
                  </a:spcBef>
                  <a:spcAft>
                    <a:spcPts val="1800"/>
                  </a:spcAft>
                  <a:buNone/>
                </a:pPr>
                <a:r>
                  <a:rPr lang="en-US" altLang="zh-TW" dirty="0"/>
                  <a:t>Finally, </a:t>
                </a:r>
                <a14:m>
                  <m:oMath xmlns:m="http://schemas.openxmlformats.org/officeDocument/2006/math">
                    <m:r>
                      <a:rPr lang="en-US" altLang="zh-TW" i="1">
                        <a:latin typeface="Cambria Math"/>
                      </a:rPr>
                      <m:t>𝑆</m:t>
                    </m:r>
                  </m:oMath>
                </a14:m>
                <a:r>
                  <a:rPr lang="en-US" altLang="zh-TW" i="1" dirty="0" smtClean="0"/>
                  <a:t> </a:t>
                </a:r>
                <a:r>
                  <a:rPr lang="en-US" altLang="zh-TW" dirty="0"/>
                  <a:t>cannot contain both a literal </a:t>
                </a:r>
                <a14:m>
                  <m:oMath xmlns:m="http://schemas.openxmlformats.org/officeDocument/2006/math">
                    <m:r>
                      <a:rPr lang="en-US" altLang="zh-TW" i="1">
                        <a:latin typeface="Cambria Math"/>
                      </a:rPr>
                      <m:t>𝑦</m:t>
                    </m:r>
                  </m:oMath>
                </a14:m>
                <a:r>
                  <a:rPr lang="en-US" altLang="zh-TW" i="1" dirty="0" smtClean="0"/>
                  <a:t> </a:t>
                </a:r>
                <a:r>
                  <a:rPr lang="en-US" altLang="zh-TW" dirty="0"/>
                  <a:t>and </a:t>
                </a:r>
                <a:r>
                  <a:rPr lang="en-US" altLang="zh-TW" dirty="0" smtClean="0"/>
                  <a:t>its complement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a:rPr>
                          <m:t>𝑦</m:t>
                        </m:r>
                      </m:e>
                    </m:acc>
                  </m:oMath>
                </a14:m>
                <a:r>
                  <a:rPr lang="en-US" altLang="zh-TW" dirty="0" smtClean="0"/>
                  <a:t>, </a:t>
                </a:r>
                <a:r>
                  <a:rPr lang="en-US" altLang="zh-TW" dirty="0"/>
                  <a:t>because there is no edge connecting </a:t>
                </a:r>
                <a14:m>
                  <m:oMath xmlns:m="http://schemas.openxmlformats.org/officeDocument/2006/math">
                    <m:r>
                      <a:rPr lang="en-US" altLang="zh-TW" b="0" i="1" smtClean="0">
                        <a:latin typeface="Cambria Math"/>
                      </a:rPr>
                      <m:t>(</m:t>
                    </m:r>
                    <m:r>
                      <a:rPr lang="en-US" altLang="zh-TW" b="0" i="1" smtClean="0">
                        <a:latin typeface="Cambria Math"/>
                      </a:rPr>
                      <m:t>𝑦</m:t>
                    </m:r>
                    <m:r>
                      <a:rPr lang="en-US" altLang="zh-TW" b="0" i="1" smtClean="0">
                        <a:latin typeface="Cambria Math"/>
                      </a:rPr>
                      <m:t>,</m:t>
                    </m:r>
                    <m:r>
                      <a:rPr lang="en-US" altLang="zh-TW" b="0" i="1" smtClean="0">
                        <a:latin typeface="Cambria Math"/>
                      </a:rPr>
                      <m:t>𝑖</m:t>
                    </m:r>
                    <m:r>
                      <a:rPr lang="en-US" altLang="zh-TW" b="0" i="1" smtClean="0">
                        <a:latin typeface="Cambria Math"/>
                      </a:rPr>
                      <m:t>)</m:t>
                    </m:r>
                  </m:oMath>
                </a14:m>
                <a:r>
                  <a:rPr lang="en-US" altLang="zh-TW" dirty="0" smtClean="0"/>
                  <a:t> and </a:t>
                </a:r>
                <a14:m>
                  <m:oMath xmlns:m="http://schemas.openxmlformats.org/officeDocument/2006/math">
                    <m:r>
                      <a:rPr lang="en-US" altLang="zh-TW" b="0" i="1" smtClean="0">
                        <a:latin typeface="Cambria Math"/>
                      </a:rPr>
                      <m:t>(</m:t>
                    </m:r>
                    <m:acc>
                      <m:accPr>
                        <m:chr m:val="̅"/>
                        <m:ctrlPr>
                          <a:rPr lang="en-US" altLang="zh-TW" b="0" i="1" smtClean="0">
                            <a:latin typeface="Cambria Math" panose="02040503050406030204" pitchFamily="18" charset="0"/>
                          </a:rPr>
                        </m:ctrlPr>
                      </m:accPr>
                      <m:e>
                        <m:r>
                          <a:rPr lang="en-US" altLang="zh-TW" b="0" i="1" smtClean="0">
                            <a:latin typeface="Cambria Math"/>
                          </a:rPr>
                          <m:t>𝑦</m:t>
                        </m:r>
                      </m:e>
                    </m:acc>
                    <m:r>
                      <a:rPr lang="en-US" altLang="zh-TW" b="0" i="1" smtClean="0">
                        <a:latin typeface="Cambria Math"/>
                      </a:rPr>
                      <m:t>,</m:t>
                    </m:r>
                    <m:r>
                      <a:rPr lang="en-US" altLang="zh-TW" b="0" i="1" smtClean="0">
                        <a:latin typeface="Cambria Math"/>
                      </a:rPr>
                      <m:t>𝑗</m:t>
                    </m:r>
                    <m:r>
                      <a:rPr lang="en-US" altLang="zh-TW" b="0" i="1" smtClean="0">
                        <a:latin typeface="Cambria Math"/>
                      </a:rPr>
                      <m:t>)</m:t>
                    </m:r>
                  </m:oMath>
                </a14:m>
                <a:r>
                  <a:rPr lang="zh-TW" altLang="en-US" dirty="0" smtClean="0"/>
                  <a:t> </a:t>
                </a:r>
                <a:r>
                  <a:rPr lang="en-US" altLang="zh-TW" dirty="0"/>
                  <a:t>for any </a:t>
                </a:r>
                <a14:m>
                  <m:oMath xmlns:m="http://schemas.openxmlformats.org/officeDocument/2006/math">
                    <m:r>
                      <a:rPr lang="en-US" altLang="zh-TW" b="0" i="1" smtClean="0">
                        <a:latin typeface="Cambria Math"/>
                      </a:rPr>
                      <m:t>𝑖</m:t>
                    </m:r>
                  </m:oMath>
                </a14:m>
                <a:r>
                  <a:rPr lang="en-US" altLang="zh-TW" i="1" dirty="0" smtClean="0"/>
                  <a:t> </a:t>
                </a:r>
                <a:r>
                  <a:rPr lang="en-US" altLang="zh-TW" dirty="0"/>
                  <a:t>and </a:t>
                </a:r>
                <a14:m>
                  <m:oMath xmlns:m="http://schemas.openxmlformats.org/officeDocument/2006/math">
                    <m:r>
                      <a:rPr lang="en-US" altLang="zh-TW" b="0" i="1" smtClean="0">
                        <a:latin typeface="Cambria Math"/>
                      </a:rPr>
                      <m:t>𝑗</m:t>
                    </m:r>
                  </m:oMath>
                </a14:m>
                <a:r>
                  <a:rPr lang="en-US" altLang="zh-TW" i="1" dirty="0" smtClean="0"/>
                  <a:t>. </a:t>
                </a:r>
                <a:r>
                  <a:rPr lang="en-US" altLang="zh-TW" dirty="0" smtClean="0"/>
                  <a:t>Therefore</a:t>
                </a:r>
                <a:r>
                  <a:rPr lang="en-US" altLang="zh-TW" dirty="0"/>
                  <a:t>, if we </a:t>
                </a:r>
                <a:r>
                  <a:rPr lang="en-US" altLang="zh-TW" dirty="0" smtClean="0"/>
                  <a:t>set </a:t>
                </a:r>
              </a:p>
              <a:p>
                <a:pPr marL="400050" lvl="1" indent="0">
                  <a:buNone/>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𝑥</m:t>
                          </m:r>
                        </m:e>
                        <m:sub>
                          <m:r>
                            <a:rPr lang="en-US" altLang="zh-TW" b="0" i="1" smtClean="0">
                              <a:latin typeface="Cambria Math"/>
                            </a:rPr>
                            <m:t>𝑖</m:t>
                          </m:r>
                        </m:sub>
                      </m:sSub>
                      <m:r>
                        <a:rPr lang="en-US" altLang="zh-TW" b="0" i="1" smtClean="0">
                          <a:latin typeface="Cambria Math"/>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r>
                                <a:rPr lang="en-US" altLang="zh-TW" b="0" i="1" smtClean="0">
                                  <a:latin typeface="Cambria Math"/>
                                </a:rPr>
                                <m:t>𝑡𝑟𝑢𝑒</m:t>
                              </m:r>
                              <m:r>
                                <a:rPr lang="en-US" altLang="zh-TW" b="0" i="1" smtClean="0">
                                  <a:latin typeface="Cambria Math"/>
                                </a:rPr>
                                <m:t> </m:t>
                              </m:r>
                              <m:r>
                                <a:rPr lang="en-US" altLang="zh-TW" b="0" i="1" smtClean="0">
                                  <a:latin typeface="Cambria Math"/>
                                </a:rPr>
                                <m:t>𝑖𝑓</m:t>
                              </m:r>
                              <m:r>
                                <a:rPr lang="en-US" altLang="zh-TW" b="0" i="1" smtClean="0">
                                  <a:latin typeface="Cambria Math"/>
                                </a:rPr>
                                <m:t> </m:t>
                              </m:r>
                              <m:sSub>
                                <m:sSubPr>
                                  <m:ctrlPr>
                                    <a:rPr lang="en-US" altLang="zh-TW" b="0" i="1" smtClean="0">
                                      <a:latin typeface="Cambria Math" panose="02040503050406030204" pitchFamily="18" charset="0"/>
                                    </a:rPr>
                                  </m:ctrlPr>
                                </m:sSubPr>
                                <m:e>
                                  <m:r>
                                    <a:rPr lang="en-US" altLang="zh-TW" b="0" i="1" smtClean="0">
                                      <a:latin typeface="Cambria Math"/>
                                    </a:rPr>
                                    <m:t>𝑥</m:t>
                                  </m:r>
                                </m:e>
                                <m:sub>
                                  <m:r>
                                    <a:rPr lang="en-US" altLang="zh-TW" b="0" i="1" smtClean="0">
                                      <a:latin typeface="Cambria Math"/>
                                    </a:rPr>
                                    <m:t>𝑖</m:t>
                                  </m:r>
                                </m:sub>
                              </m:sSub>
                              <m:r>
                                <a:rPr lang="en-US" altLang="zh-TW" b="0" i="1" smtClean="0">
                                  <a:latin typeface="Cambria Math"/>
                                  <a:ea typeface="Cambria Math"/>
                                </a:rPr>
                                <m:t>∈</m:t>
                              </m:r>
                              <m:r>
                                <a:rPr lang="en-US" altLang="zh-TW" b="0" i="1" smtClean="0">
                                  <a:latin typeface="Cambria Math"/>
                                  <a:ea typeface="Cambria Math"/>
                                </a:rPr>
                                <m:t>𝑆</m:t>
                              </m:r>
                            </m:e>
                            <m:e>
                              <m:r>
                                <a:rPr lang="en-US" altLang="zh-TW" b="0" i="1" smtClean="0">
                                  <a:latin typeface="Cambria Math"/>
                                  <a:ea typeface="Cambria Math"/>
                                </a:rPr>
                                <m:t>𝑓𝑎𝑙𝑠𝑒</m:t>
                              </m:r>
                              <m:r>
                                <a:rPr lang="en-US" altLang="zh-TW" b="0" i="1" smtClean="0">
                                  <a:latin typeface="Cambria Math"/>
                                  <a:ea typeface="Cambria Math"/>
                                </a:rPr>
                                <m:t> </m:t>
                              </m:r>
                              <m:r>
                                <a:rPr lang="en-US" altLang="zh-TW" b="0" i="1" smtClean="0">
                                  <a:latin typeface="Cambria Math"/>
                                  <a:ea typeface="Cambria Math"/>
                                </a:rPr>
                                <m:t>𝑖𝑓</m:t>
                              </m:r>
                              <m:r>
                                <a:rPr lang="en-US" altLang="zh-TW" b="0" i="1" smtClean="0">
                                  <a:latin typeface="Cambria Math"/>
                                  <a:ea typeface="Cambria Math"/>
                                </a:rPr>
                                <m:t> </m:t>
                              </m:r>
                              <m:acc>
                                <m:accPr>
                                  <m:chr m:val="̅"/>
                                  <m:ctrlPr>
                                    <a:rPr lang="en-US" altLang="zh-TW" b="0" i="1" smtClean="0">
                                      <a:latin typeface="Cambria Math" panose="02040503050406030204" pitchFamily="18" charset="0"/>
                                      <a:ea typeface="Cambria Math"/>
                                    </a:rPr>
                                  </m:ctrlPr>
                                </m:accPr>
                                <m:e>
                                  <m:sSub>
                                    <m:sSubPr>
                                      <m:ctrlPr>
                                        <a:rPr lang="en-US" altLang="zh-TW" b="0" i="1" smtClean="0">
                                          <a:latin typeface="Cambria Math" panose="02040503050406030204" pitchFamily="18" charset="0"/>
                                          <a:ea typeface="Cambria Math"/>
                                        </a:rPr>
                                      </m:ctrlPr>
                                    </m:sSubPr>
                                    <m:e>
                                      <m:r>
                                        <a:rPr lang="en-US" altLang="zh-TW" b="0" i="1" smtClean="0">
                                          <a:latin typeface="Cambria Math"/>
                                          <a:ea typeface="Cambria Math"/>
                                        </a:rPr>
                                        <m:t>𝑥</m:t>
                                      </m:r>
                                    </m:e>
                                    <m:sub>
                                      <m:r>
                                        <a:rPr lang="en-US" altLang="zh-TW" b="0" i="1" smtClean="0">
                                          <a:latin typeface="Cambria Math"/>
                                          <a:ea typeface="Cambria Math"/>
                                        </a:rPr>
                                        <m:t>𝑖</m:t>
                                      </m:r>
                                    </m:sub>
                                  </m:sSub>
                                </m:e>
                              </m:acc>
                              <m:r>
                                <a:rPr lang="en-US" altLang="zh-TW" i="1" smtClean="0">
                                  <a:latin typeface="Cambria Math"/>
                                  <a:ea typeface="Cambria Math"/>
                                </a:rPr>
                                <m:t>∈</m:t>
                              </m:r>
                              <m:r>
                                <a:rPr lang="en-US" altLang="zh-TW" b="0" i="1" smtClean="0">
                                  <a:latin typeface="Cambria Math"/>
                                  <a:ea typeface="Cambria Math"/>
                                </a:rPr>
                                <m:t>𝑆</m:t>
                              </m:r>
                            </m:e>
                          </m:eqArr>
                        </m:e>
                      </m:d>
                    </m:oMath>
                  </m:oMathPara>
                </a14:m>
                <a:endParaRPr lang="en-US" altLang="zh-TW" dirty="0" smtClean="0"/>
              </a:p>
              <a:p>
                <a:pPr marL="400050" lvl="1" indent="0">
                  <a:spcBef>
                    <a:spcPts val="1800"/>
                  </a:spcBef>
                  <a:buNone/>
                </a:pPr>
                <a:r>
                  <a:rPr lang="en-US" altLang="zh-TW" dirty="0"/>
                  <a:t>and assign arbitrary truth values to variables not in </a:t>
                </a:r>
                <a:r>
                  <a:rPr lang="en-US" altLang="zh-TW" i="1" dirty="0"/>
                  <a:t>S</a:t>
                </a:r>
                <a:r>
                  <a:rPr lang="en-US" altLang="zh-TW" dirty="0"/>
                  <a:t>, all clauses in </a:t>
                </a:r>
                <a:r>
                  <a:rPr lang="en-US" altLang="zh-TW" i="1" dirty="0"/>
                  <a:t>B </a:t>
                </a:r>
                <a:r>
                  <a:rPr lang="en-US" altLang="zh-TW" dirty="0"/>
                  <a:t>are true. Therefore, </a:t>
                </a:r>
                <a:r>
                  <a:rPr lang="en-US" altLang="zh-TW" i="1" dirty="0"/>
                  <a:t>B </a:t>
                </a:r>
                <a:r>
                  <a:rPr lang="en-US" altLang="zh-TW" dirty="0"/>
                  <a:t>is </a:t>
                </a:r>
                <a:r>
                  <a:rPr lang="en-US" altLang="zh-TW" dirty="0" smtClean="0"/>
                  <a:t> CNF-</a:t>
                </a:r>
                <a:r>
                  <a:rPr lang="en-US" altLang="zh-TW" dirty="0" err="1" smtClean="0"/>
                  <a:t>Satisfiable</a:t>
                </a:r>
                <a:r>
                  <a:rPr lang="en-US" altLang="zh-TW" dirty="0"/>
                  <a:t>.</a:t>
                </a:r>
              </a:p>
              <a:p>
                <a:pPr marL="0" indent="0">
                  <a:buNone/>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96752"/>
                <a:ext cx="8435280" cy="5328592"/>
              </a:xfrm>
              <a:blipFill rotWithShape="0">
                <a:blip r:embed="rId2"/>
                <a:stretch>
                  <a:fillRect t="-1945" r="-1445"/>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60</a:t>
            </a:fld>
            <a:endParaRPr lang="en-US" altLang="zh-TW"/>
          </a:p>
        </p:txBody>
      </p:sp>
    </p:spTree>
    <p:extLst>
      <p:ext uri="{BB962C8B-B14F-4D97-AF65-F5344CB8AC3E}">
        <p14:creationId xmlns:p14="http://schemas.microsoft.com/office/powerpoint/2010/main" val="20011406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 </a:t>
            </a:r>
            <a:r>
              <a:rPr lang="en-US" altLang="zh-TW" sz="2800" dirty="0" smtClean="0"/>
              <a:t>vertex-cover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400" dirty="0" smtClean="0"/>
                  <a:t>A </a:t>
                </a:r>
                <a:r>
                  <a:rPr lang="en-US" altLang="zh-TW" sz="2400" b="1" i="1" dirty="0"/>
                  <a:t>vertex cover </a:t>
                </a:r>
                <a:r>
                  <a:rPr lang="en-US" altLang="zh-TW" sz="2400" dirty="0"/>
                  <a:t>of an undirected graph </a:t>
                </a:r>
                <a14:m>
                  <m:oMath xmlns:m="http://schemas.openxmlformats.org/officeDocument/2006/math">
                    <m:r>
                      <a:rPr lang="en-US" altLang="zh-TW" sz="2400" b="0" i="1" smtClean="0">
                        <a:latin typeface="Cambria Math"/>
                      </a:rPr>
                      <m:t>𝐺</m:t>
                    </m:r>
                    <m:r>
                      <a:rPr lang="en-US" altLang="zh-TW" sz="2400" b="0" i="1" smtClean="0">
                        <a:latin typeface="Cambria Math"/>
                      </a:rPr>
                      <m:t>=(</m:t>
                    </m:r>
                    <m:r>
                      <a:rPr lang="en-US" altLang="zh-TW" sz="2400" b="0" i="1" smtClean="0">
                        <a:latin typeface="Cambria Math"/>
                      </a:rPr>
                      <m:t>𝑉</m:t>
                    </m:r>
                    <m:r>
                      <a:rPr lang="en-US" altLang="zh-TW" sz="2400" b="0" i="1" smtClean="0">
                        <a:latin typeface="Cambria Math"/>
                      </a:rPr>
                      <m:t>,</m:t>
                    </m:r>
                    <m:r>
                      <a:rPr lang="en-US" altLang="zh-TW" sz="2400" b="0" i="1" smtClean="0">
                        <a:latin typeface="Cambria Math"/>
                      </a:rPr>
                      <m:t>𝐸</m:t>
                    </m:r>
                    <m:r>
                      <a:rPr lang="en-US" altLang="zh-TW" sz="2400" b="0" i="1" smtClean="0">
                        <a:latin typeface="Cambria Math"/>
                      </a:rPr>
                      <m:t>)</m:t>
                    </m:r>
                  </m:oMath>
                </a14:m>
                <a:r>
                  <a:rPr lang="zh-TW" altLang="en-US" sz="2400" dirty="0" smtClean="0"/>
                  <a:t> </a:t>
                </a:r>
                <a:r>
                  <a:rPr lang="en-US" altLang="zh-TW" sz="2400" dirty="0" smtClean="0"/>
                  <a:t>is a subset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a:rPr>
                          <m:t>𝑉</m:t>
                        </m:r>
                      </m:e>
                      <m:sup>
                        <m:r>
                          <a:rPr lang="en-US" altLang="zh-TW" sz="2400" b="0" i="1" smtClean="0">
                            <a:latin typeface="Cambria Math"/>
                          </a:rPr>
                          <m:t>′</m:t>
                        </m:r>
                      </m:sup>
                    </m:sSup>
                    <m:r>
                      <a:rPr lang="en-US" altLang="zh-TW" sz="2400" i="1" smtClean="0">
                        <a:latin typeface="Cambria Math"/>
                        <a:ea typeface="Cambria Math"/>
                      </a:rPr>
                      <m:t>⊆</m:t>
                    </m:r>
                    <m:r>
                      <a:rPr lang="en-US" altLang="zh-TW" sz="2400" b="0" i="1" smtClean="0">
                        <a:latin typeface="Cambria Math"/>
                        <a:ea typeface="Cambria Math"/>
                      </a:rPr>
                      <m:t>𝑉</m:t>
                    </m:r>
                  </m:oMath>
                </a14:m>
                <a:r>
                  <a:rPr lang="zh-TW" altLang="en-US" sz="2400" dirty="0" smtClean="0"/>
                  <a:t> </a:t>
                </a:r>
                <a:r>
                  <a:rPr lang="en-US" altLang="zh-TW" sz="2400" dirty="0" smtClean="0"/>
                  <a:t>such that if </a:t>
                </a:r>
                <a14:m>
                  <m:oMath xmlns:m="http://schemas.openxmlformats.org/officeDocument/2006/math">
                    <m:r>
                      <a:rPr lang="en-US" altLang="zh-TW" sz="2400" b="0" i="1" smtClean="0">
                        <a:latin typeface="Cambria Math"/>
                      </a:rPr>
                      <m:t>(</m:t>
                    </m:r>
                    <m:r>
                      <a:rPr lang="en-US" altLang="zh-TW" sz="2400" b="0" i="1" smtClean="0">
                        <a:latin typeface="Cambria Math"/>
                      </a:rPr>
                      <m:t>𝑢</m:t>
                    </m:r>
                    <m:r>
                      <a:rPr lang="en-US" altLang="zh-TW" sz="2400" b="0" i="1" smtClean="0">
                        <a:latin typeface="Cambria Math"/>
                      </a:rPr>
                      <m:t>,</m:t>
                    </m:r>
                    <m:r>
                      <a:rPr lang="en-US" altLang="zh-TW" sz="2400" b="0" i="1" smtClean="0">
                        <a:latin typeface="Cambria Math"/>
                      </a:rPr>
                      <m:t>𝑣</m:t>
                    </m:r>
                    <m:r>
                      <a:rPr lang="en-US" altLang="zh-TW" sz="2400" b="0" i="1" smtClean="0">
                        <a:latin typeface="Cambria Math"/>
                      </a:rPr>
                      <m:t>)∈</m:t>
                    </m:r>
                    <m:r>
                      <a:rPr lang="en-US" altLang="zh-TW" sz="2400" b="0" i="1" smtClean="0">
                        <a:latin typeface="Cambria Math"/>
                        <a:ea typeface="Cambria Math"/>
                      </a:rPr>
                      <m:t>𝐸</m:t>
                    </m:r>
                  </m:oMath>
                </a14:m>
                <a:r>
                  <a:rPr lang="en-US" altLang="zh-TW" sz="2400" dirty="0" smtClean="0"/>
                  <a:t>, then </a:t>
                </a:r>
                <a14:m>
                  <m:oMath xmlns:m="http://schemas.openxmlformats.org/officeDocument/2006/math">
                    <m:r>
                      <a:rPr lang="en-US" altLang="zh-TW" sz="2400" b="0" i="1" smtClean="0">
                        <a:latin typeface="Cambria Math"/>
                      </a:rPr>
                      <m:t>𝑢</m:t>
                    </m:r>
                    <m:r>
                      <a:rPr lang="en-US" altLang="zh-TW" sz="2400" b="0" i="1" smtClean="0">
                        <a:latin typeface="Cambria Math"/>
                        <a:ea typeface="Cambria Math"/>
                      </a:rPr>
                      <m:t>∈</m:t>
                    </m:r>
                    <m:sSup>
                      <m:sSupPr>
                        <m:ctrlPr>
                          <a:rPr lang="en-US" altLang="zh-TW" sz="2400" i="1">
                            <a:latin typeface="Cambria Math" panose="02040503050406030204" pitchFamily="18" charset="0"/>
                          </a:rPr>
                        </m:ctrlPr>
                      </m:sSupPr>
                      <m:e>
                        <m:r>
                          <a:rPr lang="en-US" altLang="zh-TW" sz="2400" i="1">
                            <a:latin typeface="Cambria Math"/>
                          </a:rPr>
                          <m:t>𝑉</m:t>
                        </m:r>
                      </m:e>
                      <m:sup>
                        <m:r>
                          <a:rPr lang="en-US" altLang="zh-TW" sz="2400" i="1">
                            <a:latin typeface="Cambria Math"/>
                          </a:rPr>
                          <m:t>′</m:t>
                        </m:r>
                      </m:sup>
                    </m:sSup>
                  </m:oMath>
                </a14:m>
                <a:r>
                  <a:rPr lang="zh-TW" altLang="en-US" sz="2400" dirty="0" smtClean="0"/>
                  <a:t> </a:t>
                </a:r>
                <a:r>
                  <a:rPr lang="en-US" altLang="zh-TW" sz="2400" dirty="0" smtClean="0"/>
                  <a:t>or </a:t>
                </a:r>
                <a14:m>
                  <m:oMath xmlns:m="http://schemas.openxmlformats.org/officeDocument/2006/math">
                    <m:r>
                      <a:rPr lang="en-US" altLang="zh-TW" sz="2400" b="0" i="1" smtClean="0">
                        <a:latin typeface="Cambria Math"/>
                        <a:ea typeface="Cambria Math"/>
                      </a:rPr>
                      <m:t>𝑣</m:t>
                    </m:r>
                    <m:r>
                      <a:rPr lang="en-US" altLang="zh-TW" sz="2400" i="1">
                        <a:latin typeface="Cambria Math"/>
                        <a:ea typeface="Cambria Math"/>
                      </a:rPr>
                      <m:t>∈</m:t>
                    </m:r>
                    <m:sSup>
                      <m:sSupPr>
                        <m:ctrlPr>
                          <a:rPr lang="en-US" altLang="zh-TW" sz="2400" i="1">
                            <a:latin typeface="Cambria Math" panose="02040503050406030204" pitchFamily="18" charset="0"/>
                          </a:rPr>
                        </m:ctrlPr>
                      </m:sSupPr>
                      <m:e>
                        <m:r>
                          <a:rPr lang="en-US" altLang="zh-TW" sz="2400" i="1">
                            <a:latin typeface="Cambria Math"/>
                          </a:rPr>
                          <m:t>𝑉</m:t>
                        </m:r>
                      </m:e>
                      <m:sup>
                        <m:r>
                          <a:rPr lang="en-US" altLang="zh-TW" sz="2400" i="1">
                            <a:latin typeface="Cambria Math"/>
                          </a:rPr>
                          <m:t>′</m:t>
                        </m:r>
                      </m:sup>
                    </m:sSup>
                  </m:oMath>
                </a14:m>
                <a:r>
                  <a:rPr lang="zh-TW" altLang="en-US" sz="2400" dirty="0"/>
                  <a:t> </a:t>
                </a:r>
                <a:r>
                  <a:rPr lang="en-US" altLang="zh-TW" sz="2400" dirty="0" smtClean="0"/>
                  <a:t>(or both).</a:t>
                </a:r>
              </a:p>
              <a:p>
                <a:r>
                  <a:rPr lang="en-US" altLang="zh-TW" sz="2400" dirty="0"/>
                  <a:t>That is, each vertex “covers” </a:t>
                </a:r>
                <a:r>
                  <a:rPr lang="en-US" altLang="zh-TW" sz="2400" dirty="0" smtClean="0"/>
                  <a:t>its incident </a:t>
                </a:r>
                <a:r>
                  <a:rPr lang="en-US" altLang="zh-TW" sz="2400" dirty="0"/>
                  <a:t>edges, and a vertex cover for </a:t>
                </a:r>
                <a14:m>
                  <m:oMath xmlns:m="http://schemas.openxmlformats.org/officeDocument/2006/math">
                    <m:r>
                      <a:rPr lang="en-US" altLang="zh-TW" sz="2400" b="0" i="1" smtClean="0">
                        <a:latin typeface="Cambria Math"/>
                      </a:rPr>
                      <m:t>𝐺</m:t>
                    </m:r>
                  </m:oMath>
                </a14:m>
                <a:r>
                  <a:rPr lang="en-US" altLang="zh-TW" sz="2400" dirty="0" smtClean="0"/>
                  <a:t> </a:t>
                </a:r>
                <a:r>
                  <a:rPr lang="en-US" altLang="zh-TW" sz="2400" dirty="0"/>
                  <a:t>is a set of vertices that covers all the </a:t>
                </a:r>
                <a:r>
                  <a:rPr lang="en-US" altLang="zh-TW" sz="2400" dirty="0" smtClean="0"/>
                  <a:t>edges in </a:t>
                </a:r>
                <a14:m>
                  <m:oMath xmlns:m="http://schemas.openxmlformats.org/officeDocument/2006/math">
                    <m:r>
                      <a:rPr lang="en-US" altLang="zh-TW" sz="2400" b="0" i="1" smtClean="0">
                        <a:latin typeface="Cambria Math"/>
                      </a:rPr>
                      <m:t>𝐸</m:t>
                    </m:r>
                  </m:oMath>
                </a14:m>
                <a:r>
                  <a:rPr lang="en-US" altLang="zh-TW" sz="2400" dirty="0" smtClean="0"/>
                  <a:t>. </a:t>
                </a:r>
                <a:r>
                  <a:rPr lang="en-US" altLang="zh-TW" sz="2400" dirty="0"/>
                  <a:t>The </a:t>
                </a:r>
                <a:r>
                  <a:rPr lang="en-US" altLang="zh-TW" sz="2400" b="1" i="1" dirty="0"/>
                  <a:t>size </a:t>
                </a:r>
                <a:r>
                  <a:rPr lang="en-US" altLang="zh-TW" sz="2400" dirty="0"/>
                  <a:t>of a vertex cover is the </a:t>
                </a:r>
                <a:r>
                  <a:rPr lang="en-US" altLang="zh-TW" sz="2400" dirty="0" smtClean="0"/>
                  <a:t>number </a:t>
                </a:r>
                <a:r>
                  <a:rPr lang="en-US" altLang="zh-TW" sz="2400" dirty="0"/>
                  <a:t>of vertices in </a:t>
                </a:r>
                <a:r>
                  <a:rPr lang="en-US" altLang="zh-TW" sz="2400" dirty="0" smtClean="0"/>
                  <a:t>it. </a:t>
                </a:r>
              </a:p>
              <a:p>
                <a:endParaRPr lang="en-US" altLang="zh-TW" sz="2400" dirty="0"/>
              </a:p>
              <a:p>
                <a:endParaRPr lang="en-US" altLang="zh-TW" sz="2400" dirty="0" smtClean="0"/>
              </a:p>
              <a:p>
                <a:endParaRPr lang="en-US" altLang="zh-TW" sz="2400" dirty="0"/>
              </a:p>
              <a:p>
                <a:endParaRPr lang="en-US" altLang="zh-TW" sz="2400" dirty="0" smtClean="0"/>
              </a:p>
              <a:p>
                <a:r>
                  <a:rPr lang="en-US" altLang="zh-TW" sz="2400" dirty="0" smtClean="0"/>
                  <a:t>The </a:t>
                </a:r>
                <a:r>
                  <a:rPr lang="en-US" altLang="zh-TW" sz="2400" dirty="0"/>
                  <a:t>vertex-cover problem is to find a vertex cover of minimum size in a given graph.</a:t>
                </a:r>
              </a:p>
              <a:p>
                <a:endParaRPr lang="en-US" altLang="zh-TW" sz="24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t="-989" r="-1778" b="-259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61</a:t>
            </a:fld>
            <a:endParaRPr lang="en-US" altLang="zh-TW"/>
          </a:p>
        </p:txBody>
      </p:sp>
      <p:pic>
        <p:nvPicPr>
          <p:cNvPr id="5"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789040"/>
            <a:ext cx="3816424" cy="1144927"/>
          </a:xfrm>
          <a:prstGeom prst="rect">
            <a:avLst/>
          </a:prstGeom>
        </p:spPr>
      </p:pic>
    </p:spTree>
    <p:extLst>
      <p:ext uri="{BB962C8B-B14F-4D97-AF65-F5344CB8AC3E}">
        <p14:creationId xmlns:p14="http://schemas.microsoft.com/office/powerpoint/2010/main" val="29443228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a:t>
            </a:r>
            <a:r>
              <a:rPr lang="en-US" altLang="zh-TW" sz="2800" dirty="0" smtClean="0"/>
              <a:t>– The vertex-cover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96752"/>
                <a:ext cx="8435280" cy="4929411"/>
              </a:xfrm>
            </p:spPr>
            <p:txBody>
              <a:bodyPr>
                <a:normAutofit/>
              </a:bodyPr>
              <a:lstStyle/>
              <a:p>
                <a:r>
                  <a:rPr lang="en-US" altLang="zh-TW" sz="2400" dirty="0" smtClean="0"/>
                  <a:t>The </a:t>
                </a:r>
                <a:r>
                  <a:rPr lang="en-US" altLang="zh-TW" sz="2400" b="1" i="1" dirty="0" smtClean="0"/>
                  <a:t>vertex-cover decision problem:</a:t>
                </a:r>
              </a:p>
              <a:p>
                <a:pPr marL="400050" lvl="1" indent="0">
                  <a:buNone/>
                </a:pPr>
                <a14:m>
                  <m:oMath xmlns:m="http://schemas.openxmlformats.org/officeDocument/2006/math">
                    <m:r>
                      <a:rPr lang="en-US" altLang="zh-TW" sz="2400" b="0" i="1" smtClean="0">
                        <a:latin typeface="Cambria Math"/>
                      </a:rPr>
                      <m:t>𝑉𝐸𝑅𝑇𝐸𝑋</m:t>
                    </m:r>
                    <m:r>
                      <a:rPr lang="en-US" altLang="zh-TW" sz="2400" b="0" i="1" smtClean="0">
                        <a:latin typeface="Cambria Math"/>
                      </a:rPr>
                      <m:t>−</m:t>
                    </m:r>
                    <m:r>
                      <a:rPr lang="en-US" altLang="zh-TW" sz="2400" b="0" i="1" smtClean="0">
                        <a:latin typeface="Cambria Math"/>
                      </a:rPr>
                      <m:t>𝐶𝑂𝑉𝐸𝑅</m:t>
                    </m:r>
                  </m:oMath>
                </a14:m>
                <a:r>
                  <a:rPr lang="en-US" altLang="zh-TW" sz="2400" dirty="0" smtClean="0"/>
                  <a:t> = </a:t>
                </a:r>
                <a14:m>
                  <m:oMath xmlns:m="http://schemas.openxmlformats.org/officeDocument/2006/math">
                    <m:r>
                      <a:rPr lang="en-US" altLang="zh-TW" sz="2400" b="0" i="1" smtClean="0">
                        <a:latin typeface="Cambria Math"/>
                      </a:rPr>
                      <m:t>{</m:t>
                    </m:r>
                    <m:d>
                      <m:dPr>
                        <m:begChr m:val="⟨"/>
                        <m:endChr m:val="⟩"/>
                        <m:ctrlPr>
                          <a:rPr lang="en-US" altLang="zh-TW" sz="2400" b="0" i="1" smtClean="0">
                            <a:latin typeface="Cambria Math" panose="02040503050406030204" pitchFamily="18" charset="0"/>
                          </a:rPr>
                        </m:ctrlPr>
                      </m:dPr>
                      <m:e>
                        <m:r>
                          <a:rPr lang="en-US" altLang="zh-TW" sz="2400" b="0" i="1" smtClean="0">
                            <a:latin typeface="Cambria Math"/>
                          </a:rPr>
                          <m:t>𝐺</m:t>
                        </m:r>
                        <m:r>
                          <a:rPr lang="en-US" altLang="zh-TW" sz="2400" b="0" i="1" smtClean="0">
                            <a:latin typeface="Cambria Math"/>
                          </a:rPr>
                          <m:t>, </m:t>
                        </m:r>
                        <m:r>
                          <a:rPr lang="en-US" altLang="zh-TW" sz="2400" b="0" i="1" smtClean="0">
                            <a:latin typeface="Cambria Math"/>
                          </a:rPr>
                          <m:t>𝑘</m:t>
                        </m:r>
                      </m:e>
                    </m:d>
                    <m:r>
                      <a:rPr lang="en-US" altLang="zh-TW" sz="2400" b="0" i="1" smtClean="0">
                        <a:latin typeface="Cambria Math"/>
                      </a:rPr>
                      <m:t>:</m:t>
                    </m:r>
                    <m:r>
                      <a:rPr lang="en-US" altLang="zh-TW" sz="2400" b="0" i="1" smtClean="0">
                        <a:latin typeface="Cambria Math"/>
                      </a:rPr>
                      <m:t>𝑔𝑟𝑎𝑝h</m:t>
                    </m:r>
                    <m:r>
                      <a:rPr lang="en-US" altLang="zh-TW" sz="2400" b="0" i="1" smtClean="0">
                        <a:latin typeface="Cambria Math"/>
                      </a:rPr>
                      <m:t> </m:t>
                    </m:r>
                    <m:r>
                      <a:rPr lang="en-US" altLang="zh-TW" sz="2400" b="0" i="1" smtClean="0">
                        <a:latin typeface="Cambria Math"/>
                      </a:rPr>
                      <m:t>𝐺</m:t>
                    </m:r>
                    <m:r>
                      <a:rPr lang="en-US" altLang="zh-TW" sz="2400" b="0" i="1" smtClean="0">
                        <a:latin typeface="Cambria Math"/>
                      </a:rPr>
                      <m:t> </m:t>
                    </m:r>
                    <m:r>
                      <a:rPr lang="en-US" altLang="zh-TW" sz="2400" b="0" i="1" smtClean="0">
                        <a:latin typeface="Cambria Math"/>
                      </a:rPr>
                      <m:t>h𝑎𝑠</m:t>
                    </m:r>
                    <m:r>
                      <a:rPr lang="en-US" altLang="zh-TW" sz="2400" b="0" i="1" smtClean="0">
                        <a:latin typeface="Cambria Math"/>
                      </a:rPr>
                      <m:t> </m:t>
                    </m:r>
                    <m:r>
                      <a:rPr lang="en-US" altLang="zh-TW" sz="2400" b="0" i="1" smtClean="0">
                        <a:latin typeface="Cambria Math"/>
                      </a:rPr>
                      <m:t>𝑎</m:t>
                    </m:r>
                    <m:r>
                      <a:rPr lang="en-US" altLang="zh-TW" sz="2400" b="0" i="1" smtClean="0">
                        <a:latin typeface="Cambria Math"/>
                      </a:rPr>
                      <m:t> </m:t>
                    </m:r>
                    <m:r>
                      <a:rPr lang="en-US" altLang="zh-TW" sz="2400" b="0" i="1" smtClean="0">
                        <a:latin typeface="Cambria Math"/>
                      </a:rPr>
                      <m:t>𝑣𝑒𝑟𝑡𝑒𝑥</m:t>
                    </m:r>
                    <m:r>
                      <a:rPr lang="en-US" altLang="zh-TW" sz="2400" b="0" i="1" smtClean="0">
                        <a:latin typeface="Cambria Math"/>
                      </a:rPr>
                      <m:t> </m:t>
                    </m:r>
                    <m:r>
                      <a:rPr lang="en-US" altLang="zh-TW" sz="2400" b="0" i="1" smtClean="0">
                        <a:latin typeface="Cambria Math"/>
                      </a:rPr>
                      <m:t>𝑐𝑜𝑣𝑒𝑟</m:t>
                    </m:r>
                    <m:r>
                      <a:rPr lang="en-US" altLang="zh-TW" sz="2400" b="0" i="1" smtClean="0">
                        <a:latin typeface="Cambria Math"/>
                      </a:rPr>
                      <m:t> </m:t>
                    </m:r>
                    <m:r>
                      <a:rPr lang="en-US" altLang="zh-TW" sz="2400" b="0" i="1" smtClean="0">
                        <a:latin typeface="Cambria Math"/>
                      </a:rPr>
                      <m:t>𝑜𝑓</m:t>
                    </m:r>
                    <m:r>
                      <a:rPr lang="en-US" altLang="zh-TW" sz="2400" b="0" i="1" smtClean="0">
                        <a:latin typeface="Cambria Math"/>
                      </a:rPr>
                      <m:t> </m:t>
                    </m:r>
                    <m:r>
                      <a:rPr lang="en-US" altLang="zh-TW" sz="2400" b="0" i="1" smtClean="0">
                        <a:latin typeface="Cambria Math"/>
                      </a:rPr>
                      <m:t>𝑠𝑖𝑧𝑒</m:t>
                    </m:r>
                    <m:r>
                      <a:rPr lang="en-US" altLang="zh-TW" sz="2400" b="0" i="1" smtClean="0">
                        <a:latin typeface="Cambria Math"/>
                      </a:rPr>
                      <m:t> </m:t>
                    </m:r>
                    <m:r>
                      <a:rPr lang="en-US" altLang="zh-TW" sz="2400" b="0" i="1" smtClean="0">
                        <a:latin typeface="Cambria Math"/>
                      </a:rPr>
                      <m:t>𝑘</m:t>
                    </m:r>
                    <m:r>
                      <a:rPr lang="en-US" altLang="zh-TW" sz="2400" b="0" i="1" smtClean="0">
                        <a:latin typeface="Cambria Math"/>
                      </a:rPr>
                      <m:t>}</m:t>
                    </m:r>
                  </m:oMath>
                </a14:m>
                <a:r>
                  <a:rPr lang="en-US" altLang="zh-TW" sz="2400" dirty="0" smtClean="0"/>
                  <a:t> </a:t>
                </a:r>
              </a:p>
              <a:p>
                <a:pPr>
                  <a:spcBef>
                    <a:spcPts val="1200"/>
                  </a:spcBef>
                </a:pPr>
                <a:r>
                  <a:rPr lang="en-US" altLang="zh-TW" sz="2400" b="1" i="1" dirty="0" smtClean="0"/>
                  <a:t>Theorem: </a:t>
                </a:r>
                <a:r>
                  <a:rPr lang="en-US" altLang="zh-TW" sz="2400" dirty="0" smtClean="0"/>
                  <a:t>The </a:t>
                </a:r>
                <a:r>
                  <a:rPr lang="en-US" altLang="zh-TW" sz="2400" dirty="0"/>
                  <a:t>vertex-cover problem is NP-complete</a:t>
                </a:r>
                <a:r>
                  <a:rPr lang="en-US" altLang="zh-TW" sz="2800" dirty="0" smtClean="0"/>
                  <a:t>.</a:t>
                </a:r>
              </a:p>
              <a:p>
                <a:pPr marL="0" indent="0">
                  <a:buNone/>
                </a:pPr>
                <a:r>
                  <a:rPr lang="en-US" altLang="zh-TW" sz="2400" dirty="0" smtClean="0"/>
                  <a:t> Proof</a:t>
                </a:r>
              </a:p>
              <a:p>
                <a:r>
                  <a:rPr lang="en-US" altLang="zh-TW" sz="2400" dirty="0" smtClean="0"/>
                  <a:t>We guess a solution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a:rPr>
                          <m:t>𝑉</m:t>
                        </m:r>
                      </m:e>
                      <m:sup>
                        <m:r>
                          <a:rPr lang="en-US" altLang="zh-TW" sz="2400" b="0" i="1" smtClean="0">
                            <a:latin typeface="Cambria Math"/>
                          </a:rPr>
                          <m:t>′</m:t>
                        </m:r>
                      </m:sup>
                    </m:sSup>
                    <m:r>
                      <a:rPr lang="en-US" altLang="zh-TW" sz="2400" i="1" smtClean="0">
                        <a:latin typeface="Cambria Math"/>
                        <a:ea typeface="Cambria Math"/>
                      </a:rPr>
                      <m:t>⊆</m:t>
                    </m:r>
                    <m:r>
                      <a:rPr lang="en-US" altLang="zh-TW" sz="2400" b="0" i="1" smtClean="0">
                        <a:latin typeface="Cambria Math"/>
                        <a:ea typeface="Cambria Math"/>
                      </a:rPr>
                      <m:t>𝑉</m:t>
                    </m:r>
                  </m:oMath>
                </a14:m>
                <a:r>
                  <a:rPr lang="zh-TW" altLang="en-US" sz="2400" dirty="0" smtClean="0"/>
                  <a:t> </a:t>
                </a:r>
                <a:r>
                  <a:rPr lang="en-US" altLang="zh-TW" sz="2400" dirty="0" smtClean="0"/>
                  <a:t>and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a:rPr>
                              <m:t>𝑉</m:t>
                            </m:r>
                          </m:e>
                          <m:sup>
                            <m:r>
                              <a:rPr lang="en-US" altLang="zh-TW" sz="2400" b="0" i="1" smtClean="0">
                                <a:latin typeface="Cambria Math"/>
                              </a:rPr>
                              <m:t>′</m:t>
                            </m:r>
                          </m:sup>
                        </m:sSup>
                      </m:e>
                    </m:d>
                    <m:r>
                      <a:rPr lang="en-US" altLang="zh-TW" sz="2400" b="0" i="1" smtClean="0">
                        <a:latin typeface="Cambria Math"/>
                      </a:rPr>
                      <m:t>=</m:t>
                    </m:r>
                    <m:r>
                      <a:rPr lang="en-US" altLang="zh-TW" sz="2400" b="0" i="1" smtClean="0">
                        <a:latin typeface="Cambria Math"/>
                      </a:rPr>
                      <m:t>𝑘</m:t>
                    </m:r>
                  </m:oMath>
                </a14:m>
                <a:r>
                  <a:rPr lang="en-US" altLang="zh-TW" sz="2400" dirty="0" smtClean="0"/>
                  <a:t>.  It can be verified for each edge </a:t>
                </a:r>
                <a14:m>
                  <m:oMath xmlns:m="http://schemas.openxmlformats.org/officeDocument/2006/math">
                    <m:r>
                      <a:rPr lang="en-US" altLang="zh-TW" sz="2400" b="0" i="1" smtClean="0">
                        <a:latin typeface="Cambria Math"/>
                      </a:rPr>
                      <m:t>(</m:t>
                    </m:r>
                    <m:r>
                      <a:rPr lang="en-US" altLang="zh-TW" sz="2400" b="0" i="1" smtClean="0">
                        <a:latin typeface="Cambria Math"/>
                      </a:rPr>
                      <m:t>𝑢</m:t>
                    </m:r>
                    <m:r>
                      <a:rPr lang="en-US" altLang="zh-TW" sz="2400" b="0" i="1" smtClean="0">
                        <a:latin typeface="Cambria Math"/>
                      </a:rPr>
                      <m:t>,</m:t>
                    </m:r>
                    <m:r>
                      <a:rPr lang="en-US" altLang="zh-TW" sz="2400" b="0" i="1" smtClean="0">
                        <a:latin typeface="Cambria Math"/>
                      </a:rPr>
                      <m:t>𝑣</m:t>
                    </m:r>
                    <m:r>
                      <a:rPr lang="en-US" altLang="zh-TW" sz="2400" b="0" i="1" smtClean="0">
                        <a:latin typeface="Cambria Math"/>
                      </a:rPr>
                      <m:t>)∈</m:t>
                    </m:r>
                    <m:r>
                      <a:rPr lang="en-US" altLang="zh-TW" sz="2400" b="0" i="1" smtClean="0">
                        <a:latin typeface="Cambria Math"/>
                        <a:ea typeface="Cambria Math"/>
                      </a:rPr>
                      <m:t>𝐸</m:t>
                    </m:r>
                  </m:oMath>
                </a14:m>
                <a:r>
                  <a:rPr lang="zh-TW" altLang="en-US" sz="2400" dirty="0" smtClean="0"/>
                  <a:t> </a:t>
                </a:r>
                <a:r>
                  <a:rPr lang="en-US" altLang="zh-TW" sz="2400" dirty="0" smtClean="0"/>
                  <a:t>in polynomial time. Hence, it is in </a:t>
                </a:r>
                <a14:m>
                  <m:oMath xmlns:m="http://schemas.openxmlformats.org/officeDocument/2006/math">
                    <m:r>
                      <a:rPr lang="en-US" altLang="zh-TW" sz="2400" b="0" i="1" smtClean="0">
                        <a:latin typeface="Cambria Math"/>
                      </a:rPr>
                      <m:t>𝑁𝑃</m:t>
                    </m:r>
                  </m:oMath>
                </a14:m>
                <a:r>
                  <a:rPr lang="en-US" altLang="zh-TW" sz="2400" dirty="0" smtClean="0"/>
                  <a:t>.</a:t>
                </a:r>
              </a:p>
              <a:p>
                <a:r>
                  <a:rPr lang="en-US" altLang="zh-TW" sz="2400" dirty="0"/>
                  <a:t>We prove that the vertex-cover problem is NP-hard by showing </a:t>
                </a:r>
                <a:r>
                  <a:rPr lang="en-US" altLang="zh-TW" sz="2400" dirty="0" smtClean="0"/>
                  <a:t>that </a:t>
                </a:r>
                <a14:m>
                  <m:oMath xmlns:m="http://schemas.openxmlformats.org/officeDocument/2006/math">
                    <m:r>
                      <a:rPr lang="en-US" altLang="zh-TW" sz="2400" b="0" i="1" u="sng" smtClean="0">
                        <a:solidFill>
                          <a:srgbClr val="0070C0"/>
                        </a:solidFill>
                        <a:uFill>
                          <a:solidFill>
                            <a:srgbClr val="FF0000"/>
                          </a:solidFill>
                        </a:uFill>
                        <a:latin typeface="Cambria Math"/>
                      </a:rPr>
                      <m:t>𝐶𝐿𝐼𝑄𝑈𝐸</m:t>
                    </m:r>
                    <m:r>
                      <a:rPr lang="en-US" altLang="zh-TW" sz="2400" b="0" i="0" u="sng" smtClean="0">
                        <a:solidFill>
                          <a:srgbClr val="0070C0"/>
                        </a:solidFill>
                        <a:uFill>
                          <a:solidFill>
                            <a:srgbClr val="FF0000"/>
                          </a:solidFill>
                        </a:uFill>
                        <a:latin typeface="Cambria Math"/>
                      </a:rPr>
                      <m:t> </m:t>
                    </m:r>
                    <m:sSub>
                      <m:sSubPr>
                        <m:ctrlPr>
                          <a:rPr lang="en-US" altLang="zh-TW" sz="2400" b="0" i="1" u="sng" smtClean="0">
                            <a:solidFill>
                              <a:srgbClr val="0070C0"/>
                            </a:solidFill>
                            <a:uFill>
                              <a:solidFill>
                                <a:srgbClr val="FF0000"/>
                              </a:solidFill>
                            </a:uFill>
                            <a:latin typeface="Cambria Math" panose="02040503050406030204" pitchFamily="18" charset="0"/>
                          </a:rPr>
                        </m:ctrlPr>
                      </m:sSubPr>
                      <m:e>
                        <m:r>
                          <a:rPr lang="en-US" altLang="zh-TW" sz="2400" b="0" i="1" u="sng" smtClean="0">
                            <a:solidFill>
                              <a:srgbClr val="0070C0"/>
                            </a:solidFill>
                            <a:uFill>
                              <a:solidFill>
                                <a:srgbClr val="FF0000"/>
                              </a:solidFill>
                            </a:uFill>
                            <a:latin typeface="Cambria Math"/>
                            <a:ea typeface="Cambria Math"/>
                          </a:rPr>
                          <m:t>≤</m:t>
                        </m:r>
                      </m:e>
                      <m:sub>
                        <m:r>
                          <a:rPr lang="en-US" altLang="zh-TW" sz="2400" b="0" i="1" u="sng" smtClean="0">
                            <a:solidFill>
                              <a:srgbClr val="0070C0"/>
                            </a:solidFill>
                            <a:uFill>
                              <a:solidFill>
                                <a:srgbClr val="FF0000"/>
                              </a:solidFill>
                            </a:uFill>
                            <a:latin typeface="Cambria Math"/>
                          </a:rPr>
                          <m:t>𝑝</m:t>
                        </m:r>
                      </m:sub>
                    </m:sSub>
                    <m:r>
                      <a:rPr lang="en-US" altLang="zh-TW" sz="2400" i="1" u="sng">
                        <a:solidFill>
                          <a:srgbClr val="0070C0"/>
                        </a:solidFill>
                        <a:uFill>
                          <a:solidFill>
                            <a:srgbClr val="FF0000"/>
                          </a:solidFill>
                        </a:uFill>
                        <a:latin typeface="Cambria Math"/>
                      </a:rPr>
                      <m:t>𝑉𝐸𝑅𝑇𝐸𝑋</m:t>
                    </m:r>
                    <m:r>
                      <a:rPr lang="en-US" altLang="zh-TW" sz="2400" i="1" u="sng">
                        <a:solidFill>
                          <a:srgbClr val="0070C0"/>
                        </a:solidFill>
                        <a:uFill>
                          <a:solidFill>
                            <a:srgbClr val="FF0000"/>
                          </a:solidFill>
                        </a:uFill>
                        <a:latin typeface="Cambria Math"/>
                      </a:rPr>
                      <m:t>−</m:t>
                    </m:r>
                    <m:r>
                      <a:rPr lang="en-US" altLang="zh-TW" sz="2400" i="1" u="sng">
                        <a:solidFill>
                          <a:srgbClr val="0070C0"/>
                        </a:solidFill>
                        <a:uFill>
                          <a:solidFill>
                            <a:srgbClr val="FF0000"/>
                          </a:solidFill>
                        </a:uFill>
                        <a:latin typeface="Cambria Math"/>
                      </a:rPr>
                      <m:t>𝐶𝑂𝑉𝐸𝑅</m:t>
                    </m:r>
                  </m:oMath>
                </a14:m>
                <a:r>
                  <a:rPr lang="en-US" altLang="zh-TW" sz="2400" dirty="0" smtClean="0"/>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96752"/>
                <a:ext cx="8435280" cy="4929411"/>
              </a:xfrm>
              <a:blipFill rotWithShape="0">
                <a:blip r:embed="rId2"/>
                <a:stretch>
                  <a:fillRect l="-289" t="-989"/>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62</a:t>
            </a:fld>
            <a:endParaRPr lang="en-US" altLang="zh-TW"/>
          </a:p>
        </p:txBody>
      </p:sp>
    </p:spTree>
    <p:extLst>
      <p:ext uri="{BB962C8B-B14F-4D97-AF65-F5344CB8AC3E}">
        <p14:creationId xmlns:p14="http://schemas.microsoft.com/office/powerpoint/2010/main" val="208495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a:t>
            </a:r>
            <a:r>
              <a:rPr lang="en-US" altLang="zh-TW" sz="2800" dirty="0" smtClean="0"/>
              <a:t>– The vertex-cover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980728"/>
                <a:ext cx="8229600" cy="5145435"/>
              </a:xfrm>
            </p:spPr>
            <p:txBody>
              <a:bodyPr>
                <a:normAutofit/>
              </a:bodyPr>
              <a:lstStyle/>
              <a:p>
                <a:r>
                  <a:rPr lang="en-US" altLang="zh-TW" sz="2400" dirty="0" smtClean="0"/>
                  <a:t>Given an undirected graph </a:t>
                </a:r>
                <a14:m>
                  <m:oMath xmlns:m="http://schemas.openxmlformats.org/officeDocument/2006/math">
                    <m:r>
                      <a:rPr lang="en-US" altLang="zh-TW" sz="2400" i="1">
                        <a:latin typeface="Cambria Math"/>
                      </a:rPr>
                      <m:t>𝐺</m:t>
                    </m:r>
                    <m:r>
                      <a:rPr lang="en-US" altLang="zh-TW" sz="2400" i="1">
                        <a:latin typeface="Cambria Math"/>
                      </a:rPr>
                      <m:t>=(</m:t>
                    </m:r>
                    <m:r>
                      <a:rPr lang="en-US" altLang="zh-TW" sz="2400" i="1">
                        <a:latin typeface="Cambria Math"/>
                      </a:rPr>
                      <m:t>𝑉</m:t>
                    </m:r>
                    <m:r>
                      <a:rPr lang="en-US" altLang="zh-TW" sz="2400" i="1">
                        <a:latin typeface="Cambria Math"/>
                      </a:rPr>
                      <m:t>,</m:t>
                    </m:r>
                    <m:r>
                      <a:rPr lang="en-US" altLang="zh-TW" sz="2400" i="1">
                        <a:latin typeface="Cambria Math"/>
                      </a:rPr>
                      <m:t>𝐸</m:t>
                    </m:r>
                    <m:r>
                      <a:rPr lang="en-US" altLang="zh-TW" sz="2400" i="1">
                        <a:latin typeface="Cambria Math"/>
                      </a:rPr>
                      <m:t>)</m:t>
                    </m:r>
                  </m:oMath>
                </a14:m>
                <a:r>
                  <a:rPr lang="zh-TW" altLang="en-US" sz="2400" dirty="0"/>
                  <a:t> </a:t>
                </a:r>
                <a:r>
                  <a:rPr lang="en-US" altLang="zh-TW" sz="2400" dirty="0" smtClean="0"/>
                  <a:t>, </a:t>
                </a:r>
                <a:r>
                  <a:rPr lang="en-US" altLang="zh-TW" sz="2400" dirty="0"/>
                  <a:t>we define the </a:t>
                </a:r>
                <a:r>
                  <a:rPr lang="en-US" altLang="zh-TW" sz="2400" b="1" i="1" dirty="0"/>
                  <a:t>complement </a:t>
                </a:r>
                <a:r>
                  <a:rPr lang="en-US" altLang="zh-TW" sz="2400" dirty="0"/>
                  <a:t>of </a:t>
                </a:r>
                <a14:m>
                  <m:oMath xmlns:m="http://schemas.openxmlformats.org/officeDocument/2006/math">
                    <m:r>
                      <a:rPr lang="en-US" altLang="zh-TW" sz="2400" b="0" i="1" smtClean="0">
                        <a:latin typeface="Cambria Math"/>
                      </a:rPr>
                      <m:t>𝐺</m:t>
                    </m:r>
                  </m:oMath>
                </a14:m>
                <a:r>
                  <a:rPr lang="en-US" altLang="zh-TW" sz="2400" dirty="0" smtClean="0"/>
                  <a:t> </a:t>
                </a:r>
                <a:r>
                  <a:rPr lang="pt-BR" altLang="zh-TW" sz="2400" dirty="0" smtClean="0"/>
                  <a:t>as </a:t>
                </a:r>
                <a14:m>
                  <m:oMath xmlns:m="http://schemas.openxmlformats.org/officeDocument/2006/math">
                    <m:acc>
                      <m:accPr>
                        <m:chr m:val="̅"/>
                        <m:ctrlPr>
                          <a:rPr lang="pt-BR" altLang="zh-TW" sz="2400" i="1" smtClean="0">
                            <a:latin typeface="Cambria Math" panose="02040503050406030204" pitchFamily="18" charset="0"/>
                          </a:rPr>
                        </m:ctrlPr>
                      </m:accPr>
                      <m:e>
                        <m:r>
                          <a:rPr lang="en-US" altLang="zh-TW" sz="2400" b="0" i="1" smtClean="0">
                            <a:latin typeface="Cambria Math"/>
                          </a:rPr>
                          <m:t>𝐺</m:t>
                        </m:r>
                      </m:e>
                    </m:acc>
                    <m:r>
                      <a:rPr lang="en-US" altLang="zh-TW" sz="2400" b="0" i="1" smtClean="0">
                        <a:latin typeface="Cambria Math"/>
                      </a:rPr>
                      <m:t>=(</m:t>
                    </m:r>
                    <m:r>
                      <a:rPr lang="en-US" altLang="zh-TW" sz="2400" b="0" i="1" smtClean="0">
                        <a:latin typeface="Cambria Math"/>
                      </a:rPr>
                      <m:t>𝑉</m:t>
                    </m:r>
                    <m:r>
                      <a:rPr lang="en-US" altLang="zh-TW" sz="2400" b="0" i="1" smtClean="0">
                        <a:latin typeface="Cambria Math"/>
                      </a:rPr>
                      <m:t>,</m:t>
                    </m:r>
                    <m:acc>
                      <m:accPr>
                        <m:chr m:val="̅"/>
                        <m:ctrlPr>
                          <a:rPr lang="zh-TW" altLang="en-US" sz="2400" i="1" dirty="0" smtClean="0">
                            <a:latin typeface="Cambria Math" panose="02040503050406030204" pitchFamily="18" charset="0"/>
                          </a:rPr>
                        </m:ctrlPr>
                      </m:accPr>
                      <m:e>
                        <m:r>
                          <a:rPr lang="en-US" altLang="zh-TW" sz="2400" b="0" i="1" dirty="0" smtClean="0">
                            <a:latin typeface="Cambria Math"/>
                          </a:rPr>
                          <m:t>𝐸</m:t>
                        </m:r>
                      </m:e>
                    </m:acc>
                    <m:r>
                      <a:rPr lang="en-US" altLang="zh-TW" sz="2400" b="0" i="1" smtClean="0">
                        <a:latin typeface="Cambria Math"/>
                      </a:rPr>
                      <m:t>)</m:t>
                    </m:r>
                  </m:oMath>
                </a14:m>
                <a:r>
                  <a:rPr lang="en-US" altLang="zh-TW" sz="2400" dirty="0" smtClean="0"/>
                  <a:t>, where </a:t>
                </a:r>
                <a14:m>
                  <m:oMath xmlns:m="http://schemas.openxmlformats.org/officeDocument/2006/math">
                    <m:acc>
                      <m:accPr>
                        <m:chr m:val="̅"/>
                        <m:ctrlPr>
                          <a:rPr lang="en-US" altLang="zh-TW" sz="2400" i="1" smtClean="0">
                            <a:latin typeface="Cambria Math" panose="02040503050406030204" pitchFamily="18" charset="0"/>
                          </a:rPr>
                        </m:ctrlPr>
                      </m:accPr>
                      <m:e>
                        <m:r>
                          <a:rPr lang="en-US" altLang="zh-TW" sz="2400" b="0" i="1" smtClean="0">
                            <a:latin typeface="Cambria Math"/>
                          </a:rPr>
                          <m:t>𝐸</m:t>
                        </m:r>
                      </m:e>
                    </m:acc>
                    <m:r>
                      <a:rPr lang="en-US" altLang="zh-TW" sz="2400" b="0" i="1" smtClean="0">
                        <a:latin typeface="Cambria Math"/>
                      </a:rPr>
                      <m:t>={</m:t>
                    </m:r>
                    <m:d>
                      <m:dPr>
                        <m:ctrlPr>
                          <a:rPr lang="en-US" altLang="zh-TW" sz="2400" b="0" i="1" smtClean="0">
                            <a:latin typeface="Cambria Math" panose="02040503050406030204" pitchFamily="18" charset="0"/>
                          </a:rPr>
                        </m:ctrlPr>
                      </m:dPr>
                      <m:e>
                        <m:r>
                          <a:rPr lang="en-US" altLang="zh-TW" sz="2400" b="0" i="1" smtClean="0">
                            <a:latin typeface="Cambria Math"/>
                          </a:rPr>
                          <m:t>𝑢</m:t>
                        </m:r>
                        <m:r>
                          <a:rPr lang="en-US" altLang="zh-TW" sz="2400" b="0" i="1" smtClean="0">
                            <a:latin typeface="Cambria Math"/>
                          </a:rPr>
                          <m:t>,</m:t>
                        </m:r>
                        <m:r>
                          <a:rPr lang="en-US" altLang="zh-TW" sz="2400" b="0" i="1" smtClean="0">
                            <a:latin typeface="Cambria Math"/>
                          </a:rPr>
                          <m:t>𝑣</m:t>
                        </m:r>
                      </m:e>
                    </m:d>
                    <m:r>
                      <a:rPr lang="en-US" altLang="zh-TW" sz="2400" b="0" i="1" smtClean="0">
                        <a:latin typeface="Cambria Math"/>
                      </a:rPr>
                      <m:t>:</m:t>
                    </m:r>
                    <m:r>
                      <a:rPr lang="en-US" altLang="zh-TW" sz="2400" b="0" i="1" smtClean="0">
                        <a:latin typeface="Cambria Math"/>
                      </a:rPr>
                      <m:t>𝑢</m:t>
                    </m:r>
                    <m:r>
                      <a:rPr lang="en-US" altLang="zh-TW" sz="2400" b="0" i="1" smtClean="0">
                        <a:latin typeface="Cambria Math"/>
                      </a:rPr>
                      <m:t>,</m:t>
                    </m:r>
                    <m:r>
                      <a:rPr lang="en-US" altLang="zh-TW" sz="2400" b="0" i="1" smtClean="0">
                        <a:latin typeface="Cambria Math"/>
                      </a:rPr>
                      <m:t>𝑣</m:t>
                    </m:r>
                    <m:r>
                      <a:rPr lang="en-US" altLang="zh-TW" sz="2400" b="0" i="1" smtClean="0">
                        <a:latin typeface="Cambria Math"/>
                        <a:ea typeface="Cambria Math"/>
                      </a:rPr>
                      <m:t>∈</m:t>
                    </m:r>
                    <m:r>
                      <a:rPr lang="en-US" altLang="zh-TW" sz="2400" b="0" i="1" smtClean="0">
                        <a:latin typeface="Cambria Math"/>
                        <a:ea typeface="Cambria Math"/>
                      </a:rPr>
                      <m:t>𝑉</m:t>
                    </m:r>
                    <m:r>
                      <a:rPr lang="en-US" altLang="zh-TW" sz="2400" b="0" i="1" smtClean="0">
                        <a:latin typeface="Cambria Math"/>
                        <a:ea typeface="Cambria Math"/>
                      </a:rPr>
                      <m:t>, </m:t>
                    </m:r>
                    <m:r>
                      <a:rPr lang="en-US" altLang="zh-TW" sz="2400" b="0" i="1" smtClean="0">
                        <a:latin typeface="Cambria Math"/>
                        <a:ea typeface="Cambria Math"/>
                      </a:rPr>
                      <m:t>𝑢</m:t>
                    </m:r>
                    <m:r>
                      <a:rPr lang="en-US" altLang="zh-TW" sz="2400" b="0" i="1" smtClean="0">
                        <a:latin typeface="Cambria Math"/>
                        <a:ea typeface="Cambria Math"/>
                      </a:rPr>
                      <m:t>≠</m:t>
                    </m:r>
                    <m:r>
                      <a:rPr lang="en-US" altLang="zh-TW" sz="2400" b="0" i="1" smtClean="0">
                        <a:latin typeface="Cambria Math"/>
                        <a:ea typeface="Cambria Math"/>
                      </a:rPr>
                      <m:t>𝑣</m:t>
                    </m:r>
                    <m:r>
                      <a:rPr lang="en-US" altLang="zh-TW" sz="2400" b="0" i="1" smtClean="0">
                        <a:latin typeface="Cambria Math"/>
                        <a:ea typeface="Cambria Math"/>
                      </a:rPr>
                      <m:t>, </m:t>
                    </m:r>
                    <m:r>
                      <a:rPr lang="en-US" altLang="zh-TW" sz="2400" b="0" i="1" smtClean="0">
                        <a:latin typeface="Cambria Math"/>
                        <a:ea typeface="Cambria Math"/>
                      </a:rPr>
                      <m:t>𝑎𝑛𝑑</m:t>
                    </m:r>
                    <m:r>
                      <a:rPr lang="en-US" altLang="zh-TW" sz="2400" b="0" i="1" smtClean="0">
                        <a:latin typeface="Cambria Math"/>
                        <a:ea typeface="Cambria Math"/>
                      </a:rPr>
                      <m:t> (</m:t>
                    </m:r>
                    <m:r>
                      <a:rPr lang="en-US" altLang="zh-TW" sz="2400" b="0" i="1" smtClean="0">
                        <a:latin typeface="Cambria Math"/>
                        <a:ea typeface="Cambria Math"/>
                      </a:rPr>
                      <m:t>𝑢</m:t>
                    </m:r>
                    <m:r>
                      <a:rPr lang="en-US" altLang="zh-TW" sz="2400" b="0" i="1" smtClean="0">
                        <a:latin typeface="Cambria Math"/>
                        <a:ea typeface="Cambria Math"/>
                      </a:rPr>
                      <m:t>,</m:t>
                    </m:r>
                    <m:r>
                      <a:rPr lang="en-US" altLang="zh-TW" sz="2400" b="0" i="1" smtClean="0">
                        <a:latin typeface="Cambria Math"/>
                        <a:ea typeface="Cambria Math"/>
                      </a:rPr>
                      <m:t>𝑣</m:t>
                    </m:r>
                    <m:r>
                      <a:rPr lang="en-US" altLang="zh-TW" sz="2400" b="0" i="1" smtClean="0">
                        <a:latin typeface="Cambria Math"/>
                        <a:ea typeface="Cambria Math"/>
                      </a:rPr>
                      <m:t>)∉</m:t>
                    </m:r>
                    <m:r>
                      <a:rPr lang="en-US" altLang="zh-TW" sz="2400" b="0" i="1" smtClean="0">
                        <a:latin typeface="Cambria Math"/>
                        <a:ea typeface="Cambria Math"/>
                      </a:rPr>
                      <m:t>𝐸</m:t>
                    </m:r>
                    <m:r>
                      <a:rPr lang="en-US" altLang="zh-TW" sz="2400" b="0" i="1" smtClean="0">
                        <a:latin typeface="Cambria Math"/>
                      </a:rPr>
                      <m:t>}</m:t>
                    </m:r>
                  </m:oMath>
                </a14:m>
                <a:r>
                  <a:rPr lang="en-US" altLang="zh-TW" sz="2400" dirty="0" smtClean="0"/>
                  <a:t>. </a:t>
                </a:r>
                <a:r>
                  <a:rPr lang="en-US" altLang="zh-TW" sz="2400" dirty="0"/>
                  <a:t>In </a:t>
                </a:r>
                <a:r>
                  <a:rPr lang="en-US" altLang="zh-TW" sz="2400" dirty="0" smtClean="0"/>
                  <a:t>other words</a:t>
                </a:r>
                <a:r>
                  <a:rPr lang="en-US" altLang="zh-TW" sz="2400" dirty="0"/>
                  <a:t>, </a:t>
                </a:r>
                <a14:m>
                  <m:oMath xmlns:m="http://schemas.openxmlformats.org/officeDocument/2006/math">
                    <m:acc>
                      <m:accPr>
                        <m:chr m:val="̅"/>
                        <m:ctrlPr>
                          <a:rPr lang="en-US" altLang="zh-TW" sz="2400" i="1" smtClean="0">
                            <a:latin typeface="Cambria Math" panose="02040503050406030204" pitchFamily="18" charset="0"/>
                          </a:rPr>
                        </m:ctrlPr>
                      </m:accPr>
                      <m:e>
                        <m:r>
                          <a:rPr lang="en-US" altLang="zh-TW" sz="2400" b="0" i="1" smtClean="0">
                            <a:latin typeface="Cambria Math"/>
                          </a:rPr>
                          <m:t>𝐺</m:t>
                        </m:r>
                      </m:e>
                    </m:acc>
                  </m:oMath>
                </a14:m>
                <a:r>
                  <a:rPr lang="en-US" altLang="zh-TW" sz="2400" dirty="0" smtClean="0"/>
                  <a:t> </a:t>
                </a:r>
                <a:r>
                  <a:rPr lang="en-US" altLang="zh-TW" sz="2400" dirty="0"/>
                  <a:t>is the graph containing exactly those edges that are not in </a:t>
                </a:r>
                <a14:m>
                  <m:oMath xmlns:m="http://schemas.openxmlformats.org/officeDocument/2006/math">
                    <m:r>
                      <a:rPr lang="en-US" altLang="zh-TW" sz="2400" b="0" i="1" smtClean="0">
                        <a:latin typeface="Cambria Math"/>
                      </a:rPr>
                      <m:t>𝐺</m:t>
                    </m:r>
                  </m:oMath>
                </a14:m>
                <a:r>
                  <a:rPr lang="en-US" altLang="zh-TW" sz="2400" dirty="0" smtClean="0"/>
                  <a:t>.</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980728"/>
                <a:ext cx="8229600" cy="5145435"/>
              </a:xfrm>
              <a:blipFill rotWithShape="0">
                <a:blip r:embed="rId2"/>
                <a:stretch>
                  <a:fillRect t="-948"/>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63</a:t>
            </a:fld>
            <a:endParaRPr lang="en-US" altLang="zh-TW"/>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72" y="2852936"/>
            <a:ext cx="7598952" cy="2592288"/>
          </a:xfrm>
          <a:prstGeom prst="rect">
            <a:avLst/>
          </a:prstGeom>
        </p:spPr>
      </p:pic>
    </p:spTree>
    <p:extLst>
      <p:ext uri="{BB962C8B-B14F-4D97-AF65-F5344CB8AC3E}">
        <p14:creationId xmlns:p14="http://schemas.microsoft.com/office/powerpoint/2010/main" val="19495869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a:t>
            </a:r>
            <a:r>
              <a:rPr lang="en-US" altLang="zh-TW" sz="2800" dirty="0" smtClean="0"/>
              <a:t>– The vertex-cover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96752"/>
                <a:ext cx="8291264" cy="4929411"/>
              </a:xfrm>
            </p:spPr>
            <p:txBody>
              <a:bodyPr>
                <a:normAutofit/>
              </a:bodyPr>
              <a:lstStyle/>
              <a:p>
                <a:r>
                  <a:rPr lang="en-US" altLang="zh-TW" sz="2800" dirty="0" smtClean="0"/>
                  <a:t>The reduction algorithm takes as input an instance </a:t>
                </a:r>
                <a14:m>
                  <m:oMath xmlns:m="http://schemas.openxmlformats.org/officeDocument/2006/math">
                    <m:d>
                      <m:dPr>
                        <m:begChr m:val="⟨"/>
                        <m:endChr m:val="⟩"/>
                        <m:ctrlPr>
                          <a:rPr lang="en-US" altLang="zh-TW" sz="2800" i="1" smtClean="0">
                            <a:latin typeface="Cambria Math" panose="02040503050406030204" pitchFamily="18" charset="0"/>
                          </a:rPr>
                        </m:ctrlPr>
                      </m:dPr>
                      <m:e>
                        <m:r>
                          <a:rPr lang="en-US" altLang="zh-TW" sz="2800" b="0" i="1" smtClean="0">
                            <a:latin typeface="Cambria Math"/>
                          </a:rPr>
                          <m:t>𝐺</m:t>
                        </m:r>
                        <m:r>
                          <a:rPr lang="en-US" altLang="zh-TW" sz="2800" b="0" i="1" smtClean="0">
                            <a:latin typeface="Cambria Math"/>
                          </a:rPr>
                          <m:t>,</m:t>
                        </m:r>
                        <m:r>
                          <a:rPr lang="en-US" altLang="zh-TW" sz="2800" b="0" i="1" smtClean="0">
                            <a:latin typeface="Cambria Math"/>
                          </a:rPr>
                          <m:t>𝑘</m:t>
                        </m:r>
                      </m:e>
                    </m:d>
                  </m:oMath>
                </a14:m>
                <a:r>
                  <a:rPr lang="en-US" altLang="zh-TW" sz="2800" dirty="0" smtClean="0"/>
                  <a:t> </a:t>
                </a:r>
                <a:r>
                  <a:rPr lang="en-US" altLang="zh-TW" sz="2800" dirty="0"/>
                  <a:t>of the clique </a:t>
                </a:r>
                <a:r>
                  <a:rPr lang="en-US" altLang="zh-TW" sz="2800" dirty="0" smtClean="0"/>
                  <a:t>problem. It </a:t>
                </a:r>
                <a:r>
                  <a:rPr lang="en-US" altLang="zh-TW" sz="2800" dirty="0"/>
                  <a:t>computes the complement </a:t>
                </a:r>
                <a14:m>
                  <m:oMath xmlns:m="http://schemas.openxmlformats.org/officeDocument/2006/math">
                    <m:acc>
                      <m:accPr>
                        <m:chr m:val="̅"/>
                        <m:ctrlPr>
                          <a:rPr lang="en-US" altLang="zh-TW" sz="2800" i="1" smtClean="0">
                            <a:latin typeface="Cambria Math" panose="02040503050406030204" pitchFamily="18" charset="0"/>
                          </a:rPr>
                        </m:ctrlPr>
                      </m:accPr>
                      <m:e>
                        <m:r>
                          <a:rPr lang="en-US" altLang="zh-TW" sz="2800" b="0" i="1" smtClean="0">
                            <a:latin typeface="Cambria Math"/>
                          </a:rPr>
                          <m:t>𝐺</m:t>
                        </m:r>
                      </m:e>
                    </m:acc>
                  </m:oMath>
                </a14:m>
                <a:r>
                  <a:rPr lang="en-US" altLang="zh-TW" sz="2800" dirty="0" smtClean="0"/>
                  <a:t>, </a:t>
                </a:r>
                <a:r>
                  <a:rPr lang="en-US" altLang="zh-TW" sz="2800" dirty="0"/>
                  <a:t>which we can easily do in polynomial time. </a:t>
                </a:r>
                <a:r>
                  <a:rPr lang="en-US" altLang="zh-TW" sz="2800" dirty="0" smtClean="0"/>
                  <a:t>The output </a:t>
                </a:r>
                <a:r>
                  <a:rPr lang="en-US" altLang="zh-TW" sz="2800" dirty="0"/>
                  <a:t>of the reduction algorithm is the </a:t>
                </a:r>
                <a:r>
                  <a:rPr lang="en-US" altLang="zh-TW" sz="2800" dirty="0" smtClean="0"/>
                  <a:t>instance </a:t>
                </a:r>
                <a14:m>
                  <m:oMath xmlns:m="http://schemas.openxmlformats.org/officeDocument/2006/math">
                    <m:d>
                      <m:dPr>
                        <m:begChr m:val="⟨"/>
                        <m:endChr m:val="⟩"/>
                        <m:ctrlPr>
                          <a:rPr lang="en-US" altLang="zh-TW" sz="2800" i="1" smtClean="0">
                            <a:latin typeface="Cambria Math" panose="02040503050406030204" pitchFamily="18" charset="0"/>
                          </a:rPr>
                        </m:ctrlPr>
                      </m:dPr>
                      <m:e>
                        <m:acc>
                          <m:accPr>
                            <m:chr m:val="̅"/>
                            <m:ctrlPr>
                              <a:rPr lang="en-US" altLang="zh-TW" sz="2800" i="1" smtClean="0">
                                <a:latin typeface="Cambria Math" panose="02040503050406030204" pitchFamily="18" charset="0"/>
                              </a:rPr>
                            </m:ctrlPr>
                          </m:accPr>
                          <m:e>
                            <m:r>
                              <a:rPr lang="en-US" altLang="zh-TW" sz="2800" b="0" i="1" smtClean="0">
                                <a:latin typeface="Cambria Math"/>
                              </a:rPr>
                              <m:t>𝐺</m:t>
                            </m:r>
                          </m:e>
                        </m:acc>
                        <m:r>
                          <a:rPr lang="en-US" altLang="zh-TW" sz="2800" b="0" i="1" smtClean="0">
                            <a:latin typeface="Cambria Math"/>
                          </a:rPr>
                          <m:t>,</m:t>
                        </m:r>
                        <m:d>
                          <m:dPr>
                            <m:begChr m:val="|"/>
                            <m:endChr m:val="|"/>
                            <m:ctrlPr>
                              <a:rPr lang="en-US" altLang="zh-TW" sz="2800" b="0" i="1" smtClean="0">
                                <a:latin typeface="Cambria Math" panose="02040503050406030204" pitchFamily="18" charset="0"/>
                              </a:rPr>
                            </m:ctrlPr>
                          </m:dPr>
                          <m:e>
                            <m:r>
                              <a:rPr lang="en-US" altLang="zh-TW" sz="2800" b="0" i="1" smtClean="0">
                                <a:latin typeface="Cambria Math"/>
                              </a:rPr>
                              <m:t>𝑉</m:t>
                            </m:r>
                          </m:e>
                        </m:d>
                        <m:r>
                          <a:rPr lang="en-US" altLang="zh-TW" sz="2800" b="0" i="1" smtClean="0">
                            <a:latin typeface="Cambria Math"/>
                          </a:rPr>
                          <m:t>−</m:t>
                        </m:r>
                        <m:r>
                          <a:rPr lang="en-US" altLang="zh-TW" sz="2800" b="0" i="1" smtClean="0">
                            <a:latin typeface="Cambria Math"/>
                          </a:rPr>
                          <m:t>𝑘</m:t>
                        </m:r>
                      </m:e>
                    </m:d>
                  </m:oMath>
                </a14:m>
                <a:r>
                  <a:rPr lang="zh-TW" altLang="en-US" sz="2800" dirty="0" smtClean="0"/>
                  <a:t> </a:t>
                </a:r>
                <a:r>
                  <a:rPr lang="en-US" altLang="zh-TW" sz="2800" dirty="0"/>
                  <a:t>of the </a:t>
                </a:r>
                <a:r>
                  <a:rPr lang="en-US" altLang="zh-TW" sz="2800" dirty="0" smtClean="0"/>
                  <a:t>vertex-cover problem.</a:t>
                </a:r>
              </a:p>
              <a:p>
                <a:r>
                  <a:rPr lang="en-US" altLang="zh-TW" sz="2800" dirty="0"/>
                  <a:t>the graph </a:t>
                </a:r>
                <a14:m>
                  <m:oMath xmlns:m="http://schemas.openxmlformats.org/officeDocument/2006/math">
                    <m:r>
                      <a:rPr lang="en-US" altLang="zh-TW" sz="2800" i="1">
                        <a:latin typeface="Cambria Math"/>
                      </a:rPr>
                      <m:t>𝐺</m:t>
                    </m:r>
                  </m:oMath>
                </a14:m>
                <a:r>
                  <a:rPr lang="en-US" altLang="zh-TW" sz="2800" dirty="0" smtClean="0"/>
                  <a:t> </a:t>
                </a:r>
                <a:r>
                  <a:rPr lang="en-US" altLang="zh-TW" sz="2800" dirty="0"/>
                  <a:t>has a clique of size k if and only if the graph </a:t>
                </a:r>
                <a14:m>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a:rPr>
                          <m:t>𝐺</m:t>
                        </m:r>
                      </m:e>
                    </m:acc>
                    <m:r>
                      <a:rPr lang="en-US" altLang="zh-TW" sz="2800" b="0" i="1" smtClean="0">
                        <a:latin typeface="Cambria Math" panose="02040503050406030204" pitchFamily="18" charset="0"/>
                      </a:rPr>
                      <m:t> </m:t>
                    </m:r>
                  </m:oMath>
                </a14:m>
                <a:r>
                  <a:rPr lang="en-US" altLang="zh-TW" sz="2800" dirty="0"/>
                  <a:t>has a </a:t>
                </a:r>
                <a:r>
                  <a:rPr lang="en-US" altLang="zh-TW" sz="2800" dirty="0" smtClean="0"/>
                  <a:t>vertex cover </a:t>
                </a:r>
                <a:r>
                  <a:rPr lang="en-US" altLang="zh-TW" sz="2800" dirty="0"/>
                  <a:t>of size </a:t>
                </a:r>
                <a14:m>
                  <m:oMath xmlns:m="http://schemas.openxmlformats.org/officeDocument/2006/math">
                    <m:d>
                      <m:dPr>
                        <m:begChr m:val="|"/>
                        <m:endChr m:val="|"/>
                        <m:ctrlPr>
                          <a:rPr lang="en-US" altLang="zh-TW" sz="2800" i="1">
                            <a:latin typeface="Cambria Math" panose="02040503050406030204" pitchFamily="18" charset="0"/>
                          </a:rPr>
                        </m:ctrlPr>
                      </m:dPr>
                      <m:e>
                        <m:r>
                          <a:rPr lang="en-US" altLang="zh-TW" sz="2800" i="1">
                            <a:latin typeface="Cambria Math"/>
                          </a:rPr>
                          <m:t>𝑉</m:t>
                        </m:r>
                      </m:e>
                    </m:d>
                    <m:r>
                      <a:rPr lang="en-US" altLang="zh-TW" sz="2800" i="1">
                        <a:latin typeface="Cambria Math"/>
                      </a:rPr>
                      <m:t>−</m:t>
                    </m:r>
                    <m:r>
                      <a:rPr lang="en-US" altLang="zh-TW" sz="2800" i="1">
                        <a:latin typeface="Cambria Math"/>
                      </a:rPr>
                      <m:t>𝑘</m:t>
                    </m:r>
                  </m:oMath>
                </a14:m>
                <a:r>
                  <a:rPr lang="en-US" altLang="zh-TW" sz="2800" dirty="0" smtClean="0"/>
                  <a:t>.</a:t>
                </a:r>
              </a:p>
              <a:p>
                <a:r>
                  <a:rPr lang="en-US" altLang="zh-TW" sz="2800" dirty="0" smtClean="0"/>
                  <a:t>(</a:t>
                </a:r>
                <a14:m>
                  <m:oMath xmlns:m="http://schemas.openxmlformats.org/officeDocument/2006/math">
                    <m:r>
                      <a:rPr lang="en-US" altLang="zh-TW" sz="2800" i="1" smtClean="0">
                        <a:latin typeface="Cambria Math"/>
                        <a:ea typeface="Cambria Math"/>
                      </a:rPr>
                      <m:t>⟹</m:t>
                    </m:r>
                  </m:oMath>
                </a14:m>
                <a:r>
                  <a:rPr lang="en-US" altLang="zh-TW" sz="2800" dirty="0" smtClean="0"/>
                  <a:t>)</a:t>
                </a:r>
              </a:p>
              <a:p>
                <a:pPr marL="0" indent="0">
                  <a:buNone/>
                </a:pPr>
                <a:r>
                  <a:rPr lang="en-US" altLang="zh-TW" sz="2800" dirty="0"/>
                  <a:t> </a:t>
                </a:r>
                <a:r>
                  <a:rPr lang="en-US" altLang="zh-TW" sz="2800" dirty="0" smtClean="0"/>
                  <a:t>    </a:t>
                </a:r>
                <a:r>
                  <a:rPr lang="en-US" altLang="zh-TW" sz="2800" dirty="0"/>
                  <a:t>Suppose that G has a clique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r>
                      <a:rPr lang="en-US" altLang="zh-TW" sz="2800" i="1" smtClean="0">
                        <a:latin typeface="Cambria Math"/>
                        <a:ea typeface="Cambria Math"/>
                      </a:rPr>
                      <m:t>⊆</m:t>
                    </m:r>
                    <m:r>
                      <a:rPr lang="en-US" altLang="zh-TW" sz="2800" b="0" i="1" smtClean="0">
                        <a:latin typeface="Cambria Math"/>
                        <a:ea typeface="Cambria Math"/>
                      </a:rPr>
                      <m:t>𝑉</m:t>
                    </m:r>
                  </m:oMath>
                </a14:m>
                <a:r>
                  <a:rPr lang="en-US" altLang="zh-TW" sz="2800" dirty="0" smtClean="0"/>
                  <a:t> with </a:t>
                </a:r>
                <a14:m>
                  <m:oMath xmlns:m="http://schemas.openxmlformats.org/officeDocument/2006/math">
                    <m:d>
                      <m:dPr>
                        <m:begChr m:val="|"/>
                        <m:endChr m:val="|"/>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e>
                    </m:d>
                    <m:r>
                      <a:rPr lang="en-US" altLang="zh-TW" sz="2800" b="0" i="1" smtClean="0">
                        <a:latin typeface="Cambria Math"/>
                      </a:rPr>
                      <m:t>=</m:t>
                    </m:r>
                    <m:r>
                      <a:rPr lang="en-US" altLang="zh-TW" sz="2800" b="0" i="1" smtClean="0">
                        <a:latin typeface="Cambria Math"/>
                      </a:rPr>
                      <m:t>𝑘</m:t>
                    </m:r>
                  </m:oMath>
                </a14:m>
                <a:r>
                  <a:rPr lang="en-US" altLang="zh-TW" sz="2800" dirty="0" smtClean="0"/>
                  <a:t>.</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96752"/>
                <a:ext cx="8291264" cy="4929411"/>
              </a:xfrm>
              <a:blipFill rotWithShape="0">
                <a:blip r:embed="rId2"/>
                <a:stretch>
                  <a:fillRect t="-1236" r="-125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dirty="0" smtClean="0"/>
              <a:t>P.</a:t>
            </a:r>
            <a:fld id="{168D2219-F46A-43BD-9C82-55ABF6665958}" type="slidenum">
              <a:rPr lang="en-US" altLang="zh-TW" smtClean="0"/>
              <a:pPr/>
              <a:t>64</a:t>
            </a:fld>
            <a:endParaRPr lang="en-US" altLang="zh-TW" dirty="0"/>
          </a:p>
        </p:txBody>
      </p:sp>
    </p:spTree>
    <p:extLst>
      <p:ext uri="{BB962C8B-B14F-4D97-AF65-F5344CB8AC3E}">
        <p14:creationId xmlns:p14="http://schemas.microsoft.com/office/powerpoint/2010/main" val="40148638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a:t>
            </a:r>
            <a:r>
              <a:rPr lang="en-US" altLang="zh-TW" sz="2800" dirty="0" smtClean="0"/>
              <a:t>– The vertex-cover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196752"/>
                <a:ext cx="8229600" cy="5112568"/>
              </a:xfrm>
            </p:spPr>
            <p:txBody>
              <a:bodyPr>
                <a:normAutofit/>
              </a:bodyPr>
              <a:lstStyle/>
              <a:p>
                <a:r>
                  <a:rPr lang="en-US" altLang="zh-TW" sz="2800" dirty="0" smtClean="0"/>
                  <a:t>We claim that </a:t>
                </a:r>
                <a14:m>
                  <m:oMath xmlns:m="http://schemas.openxmlformats.org/officeDocument/2006/math">
                    <m:r>
                      <a:rPr lang="en-US" altLang="zh-TW" sz="2800" b="0" i="1" smtClean="0">
                        <a:latin typeface="Cambria Math"/>
                      </a:rPr>
                      <m:t>𝑉</m:t>
                    </m:r>
                    <m:r>
                      <a:rPr lang="en-US" altLang="zh-TW" sz="2800" b="0" i="1" smtClean="0">
                        <a:latin typeface="Cambria Math"/>
                      </a:rPr>
                      <m:t>−</m:t>
                    </m:r>
                    <m:sSup>
                      <m:sSupPr>
                        <m:ctrlPr>
                          <a:rPr lang="en-US" altLang="zh-TW" sz="2800" b="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oMath>
                </a14:m>
                <a:r>
                  <a:rPr lang="en-US" altLang="zh-TW" sz="2800" dirty="0" smtClean="0"/>
                  <a:t> </a:t>
                </a:r>
                <a:r>
                  <a:rPr lang="en-US" altLang="zh-TW" sz="2800" dirty="0"/>
                  <a:t>is </a:t>
                </a:r>
                <a:r>
                  <a:rPr lang="en-US" altLang="zh-TW" sz="2800" dirty="0" smtClean="0"/>
                  <a:t>a vertex </a:t>
                </a:r>
                <a:r>
                  <a:rPr lang="en-US" altLang="zh-TW" sz="2800" dirty="0"/>
                  <a:t>cover in </a:t>
                </a:r>
                <a14:m>
                  <m:oMath xmlns:m="http://schemas.openxmlformats.org/officeDocument/2006/math">
                    <m:acc>
                      <m:accPr>
                        <m:chr m:val="̅"/>
                        <m:ctrlPr>
                          <a:rPr lang="en-US" altLang="zh-TW" sz="2800" i="1" smtClean="0">
                            <a:latin typeface="Cambria Math" panose="02040503050406030204" pitchFamily="18" charset="0"/>
                          </a:rPr>
                        </m:ctrlPr>
                      </m:accPr>
                      <m:e>
                        <m:r>
                          <a:rPr lang="en-US" altLang="zh-TW" sz="2800" b="0" i="1" smtClean="0">
                            <a:latin typeface="Cambria Math"/>
                          </a:rPr>
                          <m:t>𝐺</m:t>
                        </m:r>
                      </m:e>
                    </m:acc>
                  </m:oMath>
                </a14:m>
                <a:r>
                  <a:rPr lang="en-US" altLang="zh-TW" sz="2800" dirty="0" smtClean="0"/>
                  <a:t>. </a:t>
                </a:r>
              </a:p>
              <a:p>
                <a:r>
                  <a:rPr lang="en-US" altLang="zh-TW" sz="2800" dirty="0" smtClean="0"/>
                  <a:t>Let </a:t>
                </a:r>
                <a14:m>
                  <m:oMath xmlns:m="http://schemas.openxmlformats.org/officeDocument/2006/math">
                    <m:r>
                      <a:rPr lang="en-US" altLang="zh-TW" sz="2800" b="0" i="1" smtClean="0">
                        <a:latin typeface="Cambria Math"/>
                      </a:rPr>
                      <m:t>(</m:t>
                    </m:r>
                    <m:r>
                      <a:rPr lang="en-US" altLang="zh-TW" sz="2800" b="0" i="1" smtClean="0">
                        <a:latin typeface="Cambria Math"/>
                      </a:rPr>
                      <m:t>𝑢</m:t>
                    </m:r>
                    <m:r>
                      <a:rPr lang="en-US" altLang="zh-TW" sz="2800" b="0" i="1" smtClean="0">
                        <a:latin typeface="Cambria Math"/>
                      </a:rPr>
                      <m:t>,</m:t>
                    </m:r>
                    <m:r>
                      <a:rPr lang="en-US" altLang="zh-TW" sz="2800" b="0" i="1" smtClean="0">
                        <a:latin typeface="Cambria Math"/>
                      </a:rPr>
                      <m:t>𝑣</m:t>
                    </m:r>
                    <m:r>
                      <a:rPr lang="en-US" altLang="zh-TW" sz="2800" b="0" i="1" smtClean="0">
                        <a:latin typeface="Cambria Math"/>
                      </a:rPr>
                      <m:t>)∈</m:t>
                    </m:r>
                    <m:acc>
                      <m:accPr>
                        <m:chr m:val="̅"/>
                        <m:ctrlPr>
                          <a:rPr lang="en-US" altLang="zh-TW" sz="2800" i="1">
                            <a:latin typeface="Cambria Math" panose="02040503050406030204" pitchFamily="18" charset="0"/>
                          </a:rPr>
                        </m:ctrlPr>
                      </m:accPr>
                      <m:e>
                        <m:r>
                          <a:rPr lang="en-US" altLang="zh-TW" sz="2800" i="1">
                            <a:latin typeface="Cambria Math"/>
                          </a:rPr>
                          <m:t>𝐸</m:t>
                        </m:r>
                      </m:e>
                    </m:acc>
                  </m:oMath>
                </a14:m>
                <a:r>
                  <a:rPr lang="en-US" altLang="zh-TW" sz="2800" dirty="0" smtClean="0"/>
                  <a:t>. </a:t>
                </a:r>
                <a:r>
                  <a:rPr lang="en-US" altLang="zh-TW" sz="2800" dirty="0"/>
                  <a:t>Then, </a:t>
                </a:r>
                <a14:m>
                  <m:oMath xmlns:m="http://schemas.openxmlformats.org/officeDocument/2006/math">
                    <m:r>
                      <a:rPr lang="en-US" altLang="zh-TW" sz="2800" b="0" i="1" smtClean="0">
                        <a:latin typeface="Cambria Math"/>
                      </a:rPr>
                      <m:t>(</m:t>
                    </m:r>
                    <m:r>
                      <a:rPr lang="en-US" altLang="zh-TW" sz="2800" b="0" i="1" smtClean="0">
                        <a:latin typeface="Cambria Math"/>
                      </a:rPr>
                      <m:t>𝑢</m:t>
                    </m:r>
                    <m:r>
                      <a:rPr lang="en-US" altLang="zh-TW" sz="2800" b="0" i="1" smtClean="0">
                        <a:latin typeface="Cambria Math"/>
                      </a:rPr>
                      <m:t>,</m:t>
                    </m:r>
                    <m:r>
                      <a:rPr lang="en-US" altLang="zh-TW" sz="2800" b="0" i="1" smtClean="0">
                        <a:latin typeface="Cambria Math"/>
                      </a:rPr>
                      <m:t>𝑣</m:t>
                    </m:r>
                    <m:r>
                      <a:rPr lang="en-US" altLang="zh-TW" sz="2800" b="0" i="1" smtClean="0">
                        <a:latin typeface="Cambria Math"/>
                      </a:rPr>
                      <m:t>)∉</m:t>
                    </m:r>
                    <m:r>
                      <a:rPr lang="en-US" altLang="zh-TW" sz="2800" b="0" i="1" smtClean="0">
                        <a:latin typeface="Cambria Math"/>
                        <a:ea typeface="Cambria Math"/>
                      </a:rPr>
                      <m:t>𝐸</m:t>
                    </m:r>
                  </m:oMath>
                </a14:m>
                <a:r>
                  <a:rPr lang="en-US" altLang="zh-TW" sz="2800" dirty="0" smtClean="0"/>
                  <a:t>, </a:t>
                </a:r>
                <a:r>
                  <a:rPr lang="en-US" altLang="zh-TW" sz="2800" dirty="0"/>
                  <a:t>which </a:t>
                </a:r>
                <a:r>
                  <a:rPr lang="en-US" altLang="zh-TW" sz="2800" dirty="0" smtClean="0"/>
                  <a:t>implies that </a:t>
                </a:r>
                <a:r>
                  <a:rPr lang="en-US" altLang="zh-TW" sz="2800" dirty="0"/>
                  <a:t>at least one of </a:t>
                </a:r>
                <a14:m>
                  <m:oMath xmlns:m="http://schemas.openxmlformats.org/officeDocument/2006/math">
                    <m:r>
                      <a:rPr lang="en-US" altLang="zh-TW" sz="2800" b="0" i="1" smtClean="0">
                        <a:latin typeface="Cambria Math"/>
                      </a:rPr>
                      <m:t>𝑢</m:t>
                    </m:r>
                  </m:oMath>
                </a14:m>
                <a:r>
                  <a:rPr lang="en-US" altLang="zh-TW" sz="2800" dirty="0" smtClean="0"/>
                  <a:t> </a:t>
                </a:r>
                <a:r>
                  <a:rPr lang="en-US" altLang="zh-TW" sz="2800" dirty="0"/>
                  <a:t>or </a:t>
                </a:r>
                <a14:m>
                  <m:oMath xmlns:m="http://schemas.openxmlformats.org/officeDocument/2006/math">
                    <m:r>
                      <a:rPr lang="en-US" altLang="zh-TW" sz="2800" b="0" i="1" smtClean="0">
                        <a:latin typeface="Cambria Math"/>
                      </a:rPr>
                      <m:t>𝑣</m:t>
                    </m:r>
                  </m:oMath>
                </a14:m>
                <a:r>
                  <a:rPr lang="en-US" altLang="zh-TW" sz="2800" dirty="0" smtClean="0"/>
                  <a:t> </a:t>
                </a:r>
                <a:r>
                  <a:rPr lang="en-US" altLang="zh-TW" sz="2800" dirty="0"/>
                  <a:t>does not belong to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oMath>
                </a14:m>
                <a:r>
                  <a:rPr lang="en-US" altLang="zh-TW" sz="2800" dirty="0" smtClean="0"/>
                  <a:t>, </a:t>
                </a:r>
                <a:r>
                  <a:rPr lang="en-US" altLang="zh-TW" sz="2800" dirty="0"/>
                  <a:t>since every pair of vertices in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a:rPr>
                          <m:t>𝑉</m:t>
                        </m:r>
                      </m:e>
                      <m:sup>
                        <m:r>
                          <a:rPr lang="en-US" altLang="zh-TW" sz="2800" i="1">
                            <a:latin typeface="Cambria Math"/>
                          </a:rPr>
                          <m:t>′</m:t>
                        </m:r>
                      </m:sup>
                    </m:sSup>
                  </m:oMath>
                </a14:m>
                <a:r>
                  <a:rPr lang="en-US" altLang="zh-TW" sz="2800" dirty="0" smtClean="0"/>
                  <a:t> is connected </a:t>
                </a:r>
                <a:r>
                  <a:rPr lang="en-US" altLang="zh-TW" sz="2800" dirty="0"/>
                  <a:t>by an edge of </a:t>
                </a:r>
                <a14:m>
                  <m:oMath xmlns:m="http://schemas.openxmlformats.org/officeDocument/2006/math">
                    <m:r>
                      <a:rPr lang="en-US" altLang="zh-TW" sz="2800" b="0" i="1" smtClean="0">
                        <a:latin typeface="Cambria Math"/>
                      </a:rPr>
                      <m:t>𝐸</m:t>
                    </m:r>
                  </m:oMath>
                </a14:m>
                <a:r>
                  <a:rPr lang="en-US" altLang="zh-TW" sz="2800" dirty="0" smtClean="0"/>
                  <a:t>. Equivalently</a:t>
                </a:r>
                <a:r>
                  <a:rPr lang="en-US" altLang="zh-TW" sz="2800" dirty="0"/>
                  <a:t>, at least one of </a:t>
                </a:r>
                <a14:m>
                  <m:oMath xmlns:m="http://schemas.openxmlformats.org/officeDocument/2006/math">
                    <m:r>
                      <a:rPr lang="en-US" altLang="zh-TW" sz="2800" i="1">
                        <a:latin typeface="Cambria Math"/>
                      </a:rPr>
                      <m:t>𝑢</m:t>
                    </m:r>
                  </m:oMath>
                </a14:m>
                <a:r>
                  <a:rPr lang="en-US" altLang="zh-TW" sz="2800" dirty="0"/>
                  <a:t> or </a:t>
                </a:r>
                <a14:m>
                  <m:oMath xmlns:m="http://schemas.openxmlformats.org/officeDocument/2006/math">
                    <m:r>
                      <a:rPr lang="en-US" altLang="zh-TW" sz="2800" i="1">
                        <a:latin typeface="Cambria Math"/>
                      </a:rPr>
                      <m:t>𝑣</m:t>
                    </m:r>
                  </m:oMath>
                </a14:m>
                <a:r>
                  <a:rPr lang="en-US" altLang="zh-TW" sz="2800" dirty="0" smtClean="0"/>
                  <a:t>  </a:t>
                </a:r>
                <a:r>
                  <a:rPr lang="en-US" altLang="zh-TW" sz="2800" dirty="0"/>
                  <a:t>is in </a:t>
                </a:r>
                <a14:m>
                  <m:oMath xmlns:m="http://schemas.openxmlformats.org/officeDocument/2006/math">
                    <m:r>
                      <a:rPr lang="en-US" altLang="zh-TW" sz="2800" b="0" i="1" smtClean="0">
                        <a:latin typeface="Cambria Math"/>
                      </a:rPr>
                      <m:t>𝑉</m:t>
                    </m:r>
                    <m:r>
                      <a:rPr lang="en-US" altLang="zh-TW" sz="2800" b="0" i="1" smtClean="0">
                        <a:latin typeface="Cambria Math"/>
                      </a:rPr>
                      <m:t>−</m:t>
                    </m:r>
                    <m:sSup>
                      <m:sSupPr>
                        <m:ctrlPr>
                          <a:rPr lang="en-US" altLang="zh-TW" sz="2800" b="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oMath>
                </a14:m>
                <a:r>
                  <a:rPr lang="en-US" altLang="zh-TW" sz="2800" dirty="0" smtClean="0"/>
                  <a:t>, which means </a:t>
                </a:r>
                <a:r>
                  <a:rPr lang="en-US" altLang="zh-TW" sz="2800" dirty="0"/>
                  <a:t>that edge </a:t>
                </a:r>
                <a14:m>
                  <m:oMath xmlns:m="http://schemas.openxmlformats.org/officeDocument/2006/math">
                    <m:r>
                      <a:rPr lang="en-US" altLang="zh-TW" sz="2800" i="1">
                        <a:latin typeface="Cambria Math"/>
                      </a:rPr>
                      <m:t>(</m:t>
                    </m:r>
                    <m:r>
                      <a:rPr lang="en-US" altLang="zh-TW" sz="2800" i="1">
                        <a:latin typeface="Cambria Math"/>
                      </a:rPr>
                      <m:t>𝑢</m:t>
                    </m:r>
                    <m:r>
                      <a:rPr lang="en-US" altLang="zh-TW" sz="2800" i="1">
                        <a:latin typeface="Cambria Math"/>
                      </a:rPr>
                      <m:t>,</m:t>
                    </m:r>
                    <m:r>
                      <a:rPr lang="en-US" altLang="zh-TW" sz="2800" i="1">
                        <a:latin typeface="Cambria Math"/>
                      </a:rPr>
                      <m:t>𝑣</m:t>
                    </m:r>
                    <m:r>
                      <a:rPr lang="en-US" altLang="zh-TW" sz="2800" i="1">
                        <a:latin typeface="Cambria Math"/>
                      </a:rPr>
                      <m:t>)</m:t>
                    </m:r>
                  </m:oMath>
                </a14:m>
                <a:r>
                  <a:rPr lang="en-US" altLang="zh-TW" sz="2800" dirty="0" smtClean="0"/>
                  <a:t> </a:t>
                </a:r>
                <a:r>
                  <a:rPr lang="en-US" altLang="zh-TW" sz="2800" dirty="0"/>
                  <a:t>is covered </a:t>
                </a:r>
                <a:r>
                  <a:rPr lang="en-US" altLang="zh-TW" sz="2800" dirty="0" smtClean="0"/>
                  <a:t>by </a:t>
                </a:r>
                <a14:m>
                  <m:oMath xmlns:m="http://schemas.openxmlformats.org/officeDocument/2006/math">
                    <m:r>
                      <a:rPr lang="en-US" altLang="zh-TW" sz="2800" i="1">
                        <a:latin typeface="Cambria Math"/>
                      </a:rPr>
                      <m:t>𝑉</m:t>
                    </m:r>
                    <m:r>
                      <a:rPr lang="en-US" altLang="zh-TW" sz="2800" i="1">
                        <a:latin typeface="Cambria Math"/>
                      </a:rPr>
                      <m:t>−</m:t>
                    </m:r>
                    <m:sSup>
                      <m:sSupPr>
                        <m:ctrlPr>
                          <a:rPr lang="en-US" altLang="zh-TW" sz="2800" i="1">
                            <a:latin typeface="Cambria Math" panose="02040503050406030204" pitchFamily="18" charset="0"/>
                          </a:rPr>
                        </m:ctrlPr>
                      </m:sSupPr>
                      <m:e>
                        <m:r>
                          <a:rPr lang="en-US" altLang="zh-TW" sz="2800" i="1">
                            <a:latin typeface="Cambria Math"/>
                          </a:rPr>
                          <m:t>𝑉</m:t>
                        </m:r>
                      </m:e>
                      <m:sup>
                        <m:r>
                          <a:rPr lang="en-US" altLang="zh-TW" sz="2800" i="1">
                            <a:latin typeface="Cambria Math"/>
                          </a:rPr>
                          <m:t>′</m:t>
                        </m:r>
                      </m:sup>
                    </m:sSup>
                    <m:r>
                      <a:rPr lang="en-US" altLang="zh-TW" sz="2800" b="0" i="0" smtClean="0">
                        <a:latin typeface="Cambria Math"/>
                      </a:rPr>
                      <m:t>.</m:t>
                    </m:r>
                  </m:oMath>
                </a14:m>
                <a:r>
                  <a:rPr lang="zh-TW" altLang="en-US" sz="2800" dirty="0" smtClean="0"/>
                  <a:t> </a:t>
                </a:r>
                <a:endParaRPr lang="en-US" altLang="zh-TW" sz="2800" dirty="0" smtClean="0"/>
              </a:p>
              <a:p>
                <a:r>
                  <a:rPr lang="en-US" altLang="zh-TW" sz="2800" dirty="0"/>
                  <a:t>Since </a:t>
                </a:r>
                <a14:m>
                  <m:oMath xmlns:m="http://schemas.openxmlformats.org/officeDocument/2006/math">
                    <m:r>
                      <a:rPr lang="en-US" altLang="zh-TW" sz="2800" i="1">
                        <a:latin typeface="Cambria Math"/>
                      </a:rPr>
                      <m:t>(</m:t>
                    </m:r>
                    <m:r>
                      <a:rPr lang="en-US" altLang="zh-TW" sz="2800" i="1">
                        <a:latin typeface="Cambria Math"/>
                      </a:rPr>
                      <m:t>𝑢</m:t>
                    </m:r>
                    <m:r>
                      <a:rPr lang="en-US" altLang="zh-TW" sz="2800" i="1">
                        <a:latin typeface="Cambria Math"/>
                      </a:rPr>
                      <m:t>,</m:t>
                    </m:r>
                    <m:r>
                      <a:rPr lang="en-US" altLang="zh-TW" sz="2800" i="1">
                        <a:latin typeface="Cambria Math"/>
                      </a:rPr>
                      <m:t>𝑣</m:t>
                    </m:r>
                    <m:r>
                      <a:rPr lang="en-US" altLang="zh-TW" sz="2800" i="1">
                        <a:latin typeface="Cambria Math"/>
                      </a:rPr>
                      <m:t>)</m:t>
                    </m:r>
                  </m:oMath>
                </a14:m>
                <a:r>
                  <a:rPr lang="en-US" altLang="zh-TW" sz="2800" dirty="0"/>
                  <a:t> </a:t>
                </a:r>
                <a:r>
                  <a:rPr lang="en-US" altLang="zh-TW" sz="2800" dirty="0" smtClean="0"/>
                  <a:t>was </a:t>
                </a:r>
                <a:r>
                  <a:rPr lang="en-US" altLang="zh-TW" sz="2800" dirty="0"/>
                  <a:t>chosen </a:t>
                </a:r>
                <a:r>
                  <a:rPr lang="en-US" altLang="zh-TW" sz="2800" dirty="0" smtClean="0"/>
                  <a:t>arbitrarily from </a:t>
                </a:r>
                <a14:m>
                  <m:oMath xmlns:m="http://schemas.openxmlformats.org/officeDocument/2006/math">
                    <m:acc>
                      <m:accPr>
                        <m:chr m:val="̅"/>
                        <m:ctrlPr>
                          <a:rPr lang="en-US" altLang="zh-TW" sz="2800" i="1" smtClean="0">
                            <a:latin typeface="Cambria Math" panose="02040503050406030204" pitchFamily="18" charset="0"/>
                          </a:rPr>
                        </m:ctrlPr>
                      </m:accPr>
                      <m:e>
                        <m:r>
                          <a:rPr lang="en-US" altLang="zh-TW" sz="2800" b="0" i="1" smtClean="0">
                            <a:latin typeface="Cambria Math"/>
                          </a:rPr>
                          <m:t>𝐸</m:t>
                        </m:r>
                      </m:e>
                    </m:acc>
                  </m:oMath>
                </a14:m>
                <a:r>
                  <a:rPr lang="en-US" altLang="zh-TW" sz="2800" dirty="0" smtClean="0"/>
                  <a:t>, </a:t>
                </a:r>
                <a:r>
                  <a:rPr lang="en-US" altLang="zh-TW" sz="2800" dirty="0"/>
                  <a:t>every edge of</a:t>
                </a:r>
                <a:r>
                  <a:rPr lang="en-US" altLang="zh-TW" sz="2800" dirty="0" smtClean="0"/>
                  <a:t> </a:t>
                </a:r>
                <a14:m>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a:rPr>
                          <m:t>𝐸</m:t>
                        </m:r>
                      </m:e>
                    </m:acc>
                  </m:oMath>
                </a14:m>
                <a:r>
                  <a:rPr lang="en-US" altLang="zh-TW" sz="2800" dirty="0" smtClean="0"/>
                  <a:t> </a:t>
                </a:r>
                <a:r>
                  <a:rPr lang="en-US" altLang="zh-TW" sz="2800" dirty="0"/>
                  <a:t>is covered by a vertex in </a:t>
                </a:r>
                <a14:m>
                  <m:oMath xmlns:m="http://schemas.openxmlformats.org/officeDocument/2006/math">
                    <m:r>
                      <a:rPr lang="en-US" altLang="zh-TW" sz="2800" i="1">
                        <a:latin typeface="Cambria Math"/>
                      </a:rPr>
                      <m:t>𝑉</m:t>
                    </m:r>
                    <m:r>
                      <a:rPr lang="en-US" altLang="zh-TW" sz="2800" i="1">
                        <a:latin typeface="Cambria Math"/>
                      </a:rPr>
                      <m:t>−</m:t>
                    </m:r>
                    <m:sSup>
                      <m:sSupPr>
                        <m:ctrlPr>
                          <a:rPr lang="en-US" altLang="zh-TW" sz="2800" i="1">
                            <a:latin typeface="Cambria Math" panose="02040503050406030204" pitchFamily="18" charset="0"/>
                          </a:rPr>
                        </m:ctrlPr>
                      </m:sSupPr>
                      <m:e>
                        <m:r>
                          <a:rPr lang="en-US" altLang="zh-TW" sz="2800" i="1">
                            <a:latin typeface="Cambria Math"/>
                          </a:rPr>
                          <m:t>𝑉</m:t>
                        </m:r>
                      </m:e>
                      <m:sup>
                        <m:r>
                          <a:rPr lang="en-US" altLang="zh-TW" sz="2800" i="1">
                            <a:latin typeface="Cambria Math"/>
                          </a:rPr>
                          <m:t>′</m:t>
                        </m:r>
                      </m:sup>
                    </m:sSup>
                    <m:r>
                      <a:rPr lang="en-US" altLang="zh-TW" sz="2800">
                        <a:latin typeface="Cambria Math"/>
                      </a:rPr>
                      <m:t>.</m:t>
                    </m:r>
                  </m:oMath>
                </a14:m>
                <a:r>
                  <a:rPr lang="zh-TW" altLang="en-US" sz="2800" dirty="0"/>
                  <a:t> </a:t>
                </a:r>
                <a:r>
                  <a:rPr lang="zh-TW" altLang="en-US" sz="2800" dirty="0" smtClean="0"/>
                  <a:t> </a:t>
                </a:r>
                <a:endParaRPr lang="en-US" altLang="zh-TW" sz="2800" dirty="0" smtClean="0"/>
              </a:p>
              <a:p>
                <a:r>
                  <a:rPr lang="en-US" altLang="zh-TW" sz="2800" dirty="0"/>
                  <a:t>Hence, the set </a:t>
                </a:r>
                <a14:m>
                  <m:oMath xmlns:m="http://schemas.openxmlformats.org/officeDocument/2006/math">
                    <m:r>
                      <a:rPr lang="en-US" altLang="zh-TW" sz="2800" b="0" i="1" smtClean="0">
                        <a:latin typeface="Cambria Math"/>
                      </a:rPr>
                      <m:t>𝑉</m:t>
                    </m:r>
                    <m:r>
                      <a:rPr lang="en-US" altLang="zh-TW" sz="2800" b="0" i="1" smtClean="0">
                        <a:latin typeface="Cambria Math"/>
                      </a:rPr>
                      <m:t>−</m:t>
                    </m:r>
                    <m:sSup>
                      <m:sSupPr>
                        <m:ctrlPr>
                          <a:rPr lang="en-US" altLang="zh-TW" sz="2800" b="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oMath>
                </a14:m>
                <a:r>
                  <a:rPr lang="en-US" altLang="zh-TW" sz="2800" dirty="0" smtClean="0"/>
                  <a:t>, which </a:t>
                </a:r>
                <a:r>
                  <a:rPr lang="en-US" altLang="zh-TW" sz="2800" dirty="0"/>
                  <a:t>has size </a:t>
                </a:r>
                <a14:m>
                  <m:oMath xmlns:m="http://schemas.openxmlformats.org/officeDocument/2006/math">
                    <m:d>
                      <m:dPr>
                        <m:begChr m:val="|"/>
                        <m:endChr m:val="|"/>
                        <m:ctrlPr>
                          <a:rPr lang="en-US" altLang="zh-TW" sz="2800" i="1" smtClean="0">
                            <a:latin typeface="Cambria Math" panose="02040503050406030204" pitchFamily="18" charset="0"/>
                          </a:rPr>
                        </m:ctrlPr>
                      </m:dPr>
                      <m:e>
                        <m:r>
                          <a:rPr lang="en-US" altLang="zh-TW" sz="2800" b="0" i="1" smtClean="0">
                            <a:latin typeface="Cambria Math"/>
                          </a:rPr>
                          <m:t>𝑉</m:t>
                        </m:r>
                      </m:e>
                    </m:d>
                    <m:r>
                      <a:rPr lang="en-US" altLang="zh-TW" sz="2800" b="0" i="1" smtClean="0">
                        <a:latin typeface="Cambria Math"/>
                      </a:rPr>
                      <m:t>−</m:t>
                    </m:r>
                    <m:r>
                      <a:rPr lang="en-US" altLang="zh-TW" sz="2800" b="0" i="1" smtClean="0">
                        <a:latin typeface="Cambria Math"/>
                      </a:rPr>
                      <m:t>𝑘</m:t>
                    </m:r>
                  </m:oMath>
                </a14:m>
                <a:r>
                  <a:rPr lang="en-US" altLang="zh-TW" sz="2800" dirty="0" smtClean="0"/>
                  <a:t>, </a:t>
                </a:r>
                <a:r>
                  <a:rPr lang="en-US" altLang="zh-TW" sz="2800" dirty="0"/>
                  <a:t>forms a vertex cover for </a:t>
                </a:r>
                <a14:m>
                  <m:oMath xmlns:m="http://schemas.openxmlformats.org/officeDocument/2006/math">
                    <m:r>
                      <a:rPr lang="en-US" altLang="zh-TW" sz="2800" b="0" i="1" smtClean="0">
                        <a:latin typeface="Cambria Math"/>
                      </a:rPr>
                      <m:t>𝐺</m:t>
                    </m:r>
                  </m:oMath>
                </a14:m>
                <a:r>
                  <a:rPr lang="en-US" altLang="zh-TW" sz="2800" dirty="0" smtClean="0"/>
                  <a:t>.</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196752"/>
                <a:ext cx="8229600" cy="5112568"/>
              </a:xfrm>
              <a:blipFill rotWithShape="1">
                <a:blip r:embed="rId2"/>
                <a:stretch>
                  <a:fillRect t="-1192" r="-1704" b="-1907"/>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65</a:t>
            </a:fld>
            <a:endParaRPr lang="en-US" altLang="zh-TW"/>
          </a:p>
        </p:txBody>
      </p:sp>
    </p:spTree>
    <p:extLst>
      <p:ext uri="{BB962C8B-B14F-4D97-AF65-F5344CB8AC3E}">
        <p14:creationId xmlns:p14="http://schemas.microsoft.com/office/powerpoint/2010/main" val="13237967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a:t>
            </a:r>
            <a:r>
              <a:rPr lang="en-US" altLang="zh-TW" sz="2800" dirty="0" smtClean="0"/>
              <a:t>– The vertex-cover </a:t>
            </a:r>
            <a:r>
              <a:rPr lang="en-US" altLang="zh-TW" sz="2800" dirty="0"/>
              <a:t>problem </a:t>
            </a:r>
            <a:endParaRPr lang="zh-TW" altLang="en-US" sz="2800"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a:bodyPr>
              <a:lstStyle/>
              <a:p>
                <a:r>
                  <a:rPr lang="en-US" altLang="zh-TW" sz="2800" dirty="0" smtClean="0"/>
                  <a:t>(</a:t>
                </a:r>
                <a14:m>
                  <m:oMath xmlns:m="http://schemas.openxmlformats.org/officeDocument/2006/math">
                    <m:r>
                      <a:rPr lang="en-US" altLang="zh-TW" sz="2800" i="1" smtClean="0">
                        <a:latin typeface="Cambria Math"/>
                        <a:ea typeface="Cambria Math"/>
                      </a:rPr>
                      <m:t>⟸</m:t>
                    </m:r>
                  </m:oMath>
                </a14:m>
                <a:r>
                  <a:rPr lang="en-US" altLang="zh-TW" sz="2800" dirty="0" smtClean="0"/>
                  <a:t>)</a:t>
                </a:r>
                <a:endParaRPr lang="en-US" altLang="zh-TW" sz="2800" dirty="0"/>
              </a:p>
              <a:p>
                <a:pPr marL="400050" lvl="1" indent="0">
                  <a:buNone/>
                </a:pPr>
                <a:r>
                  <a:rPr lang="en-US" altLang="zh-TW" dirty="0" smtClean="0"/>
                  <a:t>Conversely</a:t>
                </a:r>
                <a:r>
                  <a:rPr lang="en-US" altLang="zh-TW" dirty="0"/>
                  <a:t>, suppose that </a:t>
                </a:r>
                <a14:m>
                  <m:oMath xmlns:m="http://schemas.openxmlformats.org/officeDocument/2006/math">
                    <m:acc>
                      <m:accPr>
                        <m:chr m:val="̅"/>
                        <m:ctrlPr>
                          <a:rPr lang="en-US" altLang="zh-TW" b="0" i="1" smtClean="0">
                            <a:latin typeface="Cambria Math" panose="02040503050406030204" pitchFamily="18" charset="0"/>
                          </a:rPr>
                        </m:ctrlPr>
                      </m:accPr>
                      <m:e>
                        <m:r>
                          <a:rPr lang="en-US" altLang="zh-TW" b="0" i="1" smtClean="0">
                            <a:latin typeface="Cambria Math"/>
                          </a:rPr>
                          <m:t>𝐺</m:t>
                        </m:r>
                      </m:e>
                    </m:acc>
                  </m:oMath>
                </a14:m>
                <a:r>
                  <a:rPr lang="en-US" altLang="zh-TW" dirty="0" smtClean="0"/>
                  <a:t> </a:t>
                </a:r>
                <a:r>
                  <a:rPr lang="en-US" altLang="zh-TW" dirty="0"/>
                  <a:t>has a </a:t>
                </a:r>
                <a:r>
                  <a:rPr lang="en-US" altLang="zh-TW" u="sng" dirty="0"/>
                  <a:t>vertex cover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a:rPr>
                          <m:t>𝑉</m:t>
                        </m:r>
                      </m:e>
                      <m:sup>
                        <m:r>
                          <a:rPr lang="en-US" altLang="zh-TW" b="0" i="1" smtClean="0">
                            <a:latin typeface="Cambria Math"/>
                          </a:rPr>
                          <m:t>′</m:t>
                        </m:r>
                      </m:sup>
                    </m:sSup>
                    <m:r>
                      <a:rPr lang="en-US" altLang="zh-TW" i="1" smtClean="0">
                        <a:latin typeface="Cambria Math"/>
                        <a:ea typeface="Cambria Math"/>
                      </a:rPr>
                      <m:t>⊆</m:t>
                    </m:r>
                    <m:r>
                      <a:rPr lang="en-US" altLang="zh-TW" b="0" i="1" smtClean="0">
                        <a:latin typeface="Cambria Math"/>
                        <a:ea typeface="Cambria Math"/>
                      </a:rPr>
                      <m:t>𝑉</m:t>
                    </m:r>
                  </m:oMath>
                </a14:m>
                <a:r>
                  <a:rPr lang="en-US" altLang="zh-TW" dirty="0" smtClean="0"/>
                  <a:t>, </a:t>
                </a:r>
                <a14:m>
                  <m:oMath xmlns:m="http://schemas.openxmlformats.org/officeDocument/2006/math">
                    <m:d>
                      <m:dPr>
                        <m:begChr m:val="|"/>
                        <m:endChr m:val="|"/>
                        <m:ctrlPr>
                          <a:rPr lang="en-US" altLang="zh-TW" i="1" smtClean="0">
                            <a:latin typeface="Cambria Math" panose="02040503050406030204" pitchFamily="18" charset="0"/>
                          </a:rPr>
                        </m:ctrlPr>
                      </m:dPr>
                      <m:e>
                        <m:sSup>
                          <m:sSupPr>
                            <m:ctrlPr>
                              <a:rPr lang="en-US" altLang="zh-TW" i="1" smtClean="0">
                                <a:latin typeface="Cambria Math" panose="02040503050406030204" pitchFamily="18" charset="0"/>
                              </a:rPr>
                            </m:ctrlPr>
                          </m:sSupPr>
                          <m:e>
                            <m:r>
                              <a:rPr lang="en-US" altLang="zh-TW" b="0" i="1" smtClean="0">
                                <a:latin typeface="Cambria Math"/>
                              </a:rPr>
                              <m:t>𝑉</m:t>
                            </m:r>
                          </m:e>
                          <m:sup>
                            <m:r>
                              <a:rPr lang="en-US" altLang="zh-TW" b="0" i="1" smtClean="0">
                                <a:latin typeface="Cambria Math"/>
                              </a:rPr>
                              <m:t>′</m:t>
                            </m:r>
                          </m:sup>
                        </m:sSup>
                      </m:e>
                    </m:d>
                    <m:r>
                      <a:rPr lang="en-US" altLang="zh-TW" b="0" i="1" smtClean="0">
                        <a:latin typeface="Cambria Math"/>
                      </a:rPr>
                      <m:t>=</m:t>
                    </m:r>
                    <m:d>
                      <m:dPr>
                        <m:begChr m:val="|"/>
                        <m:endChr m:val="|"/>
                        <m:ctrlPr>
                          <a:rPr lang="en-US" altLang="zh-TW" b="0" i="1" smtClean="0">
                            <a:latin typeface="Cambria Math" panose="02040503050406030204" pitchFamily="18" charset="0"/>
                          </a:rPr>
                        </m:ctrlPr>
                      </m:dPr>
                      <m:e>
                        <m:r>
                          <a:rPr lang="en-US" altLang="zh-TW" b="0" i="1" smtClean="0">
                            <a:latin typeface="Cambria Math"/>
                          </a:rPr>
                          <m:t>𝑉</m:t>
                        </m:r>
                      </m:e>
                    </m:d>
                    <m:r>
                      <a:rPr lang="en-US" altLang="zh-TW" b="0" i="1" smtClean="0">
                        <a:latin typeface="Cambria Math"/>
                      </a:rPr>
                      <m:t>−</m:t>
                    </m:r>
                    <m:r>
                      <a:rPr lang="en-US" altLang="zh-TW" b="0" i="1" smtClean="0">
                        <a:latin typeface="Cambria Math"/>
                      </a:rPr>
                      <m:t>𝑘</m:t>
                    </m:r>
                  </m:oMath>
                </a14:m>
                <a:r>
                  <a:rPr lang="en-US" altLang="zh-TW" dirty="0" smtClean="0"/>
                  <a:t>. </a:t>
                </a:r>
                <a:r>
                  <a:rPr lang="en-US" altLang="zh-TW" dirty="0"/>
                  <a:t>Then, for all </a:t>
                </a:r>
                <a14:m>
                  <m:oMath xmlns:m="http://schemas.openxmlformats.org/officeDocument/2006/math">
                    <m:r>
                      <a:rPr lang="en-US" altLang="zh-TW" b="0" i="1" smtClean="0">
                        <a:latin typeface="Cambria Math"/>
                      </a:rPr>
                      <m:t>𝑢</m:t>
                    </m:r>
                    <m:r>
                      <a:rPr lang="en-US" altLang="zh-TW" b="0" i="1" smtClean="0">
                        <a:latin typeface="Cambria Math"/>
                      </a:rPr>
                      <m:t>,</m:t>
                    </m:r>
                    <m:r>
                      <a:rPr lang="en-US" altLang="zh-TW" b="0" i="1" smtClean="0">
                        <a:latin typeface="Cambria Math"/>
                      </a:rPr>
                      <m:t>𝑣</m:t>
                    </m:r>
                    <m:r>
                      <a:rPr lang="en-US" altLang="zh-TW" i="1">
                        <a:latin typeface="Cambria Math"/>
                        <a:ea typeface="Cambria Math"/>
                      </a:rPr>
                      <m:t>∈</m:t>
                    </m:r>
                    <m:r>
                      <a:rPr lang="en-US" altLang="zh-TW" b="0" i="1" smtClean="0">
                        <a:latin typeface="Cambria Math"/>
                        <a:ea typeface="Cambria Math"/>
                      </a:rPr>
                      <m:t>𝑉</m:t>
                    </m:r>
                  </m:oMath>
                </a14:m>
                <a:r>
                  <a:rPr lang="en-US" altLang="zh-TW" dirty="0" smtClean="0"/>
                  <a:t> </a:t>
                </a:r>
                <a:r>
                  <a:rPr lang="en-US" altLang="zh-TW" dirty="0"/>
                  <a:t>, if </a:t>
                </a:r>
                <a14:m>
                  <m:oMath xmlns:m="http://schemas.openxmlformats.org/officeDocument/2006/math">
                    <m:r>
                      <a:rPr lang="en-US" altLang="zh-TW" b="0" i="1" smtClean="0">
                        <a:latin typeface="Cambria Math"/>
                      </a:rPr>
                      <m:t>(</m:t>
                    </m:r>
                    <m:r>
                      <a:rPr lang="en-US" altLang="zh-TW" b="0" i="1" smtClean="0">
                        <a:latin typeface="Cambria Math"/>
                      </a:rPr>
                      <m:t>𝑢</m:t>
                    </m:r>
                    <m:r>
                      <a:rPr lang="en-US" altLang="zh-TW" b="0" i="1" smtClean="0">
                        <a:latin typeface="Cambria Math"/>
                      </a:rPr>
                      <m:t>,</m:t>
                    </m:r>
                    <m:r>
                      <a:rPr lang="en-US" altLang="zh-TW" b="0" i="1" smtClean="0">
                        <a:latin typeface="Cambria Math"/>
                      </a:rPr>
                      <m:t>𝑣</m:t>
                    </m:r>
                    <m:r>
                      <a:rPr lang="en-US" altLang="zh-TW" b="0" i="1" smtClean="0">
                        <a:latin typeface="Cambria Math"/>
                      </a:rPr>
                      <m:t>)∈</m:t>
                    </m:r>
                    <m:acc>
                      <m:accPr>
                        <m:chr m:val="̅"/>
                        <m:ctrlPr>
                          <a:rPr lang="en-US" altLang="zh-TW" b="0" i="1" smtClean="0">
                            <a:latin typeface="Cambria Math" panose="02040503050406030204" pitchFamily="18" charset="0"/>
                            <a:ea typeface="Cambria Math"/>
                          </a:rPr>
                        </m:ctrlPr>
                      </m:accPr>
                      <m:e>
                        <m:r>
                          <a:rPr lang="en-US" altLang="zh-TW" b="0" i="1" smtClean="0">
                            <a:latin typeface="Cambria Math"/>
                            <a:ea typeface="Cambria Math"/>
                          </a:rPr>
                          <m:t>𝐸</m:t>
                        </m:r>
                      </m:e>
                    </m:acc>
                  </m:oMath>
                </a14:m>
                <a:r>
                  <a:rPr lang="en-US" altLang="zh-TW" dirty="0" smtClean="0"/>
                  <a:t>, </a:t>
                </a:r>
                <a:r>
                  <a:rPr lang="en-US" altLang="zh-TW" dirty="0"/>
                  <a:t>then </a:t>
                </a:r>
                <a14:m>
                  <m:oMath xmlns:m="http://schemas.openxmlformats.org/officeDocument/2006/math">
                    <m:r>
                      <a:rPr lang="en-US" altLang="zh-TW" b="0" i="1" smtClean="0">
                        <a:latin typeface="Cambria Math"/>
                      </a:rPr>
                      <m:t>𝑢</m:t>
                    </m:r>
                    <m:r>
                      <a:rPr lang="en-US" altLang="zh-TW" b="0" i="1" smtClean="0">
                        <a:latin typeface="Cambria Math"/>
                        <a:ea typeface="Cambria Math"/>
                      </a:rPr>
                      <m:t>∈</m:t>
                    </m:r>
                    <m:sSup>
                      <m:sSupPr>
                        <m:ctrlPr>
                          <a:rPr lang="en-US" altLang="zh-TW" b="0" i="1" smtClean="0">
                            <a:latin typeface="Cambria Math" panose="02040503050406030204" pitchFamily="18" charset="0"/>
                            <a:ea typeface="Cambria Math"/>
                          </a:rPr>
                        </m:ctrlPr>
                      </m:sSupPr>
                      <m:e>
                        <m:r>
                          <a:rPr lang="en-US" altLang="zh-TW" b="0" i="1" smtClean="0">
                            <a:latin typeface="Cambria Math"/>
                            <a:ea typeface="Cambria Math"/>
                          </a:rPr>
                          <m:t>𝑉</m:t>
                        </m:r>
                      </m:e>
                      <m:sup>
                        <m:r>
                          <a:rPr lang="en-US" altLang="zh-TW" b="0" i="1" smtClean="0">
                            <a:latin typeface="Cambria Math"/>
                            <a:ea typeface="Cambria Math"/>
                          </a:rPr>
                          <m:t>′</m:t>
                        </m:r>
                      </m:sup>
                    </m:sSup>
                  </m:oMath>
                </a14:m>
                <a:r>
                  <a:rPr lang="en-US" altLang="zh-TW" dirty="0" smtClean="0"/>
                  <a:t> or </a:t>
                </a:r>
                <a14:m>
                  <m:oMath xmlns:m="http://schemas.openxmlformats.org/officeDocument/2006/math">
                    <m:r>
                      <a:rPr lang="en-US" altLang="zh-TW" b="0" i="1" smtClean="0">
                        <a:latin typeface="Cambria Math"/>
                      </a:rPr>
                      <m:t>𝑣</m:t>
                    </m:r>
                    <m:r>
                      <a:rPr lang="en-US" altLang="zh-TW" b="0" i="1" smtClean="0">
                        <a:latin typeface="Cambria Math"/>
                        <a:ea typeface="Cambria Math"/>
                      </a:rPr>
                      <m:t>∈</m:t>
                    </m:r>
                    <m:sSup>
                      <m:sSupPr>
                        <m:ctrlPr>
                          <a:rPr lang="en-US" altLang="zh-TW" b="0" i="1" smtClean="0">
                            <a:latin typeface="Cambria Math" panose="02040503050406030204" pitchFamily="18" charset="0"/>
                            <a:ea typeface="Cambria Math"/>
                          </a:rPr>
                        </m:ctrlPr>
                      </m:sSupPr>
                      <m:e>
                        <m:r>
                          <a:rPr lang="en-US" altLang="zh-TW" b="0" i="1" smtClean="0">
                            <a:latin typeface="Cambria Math"/>
                            <a:ea typeface="Cambria Math"/>
                          </a:rPr>
                          <m:t>𝑉</m:t>
                        </m:r>
                      </m:e>
                      <m:sup>
                        <m:r>
                          <a:rPr lang="en-US" altLang="zh-TW" b="0" i="1" smtClean="0">
                            <a:latin typeface="Cambria Math"/>
                            <a:ea typeface="Cambria Math"/>
                          </a:rPr>
                          <m:t>′</m:t>
                        </m:r>
                      </m:sup>
                    </m:sSup>
                  </m:oMath>
                </a14:m>
                <a:r>
                  <a:rPr lang="en-US" altLang="zh-TW" smtClean="0"/>
                  <a:t>.</a:t>
                </a:r>
                <a:endParaRPr lang="en-US" altLang="zh-TW" dirty="0" smtClean="0"/>
              </a:p>
              <a:p>
                <a:r>
                  <a:rPr lang="en-US" altLang="zh-TW" sz="2800" dirty="0" smtClean="0"/>
                  <a:t>The contrapositive </a:t>
                </a:r>
                <a:r>
                  <a:rPr lang="en-US" altLang="zh-TW" sz="2800" dirty="0"/>
                  <a:t>of this implication is that for </a:t>
                </a:r>
                <a:r>
                  <a:rPr lang="en-US" altLang="zh-TW" sz="2800" dirty="0" smtClean="0"/>
                  <a:t>all </a:t>
                </a:r>
                <a14:m>
                  <m:oMath xmlns:m="http://schemas.openxmlformats.org/officeDocument/2006/math">
                    <m:r>
                      <a:rPr lang="en-US" altLang="zh-TW" sz="2800" i="1">
                        <a:latin typeface="Cambria Math"/>
                      </a:rPr>
                      <m:t>𝑢</m:t>
                    </m:r>
                    <m:r>
                      <a:rPr lang="en-US" altLang="zh-TW" sz="2800" i="1">
                        <a:latin typeface="Cambria Math"/>
                      </a:rPr>
                      <m:t>,</m:t>
                    </m:r>
                    <m:r>
                      <a:rPr lang="en-US" altLang="zh-TW" sz="2800" i="1">
                        <a:latin typeface="Cambria Math"/>
                      </a:rPr>
                      <m:t>𝑣</m:t>
                    </m:r>
                    <m:r>
                      <a:rPr lang="en-US" altLang="zh-TW" sz="2800" i="1">
                        <a:latin typeface="Cambria Math"/>
                        <a:ea typeface="Cambria Math"/>
                      </a:rPr>
                      <m:t>∈</m:t>
                    </m:r>
                    <m:r>
                      <a:rPr lang="en-US" altLang="zh-TW" sz="2800" i="1">
                        <a:latin typeface="Cambria Math"/>
                        <a:ea typeface="Cambria Math"/>
                      </a:rPr>
                      <m:t>𝑉</m:t>
                    </m:r>
                  </m:oMath>
                </a14:m>
                <a:r>
                  <a:rPr lang="en-US" altLang="zh-TW" sz="2800" dirty="0" smtClean="0"/>
                  <a:t>, if </a:t>
                </a:r>
                <a14:m>
                  <m:oMath xmlns:m="http://schemas.openxmlformats.org/officeDocument/2006/math">
                    <m:r>
                      <a:rPr lang="en-US" altLang="zh-TW" sz="2800" b="0" i="1" smtClean="0">
                        <a:latin typeface="Cambria Math"/>
                      </a:rPr>
                      <m:t>𝑢</m:t>
                    </m:r>
                    <m:r>
                      <a:rPr lang="en-US" altLang="zh-TW" sz="2800" b="0" i="1" smtClean="0">
                        <a:latin typeface="Cambria Math"/>
                        <a:ea typeface="Cambria Math"/>
                      </a:rPr>
                      <m:t>∉</m:t>
                    </m:r>
                    <m:sSup>
                      <m:sSupPr>
                        <m:ctrlPr>
                          <a:rPr lang="en-US" altLang="zh-TW" sz="2800" b="0" i="1" smtClean="0">
                            <a:latin typeface="Cambria Math" panose="02040503050406030204" pitchFamily="18" charset="0"/>
                            <a:ea typeface="Cambria Math"/>
                          </a:rPr>
                        </m:ctrlPr>
                      </m:sSupPr>
                      <m:e>
                        <m:r>
                          <a:rPr lang="en-US" altLang="zh-TW" sz="2800" b="0" i="1" smtClean="0">
                            <a:latin typeface="Cambria Math"/>
                            <a:ea typeface="Cambria Math"/>
                          </a:rPr>
                          <m:t>𝑉</m:t>
                        </m:r>
                      </m:e>
                      <m:sup>
                        <m:r>
                          <a:rPr lang="en-US" altLang="zh-TW" sz="2800" b="0" i="1" smtClean="0">
                            <a:latin typeface="Cambria Math"/>
                            <a:ea typeface="Cambria Math"/>
                          </a:rPr>
                          <m:t>′</m:t>
                        </m:r>
                      </m:sup>
                    </m:sSup>
                  </m:oMath>
                </a14:m>
                <a:r>
                  <a:rPr lang="zh-TW" altLang="en-US" sz="2800" dirty="0" smtClean="0"/>
                  <a:t> </a:t>
                </a:r>
                <a:r>
                  <a:rPr lang="en-US" altLang="zh-TW" sz="2800" dirty="0" smtClean="0"/>
                  <a:t>and </a:t>
                </a:r>
                <a14:m>
                  <m:oMath xmlns:m="http://schemas.openxmlformats.org/officeDocument/2006/math">
                    <m:r>
                      <a:rPr lang="en-US" altLang="zh-TW" sz="2800" b="0" i="1" smtClean="0">
                        <a:latin typeface="Cambria Math"/>
                        <a:ea typeface="Cambria Math"/>
                      </a:rPr>
                      <m:t>𝑣</m:t>
                    </m:r>
                    <m:r>
                      <a:rPr lang="en-US" altLang="zh-TW" sz="2800" i="1">
                        <a:latin typeface="Cambria Math"/>
                        <a:ea typeface="Cambria Math"/>
                      </a:rPr>
                      <m:t>∉</m:t>
                    </m:r>
                    <m:sSup>
                      <m:sSupPr>
                        <m:ctrlPr>
                          <a:rPr lang="en-US" altLang="zh-TW" sz="2800" i="1">
                            <a:latin typeface="Cambria Math" panose="02040503050406030204" pitchFamily="18" charset="0"/>
                            <a:ea typeface="Cambria Math"/>
                          </a:rPr>
                        </m:ctrlPr>
                      </m:sSupPr>
                      <m:e>
                        <m:r>
                          <a:rPr lang="en-US" altLang="zh-TW" sz="2800" i="1">
                            <a:latin typeface="Cambria Math"/>
                            <a:ea typeface="Cambria Math"/>
                          </a:rPr>
                          <m:t>𝑉</m:t>
                        </m:r>
                      </m:e>
                      <m:sup>
                        <m:r>
                          <a:rPr lang="en-US" altLang="zh-TW" sz="2800" i="1">
                            <a:latin typeface="Cambria Math"/>
                            <a:ea typeface="Cambria Math"/>
                          </a:rPr>
                          <m:t>′</m:t>
                        </m:r>
                      </m:sup>
                    </m:sSup>
                  </m:oMath>
                </a14:m>
                <a:r>
                  <a:rPr lang="en-US" altLang="zh-TW" sz="2800" dirty="0" smtClean="0"/>
                  <a:t>, then </a:t>
                </a:r>
                <a14:m>
                  <m:oMath xmlns:m="http://schemas.openxmlformats.org/officeDocument/2006/math">
                    <m:d>
                      <m:dPr>
                        <m:ctrlPr>
                          <a:rPr lang="en-US" altLang="zh-TW" sz="2800" b="0" i="1" smtClean="0">
                            <a:latin typeface="Cambria Math" panose="02040503050406030204" pitchFamily="18" charset="0"/>
                          </a:rPr>
                        </m:ctrlPr>
                      </m:dPr>
                      <m:e>
                        <m:r>
                          <a:rPr lang="en-US" altLang="zh-TW" sz="2800" b="0" i="1" smtClean="0">
                            <a:latin typeface="Cambria Math"/>
                          </a:rPr>
                          <m:t>𝑢</m:t>
                        </m:r>
                        <m:r>
                          <a:rPr lang="en-US" altLang="zh-TW" sz="2800" b="0" i="1" smtClean="0">
                            <a:latin typeface="Cambria Math"/>
                          </a:rPr>
                          <m:t>,</m:t>
                        </m:r>
                        <m:r>
                          <a:rPr lang="en-US" altLang="zh-TW" sz="2800" b="0" i="1" smtClean="0">
                            <a:latin typeface="Cambria Math"/>
                          </a:rPr>
                          <m:t>𝑣</m:t>
                        </m:r>
                      </m:e>
                    </m:d>
                    <m:r>
                      <a:rPr lang="en-US" altLang="zh-TW" sz="2800" b="0" i="1" smtClean="0">
                        <a:latin typeface="Cambria Math"/>
                        <a:ea typeface="Cambria Math"/>
                      </a:rPr>
                      <m:t>∈</m:t>
                    </m:r>
                    <m:r>
                      <a:rPr lang="en-US" altLang="zh-TW" sz="2800" b="0" i="1" smtClean="0">
                        <a:latin typeface="Cambria Math"/>
                        <a:ea typeface="Cambria Math"/>
                      </a:rPr>
                      <m:t>𝐸</m:t>
                    </m:r>
                  </m:oMath>
                </a14:m>
                <a:r>
                  <a:rPr lang="en-US" altLang="zh-TW" sz="2800" dirty="0" smtClean="0"/>
                  <a:t>.</a:t>
                </a:r>
              </a:p>
              <a:p>
                <a:r>
                  <a:rPr lang="en-US" altLang="zh-TW" sz="2800" dirty="0"/>
                  <a:t>In other words, </a:t>
                </a:r>
                <a14:m>
                  <m:oMath xmlns:m="http://schemas.openxmlformats.org/officeDocument/2006/math">
                    <m:r>
                      <a:rPr lang="en-US" altLang="zh-TW" sz="2800" b="0" i="1" u="sng" smtClean="0">
                        <a:latin typeface="Cambria Math"/>
                      </a:rPr>
                      <m:t>𝑉</m:t>
                    </m:r>
                    <m:r>
                      <a:rPr lang="en-US" altLang="zh-TW" sz="2800" b="0" i="1" u="sng" smtClean="0">
                        <a:latin typeface="Cambria Math"/>
                      </a:rPr>
                      <m:t>−</m:t>
                    </m:r>
                    <m:sSup>
                      <m:sSupPr>
                        <m:ctrlPr>
                          <a:rPr lang="en-US" altLang="zh-TW" sz="2800" b="0" i="1" u="sng" smtClean="0">
                            <a:latin typeface="Cambria Math" panose="02040503050406030204" pitchFamily="18" charset="0"/>
                          </a:rPr>
                        </m:ctrlPr>
                      </m:sSupPr>
                      <m:e>
                        <m:r>
                          <a:rPr lang="en-US" altLang="zh-TW" sz="2800" b="0" i="1" u="sng" smtClean="0">
                            <a:latin typeface="Cambria Math"/>
                          </a:rPr>
                          <m:t>𝑉</m:t>
                        </m:r>
                      </m:e>
                      <m:sup>
                        <m:r>
                          <a:rPr lang="en-US" altLang="zh-TW" sz="2800" b="0" i="1" u="sng" smtClean="0">
                            <a:latin typeface="Cambria Math"/>
                          </a:rPr>
                          <m:t>′</m:t>
                        </m:r>
                      </m:sup>
                    </m:sSup>
                  </m:oMath>
                </a14:m>
                <a:r>
                  <a:rPr lang="en-US" altLang="zh-TW" sz="2800" u="sng" dirty="0" smtClean="0"/>
                  <a:t> is </a:t>
                </a:r>
                <a:r>
                  <a:rPr lang="en-US" altLang="zh-TW" sz="2800" u="sng" dirty="0"/>
                  <a:t>a clique</a:t>
                </a:r>
                <a:r>
                  <a:rPr lang="en-US" altLang="zh-TW" sz="2800" dirty="0"/>
                  <a:t>, and it has size </a:t>
                </a:r>
                <a14:m>
                  <m:oMath xmlns:m="http://schemas.openxmlformats.org/officeDocument/2006/math">
                    <m:d>
                      <m:dPr>
                        <m:begChr m:val="|"/>
                        <m:endChr m:val="|"/>
                        <m:ctrlPr>
                          <a:rPr lang="en-US" altLang="zh-TW" sz="2800" i="1" smtClean="0">
                            <a:latin typeface="Cambria Math" panose="02040503050406030204" pitchFamily="18" charset="0"/>
                          </a:rPr>
                        </m:ctrlPr>
                      </m:dPr>
                      <m:e>
                        <m:r>
                          <a:rPr lang="en-US" altLang="zh-TW" sz="2800" b="0" i="1" smtClean="0">
                            <a:latin typeface="Cambria Math"/>
                          </a:rPr>
                          <m:t>𝑉</m:t>
                        </m:r>
                      </m:e>
                    </m:d>
                    <m:r>
                      <a:rPr lang="en-US" altLang="zh-TW" sz="2800" b="0" i="1" smtClean="0">
                        <a:latin typeface="Cambria Math"/>
                      </a:rPr>
                      <m:t>−</m:t>
                    </m:r>
                    <m:d>
                      <m:dPr>
                        <m:begChr m:val="|"/>
                        <m:endChr m:val="|"/>
                        <m:ctrlPr>
                          <a:rPr lang="en-US" altLang="zh-TW" sz="2800" b="0" i="1" smtClean="0">
                            <a:latin typeface="Cambria Math" panose="02040503050406030204" pitchFamily="18" charset="0"/>
                          </a:rPr>
                        </m:ctrlPr>
                      </m:dPr>
                      <m:e>
                        <m:sSup>
                          <m:sSupPr>
                            <m:ctrlPr>
                              <a:rPr lang="en-US" altLang="zh-TW" sz="2800" b="0" i="1" smtClean="0">
                                <a:latin typeface="Cambria Math" panose="02040503050406030204" pitchFamily="18" charset="0"/>
                              </a:rPr>
                            </m:ctrlPr>
                          </m:sSupPr>
                          <m:e>
                            <m:r>
                              <a:rPr lang="en-US" altLang="zh-TW" sz="2800" b="0" i="1" smtClean="0">
                                <a:latin typeface="Cambria Math"/>
                              </a:rPr>
                              <m:t>𝑉</m:t>
                            </m:r>
                          </m:e>
                          <m:sup>
                            <m:r>
                              <a:rPr lang="en-US" altLang="zh-TW" sz="2800" b="0" i="1" smtClean="0">
                                <a:latin typeface="Cambria Math"/>
                              </a:rPr>
                              <m:t>′</m:t>
                            </m:r>
                          </m:sup>
                        </m:sSup>
                      </m:e>
                    </m:d>
                    <m:r>
                      <a:rPr lang="en-US" altLang="zh-TW" sz="2800" b="0" i="1" smtClean="0">
                        <a:latin typeface="Cambria Math"/>
                      </a:rPr>
                      <m:t>=</m:t>
                    </m:r>
                    <m:r>
                      <a:rPr lang="en-US" altLang="zh-TW" sz="2800" b="0" i="1" smtClean="0">
                        <a:latin typeface="Cambria Math"/>
                      </a:rPr>
                      <m:t>𝑘</m:t>
                    </m:r>
                  </m:oMath>
                </a14:m>
                <a:r>
                  <a:rPr lang="en-US" altLang="zh-TW" sz="2800" dirty="0" smtClean="0"/>
                  <a:t>.</a:t>
                </a:r>
                <a:endParaRPr lang="zh-TW" altLang="en-US" sz="280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t="-1236" r="-1630"/>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r>
              <a:rPr lang="en-US" altLang="zh-TW" smtClean="0"/>
              <a:t>P.</a:t>
            </a:r>
            <a:fld id="{168D2219-F46A-43BD-9C82-55ABF6665958}" type="slidenum">
              <a:rPr lang="en-US" altLang="zh-TW" smtClean="0"/>
              <a:pPr/>
              <a:t>66</a:t>
            </a:fld>
            <a:endParaRPr lang="en-US" altLang="zh-TW"/>
          </a:p>
        </p:txBody>
      </p:sp>
    </p:spTree>
    <p:extLst>
      <p:ext uri="{BB962C8B-B14F-4D97-AF65-F5344CB8AC3E}">
        <p14:creationId xmlns:p14="http://schemas.microsoft.com/office/powerpoint/2010/main" val="8610554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 The </a:t>
            </a:r>
            <a:r>
              <a:rPr lang="en-US" altLang="zh-TW" sz="2800" dirty="0" err="1" smtClean="0"/>
              <a:t>hamiltonian</a:t>
            </a:r>
            <a:r>
              <a:rPr lang="en-US" altLang="zh-TW" sz="2800" dirty="0" smtClean="0"/>
              <a:t>-cycle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A </a:t>
                </a:r>
                <a:r>
                  <a:rPr lang="en-US" altLang="zh-TW" sz="2800" dirty="0" err="1" smtClean="0"/>
                  <a:t>hamiltonian</a:t>
                </a:r>
                <a:r>
                  <a:rPr lang="en-US" altLang="zh-TW" sz="2800" dirty="0" smtClean="0"/>
                  <a:t> cycle of un undirected graph </a:t>
                </a:r>
                <a14:m>
                  <m:oMath xmlns:m="http://schemas.openxmlformats.org/officeDocument/2006/math">
                    <m:r>
                      <a:rPr lang="en-US" altLang="zh-TW" sz="2800" b="0" i="1" smtClean="0">
                        <a:latin typeface="Cambria Math"/>
                      </a:rPr>
                      <m:t>𝐺</m:t>
                    </m:r>
                    <m:r>
                      <a:rPr lang="en-US" altLang="zh-TW" sz="2800" b="0" i="1" smtClean="0">
                        <a:latin typeface="Cambria Math"/>
                      </a:rPr>
                      <m:t>=(</m:t>
                    </m:r>
                    <m:r>
                      <a:rPr lang="en-US" altLang="zh-TW" sz="2800" b="0" i="1" smtClean="0">
                        <a:latin typeface="Cambria Math"/>
                      </a:rPr>
                      <m:t>𝑉</m:t>
                    </m:r>
                    <m:r>
                      <a:rPr lang="en-US" altLang="zh-TW" sz="2800" b="0" i="1" smtClean="0">
                        <a:latin typeface="Cambria Math"/>
                      </a:rPr>
                      <m:t>,</m:t>
                    </m:r>
                    <m:r>
                      <a:rPr lang="en-US" altLang="zh-TW" sz="2800" b="0" i="1" smtClean="0">
                        <a:latin typeface="Cambria Math"/>
                      </a:rPr>
                      <m:t>𝐸</m:t>
                    </m:r>
                    <m:r>
                      <a:rPr lang="en-US" altLang="zh-TW" sz="2800" b="0" i="1" smtClean="0">
                        <a:latin typeface="Cambria Math"/>
                      </a:rPr>
                      <m:t>)</m:t>
                    </m:r>
                  </m:oMath>
                </a14:m>
                <a:r>
                  <a:rPr lang="zh-TW" altLang="en-US" sz="2800" dirty="0" smtClean="0"/>
                  <a:t> </a:t>
                </a:r>
                <a:r>
                  <a:rPr lang="en-US" altLang="zh-TW" sz="2800" dirty="0" smtClean="0"/>
                  <a:t>is a simple cycle that contains each vertex in </a:t>
                </a:r>
                <a14:m>
                  <m:oMath xmlns:m="http://schemas.openxmlformats.org/officeDocument/2006/math">
                    <m:r>
                      <a:rPr lang="en-US" altLang="zh-TW" sz="2800" b="0" i="1" smtClean="0">
                        <a:latin typeface="Cambria Math"/>
                      </a:rPr>
                      <m:t>𝑉</m:t>
                    </m:r>
                  </m:oMath>
                </a14:m>
                <a:r>
                  <a:rPr lang="en-US" altLang="zh-TW" sz="2800" dirty="0" smtClean="0"/>
                  <a:t>.  </a:t>
                </a:r>
              </a:p>
              <a:p>
                <a14:m>
                  <m:oMath xmlns:m="http://schemas.openxmlformats.org/officeDocument/2006/math">
                    <m:r>
                      <a:rPr lang="en-US" altLang="zh-TW" sz="2800" b="0" i="1" smtClean="0">
                        <a:latin typeface="Cambria Math"/>
                      </a:rPr>
                      <m:t>𝑣𝑒𝑟𝑡𝑒𝑥</m:t>
                    </m:r>
                    <m:r>
                      <a:rPr lang="en-US" altLang="zh-TW" sz="2800" b="0" i="1" smtClean="0">
                        <a:latin typeface="Cambria Math"/>
                      </a:rPr>
                      <m:t>−</m:t>
                    </m:r>
                    <m:r>
                      <a:rPr lang="en-US" altLang="zh-TW" sz="2800" b="0" i="1" smtClean="0">
                        <a:latin typeface="Cambria Math"/>
                      </a:rPr>
                      <m:t>𝑐𝑜𝑣𝑒𝑟</m:t>
                    </m:r>
                    <m:sSub>
                      <m:sSubPr>
                        <m:ctrlPr>
                          <a:rPr lang="en-US" altLang="zh-TW" sz="2800" b="0" i="1" smtClean="0">
                            <a:latin typeface="Cambria Math" panose="02040503050406030204" pitchFamily="18" charset="0"/>
                          </a:rPr>
                        </m:ctrlPr>
                      </m:sSubPr>
                      <m:e>
                        <m:r>
                          <a:rPr lang="en-US" altLang="zh-TW" sz="2800" b="0" i="1" smtClean="0">
                            <a:latin typeface="Cambria Math"/>
                            <a:ea typeface="Cambria Math"/>
                          </a:rPr>
                          <m:t>≤</m:t>
                        </m:r>
                      </m:e>
                      <m:sub>
                        <m:r>
                          <a:rPr lang="en-US" altLang="zh-TW" sz="2800" b="0" i="1" smtClean="0">
                            <a:latin typeface="Cambria Math"/>
                          </a:rPr>
                          <m:t>𝑝</m:t>
                        </m:r>
                      </m:sub>
                    </m:sSub>
                    <m:r>
                      <a:rPr lang="en-US" altLang="zh-TW" sz="2800" b="0" i="1" smtClean="0">
                        <a:latin typeface="Cambria Math"/>
                      </a:rPr>
                      <m:t>h𝑎𝑚𝑖𝑙𝑡𝑜𝑛𝑖𝑎𝑛</m:t>
                    </m:r>
                    <m:r>
                      <a:rPr lang="en-US" altLang="zh-TW" sz="2800" b="0" i="1" smtClean="0">
                        <a:latin typeface="Cambria Math"/>
                      </a:rPr>
                      <m:t>−</m:t>
                    </m:r>
                    <m:r>
                      <a:rPr lang="en-US" altLang="zh-TW" sz="2800" b="0" i="1" smtClean="0">
                        <a:latin typeface="Cambria Math"/>
                      </a:rPr>
                      <m:t>𝑐𝑦𝑐𝑙𝑒</m:t>
                    </m:r>
                  </m:oMath>
                </a14:m>
                <a:r>
                  <a:rPr lang="en-US" altLang="zh-TW" sz="2800" dirty="0" smtClean="0"/>
                  <a:t>. </a:t>
                </a:r>
              </a:p>
              <a:p>
                <a:r>
                  <a:rPr lang="en-US" altLang="zh-TW" sz="2800" dirty="0" smtClean="0"/>
                  <a:t>Proof: see textbook 34.5.3</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t="-1236"/>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eaLnBrk="1" latinLnBrk="0" hangingPunct="1"/>
            <a:fld id="{C087109D-FAB5-4E02-B41E-BDAD2CB8AC6F}" type="datetime1">
              <a:rPr lang="en-US" altLang="zh-TW" smtClean="0"/>
              <a:t>12/5/2018</a:t>
            </a:fld>
            <a:endParaRPr lang="en-US"/>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67</a:t>
            </a:fld>
            <a:endParaRPr lang="en-US" altLang="zh-TW"/>
          </a:p>
        </p:txBody>
      </p:sp>
    </p:spTree>
    <p:extLst>
      <p:ext uri="{BB962C8B-B14F-4D97-AF65-F5344CB8AC3E}">
        <p14:creationId xmlns:p14="http://schemas.microsoft.com/office/powerpoint/2010/main" val="39307139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 The </a:t>
            </a:r>
            <a:r>
              <a:rPr lang="en-US" altLang="zh-TW" sz="2800" dirty="0" smtClean="0"/>
              <a:t>traveling-salesman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TSP problem is similar to </a:t>
                </a:r>
                <a:r>
                  <a:rPr lang="en-US" altLang="zh-TW" sz="2800" dirty="0" err="1" smtClean="0"/>
                  <a:t>hamiltonian</a:t>
                </a:r>
                <a:r>
                  <a:rPr lang="en-US" altLang="zh-TW" sz="2800" dirty="0" smtClean="0"/>
                  <a:t>-cycle problem. </a:t>
                </a:r>
              </a:p>
              <a:p>
                <a:r>
                  <a:rPr lang="en-US" altLang="zh-TW" sz="2800" dirty="0" smtClean="0"/>
                  <a:t>The </a:t>
                </a:r>
                <a:r>
                  <a:rPr lang="en-US" altLang="zh-TW" sz="2800" dirty="0"/>
                  <a:t>difference is </a:t>
                </a:r>
                <a:r>
                  <a:rPr lang="en-US" altLang="zh-TW" sz="2800" dirty="0" smtClean="0"/>
                  <a:t>that TSP </a:t>
                </a:r>
                <a:r>
                  <a:rPr lang="en-US" altLang="zh-TW" sz="2800" dirty="0"/>
                  <a:t>works on weighted graphs, while Hamiltonian cycle works on </a:t>
                </a:r>
                <a:r>
                  <a:rPr lang="en-US" altLang="zh-TW" sz="2800" dirty="0" err="1"/>
                  <a:t>unweighted</a:t>
                </a:r>
                <a:r>
                  <a:rPr lang="en-US" altLang="zh-TW" sz="2800" dirty="0"/>
                  <a:t> </a:t>
                </a:r>
                <a:r>
                  <a:rPr lang="en-US" altLang="zh-TW" sz="2800" dirty="0" smtClean="0"/>
                  <a:t>graphs.</a:t>
                </a:r>
              </a:p>
              <a:p>
                <a:r>
                  <a:rPr lang="en-US" altLang="zh-TW" sz="2800" dirty="0" smtClean="0"/>
                  <a:t>TSP decision problem</a:t>
                </a:r>
              </a:p>
              <a:p>
                <a:pPr marL="400050" lvl="1" indent="0">
                  <a:buNone/>
                </a:pPr>
                <a14:m>
                  <m:oMathPara xmlns:m="http://schemas.openxmlformats.org/officeDocument/2006/math">
                    <m:oMathParaPr>
                      <m:jc m:val="centerGroup"/>
                    </m:oMathParaPr>
                    <m:oMath xmlns:m="http://schemas.openxmlformats.org/officeDocument/2006/math">
                      <m:r>
                        <a:rPr lang="en-US" altLang="zh-TW" sz="2400" b="0" i="1" smtClean="0">
                          <a:latin typeface="Cambria Math"/>
                        </a:rPr>
                        <m:t>𝑇𝑆𝑃</m:t>
                      </m:r>
                      <m:r>
                        <a:rPr lang="en-US" altLang="zh-TW" sz="2400" b="0" i="1" smtClean="0">
                          <a:latin typeface="Cambria Math"/>
                        </a:rPr>
                        <m:t>={</m:t>
                      </m:r>
                      <m:d>
                        <m:dPr>
                          <m:begChr m:val="⟨"/>
                          <m:endChr m:val="⟩"/>
                          <m:ctrlPr>
                            <a:rPr lang="en-US" altLang="zh-TW" sz="2400" b="0" i="1" smtClean="0">
                              <a:latin typeface="Cambria Math" panose="02040503050406030204" pitchFamily="18" charset="0"/>
                            </a:rPr>
                          </m:ctrlPr>
                        </m:dPr>
                        <m:e>
                          <m:r>
                            <a:rPr lang="en-US" altLang="zh-TW" sz="2400" b="0" i="1" smtClean="0">
                              <a:latin typeface="Cambria Math"/>
                            </a:rPr>
                            <m:t>𝐺</m:t>
                          </m:r>
                          <m:r>
                            <a:rPr lang="en-US" altLang="zh-TW" sz="2400" b="0" i="1" smtClean="0">
                              <a:latin typeface="Cambria Math"/>
                            </a:rPr>
                            <m:t>,</m:t>
                          </m:r>
                          <m:r>
                            <a:rPr lang="en-US" altLang="zh-TW" sz="2400" b="0" i="1" smtClean="0">
                              <a:latin typeface="Cambria Math"/>
                            </a:rPr>
                            <m:t>𝑐</m:t>
                          </m:r>
                          <m:r>
                            <a:rPr lang="en-US" altLang="zh-TW" sz="2400" b="0" i="1" smtClean="0">
                              <a:latin typeface="Cambria Math"/>
                            </a:rPr>
                            <m:t>,</m:t>
                          </m:r>
                          <m:r>
                            <a:rPr lang="en-US" altLang="zh-TW" sz="2400" b="0" i="1" smtClean="0">
                              <a:latin typeface="Cambria Math"/>
                            </a:rPr>
                            <m:t>𝑘</m:t>
                          </m:r>
                        </m:e>
                      </m:d>
                      <m:r>
                        <a:rPr lang="en-US" altLang="zh-TW" sz="2400" b="0" i="1" smtClean="0">
                          <a:latin typeface="Cambria Math"/>
                        </a:rPr>
                        <m:t>:</m:t>
                      </m:r>
                      <m:r>
                        <a:rPr lang="en-US" altLang="zh-TW" sz="2400" b="0" i="1" smtClean="0">
                          <a:latin typeface="Cambria Math"/>
                        </a:rPr>
                        <m:t>𝐺</m:t>
                      </m:r>
                      <m:r>
                        <a:rPr lang="en-US" altLang="zh-TW" sz="2400" b="0" i="1" smtClean="0">
                          <a:latin typeface="Cambria Math"/>
                        </a:rPr>
                        <m:t>=</m:t>
                      </m:r>
                      <m:d>
                        <m:dPr>
                          <m:ctrlPr>
                            <a:rPr lang="en-US" altLang="zh-TW" sz="2400" b="0" i="1" smtClean="0">
                              <a:latin typeface="Cambria Math" panose="02040503050406030204" pitchFamily="18" charset="0"/>
                            </a:rPr>
                          </m:ctrlPr>
                        </m:dPr>
                        <m:e>
                          <m:r>
                            <a:rPr lang="en-US" altLang="zh-TW" sz="2400" b="0" i="1" smtClean="0">
                              <a:latin typeface="Cambria Math"/>
                            </a:rPr>
                            <m:t>𝑉</m:t>
                          </m:r>
                          <m:r>
                            <a:rPr lang="en-US" altLang="zh-TW" sz="2400" b="0" i="1" smtClean="0">
                              <a:latin typeface="Cambria Math"/>
                            </a:rPr>
                            <m:t>,</m:t>
                          </m:r>
                          <m:r>
                            <a:rPr lang="en-US" altLang="zh-TW" sz="2400" b="0" i="1" smtClean="0">
                              <a:latin typeface="Cambria Math"/>
                            </a:rPr>
                            <m:t>𝐸</m:t>
                          </m:r>
                        </m:e>
                      </m:d>
                      <m:r>
                        <a:rPr lang="en-US" altLang="zh-TW" sz="2400" b="0" i="1" smtClean="0">
                          <a:latin typeface="Cambria Math"/>
                        </a:rPr>
                        <m:t> </m:t>
                      </m:r>
                      <m:r>
                        <a:rPr lang="en-US" altLang="zh-TW" sz="2400" b="0" i="1" smtClean="0">
                          <a:latin typeface="Cambria Math"/>
                        </a:rPr>
                        <m:t>𝑖𝑠</m:t>
                      </m:r>
                      <m:r>
                        <a:rPr lang="en-US" altLang="zh-TW" sz="2400" b="0" i="1" smtClean="0">
                          <a:latin typeface="Cambria Math"/>
                        </a:rPr>
                        <m:t> </m:t>
                      </m:r>
                      <m:r>
                        <a:rPr lang="en-US" altLang="zh-TW" sz="2400" b="0" i="1" smtClean="0">
                          <a:latin typeface="Cambria Math"/>
                        </a:rPr>
                        <m:t>𝑎</m:t>
                      </m:r>
                      <m:r>
                        <a:rPr lang="en-US" altLang="zh-TW" sz="2400" b="0" i="1" smtClean="0">
                          <a:latin typeface="Cambria Math"/>
                        </a:rPr>
                        <m:t> </m:t>
                      </m:r>
                      <m:r>
                        <a:rPr lang="en-US" altLang="zh-TW" sz="2400" b="0" i="1" smtClean="0">
                          <a:latin typeface="Cambria Math"/>
                        </a:rPr>
                        <m:t>𝑐𝑜𝑚𝑝𝑙𝑒𝑡𝑒</m:t>
                      </m:r>
                      <m:r>
                        <a:rPr lang="en-US" altLang="zh-TW" sz="2400" b="0" i="1" smtClean="0">
                          <a:latin typeface="Cambria Math"/>
                        </a:rPr>
                        <m:t> </m:t>
                      </m:r>
                      <m:r>
                        <a:rPr lang="en-US" altLang="zh-TW" sz="2400" b="0" i="1" smtClean="0">
                          <a:latin typeface="Cambria Math"/>
                        </a:rPr>
                        <m:t>𝑔𝑟𝑎𝑝h</m:t>
                      </m:r>
                      <m:r>
                        <a:rPr lang="en-US" altLang="zh-TW" sz="2400" b="0" i="1" smtClean="0">
                          <a:latin typeface="Cambria Math"/>
                        </a:rPr>
                        <m:t>, </m:t>
                      </m:r>
                    </m:oMath>
                  </m:oMathPara>
                </a14:m>
                <a:endParaRPr lang="en-US" altLang="zh-TW" sz="2400" b="0" i="1" dirty="0" smtClean="0">
                  <a:latin typeface="Cambria Math"/>
                </a:endParaRPr>
              </a:p>
              <a:p>
                <a:pPr marL="400050" lvl="1" indent="0">
                  <a:buNone/>
                </a:pPr>
                <a14:m>
                  <m:oMathPara xmlns:m="http://schemas.openxmlformats.org/officeDocument/2006/math">
                    <m:oMathParaPr>
                      <m:jc m:val="centerGroup"/>
                    </m:oMathParaPr>
                    <m:oMath xmlns:m="http://schemas.openxmlformats.org/officeDocument/2006/math">
                      <m:r>
                        <a:rPr lang="en-US" altLang="zh-TW" sz="2400" b="0" i="1" smtClean="0">
                          <a:latin typeface="Cambria Math"/>
                        </a:rPr>
                        <m:t>𝑐</m:t>
                      </m:r>
                      <m:r>
                        <a:rPr lang="en-US" altLang="zh-TW" sz="2400" b="0" i="1" smtClean="0">
                          <a:latin typeface="Cambria Math"/>
                        </a:rPr>
                        <m:t> </m:t>
                      </m:r>
                      <m:r>
                        <a:rPr lang="en-US" altLang="zh-TW" sz="2400" b="0" i="1" smtClean="0">
                          <a:latin typeface="Cambria Math"/>
                        </a:rPr>
                        <m:t>𝑖𝑠</m:t>
                      </m:r>
                      <m:r>
                        <a:rPr lang="en-US" altLang="zh-TW" sz="2400" b="0" i="1" smtClean="0">
                          <a:latin typeface="Cambria Math"/>
                        </a:rPr>
                        <m:t> </m:t>
                      </m:r>
                      <m:r>
                        <a:rPr lang="en-US" altLang="zh-TW" sz="2400" b="0" i="1" smtClean="0">
                          <a:latin typeface="Cambria Math"/>
                        </a:rPr>
                        <m:t>𝑎</m:t>
                      </m:r>
                      <m:r>
                        <a:rPr lang="en-US" altLang="zh-TW" sz="2400" b="0" i="1" smtClean="0">
                          <a:latin typeface="Cambria Math"/>
                        </a:rPr>
                        <m:t> </m:t>
                      </m:r>
                      <m:r>
                        <a:rPr lang="en-US" altLang="zh-TW" sz="2400" b="0" i="1" smtClean="0">
                          <a:latin typeface="Cambria Math"/>
                        </a:rPr>
                        <m:t>𝑓𝑢𝑛𝑐𝑡𝑖𝑜𝑛</m:t>
                      </m:r>
                      <m:r>
                        <a:rPr lang="en-US" altLang="zh-TW" sz="2400" b="0" i="1" smtClean="0">
                          <a:latin typeface="Cambria Math"/>
                        </a:rPr>
                        <m:t> </m:t>
                      </m:r>
                      <m:r>
                        <a:rPr lang="en-US" altLang="zh-TW" sz="2400" b="0" i="1" smtClean="0">
                          <a:latin typeface="Cambria Math"/>
                        </a:rPr>
                        <m:t>𝑓𝑟𝑜𝑚</m:t>
                      </m:r>
                      <m:r>
                        <a:rPr lang="en-US" altLang="zh-TW" sz="2400" b="0" i="1" smtClean="0">
                          <a:latin typeface="Cambria Math"/>
                        </a:rPr>
                        <m:t> </m:t>
                      </m:r>
                      <m:r>
                        <a:rPr lang="en-US" altLang="zh-TW" sz="2400" b="0" i="1" smtClean="0">
                          <a:latin typeface="Cambria Math"/>
                        </a:rPr>
                        <m:t>𝑉</m:t>
                      </m:r>
                      <m:r>
                        <a:rPr lang="en-US" altLang="zh-TW" sz="2400" b="0" i="1" smtClean="0">
                          <a:latin typeface="Cambria Math"/>
                          <a:ea typeface="Cambria Math"/>
                        </a:rPr>
                        <m:t>×</m:t>
                      </m:r>
                      <m:r>
                        <a:rPr lang="en-US" altLang="zh-TW" sz="2400" b="0" i="1" smtClean="0">
                          <a:latin typeface="Cambria Math"/>
                          <a:ea typeface="Cambria Math"/>
                        </a:rPr>
                        <m:t>𝑉</m:t>
                      </m:r>
                      <m:r>
                        <a:rPr lang="en-US" altLang="zh-TW" sz="2400" b="0" i="1" smtClean="0">
                          <a:latin typeface="Cambria Math"/>
                          <a:ea typeface="Cambria Math"/>
                        </a:rPr>
                        <m:t>→</m:t>
                      </m:r>
                      <m:r>
                        <a:rPr lang="en-US" altLang="zh-TW" sz="2400" b="0" i="1" smtClean="0">
                          <a:latin typeface="Cambria Math"/>
                          <a:ea typeface="Cambria Math"/>
                        </a:rPr>
                        <m:t>ℤ</m:t>
                      </m:r>
                      <m:r>
                        <a:rPr lang="en-US" altLang="zh-TW" sz="2400" b="0" i="1" smtClean="0">
                          <a:latin typeface="Cambria Math"/>
                          <a:ea typeface="Cambria Math"/>
                        </a:rPr>
                        <m:t>, </m:t>
                      </m:r>
                      <m:r>
                        <a:rPr lang="en-US" altLang="zh-TW" sz="2400" b="0" i="1" smtClean="0">
                          <a:latin typeface="Cambria Math"/>
                          <a:ea typeface="Cambria Math"/>
                        </a:rPr>
                        <m:t>𝑘</m:t>
                      </m:r>
                      <m:r>
                        <a:rPr lang="en-US" altLang="zh-TW" sz="2400" b="0" i="1" smtClean="0">
                          <a:latin typeface="Cambria Math"/>
                          <a:ea typeface="Cambria Math"/>
                        </a:rPr>
                        <m:t>∈</m:t>
                      </m:r>
                      <m:r>
                        <a:rPr lang="en-US" altLang="zh-TW" sz="2400" b="0" i="1" smtClean="0">
                          <a:latin typeface="Cambria Math"/>
                          <a:ea typeface="Cambria Math"/>
                        </a:rPr>
                        <m:t>ℤ</m:t>
                      </m:r>
                      <m:r>
                        <a:rPr lang="en-US" altLang="zh-TW" sz="2400" b="0" i="1" smtClean="0">
                          <a:latin typeface="Cambria Math"/>
                          <a:ea typeface="Cambria Math"/>
                        </a:rPr>
                        <m:t>, </m:t>
                      </m:r>
                      <m:r>
                        <a:rPr lang="en-US" altLang="zh-TW" sz="2400" b="0" i="1" smtClean="0">
                          <a:latin typeface="Cambria Math"/>
                          <a:ea typeface="Cambria Math"/>
                        </a:rPr>
                        <m:t>𝑎𝑛𝑑</m:t>
                      </m:r>
                    </m:oMath>
                  </m:oMathPara>
                </a14:m>
                <a:endParaRPr lang="en-US" altLang="zh-TW" sz="2400" b="0" dirty="0" smtClean="0">
                  <a:ea typeface="Cambria Math"/>
                </a:endParaRPr>
              </a:p>
              <a:p>
                <a:pPr marL="400050" lvl="1" indent="0">
                  <a:buNone/>
                </a:pPr>
                <a14:m>
                  <m:oMath xmlns:m="http://schemas.openxmlformats.org/officeDocument/2006/math">
                    <m:r>
                      <a:rPr lang="en-US" altLang="zh-TW" sz="2400" b="0" i="1" smtClean="0">
                        <a:latin typeface="Cambria Math"/>
                        <a:ea typeface="Cambria Math"/>
                      </a:rPr>
                      <m:t>𝐺</m:t>
                    </m:r>
                    <m:r>
                      <a:rPr lang="en-US" altLang="zh-TW" sz="2400" b="0" i="1" smtClean="0">
                        <a:latin typeface="Cambria Math"/>
                        <a:ea typeface="Cambria Math"/>
                      </a:rPr>
                      <m:t> </m:t>
                    </m:r>
                    <m:r>
                      <a:rPr lang="en-US" altLang="zh-TW" sz="2400" b="0" i="1" smtClean="0">
                        <a:latin typeface="Cambria Math"/>
                        <a:ea typeface="Cambria Math"/>
                      </a:rPr>
                      <m:t>h𝑎𝑠</m:t>
                    </m:r>
                    <m:r>
                      <a:rPr lang="en-US" altLang="zh-TW" sz="2400" b="0" i="1" smtClean="0">
                        <a:latin typeface="Cambria Math"/>
                        <a:ea typeface="Cambria Math"/>
                      </a:rPr>
                      <m:t> </m:t>
                    </m:r>
                    <m:r>
                      <a:rPr lang="en-US" altLang="zh-TW" sz="2400" b="0" i="1" smtClean="0">
                        <a:latin typeface="Cambria Math"/>
                        <a:ea typeface="Cambria Math"/>
                      </a:rPr>
                      <m:t>𝑎</m:t>
                    </m:r>
                    <m:r>
                      <a:rPr lang="en-US" altLang="zh-TW" sz="2400" b="0" i="1" smtClean="0">
                        <a:latin typeface="Cambria Math"/>
                        <a:ea typeface="Cambria Math"/>
                      </a:rPr>
                      <m:t> </m:t>
                    </m:r>
                    <m:r>
                      <a:rPr lang="en-US" altLang="zh-TW" sz="2400" b="0" i="1" smtClean="0">
                        <a:latin typeface="Cambria Math"/>
                        <a:ea typeface="Cambria Math"/>
                      </a:rPr>
                      <m:t>𝑡𝑟𝑎𝑣𝑒𝑙𝑖𝑛𝑔</m:t>
                    </m:r>
                    <m:r>
                      <a:rPr lang="en-US" altLang="zh-TW" sz="2400" b="0" i="1" smtClean="0">
                        <a:latin typeface="Cambria Math"/>
                        <a:ea typeface="Cambria Math"/>
                      </a:rPr>
                      <m:t>−</m:t>
                    </m:r>
                    <m:r>
                      <a:rPr lang="en-US" altLang="zh-TW" sz="2400" b="0" i="1" smtClean="0">
                        <a:latin typeface="Cambria Math"/>
                        <a:ea typeface="Cambria Math"/>
                      </a:rPr>
                      <m:t>𝑠𝑎𝑙𝑒𝑠𝑚𝑎𝑛</m:t>
                    </m:r>
                    <m:r>
                      <a:rPr lang="en-US" altLang="zh-TW" sz="2400" b="0" i="1" smtClean="0">
                        <a:latin typeface="Cambria Math"/>
                        <a:ea typeface="Cambria Math"/>
                      </a:rPr>
                      <m:t> </m:t>
                    </m:r>
                    <m:r>
                      <a:rPr lang="en-US" altLang="zh-TW" sz="2400" b="0" i="1" smtClean="0">
                        <a:latin typeface="Cambria Math"/>
                        <a:ea typeface="Cambria Math"/>
                      </a:rPr>
                      <m:t>𝑡𝑜𝑢𝑟</m:t>
                    </m:r>
                    <m:r>
                      <a:rPr lang="en-US" altLang="zh-TW" sz="2400" b="0" i="1" smtClean="0">
                        <a:latin typeface="Cambria Math"/>
                        <a:ea typeface="Cambria Math"/>
                      </a:rPr>
                      <m:t> </m:t>
                    </m:r>
                    <m:r>
                      <a:rPr lang="en-US" altLang="zh-TW" sz="2400" b="0" i="1" smtClean="0">
                        <a:latin typeface="Cambria Math"/>
                        <a:ea typeface="Cambria Math"/>
                      </a:rPr>
                      <m:t>𝑤𝑖𝑡h</m:t>
                    </m:r>
                    <m:r>
                      <a:rPr lang="en-US" altLang="zh-TW" sz="2400" b="0" i="1" smtClean="0">
                        <a:latin typeface="Cambria Math"/>
                        <a:ea typeface="Cambria Math"/>
                      </a:rPr>
                      <m:t> </m:t>
                    </m:r>
                    <m:r>
                      <a:rPr lang="en-US" altLang="zh-TW" sz="2400" b="0" i="1" smtClean="0">
                        <a:latin typeface="Cambria Math"/>
                        <a:ea typeface="Cambria Math"/>
                      </a:rPr>
                      <m:t>𝑐𝑜𝑠𝑡</m:t>
                    </m:r>
                    <m:r>
                      <a:rPr lang="en-US" altLang="zh-TW" sz="2400" b="0" i="1" smtClean="0">
                        <a:latin typeface="Cambria Math"/>
                        <a:ea typeface="Cambria Math"/>
                      </a:rPr>
                      <m:t> </m:t>
                    </m:r>
                    <m:r>
                      <a:rPr lang="en-US" altLang="zh-TW" sz="2400" b="0" i="1" smtClean="0">
                        <a:latin typeface="Cambria Math"/>
                        <a:ea typeface="Cambria Math"/>
                      </a:rPr>
                      <m:t>𝑎𝑡</m:t>
                    </m:r>
                    <m:r>
                      <a:rPr lang="en-US" altLang="zh-TW" sz="2400" b="0" i="1" smtClean="0">
                        <a:latin typeface="Cambria Math"/>
                        <a:ea typeface="Cambria Math"/>
                      </a:rPr>
                      <m:t> </m:t>
                    </m:r>
                    <m:r>
                      <a:rPr lang="en-US" altLang="zh-TW" sz="2400" b="0" i="1" smtClean="0">
                        <a:latin typeface="Cambria Math"/>
                        <a:ea typeface="Cambria Math"/>
                      </a:rPr>
                      <m:t>𝑚𝑜𝑠𝑡</m:t>
                    </m:r>
                    <m:r>
                      <a:rPr lang="en-US" altLang="zh-TW" sz="2400" b="0" i="1" smtClean="0">
                        <a:latin typeface="Cambria Math"/>
                        <a:ea typeface="Cambria Math"/>
                      </a:rPr>
                      <m:t> </m:t>
                    </m:r>
                    <m:r>
                      <a:rPr lang="en-US" altLang="zh-TW" sz="2400" b="0" i="1" smtClean="0">
                        <a:latin typeface="Cambria Math"/>
                        <a:ea typeface="Cambria Math"/>
                      </a:rPr>
                      <m:t>𝑘</m:t>
                    </m:r>
                    <m:r>
                      <a:rPr lang="en-US" altLang="zh-TW" sz="2400" b="0" i="1" smtClean="0">
                        <a:latin typeface="Cambria Math"/>
                        <a:ea typeface="Cambria Math"/>
                      </a:rPr>
                      <m:t>}</m:t>
                    </m:r>
                  </m:oMath>
                </a14:m>
                <a:r>
                  <a:rPr lang="en-US" altLang="zh-TW" sz="2400" b="0" dirty="0" smtClean="0">
                    <a:ea typeface="Cambria Math"/>
                  </a:rPr>
                  <a:t>.</a:t>
                </a:r>
              </a:p>
              <a:p>
                <a:pPr marL="400050" lvl="1" indent="0">
                  <a:buNone/>
                </a:pPr>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t="-1236" r="-370"/>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eaLnBrk="1" latinLnBrk="0" hangingPunct="1"/>
            <a:fld id="{C087109D-FAB5-4E02-B41E-BDAD2CB8AC6F}" type="datetime1">
              <a:rPr lang="en-US" altLang="zh-TW" smtClean="0"/>
              <a:t>12/5/2018</a:t>
            </a:fld>
            <a:endParaRPr lang="en-US"/>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68</a:t>
            </a:fld>
            <a:endParaRPr lang="en-US" altLang="zh-TW"/>
          </a:p>
        </p:txBody>
      </p:sp>
    </p:spTree>
    <p:extLst>
      <p:ext uri="{BB962C8B-B14F-4D97-AF65-F5344CB8AC3E}">
        <p14:creationId xmlns:p14="http://schemas.microsoft.com/office/powerpoint/2010/main" val="3036725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 The </a:t>
            </a:r>
            <a:r>
              <a:rPr lang="en-US" altLang="zh-TW" sz="2800" dirty="0" smtClean="0"/>
              <a:t>traveling-salesman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i="1" dirty="0" smtClean="0"/>
                  <a:t>Theorem : </a:t>
                </a:r>
                <a:r>
                  <a:rPr lang="en-US" altLang="zh-TW" sz="2800" dirty="0" smtClean="0"/>
                  <a:t>The TSP </a:t>
                </a:r>
                <a:r>
                  <a:rPr lang="en-US" altLang="zh-TW" sz="2800" dirty="0"/>
                  <a:t>is </a:t>
                </a:r>
                <a:r>
                  <a:rPr lang="en-US" altLang="zh-TW" sz="2800" dirty="0" smtClean="0"/>
                  <a:t>NP-complete.</a:t>
                </a:r>
              </a:p>
              <a:p>
                <a:pPr marL="0" indent="0">
                  <a:buNone/>
                </a:pPr>
                <a:r>
                  <a:rPr lang="en-US" altLang="zh-TW" sz="2800" dirty="0" smtClean="0"/>
                  <a:t>Proof:</a:t>
                </a:r>
              </a:p>
              <a:p>
                <a:r>
                  <a:rPr lang="en-US" altLang="zh-TW" sz="2800" dirty="0" smtClean="0"/>
                  <a:t>We guess a tour </a:t>
                </a:r>
                <a14:m>
                  <m:oMath xmlns:m="http://schemas.openxmlformats.org/officeDocument/2006/math">
                    <m:r>
                      <a:rPr lang="en-US" altLang="zh-TW" sz="2800" b="0" i="1" smtClean="0">
                        <a:latin typeface="Cambria Math"/>
                      </a:rPr>
                      <m:t>𝑇</m:t>
                    </m:r>
                  </m:oMath>
                </a14:m>
                <a:r>
                  <a:rPr lang="en-US" altLang="zh-TW" sz="2800" dirty="0" smtClean="0"/>
                  <a:t>. The verification algorithm </a:t>
                </a:r>
                <a:r>
                  <a:rPr lang="en-US" altLang="zh-TW" sz="2800" dirty="0"/>
                  <a:t>checks that </a:t>
                </a:r>
                <a14:m>
                  <m:oMath xmlns:m="http://schemas.openxmlformats.org/officeDocument/2006/math">
                    <m:r>
                      <a:rPr lang="en-US" altLang="zh-TW" sz="2800" b="0" i="1" smtClean="0">
                        <a:latin typeface="Cambria Math"/>
                      </a:rPr>
                      <m:t>𝑇</m:t>
                    </m:r>
                  </m:oMath>
                </a14:m>
                <a:r>
                  <a:rPr lang="en-US" altLang="zh-TW" sz="2800" dirty="0" smtClean="0"/>
                  <a:t> </a:t>
                </a:r>
                <a:r>
                  <a:rPr lang="en-US" altLang="zh-TW" sz="2800" dirty="0"/>
                  <a:t>contains each vertex exactly once, sums up </a:t>
                </a:r>
                <a:r>
                  <a:rPr lang="en-US" altLang="zh-TW" sz="2800" dirty="0" smtClean="0"/>
                  <a:t>the edge </a:t>
                </a:r>
                <a:r>
                  <a:rPr lang="en-US" altLang="zh-TW" sz="2800" dirty="0"/>
                  <a:t>costs, and checks whether the sum is at most </a:t>
                </a:r>
                <a14:m>
                  <m:oMath xmlns:m="http://schemas.openxmlformats.org/officeDocument/2006/math">
                    <m:r>
                      <a:rPr lang="en-US" altLang="zh-TW" sz="2800" b="0" i="1" smtClean="0">
                        <a:latin typeface="Cambria Math"/>
                      </a:rPr>
                      <m:t>𝑘</m:t>
                    </m:r>
                  </m:oMath>
                </a14:m>
                <a:r>
                  <a:rPr lang="en-US" altLang="zh-TW" sz="2800" dirty="0" smtClean="0"/>
                  <a:t>. </a:t>
                </a:r>
                <a:r>
                  <a:rPr lang="en-US" altLang="zh-TW" sz="2800" dirty="0"/>
                  <a:t>This process can certainly </a:t>
                </a:r>
                <a:r>
                  <a:rPr lang="en-US" altLang="zh-TW" sz="2800" dirty="0" smtClean="0"/>
                  <a:t>be done </a:t>
                </a:r>
                <a:r>
                  <a:rPr lang="en-US" altLang="zh-TW" sz="2800" dirty="0"/>
                  <a:t>in polynomial time</a:t>
                </a:r>
                <a:r>
                  <a:rPr lang="en-US" altLang="zh-TW" sz="2800" dirty="0" smtClean="0"/>
                  <a:t>. Hence, </a:t>
                </a:r>
                <a14:m>
                  <m:oMath xmlns:m="http://schemas.openxmlformats.org/officeDocument/2006/math">
                    <m:r>
                      <a:rPr lang="en-US" altLang="zh-TW" sz="2800" b="0" i="1" smtClean="0">
                        <a:latin typeface="Cambria Math"/>
                      </a:rPr>
                      <m:t>𝑇𝑆𝑃</m:t>
                    </m:r>
                    <m:r>
                      <a:rPr lang="en-US" altLang="zh-TW" sz="2800" b="0" i="1" smtClean="0">
                        <a:latin typeface="Cambria Math"/>
                        <a:ea typeface="Cambria Math"/>
                      </a:rPr>
                      <m:t>∈</m:t>
                    </m:r>
                    <m:r>
                      <a:rPr lang="en-US" altLang="zh-TW" sz="2800" b="0" i="1" smtClean="0">
                        <a:latin typeface="Cambria Math"/>
                        <a:ea typeface="Cambria Math"/>
                      </a:rPr>
                      <m:t>𝑁𝑃</m:t>
                    </m:r>
                  </m:oMath>
                </a14:m>
                <a:r>
                  <a:rPr lang="en-US" altLang="zh-TW" sz="2800" dirty="0" smtClean="0"/>
                  <a:t>.</a:t>
                </a:r>
              </a:p>
              <a:p>
                <a:r>
                  <a:rPr lang="en-US" altLang="zh-TW" sz="2800" dirty="0"/>
                  <a:t>To prove that TSP is NP-hard, we show that </a:t>
                </a:r>
                <a14:m>
                  <m:oMath xmlns:m="http://schemas.openxmlformats.org/officeDocument/2006/math">
                    <m:r>
                      <a:rPr lang="en-US" altLang="zh-TW" sz="2800" b="0" i="1" smtClean="0">
                        <a:latin typeface="Cambria Math"/>
                      </a:rPr>
                      <m:t>𝐻𝐴𝑀</m:t>
                    </m:r>
                    <m:r>
                      <a:rPr lang="en-US" altLang="zh-TW" sz="2800" b="0" i="1" smtClean="0">
                        <a:latin typeface="Cambria Math"/>
                      </a:rPr>
                      <m:t>−</m:t>
                    </m:r>
                    <m:r>
                      <a:rPr lang="en-US" altLang="zh-TW" sz="2800" b="0" i="1" smtClean="0">
                        <a:latin typeface="Cambria Math"/>
                      </a:rPr>
                      <m:t>𝑐𝑦𝑐𝑙𝑒</m:t>
                    </m:r>
                    <m:r>
                      <a:rPr lang="en-US" altLang="zh-TW" sz="2800" b="0" i="1" smtClean="0">
                        <a:latin typeface="Cambria Math"/>
                      </a:rPr>
                      <m:t> </m:t>
                    </m:r>
                    <m:sSub>
                      <m:sSubPr>
                        <m:ctrlPr>
                          <a:rPr lang="en-US" altLang="zh-TW" sz="2800" b="0" i="1" smtClean="0">
                            <a:latin typeface="Cambria Math" panose="02040503050406030204" pitchFamily="18" charset="0"/>
                          </a:rPr>
                        </m:ctrlPr>
                      </m:sSubPr>
                      <m:e>
                        <m:r>
                          <a:rPr lang="en-US" altLang="zh-TW" sz="2800" b="0" i="1" smtClean="0">
                            <a:latin typeface="Cambria Math"/>
                            <a:ea typeface="Cambria Math"/>
                          </a:rPr>
                          <m:t>≤</m:t>
                        </m:r>
                      </m:e>
                      <m:sub>
                        <m:r>
                          <a:rPr lang="en-US" altLang="zh-TW" sz="2800" b="0" i="1" smtClean="0">
                            <a:latin typeface="Cambria Math"/>
                          </a:rPr>
                          <m:t>𝑝</m:t>
                        </m:r>
                      </m:sub>
                    </m:sSub>
                    <m:r>
                      <a:rPr lang="en-US" altLang="zh-TW" sz="2800" b="0" i="1" smtClean="0">
                        <a:latin typeface="Cambria Math"/>
                      </a:rPr>
                      <m:t>𝑇𝑆𝑃</m:t>
                    </m:r>
                  </m:oMath>
                </a14:m>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481" t="-1236"/>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eaLnBrk="1" latinLnBrk="0" hangingPunct="1"/>
            <a:fld id="{C087109D-FAB5-4E02-B41E-BDAD2CB8AC6F}" type="datetime1">
              <a:rPr lang="en-US" altLang="zh-TW" smtClean="0"/>
              <a:t>12/5/2018</a:t>
            </a:fld>
            <a:endParaRPr lang="en-US"/>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69</a:t>
            </a:fld>
            <a:endParaRPr lang="en-US" altLang="zh-TW"/>
          </a:p>
        </p:txBody>
      </p:sp>
    </p:spTree>
    <p:extLst>
      <p:ext uri="{BB962C8B-B14F-4D97-AF65-F5344CB8AC3E}">
        <p14:creationId xmlns:p14="http://schemas.microsoft.com/office/powerpoint/2010/main" val="197092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3200" dirty="0"/>
              <a:t>Input size</a:t>
            </a:r>
            <a:endParaRPr lang="zh-TW" altLang="en-US" sz="32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a:bodyPr>
              <a:lstStyle/>
              <a:p>
                <a:pPr>
                  <a:buFont typeface="Wingdings" pitchFamily="2" charset="2"/>
                  <a:buChar char="Ø"/>
                </a:pPr>
                <a:r>
                  <a:rPr lang="en-US" altLang="zh-TW" sz="2600" dirty="0" smtClean="0"/>
                  <a:t>Let </a:t>
                </a:r>
                <a14:m>
                  <m:oMath xmlns:m="http://schemas.openxmlformats.org/officeDocument/2006/math">
                    <m:r>
                      <a:rPr lang="en-US" altLang="zh-TW" sz="2600" b="0" i="1" smtClean="0">
                        <a:solidFill>
                          <a:srgbClr val="C00000"/>
                        </a:solidFill>
                        <a:latin typeface="Cambria Math"/>
                      </a:rPr>
                      <m:t>𝑠</m:t>
                    </m:r>
                    <m:r>
                      <a:rPr lang="en-US" altLang="zh-TW" sz="2600" b="0" i="1" smtClean="0">
                        <a:solidFill>
                          <a:srgbClr val="C00000"/>
                        </a:solidFill>
                        <a:latin typeface="Cambria Math"/>
                      </a:rPr>
                      <m:t>=</m:t>
                    </m:r>
                    <m:func>
                      <m:funcPr>
                        <m:ctrlPr>
                          <a:rPr lang="en-US" altLang="zh-TW" sz="2600" b="0" i="1" smtClean="0">
                            <a:solidFill>
                              <a:srgbClr val="C00000"/>
                            </a:solidFill>
                            <a:latin typeface="Cambria Math" panose="02040503050406030204" pitchFamily="18" charset="0"/>
                          </a:rPr>
                        </m:ctrlPr>
                      </m:funcPr>
                      <m:fName>
                        <m:r>
                          <m:rPr>
                            <m:sty m:val="p"/>
                          </m:rPr>
                          <a:rPr lang="en-US" altLang="zh-TW" sz="2600" b="0" i="0" smtClean="0">
                            <a:solidFill>
                              <a:srgbClr val="C00000"/>
                            </a:solidFill>
                            <a:latin typeface="Cambria Math"/>
                          </a:rPr>
                          <m:t>log</m:t>
                        </m:r>
                      </m:fName>
                      <m:e>
                        <m:r>
                          <a:rPr lang="en-US" altLang="zh-TW" sz="2600" b="0" i="1" smtClean="0">
                            <a:solidFill>
                              <a:srgbClr val="C00000"/>
                            </a:solidFill>
                            <a:latin typeface="Cambria Math"/>
                          </a:rPr>
                          <m:t>𝑛</m:t>
                        </m:r>
                      </m:e>
                    </m:func>
                  </m:oMath>
                </a14:m>
                <a:r>
                  <a:rPr lang="en-US" altLang="zh-TW" sz="2600" dirty="0" smtClean="0"/>
                  <a:t>, then </a:t>
                </a:r>
                <a14:m>
                  <m:oMath xmlns:m="http://schemas.openxmlformats.org/officeDocument/2006/math">
                    <m:r>
                      <a:rPr lang="en-US" altLang="zh-TW" sz="2600" b="0" i="1" smtClean="0">
                        <a:latin typeface="Cambria Math"/>
                      </a:rPr>
                      <m:t>𝑠</m:t>
                    </m:r>
                  </m:oMath>
                </a14:m>
                <a:r>
                  <a:rPr lang="zh-TW" altLang="en-US" sz="2600" dirty="0" smtClean="0"/>
                  <a:t> </a:t>
                </a:r>
                <a:r>
                  <a:rPr lang="en-US" altLang="zh-TW" sz="2600" dirty="0" smtClean="0"/>
                  <a:t>is approximately the size of the input.  In the worst case, there are </a:t>
                </a:r>
                <a14:m>
                  <m:oMath xmlns:m="http://schemas.openxmlformats.org/officeDocument/2006/math">
                    <m:d>
                      <m:dPr>
                        <m:begChr m:val="⌊"/>
                        <m:endChr m:val="⌋"/>
                        <m:ctrlPr>
                          <a:rPr lang="en-US" altLang="zh-TW" sz="2600" i="1">
                            <a:solidFill>
                              <a:srgbClr val="002060"/>
                            </a:solidFill>
                            <a:latin typeface="Cambria Math" panose="02040503050406030204" pitchFamily="18" charset="0"/>
                            <a:ea typeface="Cambria Math"/>
                          </a:rPr>
                        </m:ctrlPr>
                      </m:dPr>
                      <m:e>
                        <m:sSup>
                          <m:sSupPr>
                            <m:ctrlPr>
                              <a:rPr lang="en-US" altLang="zh-TW" sz="2600" i="1">
                                <a:solidFill>
                                  <a:srgbClr val="002060"/>
                                </a:solidFill>
                                <a:latin typeface="Cambria Math" panose="02040503050406030204" pitchFamily="18" charset="0"/>
                                <a:ea typeface="Cambria Math"/>
                              </a:rPr>
                            </m:ctrlPr>
                          </m:sSupPr>
                          <m:e>
                            <m:r>
                              <a:rPr lang="en-US" altLang="zh-TW" sz="2600" i="1">
                                <a:solidFill>
                                  <a:srgbClr val="002060"/>
                                </a:solidFill>
                                <a:latin typeface="Cambria Math"/>
                                <a:ea typeface="Cambria Math"/>
                              </a:rPr>
                              <m:t>𝑛</m:t>
                            </m:r>
                          </m:e>
                          <m:sup>
                            <m:r>
                              <a:rPr lang="en-US" altLang="zh-TW" sz="2600" i="1">
                                <a:solidFill>
                                  <a:srgbClr val="002060"/>
                                </a:solidFill>
                                <a:latin typeface="Cambria Math"/>
                                <a:ea typeface="Cambria Math"/>
                              </a:rPr>
                              <m:t>1/2</m:t>
                            </m:r>
                          </m:sup>
                        </m:sSup>
                      </m:e>
                    </m:d>
                    <m:r>
                      <a:rPr lang="en-US" altLang="zh-TW" sz="2600" b="0" i="1" smtClean="0">
                        <a:solidFill>
                          <a:srgbClr val="002060"/>
                        </a:solidFill>
                        <a:latin typeface="Cambria Math"/>
                        <a:ea typeface="Cambria Math"/>
                      </a:rPr>
                      <m:t>−1</m:t>
                    </m:r>
                  </m:oMath>
                </a14:m>
                <a:r>
                  <a:rPr lang="en-US" altLang="zh-TW" sz="2600" dirty="0">
                    <a:solidFill>
                      <a:srgbClr val="002060"/>
                    </a:solidFill>
                  </a:rPr>
                  <a:t> </a:t>
                </a:r>
                <a:r>
                  <a:rPr lang="en-US" altLang="zh-TW" sz="2600" dirty="0" smtClean="0">
                    <a:solidFill>
                      <a:srgbClr val="002060"/>
                    </a:solidFill>
                  </a:rPr>
                  <a:t>passes through the loop in function </a:t>
                </a:r>
                <a14:m>
                  <m:oMath xmlns:m="http://schemas.openxmlformats.org/officeDocument/2006/math">
                    <m:r>
                      <a:rPr lang="en-US" altLang="zh-TW" sz="2600" b="0" i="1" smtClean="0">
                        <a:solidFill>
                          <a:srgbClr val="002060"/>
                        </a:solidFill>
                        <a:latin typeface="Cambria Math"/>
                      </a:rPr>
                      <m:t>𝑝𝑟𝑖𝑚𝑒</m:t>
                    </m:r>
                  </m:oMath>
                </a14:m>
                <a:r>
                  <a:rPr lang="en-US" altLang="zh-TW" sz="2600" dirty="0" smtClean="0"/>
                  <a:t>.  Because </a:t>
                </a:r>
                <a14:m>
                  <m:oMath xmlns:m="http://schemas.openxmlformats.org/officeDocument/2006/math">
                    <m:r>
                      <a:rPr lang="en-US" altLang="zh-TW" sz="2600" b="0" i="1" smtClean="0">
                        <a:latin typeface="Cambria Math"/>
                      </a:rPr>
                      <m:t>𝑛</m:t>
                    </m:r>
                    <m:r>
                      <a:rPr lang="en-US" altLang="zh-TW" sz="2600" b="0" i="1" smtClean="0">
                        <a:latin typeface="Cambria Math"/>
                      </a:rPr>
                      <m:t>=</m:t>
                    </m:r>
                    <m:sSup>
                      <m:sSupPr>
                        <m:ctrlPr>
                          <a:rPr lang="en-US" altLang="zh-TW" sz="2600" b="0" i="1" smtClean="0">
                            <a:latin typeface="Cambria Math" panose="02040503050406030204" pitchFamily="18" charset="0"/>
                          </a:rPr>
                        </m:ctrlPr>
                      </m:sSupPr>
                      <m:e>
                        <m:r>
                          <a:rPr lang="en-US" altLang="zh-TW" sz="2600" b="0" i="1" smtClean="0">
                            <a:latin typeface="Cambria Math"/>
                          </a:rPr>
                          <m:t>10</m:t>
                        </m:r>
                      </m:e>
                      <m:sup>
                        <m:r>
                          <a:rPr lang="en-US" altLang="zh-TW" sz="2600" b="0" i="1" smtClean="0">
                            <a:latin typeface="Cambria Math"/>
                          </a:rPr>
                          <m:t>𝑠</m:t>
                        </m:r>
                      </m:sup>
                    </m:sSup>
                  </m:oMath>
                </a14:m>
                <a:r>
                  <a:rPr lang="en-US" altLang="zh-TW" sz="2600" dirty="0"/>
                  <a:t>, the worst-case number of passes through the loop is about </a:t>
                </a:r>
                <a14:m>
                  <m:oMath xmlns:m="http://schemas.openxmlformats.org/officeDocument/2006/math">
                    <m:sSup>
                      <m:sSupPr>
                        <m:ctrlPr>
                          <a:rPr lang="en-US" altLang="zh-TW" sz="2600" i="1" smtClean="0">
                            <a:latin typeface="Cambria Math" panose="02040503050406030204" pitchFamily="18" charset="0"/>
                          </a:rPr>
                        </m:ctrlPr>
                      </m:sSupPr>
                      <m:e>
                        <m:r>
                          <a:rPr lang="en-US" altLang="zh-TW" sz="2600" b="0" i="1" smtClean="0">
                            <a:latin typeface="Cambria Math"/>
                          </a:rPr>
                          <m:t>10</m:t>
                        </m:r>
                      </m:e>
                      <m:sup>
                        <m:r>
                          <a:rPr lang="en-US" altLang="zh-TW" sz="2600" b="0" i="1" smtClean="0">
                            <a:latin typeface="Cambria Math"/>
                          </a:rPr>
                          <m:t>𝑠</m:t>
                        </m:r>
                        <m:r>
                          <a:rPr lang="en-US" altLang="zh-TW" sz="2600" b="0" i="1" smtClean="0">
                            <a:latin typeface="Cambria Math"/>
                          </a:rPr>
                          <m:t>/2</m:t>
                        </m:r>
                      </m:sup>
                    </m:sSup>
                  </m:oMath>
                </a14:m>
                <a:r>
                  <a:rPr lang="en-US" altLang="zh-TW" sz="2600" dirty="0"/>
                  <a:t>. Because the total number of steps is at least equal to the number of passes through the loop, the time complexity is nonpolynomial. </a:t>
                </a:r>
                <a:endParaRPr lang="en-US" altLang="zh-TW" sz="2600" dirty="0" smtClean="0"/>
              </a:p>
              <a:p>
                <a:pPr>
                  <a:spcBef>
                    <a:spcPts val="1200"/>
                  </a:spcBef>
                  <a:buFont typeface="Wingdings" pitchFamily="2" charset="2"/>
                  <a:buChar char="Ø"/>
                </a:pPr>
                <a:r>
                  <a:rPr lang="en-US" altLang="zh-TW" sz="2400" dirty="0" smtClean="0"/>
                  <a:t>If </a:t>
                </a:r>
                <a:r>
                  <a:rPr lang="en-US" altLang="zh-TW" sz="2400" dirty="0"/>
                  <a:t>we use binary encoding, it takes </a:t>
                </a:r>
                <a:r>
                  <a:rPr lang="en-US" altLang="zh-TW" sz="2400" dirty="0" smtClean="0"/>
                  <a:t>about  </a:t>
                </a:r>
                <a14:m>
                  <m:oMath xmlns:m="http://schemas.openxmlformats.org/officeDocument/2006/math">
                    <m:r>
                      <a:rPr lang="en-US" altLang="zh-TW" sz="2400" b="0" i="1" smtClean="0">
                        <a:solidFill>
                          <a:srgbClr val="C00000"/>
                        </a:solidFill>
                        <a:latin typeface="Cambria Math"/>
                      </a:rPr>
                      <m:t>𝑟</m:t>
                    </m:r>
                    <m:r>
                      <a:rPr lang="en-US" altLang="zh-TW" sz="2400" b="0" i="1" smtClean="0">
                        <a:solidFill>
                          <a:srgbClr val="C00000"/>
                        </a:solidFill>
                        <a:latin typeface="Cambria Math"/>
                      </a:rPr>
                      <m:t>=</m:t>
                    </m:r>
                    <m:func>
                      <m:funcPr>
                        <m:ctrlPr>
                          <a:rPr lang="en-US" altLang="zh-TW" sz="2400" b="0" i="1" smtClean="0">
                            <a:solidFill>
                              <a:srgbClr val="C00000"/>
                            </a:solidFill>
                            <a:latin typeface="Cambria Math" panose="02040503050406030204" pitchFamily="18" charset="0"/>
                          </a:rPr>
                        </m:ctrlPr>
                      </m:funcPr>
                      <m:fName>
                        <m:r>
                          <m:rPr>
                            <m:sty m:val="p"/>
                          </m:rPr>
                          <a:rPr lang="en-US" altLang="zh-TW" sz="2400" b="0" i="0" smtClean="0">
                            <a:solidFill>
                              <a:srgbClr val="C00000"/>
                            </a:solidFill>
                            <a:latin typeface="Cambria Math"/>
                          </a:rPr>
                          <m:t>lg</m:t>
                        </m:r>
                      </m:fName>
                      <m:e>
                        <m:r>
                          <a:rPr lang="en-US" altLang="zh-TW" sz="2400" b="0" i="1" smtClean="0">
                            <a:solidFill>
                              <a:srgbClr val="C00000"/>
                            </a:solidFill>
                            <a:latin typeface="Cambria Math"/>
                          </a:rPr>
                          <m:t>𝑛</m:t>
                        </m:r>
                      </m:e>
                    </m:func>
                  </m:oMath>
                </a14:m>
                <a:r>
                  <a:rPr lang="en-US" altLang="zh-TW" sz="2400" dirty="0" smtClean="0"/>
                  <a:t>, </a:t>
                </a:r>
                <a:r>
                  <a:rPr lang="en-US" altLang="zh-TW" sz="2400" dirty="0"/>
                  <a:t>the </a:t>
                </a:r>
                <a:r>
                  <a:rPr lang="en-US" altLang="zh-TW" sz="2400" dirty="0" smtClean="0"/>
                  <a:t>number </a:t>
                </a:r>
                <a:r>
                  <a:rPr lang="en-US" altLang="zh-TW" sz="2400" dirty="0"/>
                  <a:t>of passes through the loop is </a:t>
                </a:r>
                <a:r>
                  <a:rPr lang="en-US" altLang="zh-TW" sz="2400" dirty="0" smtClean="0"/>
                  <a:t>equal to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a:rPr>
                          <m:t>2</m:t>
                        </m:r>
                      </m:e>
                      <m:sup>
                        <m:r>
                          <a:rPr lang="en-US" altLang="zh-TW" sz="2400" b="0" i="1" smtClean="0">
                            <a:latin typeface="Cambria Math"/>
                          </a:rPr>
                          <m:t>𝑟</m:t>
                        </m:r>
                        <m:r>
                          <a:rPr lang="en-US" altLang="zh-TW" sz="2400" b="0" i="1" smtClean="0">
                            <a:latin typeface="Cambria Math"/>
                          </a:rPr>
                          <m:t>/2</m:t>
                        </m:r>
                      </m:sup>
                    </m:sSup>
                  </m:oMath>
                </a14:m>
                <a:r>
                  <a:rPr lang="en-US" altLang="zh-TW" sz="2400" dirty="0" smtClean="0"/>
                  <a:t>.</a:t>
                </a:r>
                <a:endParaRPr lang="en-US" altLang="zh-TW"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t="-1001" r="-741"/>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a:xfrm>
            <a:off x="11642" y="6309320"/>
            <a:ext cx="3200400" cy="283800"/>
          </a:xfrm>
          <a:prstGeom prst="rect">
            <a:avLst/>
          </a:prstGeom>
        </p:spPr>
        <p:txBody>
          <a:bodyPr/>
          <a:lstStyle/>
          <a:p>
            <a:endParaRPr lang="en-US" altLang="zh-TW" dirty="0"/>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7</a:t>
            </a:fld>
            <a:endParaRPr lang="en-US" altLang="zh-TW"/>
          </a:p>
        </p:txBody>
      </p:sp>
    </p:spTree>
    <p:extLst>
      <p:ext uri="{BB962C8B-B14F-4D97-AF65-F5344CB8AC3E}">
        <p14:creationId xmlns:p14="http://schemas.microsoft.com/office/powerpoint/2010/main" val="21188867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 The </a:t>
            </a:r>
            <a:r>
              <a:rPr lang="en-US" altLang="zh-TW" sz="2800" dirty="0" smtClean="0"/>
              <a:t>traveling-salesman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92500"/>
              </a:bodyPr>
              <a:lstStyle/>
              <a:p>
                <a:pPr>
                  <a:lnSpc>
                    <a:spcPct val="105000"/>
                  </a:lnSpc>
                  <a:spcBef>
                    <a:spcPts val="600"/>
                  </a:spcBef>
                  <a:spcAft>
                    <a:spcPts val="600"/>
                  </a:spcAft>
                </a:pPr>
                <a:r>
                  <a:rPr lang="en-US" altLang="zh-TW" sz="2800" dirty="0" smtClean="0"/>
                  <a:t>Let </a:t>
                </a:r>
                <a14:m>
                  <m:oMath xmlns:m="http://schemas.openxmlformats.org/officeDocument/2006/math">
                    <m:r>
                      <a:rPr lang="en-US" altLang="zh-TW" sz="2800" b="0" i="1" smtClean="0">
                        <a:latin typeface="Cambria Math"/>
                      </a:rPr>
                      <m:t>𝐺</m:t>
                    </m:r>
                    <m:r>
                      <a:rPr lang="en-US" altLang="zh-TW" sz="2800" b="0" i="1" smtClean="0">
                        <a:latin typeface="Cambria Math"/>
                      </a:rPr>
                      <m:t>=(</m:t>
                    </m:r>
                    <m:r>
                      <a:rPr lang="en-US" altLang="zh-TW" sz="2800" b="0" i="1" smtClean="0">
                        <a:latin typeface="Cambria Math"/>
                      </a:rPr>
                      <m:t>𝑉</m:t>
                    </m:r>
                    <m:r>
                      <a:rPr lang="en-US" altLang="zh-TW" sz="2800" b="0" i="1" smtClean="0">
                        <a:latin typeface="Cambria Math"/>
                      </a:rPr>
                      <m:t>,</m:t>
                    </m:r>
                    <m:r>
                      <a:rPr lang="en-US" altLang="zh-TW" sz="2800" b="0" i="1" smtClean="0">
                        <a:latin typeface="Cambria Math"/>
                      </a:rPr>
                      <m:t>𝐸</m:t>
                    </m:r>
                    <m:r>
                      <a:rPr lang="en-US" altLang="zh-TW" sz="2800" b="0" i="1" smtClean="0">
                        <a:latin typeface="Cambria Math"/>
                      </a:rPr>
                      <m:t>)</m:t>
                    </m:r>
                  </m:oMath>
                </a14:m>
                <a:r>
                  <a:rPr lang="en-US" altLang="zh-TW" sz="2800" dirty="0" smtClean="0"/>
                  <a:t> </a:t>
                </a:r>
                <a:r>
                  <a:rPr lang="en-US" altLang="zh-TW" sz="2800" dirty="0"/>
                  <a:t>an instance of </a:t>
                </a:r>
                <a14:m>
                  <m:oMath xmlns:m="http://schemas.openxmlformats.org/officeDocument/2006/math">
                    <m:r>
                      <a:rPr lang="en-US" altLang="zh-TW" sz="2800" i="1">
                        <a:latin typeface="Cambria Math"/>
                      </a:rPr>
                      <m:t>𝐻𝐴𝑀</m:t>
                    </m:r>
                    <m:r>
                      <a:rPr lang="en-US" altLang="zh-TW" sz="2800" i="1">
                        <a:latin typeface="Cambria Math"/>
                      </a:rPr>
                      <m:t>−</m:t>
                    </m:r>
                    <m:r>
                      <a:rPr lang="en-US" altLang="zh-TW" sz="2800" i="1">
                        <a:latin typeface="Cambria Math"/>
                      </a:rPr>
                      <m:t>𝑐𝑦𝑐𝑙𝑒</m:t>
                    </m:r>
                  </m:oMath>
                </a14:m>
                <a:r>
                  <a:rPr lang="en-US" altLang="zh-TW" sz="2800" dirty="0" smtClean="0"/>
                  <a:t>. </a:t>
                </a:r>
                <a:r>
                  <a:rPr lang="en-US" altLang="zh-TW" sz="2800" dirty="0"/>
                  <a:t>We construct an instance of TSP </a:t>
                </a:r>
                <a:r>
                  <a:rPr lang="en-US" altLang="zh-TW" sz="2800" dirty="0" smtClean="0"/>
                  <a:t>as follows</a:t>
                </a:r>
                <a:r>
                  <a:rPr lang="en-US" altLang="zh-TW" sz="2800" dirty="0"/>
                  <a:t>. We form the complete </a:t>
                </a:r>
                <a:r>
                  <a:rPr lang="en-US" altLang="zh-TW" sz="2800" dirty="0" smtClean="0"/>
                  <a:t>graph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𝐺</m:t>
                        </m:r>
                      </m:e>
                      <m:sup>
                        <m:r>
                          <a:rPr lang="en-US" altLang="zh-TW" sz="2800" b="0" i="1" smtClean="0">
                            <a:latin typeface="Cambria Math"/>
                          </a:rPr>
                          <m:t>′</m:t>
                        </m:r>
                      </m:sup>
                    </m:sSup>
                    <m:r>
                      <a:rPr lang="en-US" altLang="zh-TW" sz="2800" b="0" i="1" smtClean="0">
                        <a:latin typeface="Cambria Math"/>
                      </a:rPr>
                      <m:t>=(</m:t>
                    </m:r>
                    <m:r>
                      <a:rPr lang="en-US" altLang="zh-TW" sz="2800" b="0" i="1" smtClean="0">
                        <a:latin typeface="Cambria Math"/>
                      </a:rPr>
                      <m:t>𝑉</m:t>
                    </m:r>
                    <m:r>
                      <a:rPr lang="en-US" altLang="zh-TW" sz="2800" b="0" i="1" smtClean="0">
                        <a:latin typeface="Cambria Math"/>
                      </a:rPr>
                      <m:t>,</m:t>
                    </m:r>
                    <m:sSup>
                      <m:sSupPr>
                        <m:ctrlPr>
                          <a:rPr lang="en-US" altLang="zh-TW" sz="2800" b="0" i="1" smtClean="0">
                            <a:latin typeface="Cambria Math" panose="02040503050406030204" pitchFamily="18" charset="0"/>
                          </a:rPr>
                        </m:ctrlPr>
                      </m:sSupPr>
                      <m:e>
                        <m:r>
                          <a:rPr lang="en-US" altLang="zh-TW" sz="2800" b="0" i="1" smtClean="0">
                            <a:latin typeface="Cambria Math"/>
                          </a:rPr>
                          <m:t>𝐸</m:t>
                        </m:r>
                      </m:e>
                      <m:sup>
                        <m:r>
                          <a:rPr lang="en-US" altLang="zh-TW" sz="2800" b="0" i="1" smtClean="0">
                            <a:latin typeface="Cambria Math"/>
                          </a:rPr>
                          <m:t>′</m:t>
                        </m:r>
                      </m:sup>
                    </m:sSup>
                    <m:r>
                      <a:rPr lang="en-US" altLang="zh-TW" sz="2800" b="0" i="1" smtClean="0">
                        <a:latin typeface="Cambria Math"/>
                      </a:rPr>
                      <m:t>)</m:t>
                    </m:r>
                  </m:oMath>
                </a14:m>
                <a:r>
                  <a:rPr lang="en-US" altLang="zh-TW" sz="2800" dirty="0" smtClean="0"/>
                  <a:t>, where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𝐸</m:t>
                        </m:r>
                      </m:e>
                      <m:sup>
                        <m:r>
                          <a:rPr lang="en-US" altLang="zh-TW" sz="2800" b="0" i="1" smtClean="0">
                            <a:latin typeface="Cambria Math"/>
                          </a:rPr>
                          <m:t>′</m:t>
                        </m:r>
                      </m:sup>
                    </m:sSup>
                    <m:r>
                      <a:rPr lang="en-US" altLang="zh-TW" sz="2800" b="0" i="1" smtClean="0">
                        <a:latin typeface="Cambria Math"/>
                      </a:rPr>
                      <m:t>=</m:t>
                    </m:r>
                    <m:d>
                      <m:dPr>
                        <m:begChr m:val="{"/>
                        <m:endChr m:val="}"/>
                        <m:ctrlPr>
                          <a:rPr lang="en-US" altLang="zh-TW" sz="2800" b="0" i="1" smtClean="0">
                            <a:latin typeface="Cambria Math" panose="02040503050406030204" pitchFamily="18" charset="0"/>
                          </a:rPr>
                        </m:ctrlPr>
                      </m:dPr>
                      <m:e>
                        <m:d>
                          <m:dPr>
                            <m:ctrlPr>
                              <a:rPr lang="en-US" altLang="zh-TW" sz="2800" b="0" i="1" smtClean="0">
                                <a:latin typeface="Cambria Math" panose="02040503050406030204" pitchFamily="18" charset="0"/>
                              </a:rPr>
                            </m:ctrlPr>
                          </m:dPr>
                          <m:e>
                            <m:r>
                              <a:rPr lang="en-US" altLang="zh-TW" sz="2800" b="0" i="1" smtClean="0">
                                <a:latin typeface="Cambria Math"/>
                              </a:rPr>
                              <m:t>𝑖</m:t>
                            </m:r>
                            <m:r>
                              <a:rPr lang="en-US" altLang="zh-TW" sz="2800" b="0" i="1" smtClean="0">
                                <a:latin typeface="Cambria Math"/>
                              </a:rPr>
                              <m:t>,</m:t>
                            </m:r>
                            <m:r>
                              <a:rPr lang="en-US" altLang="zh-TW" sz="2800" b="0" i="1" smtClean="0">
                                <a:latin typeface="Cambria Math"/>
                              </a:rPr>
                              <m:t>𝑗</m:t>
                            </m:r>
                          </m:e>
                        </m:d>
                        <m:r>
                          <a:rPr lang="en-US" altLang="zh-TW" sz="2800" b="0" i="1" smtClean="0">
                            <a:latin typeface="Cambria Math"/>
                          </a:rPr>
                          <m:t>:</m:t>
                        </m:r>
                        <m:r>
                          <a:rPr lang="en-US" altLang="zh-TW" sz="2800" b="0" i="1" smtClean="0">
                            <a:latin typeface="Cambria Math"/>
                          </a:rPr>
                          <m:t>𝑖</m:t>
                        </m:r>
                        <m:r>
                          <a:rPr lang="en-US" altLang="zh-TW" sz="2800" b="0" i="1" smtClean="0">
                            <a:latin typeface="Cambria Math"/>
                          </a:rPr>
                          <m:t>,</m:t>
                        </m:r>
                        <m:r>
                          <a:rPr lang="en-US" altLang="zh-TW" sz="2800" b="0" i="1" smtClean="0">
                            <a:latin typeface="Cambria Math"/>
                          </a:rPr>
                          <m:t>𝑗</m:t>
                        </m:r>
                        <m:r>
                          <a:rPr lang="en-US" altLang="zh-TW" sz="2800" b="0" i="1" smtClean="0">
                            <a:latin typeface="Cambria Math"/>
                            <a:ea typeface="Cambria Math"/>
                          </a:rPr>
                          <m:t>∈</m:t>
                        </m:r>
                        <m:r>
                          <a:rPr lang="en-US" altLang="zh-TW" sz="2800" b="0" i="1" smtClean="0">
                            <a:latin typeface="Cambria Math"/>
                            <a:ea typeface="Cambria Math"/>
                          </a:rPr>
                          <m:t>𝑉</m:t>
                        </m:r>
                        <m:r>
                          <a:rPr lang="en-US" altLang="zh-TW" sz="2800" b="0" i="1" smtClean="0">
                            <a:latin typeface="Cambria Math"/>
                            <a:ea typeface="Cambria Math"/>
                          </a:rPr>
                          <m:t> </m:t>
                        </m:r>
                        <m:r>
                          <a:rPr lang="en-US" altLang="zh-TW" sz="2800" b="0" i="1" smtClean="0">
                            <a:latin typeface="Cambria Math"/>
                            <a:ea typeface="Cambria Math"/>
                          </a:rPr>
                          <m:t>𝑎𝑛𝑑</m:t>
                        </m:r>
                        <m:r>
                          <a:rPr lang="en-US" altLang="zh-TW" sz="2800" b="0" i="1" smtClean="0">
                            <a:latin typeface="Cambria Math"/>
                            <a:ea typeface="Cambria Math"/>
                          </a:rPr>
                          <m:t> </m:t>
                        </m:r>
                        <m:r>
                          <a:rPr lang="en-US" altLang="zh-TW" sz="2800" b="0" i="1" smtClean="0">
                            <a:latin typeface="Cambria Math"/>
                            <a:ea typeface="Cambria Math"/>
                          </a:rPr>
                          <m:t>𝑖</m:t>
                        </m:r>
                        <m:r>
                          <a:rPr lang="en-US" altLang="zh-TW" sz="2800" b="0" i="1" smtClean="0">
                            <a:latin typeface="Cambria Math"/>
                            <a:ea typeface="Cambria Math"/>
                          </a:rPr>
                          <m:t>≠</m:t>
                        </m:r>
                        <m:r>
                          <a:rPr lang="en-US" altLang="zh-TW" sz="2800" b="0" i="1" smtClean="0">
                            <a:latin typeface="Cambria Math"/>
                            <a:ea typeface="Cambria Math"/>
                          </a:rPr>
                          <m:t>𝑗</m:t>
                        </m:r>
                      </m:e>
                    </m:d>
                  </m:oMath>
                </a14:m>
                <a:r>
                  <a:rPr lang="en-US" altLang="zh-TW" sz="2800" dirty="0" smtClean="0"/>
                  <a:t>, </a:t>
                </a:r>
                <a:r>
                  <a:rPr lang="en-US" altLang="zh-TW" sz="2800" dirty="0"/>
                  <a:t>and we define the cost function </a:t>
                </a:r>
                <a14:m>
                  <m:oMath xmlns:m="http://schemas.openxmlformats.org/officeDocument/2006/math">
                    <m:r>
                      <a:rPr lang="en-US" altLang="zh-TW" sz="2800" b="0" i="1" smtClean="0">
                        <a:latin typeface="Cambria Math"/>
                      </a:rPr>
                      <m:t>𝑐</m:t>
                    </m:r>
                  </m:oMath>
                </a14:m>
                <a:r>
                  <a:rPr lang="en-US" altLang="zh-TW" sz="2800" dirty="0" smtClean="0"/>
                  <a:t> by</a:t>
                </a:r>
              </a:p>
              <a:p>
                <a:pPr marL="400050" lvl="1" indent="0">
                  <a:buNone/>
                </a:pPr>
                <a14:m>
                  <m:oMathPara xmlns:m="http://schemas.openxmlformats.org/officeDocument/2006/math">
                    <m:oMathParaPr>
                      <m:jc m:val="centerGroup"/>
                    </m:oMathParaPr>
                    <m:oMath xmlns:m="http://schemas.openxmlformats.org/officeDocument/2006/math">
                      <m:r>
                        <a:rPr lang="en-US" altLang="zh-TW" b="0" i="1" smtClean="0">
                          <a:latin typeface="Cambria Math"/>
                        </a:rPr>
                        <m:t>𝑐</m:t>
                      </m:r>
                      <m:d>
                        <m:dPr>
                          <m:ctrlPr>
                            <a:rPr lang="en-US" altLang="zh-TW" b="0" i="1" smtClean="0">
                              <a:latin typeface="Cambria Math" panose="02040503050406030204" pitchFamily="18" charset="0"/>
                            </a:rPr>
                          </m:ctrlPr>
                        </m:dPr>
                        <m:e>
                          <m:r>
                            <a:rPr lang="en-US" altLang="zh-TW" b="0" i="1" smtClean="0">
                              <a:latin typeface="Cambria Math"/>
                            </a:rPr>
                            <m:t>𝑖</m:t>
                          </m:r>
                          <m:r>
                            <a:rPr lang="en-US" altLang="zh-TW" b="0" i="1" smtClean="0">
                              <a:latin typeface="Cambria Math"/>
                            </a:rPr>
                            <m:t>,</m:t>
                          </m:r>
                          <m:r>
                            <a:rPr lang="en-US" altLang="zh-TW" b="0" i="1" smtClean="0">
                              <a:latin typeface="Cambria Math"/>
                            </a:rPr>
                            <m:t>𝑗</m:t>
                          </m:r>
                        </m:e>
                      </m:d>
                      <m:r>
                        <a:rPr lang="en-US" altLang="zh-TW" b="0" i="1" smtClean="0">
                          <a:latin typeface="Cambria Math"/>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r>
                                <a:rPr lang="en-US" altLang="zh-TW" b="0" i="1" smtClean="0">
                                  <a:latin typeface="Cambria Math"/>
                                </a:rPr>
                                <m:t>0,  </m:t>
                              </m:r>
                              <m:r>
                                <a:rPr lang="en-US" altLang="zh-TW" b="0" i="1" smtClean="0">
                                  <a:latin typeface="Cambria Math"/>
                                </a:rPr>
                                <m:t>𝑖𝑓</m:t>
                              </m:r>
                              <m:r>
                                <a:rPr lang="en-US" altLang="zh-TW" b="0" i="1" smtClean="0">
                                  <a:latin typeface="Cambria Math"/>
                                </a:rPr>
                                <m:t>(</m:t>
                              </m:r>
                              <m:r>
                                <a:rPr lang="en-US" altLang="zh-TW" b="0" i="1" smtClean="0">
                                  <a:latin typeface="Cambria Math"/>
                                </a:rPr>
                                <m:t>𝑖</m:t>
                              </m:r>
                              <m:r>
                                <a:rPr lang="en-US" altLang="zh-TW" b="0" i="1" smtClean="0">
                                  <a:latin typeface="Cambria Math"/>
                                </a:rPr>
                                <m:t>,</m:t>
                              </m:r>
                              <m:r>
                                <a:rPr lang="en-US" altLang="zh-TW" b="0" i="1" smtClean="0">
                                  <a:latin typeface="Cambria Math"/>
                                </a:rPr>
                                <m:t>𝑗</m:t>
                              </m:r>
                              <m:r>
                                <a:rPr lang="en-US" altLang="zh-TW" b="0" i="1" smtClean="0">
                                  <a:latin typeface="Cambria Math"/>
                                </a:rPr>
                                <m:t>)∈</m:t>
                              </m:r>
                              <m:r>
                                <a:rPr lang="en-US" altLang="zh-TW" b="0" i="1" smtClean="0">
                                  <a:latin typeface="Cambria Math"/>
                                  <a:ea typeface="Cambria Math"/>
                                </a:rPr>
                                <m:t>𝐸</m:t>
                              </m:r>
                            </m:e>
                            <m:e>
                              <m:r>
                                <a:rPr lang="en-US" altLang="zh-TW" b="0" i="1" smtClean="0">
                                  <a:latin typeface="Cambria Math"/>
                                </a:rPr>
                                <m:t>1,  </m:t>
                              </m:r>
                              <m:r>
                                <a:rPr lang="en-US" altLang="zh-TW" b="0" i="1" smtClean="0">
                                  <a:latin typeface="Cambria Math"/>
                                </a:rPr>
                                <m:t>𝑖𝑓</m:t>
                              </m:r>
                              <m:r>
                                <a:rPr lang="en-US" altLang="zh-TW" b="0" i="1" smtClean="0">
                                  <a:latin typeface="Cambria Math"/>
                                </a:rPr>
                                <m:t>(</m:t>
                              </m:r>
                              <m:r>
                                <a:rPr lang="en-US" altLang="zh-TW" b="0" i="1" smtClean="0">
                                  <a:latin typeface="Cambria Math"/>
                                </a:rPr>
                                <m:t>𝑖</m:t>
                              </m:r>
                              <m:r>
                                <a:rPr lang="en-US" altLang="zh-TW" b="0" i="1" smtClean="0">
                                  <a:latin typeface="Cambria Math"/>
                                </a:rPr>
                                <m:t>,</m:t>
                              </m:r>
                              <m:r>
                                <a:rPr lang="en-US" altLang="zh-TW" b="0" i="1" smtClean="0">
                                  <a:latin typeface="Cambria Math"/>
                                </a:rPr>
                                <m:t>𝑗</m:t>
                              </m:r>
                              <m:r>
                                <a:rPr lang="en-US" altLang="zh-TW" b="0" i="1" smtClean="0">
                                  <a:latin typeface="Cambria Math"/>
                                </a:rPr>
                                <m:t>)∉</m:t>
                              </m:r>
                              <m:r>
                                <a:rPr lang="en-US" altLang="zh-TW" b="0" i="1" smtClean="0">
                                  <a:latin typeface="Cambria Math"/>
                                  <a:ea typeface="Cambria Math"/>
                                </a:rPr>
                                <m:t>𝐸</m:t>
                              </m:r>
                            </m:e>
                          </m:eqArr>
                        </m:e>
                      </m:d>
                    </m:oMath>
                  </m:oMathPara>
                </a14:m>
                <a:endParaRPr lang="en-US" altLang="zh-TW" b="0" dirty="0" smtClean="0">
                  <a:ea typeface="Cambria Math"/>
                </a:endParaRPr>
              </a:p>
              <a:p>
                <a:pPr marL="400050" lvl="1" indent="0">
                  <a:buNone/>
                </a:pPr>
                <a:endParaRPr lang="en-US" altLang="zh-TW" sz="2400" b="0" dirty="0" smtClean="0">
                  <a:ea typeface="Cambria Math"/>
                </a:endParaRPr>
              </a:p>
              <a:p>
                <a:pPr marL="400050" lvl="1" indent="0">
                  <a:lnSpc>
                    <a:spcPct val="105000"/>
                  </a:lnSpc>
                  <a:spcBef>
                    <a:spcPts val="0"/>
                  </a:spcBef>
                  <a:buNone/>
                </a:pPr>
                <a:r>
                  <a:rPr lang="en-US" altLang="zh-TW" dirty="0" smtClean="0"/>
                  <a:t>The </a:t>
                </a:r>
                <a:r>
                  <a:rPr lang="en-US" altLang="zh-TW" dirty="0"/>
                  <a:t>instance of TSP is then </a:t>
                </a:r>
                <a14:m>
                  <m:oMath xmlns:m="http://schemas.openxmlformats.org/officeDocument/2006/math">
                    <m:d>
                      <m:dPr>
                        <m:begChr m:val="⟨"/>
                        <m:endChr m:val="⟩"/>
                        <m:ctrlPr>
                          <a:rPr lang="en-US" altLang="zh-TW" i="1" smtClean="0">
                            <a:latin typeface="Cambria Math" panose="02040503050406030204" pitchFamily="18" charset="0"/>
                          </a:rPr>
                        </m:ctrlPr>
                      </m:dPr>
                      <m:e>
                        <m:sSup>
                          <m:sSupPr>
                            <m:ctrlPr>
                              <a:rPr lang="en-US" altLang="zh-TW" i="1" smtClean="0">
                                <a:latin typeface="Cambria Math" panose="02040503050406030204" pitchFamily="18" charset="0"/>
                              </a:rPr>
                            </m:ctrlPr>
                          </m:sSupPr>
                          <m:e>
                            <m:r>
                              <a:rPr lang="en-US" altLang="zh-TW" b="0" i="1" smtClean="0">
                                <a:latin typeface="Cambria Math"/>
                              </a:rPr>
                              <m:t>𝐺</m:t>
                            </m:r>
                          </m:e>
                          <m:sup>
                            <m:r>
                              <a:rPr lang="en-US" altLang="zh-TW" b="0" i="1" smtClean="0">
                                <a:latin typeface="Cambria Math"/>
                              </a:rPr>
                              <m:t>′</m:t>
                            </m:r>
                          </m:sup>
                        </m:sSup>
                        <m:r>
                          <a:rPr lang="en-US" altLang="zh-TW" b="0" i="1" smtClean="0">
                            <a:latin typeface="Cambria Math"/>
                          </a:rPr>
                          <m:t>,</m:t>
                        </m:r>
                        <m:r>
                          <a:rPr lang="en-US" altLang="zh-TW" b="0" i="1" smtClean="0">
                            <a:latin typeface="Cambria Math"/>
                          </a:rPr>
                          <m:t>𝑐</m:t>
                        </m:r>
                        <m:r>
                          <a:rPr lang="en-US" altLang="zh-TW" b="0" i="1" smtClean="0">
                            <a:latin typeface="Cambria Math"/>
                          </a:rPr>
                          <m:t>,0</m:t>
                        </m:r>
                      </m:e>
                    </m:d>
                  </m:oMath>
                </a14:m>
                <a:r>
                  <a:rPr lang="en-US" altLang="zh-TW" dirty="0" smtClean="0"/>
                  <a:t>, </a:t>
                </a:r>
                <a:r>
                  <a:rPr lang="en-US" altLang="zh-TW" dirty="0"/>
                  <a:t>which we can easily </a:t>
                </a:r>
                <a:r>
                  <a:rPr lang="en-US" altLang="zh-TW" dirty="0" smtClean="0"/>
                  <a:t>create in </a:t>
                </a:r>
                <a:r>
                  <a:rPr lang="en-US" altLang="zh-TW" dirty="0"/>
                  <a:t>polynomial time</a:t>
                </a:r>
                <a:r>
                  <a:rPr lang="en-US" altLang="zh-TW" dirty="0" smtClean="0"/>
                  <a:t>.</a:t>
                </a:r>
              </a:p>
              <a:p>
                <a:pPr>
                  <a:lnSpc>
                    <a:spcPct val="105000"/>
                  </a:lnSpc>
                </a:pPr>
                <a:r>
                  <a:rPr lang="en-US" altLang="zh-TW" sz="2800" dirty="0"/>
                  <a:t>We now show that graph </a:t>
                </a:r>
                <a14:m>
                  <m:oMath xmlns:m="http://schemas.openxmlformats.org/officeDocument/2006/math">
                    <m:r>
                      <a:rPr lang="en-US" altLang="zh-TW" sz="2800" b="0" i="1" smtClean="0">
                        <a:latin typeface="Cambria Math"/>
                      </a:rPr>
                      <m:t>𝐺</m:t>
                    </m:r>
                  </m:oMath>
                </a14:m>
                <a:r>
                  <a:rPr lang="en-US" altLang="zh-TW" sz="2800" dirty="0" smtClean="0"/>
                  <a:t> </a:t>
                </a:r>
                <a:r>
                  <a:rPr lang="en-US" altLang="zh-TW" sz="2800" dirty="0"/>
                  <a:t>has a </a:t>
                </a:r>
                <a:r>
                  <a:rPr lang="en-US" altLang="zh-TW" sz="2800" dirty="0" err="1"/>
                  <a:t>hamiltonian</a:t>
                </a:r>
                <a:r>
                  <a:rPr lang="en-US" altLang="zh-TW" sz="2800" dirty="0"/>
                  <a:t> cycle if and only if graph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𝐺</m:t>
                        </m:r>
                      </m:e>
                      <m:sup>
                        <m:r>
                          <a:rPr lang="en-US" altLang="zh-TW" sz="2800" b="0" i="1" smtClean="0">
                            <a:latin typeface="Cambria Math"/>
                          </a:rPr>
                          <m:t>′</m:t>
                        </m:r>
                      </m:sup>
                    </m:sSup>
                  </m:oMath>
                </a14:m>
                <a:r>
                  <a:rPr lang="en-US" altLang="zh-TW" sz="2800" dirty="0" smtClean="0"/>
                  <a:t> </a:t>
                </a:r>
                <a:r>
                  <a:rPr lang="en-US" altLang="zh-TW" sz="2800" dirty="0"/>
                  <a:t>has </a:t>
                </a:r>
                <a:r>
                  <a:rPr lang="en-US" altLang="zh-TW" sz="2800" dirty="0" smtClean="0"/>
                  <a:t>a tour </a:t>
                </a:r>
                <a:r>
                  <a:rPr lang="en-US" altLang="zh-TW" sz="2800" dirty="0"/>
                  <a:t>of cost at most 0.</a:t>
                </a:r>
                <a:endParaRPr lang="en-US" altLang="zh-TW" sz="2800" b="0" dirty="0" smtClean="0"/>
              </a:p>
              <a:p>
                <a:pPr marL="400050" lvl="1" indent="0">
                  <a:buNone/>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t="-1360" b="-1112"/>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eaLnBrk="1" latinLnBrk="0" hangingPunct="1"/>
            <a:fld id="{C087109D-FAB5-4E02-B41E-BDAD2CB8AC6F}" type="datetime1">
              <a:rPr lang="en-US" altLang="zh-TW" smtClean="0"/>
              <a:t>12/5/2018</a:t>
            </a:fld>
            <a:endParaRPr lang="en-US"/>
          </a:p>
        </p:txBody>
      </p:sp>
      <p:sp>
        <p:nvSpPr>
          <p:cNvPr id="5" name="投影片編號版面配置區 4"/>
          <p:cNvSpPr>
            <a:spLocks noGrp="1"/>
          </p:cNvSpPr>
          <p:nvPr>
            <p:ph type="sldNum" sz="quarter" idx="12"/>
          </p:nvPr>
        </p:nvSpPr>
        <p:spPr/>
        <p:txBody>
          <a:bodyPr/>
          <a:lstStyle/>
          <a:p>
            <a:r>
              <a:rPr lang="en-US" altLang="zh-TW" dirty="0" smtClean="0"/>
              <a:t>P.</a:t>
            </a:r>
            <a:fld id="{168D2219-F46A-43BD-9C82-55ABF6665958}" type="slidenum">
              <a:rPr lang="en-US" altLang="zh-TW" smtClean="0"/>
              <a:pPr/>
              <a:t>70</a:t>
            </a:fld>
            <a:endParaRPr lang="en-US" altLang="zh-TW" dirty="0"/>
          </a:p>
        </p:txBody>
      </p:sp>
    </p:spTree>
    <p:extLst>
      <p:ext uri="{BB962C8B-B14F-4D97-AF65-F5344CB8AC3E}">
        <p14:creationId xmlns:p14="http://schemas.microsoft.com/office/powerpoint/2010/main" val="30502033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en-US" altLang="zh-TW" sz="2800" dirty="0"/>
              <a:t>NP-Complete Problems – The </a:t>
            </a:r>
            <a:r>
              <a:rPr lang="en-US" altLang="zh-TW" sz="2800" dirty="0" smtClean="0"/>
              <a:t>traveling-salesman </a:t>
            </a:r>
            <a:r>
              <a:rPr lang="en-US" altLang="zh-TW" sz="2800" dirty="0"/>
              <a:t>problem </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14:m>
                  <m:oMath xmlns:m="http://schemas.openxmlformats.org/officeDocument/2006/math">
                    <m:r>
                      <a:rPr lang="en-US" altLang="zh-TW" sz="2800" b="0" i="1" smtClean="0">
                        <a:latin typeface="Cambria Math"/>
                      </a:rPr>
                      <m:t>(</m:t>
                    </m:r>
                    <m:r>
                      <a:rPr lang="en-US" altLang="zh-TW" sz="2800" b="0" i="1" smtClean="0">
                        <a:latin typeface="Cambria Math"/>
                        <a:ea typeface="Cambria Math"/>
                      </a:rPr>
                      <m:t>⇒</m:t>
                    </m:r>
                    <m:r>
                      <a:rPr lang="en-US" altLang="zh-TW" sz="2800" b="0" i="1" smtClean="0">
                        <a:latin typeface="Cambria Math"/>
                      </a:rPr>
                      <m:t>)</m:t>
                    </m:r>
                  </m:oMath>
                </a14:m>
                <a:endParaRPr lang="en-US" altLang="zh-TW" sz="2800" dirty="0" smtClean="0"/>
              </a:p>
              <a:p>
                <a:r>
                  <a:rPr lang="en-US" altLang="zh-TW" sz="2800" dirty="0"/>
                  <a:t>Suppose that graph </a:t>
                </a:r>
                <a14:m>
                  <m:oMath xmlns:m="http://schemas.openxmlformats.org/officeDocument/2006/math">
                    <m:r>
                      <a:rPr lang="en-US" altLang="zh-TW" sz="2800" b="0" i="1" smtClean="0">
                        <a:latin typeface="Cambria Math"/>
                      </a:rPr>
                      <m:t>𝐺</m:t>
                    </m:r>
                  </m:oMath>
                </a14:m>
                <a:r>
                  <a:rPr lang="en-US" altLang="zh-TW" sz="2800" dirty="0" smtClean="0"/>
                  <a:t> </a:t>
                </a:r>
                <a:r>
                  <a:rPr lang="en-US" altLang="zh-TW" sz="2800" dirty="0"/>
                  <a:t>has a </a:t>
                </a:r>
                <a:r>
                  <a:rPr lang="en-US" altLang="zh-TW" sz="2800" dirty="0" err="1"/>
                  <a:t>hamiltonian</a:t>
                </a:r>
                <a:r>
                  <a:rPr lang="en-US" altLang="zh-TW" sz="2800" dirty="0"/>
                  <a:t> cycle </a:t>
                </a:r>
                <a14:m>
                  <m:oMath xmlns:m="http://schemas.openxmlformats.org/officeDocument/2006/math">
                    <m:r>
                      <a:rPr lang="en-US" altLang="zh-TW" sz="2800" b="0" i="1" smtClean="0">
                        <a:latin typeface="Cambria Math"/>
                      </a:rPr>
                      <m:t>h</m:t>
                    </m:r>
                  </m:oMath>
                </a14:m>
                <a:r>
                  <a:rPr lang="en-US" altLang="zh-TW" sz="2800" dirty="0" smtClean="0"/>
                  <a:t>. </a:t>
                </a:r>
                <a:r>
                  <a:rPr lang="en-US" altLang="zh-TW" sz="2800" dirty="0"/>
                  <a:t>Each </a:t>
                </a:r>
                <a:r>
                  <a:rPr lang="en-US" altLang="zh-TW" sz="2800" dirty="0" smtClean="0"/>
                  <a:t>edge in </a:t>
                </a:r>
                <a14:m>
                  <m:oMath xmlns:m="http://schemas.openxmlformats.org/officeDocument/2006/math">
                    <m:r>
                      <a:rPr lang="en-US" altLang="zh-TW" sz="2800" b="0" i="1" smtClean="0">
                        <a:latin typeface="Cambria Math"/>
                      </a:rPr>
                      <m:t>h</m:t>
                    </m:r>
                  </m:oMath>
                </a14:m>
                <a:r>
                  <a:rPr lang="en-US" altLang="zh-TW" sz="2800" dirty="0" smtClean="0"/>
                  <a:t> </a:t>
                </a:r>
                <a:r>
                  <a:rPr lang="en-US" altLang="zh-TW" sz="2800" dirty="0"/>
                  <a:t>belongs to </a:t>
                </a:r>
                <a14:m>
                  <m:oMath xmlns:m="http://schemas.openxmlformats.org/officeDocument/2006/math">
                    <m:r>
                      <a:rPr lang="en-US" altLang="zh-TW" sz="2800" b="0" i="1" smtClean="0">
                        <a:latin typeface="Cambria Math"/>
                      </a:rPr>
                      <m:t>𝐸</m:t>
                    </m:r>
                  </m:oMath>
                </a14:m>
                <a:r>
                  <a:rPr lang="en-US" altLang="zh-TW" sz="2800" dirty="0" smtClean="0"/>
                  <a:t> </a:t>
                </a:r>
                <a:r>
                  <a:rPr lang="en-US" altLang="zh-TW" sz="2800" dirty="0"/>
                  <a:t>and thus has cost </a:t>
                </a:r>
                <a14:m>
                  <m:oMath xmlns:m="http://schemas.openxmlformats.org/officeDocument/2006/math">
                    <m:r>
                      <a:rPr lang="en-US" altLang="zh-TW" sz="2800" b="0" i="1" smtClean="0">
                        <a:latin typeface="Cambria Math"/>
                      </a:rPr>
                      <m:t>0</m:t>
                    </m:r>
                  </m:oMath>
                </a14:m>
                <a:r>
                  <a:rPr lang="en-US" altLang="zh-TW" sz="2800" dirty="0" smtClean="0"/>
                  <a:t> </a:t>
                </a:r>
                <a:r>
                  <a:rPr lang="en-US" altLang="zh-TW" sz="2800" dirty="0"/>
                  <a:t>in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𝐺</m:t>
                        </m:r>
                      </m:e>
                      <m:sup>
                        <m:r>
                          <a:rPr lang="en-US" altLang="zh-TW" sz="2800" b="0" i="1" smtClean="0">
                            <a:latin typeface="Cambria Math"/>
                          </a:rPr>
                          <m:t>′</m:t>
                        </m:r>
                      </m:sup>
                    </m:sSup>
                  </m:oMath>
                </a14:m>
                <a:r>
                  <a:rPr lang="en-US" altLang="zh-TW" sz="2800" dirty="0" smtClean="0"/>
                  <a:t>. </a:t>
                </a:r>
                <a:r>
                  <a:rPr lang="en-US" altLang="zh-TW" sz="2800" dirty="0"/>
                  <a:t>Thus, </a:t>
                </a:r>
                <a14:m>
                  <m:oMath xmlns:m="http://schemas.openxmlformats.org/officeDocument/2006/math">
                    <m:r>
                      <a:rPr lang="en-US" altLang="zh-TW" sz="2800" i="1">
                        <a:latin typeface="Cambria Math"/>
                      </a:rPr>
                      <m:t>h</m:t>
                    </m:r>
                  </m:oMath>
                </a14:m>
                <a:r>
                  <a:rPr lang="en-US" altLang="zh-TW" sz="2800" dirty="0" smtClean="0"/>
                  <a:t> </a:t>
                </a:r>
                <a:r>
                  <a:rPr lang="en-US" altLang="zh-TW" sz="2800" dirty="0"/>
                  <a:t>is a tour in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a:rPr>
                          <m:t>𝐺</m:t>
                        </m:r>
                      </m:e>
                      <m:sup>
                        <m:r>
                          <a:rPr lang="en-US" altLang="zh-TW" sz="2800" i="1">
                            <a:latin typeface="Cambria Math"/>
                          </a:rPr>
                          <m:t>′</m:t>
                        </m:r>
                      </m:sup>
                    </m:sSup>
                  </m:oMath>
                </a14:m>
                <a:r>
                  <a:rPr lang="en-US" altLang="zh-TW" sz="2800" dirty="0" smtClean="0"/>
                  <a:t> </a:t>
                </a:r>
                <a:r>
                  <a:rPr lang="en-US" altLang="zh-TW" sz="2800" dirty="0"/>
                  <a:t>with cost 0</a:t>
                </a:r>
                <a:r>
                  <a:rPr lang="en-US" altLang="zh-TW" sz="2800" dirty="0" smtClean="0"/>
                  <a:t>. </a:t>
                </a:r>
              </a:p>
              <a:p>
                <a14:m>
                  <m:oMath xmlns:m="http://schemas.openxmlformats.org/officeDocument/2006/math">
                    <m:r>
                      <a:rPr lang="en-US" altLang="zh-TW" sz="2800" b="0" i="1" smtClean="0">
                        <a:latin typeface="Cambria Math"/>
                      </a:rPr>
                      <m:t>(</m:t>
                    </m:r>
                    <m:r>
                      <a:rPr lang="en-US" altLang="zh-TW" sz="2800" b="0" i="1" smtClean="0">
                        <a:latin typeface="Cambria Math"/>
                        <a:ea typeface="Cambria Math"/>
                      </a:rPr>
                      <m:t>⇐</m:t>
                    </m:r>
                    <m:r>
                      <a:rPr lang="en-US" altLang="zh-TW" sz="2800" b="0" i="1" smtClean="0">
                        <a:latin typeface="Cambria Math"/>
                      </a:rPr>
                      <m:t>)</m:t>
                    </m:r>
                  </m:oMath>
                </a14:m>
                <a:endParaRPr lang="en-US" altLang="zh-TW" sz="2800" dirty="0" smtClean="0"/>
              </a:p>
              <a:p>
                <a:r>
                  <a:rPr lang="en-US" altLang="zh-TW" sz="2800" dirty="0"/>
                  <a:t>Conversely, suppose that graph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a:rPr>
                          <m:t>𝐺</m:t>
                        </m:r>
                      </m:e>
                      <m:sup>
                        <m:r>
                          <a:rPr lang="en-US" altLang="zh-TW" sz="2800" i="1">
                            <a:latin typeface="Cambria Math"/>
                          </a:rPr>
                          <m:t>′</m:t>
                        </m:r>
                      </m:sup>
                    </m:sSup>
                  </m:oMath>
                </a14:m>
                <a:r>
                  <a:rPr lang="en-US" altLang="zh-TW" sz="2800" dirty="0"/>
                  <a:t> </a:t>
                </a:r>
                <a:r>
                  <a:rPr lang="en-US" altLang="zh-TW" sz="2800" dirty="0" smtClean="0"/>
                  <a:t>has </a:t>
                </a:r>
                <a:r>
                  <a:rPr lang="en-US" altLang="zh-TW" sz="2800" dirty="0"/>
                  <a:t>a tour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h</m:t>
                        </m:r>
                      </m:e>
                      <m:sup>
                        <m:r>
                          <a:rPr lang="en-US" altLang="zh-TW" sz="2800" b="0" i="1" smtClean="0">
                            <a:latin typeface="Cambria Math"/>
                          </a:rPr>
                          <m:t>′</m:t>
                        </m:r>
                      </m:sup>
                    </m:sSup>
                  </m:oMath>
                </a14:m>
                <a:r>
                  <a:rPr lang="en-US" altLang="zh-TW" sz="2800" dirty="0" smtClean="0"/>
                  <a:t> </a:t>
                </a:r>
                <a:r>
                  <a:rPr lang="en-US" altLang="zh-TW" sz="2800" dirty="0"/>
                  <a:t>of cost at most 0</a:t>
                </a:r>
                <a:r>
                  <a:rPr lang="en-US" altLang="zh-TW" sz="2800" dirty="0" smtClean="0"/>
                  <a:t>. </a:t>
                </a:r>
                <a:r>
                  <a:rPr lang="en-US" altLang="zh-TW" sz="2800" dirty="0"/>
                  <a:t>Since the </a:t>
                </a:r>
                <a:r>
                  <a:rPr lang="en-US" altLang="zh-TW" sz="2800" dirty="0" smtClean="0"/>
                  <a:t>costs of </a:t>
                </a:r>
                <a:r>
                  <a:rPr lang="en-US" altLang="zh-TW" sz="2800" dirty="0"/>
                  <a:t>the edges in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𝐸</m:t>
                        </m:r>
                      </m:e>
                      <m:sup>
                        <m:r>
                          <a:rPr lang="en-US" altLang="zh-TW" sz="2800" b="0" i="1" smtClean="0">
                            <a:latin typeface="Cambria Math"/>
                          </a:rPr>
                          <m:t>′</m:t>
                        </m:r>
                      </m:sup>
                    </m:sSup>
                  </m:oMath>
                </a14:m>
                <a:r>
                  <a:rPr lang="en-US" altLang="zh-TW" sz="2800" dirty="0" smtClean="0"/>
                  <a:t> are </a:t>
                </a:r>
                <a:r>
                  <a:rPr lang="en-US" altLang="zh-TW" sz="2800" dirty="0"/>
                  <a:t>0 and 1, the cost of tour </a:t>
                </a:r>
                <a14:m>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a:rPr>
                          <m:t>h</m:t>
                        </m:r>
                      </m:e>
                      <m:sup>
                        <m:r>
                          <a:rPr lang="en-US" altLang="zh-TW" sz="2800" b="0" i="1" smtClean="0">
                            <a:latin typeface="Cambria Math"/>
                          </a:rPr>
                          <m:t>′</m:t>
                        </m:r>
                      </m:sup>
                    </m:sSup>
                  </m:oMath>
                </a14:m>
                <a:r>
                  <a:rPr lang="en-US" altLang="zh-TW" sz="2800" dirty="0" smtClean="0"/>
                  <a:t> </a:t>
                </a:r>
                <a:r>
                  <a:rPr lang="en-US" altLang="zh-TW" sz="2800" dirty="0"/>
                  <a:t>is exactly 0 and each edge on </a:t>
                </a:r>
                <a:r>
                  <a:rPr lang="en-US" altLang="zh-TW" sz="2800" dirty="0" smtClean="0"/>
                  <a:t>the tour </a:t>
                </a:r>
                <a:r>
                  <a:rPr lang="en-US" altLang="zh-TW" sz="2800" dirty="0"/>
                  <a:t>must have cost 0</a:t>
                </a:r>
                <a:r>
                  <a:rPr lang="en-US" altLang="zh-TW" sz="2800" dirty="0" smtClean="0"/>
                  <a:t>. </a:t>
                </a:r>
                <a:r>
                  <a:rPr lang="en-US" altLang="zh-TW" sz="2800" dirty="0"/>
                  <a:t>Therefore,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a:rPr>
                          <m:t>h</m:t>
                        </m:r>
                      </m:e>
                      <m:sup>
                        <m:r>
                          <a:rPr lang="en-US" altLang="zh-TW" sz="2800" i="1">
                            <a:latin typeface="Cambria Math"/>
                          </a:rPr>
                          <m:t>′</m:t>
                        </m:r>
                      </m:sup>
                    </m:sSup>
                  </m:oMath>
                </a14:m>
                <a:r>
                  <a:rPr lang="en-US" altLang="zh-TW" sz="2800" dirty="0" smtClean="0"/>
                  <a:t> </a:t>
                </a:r>
                <a:r>
                  <a:rPr lang="en-US" altLang="zh-TW" sz="2800" dirty="0"/>
                  <a:t>contains only edges in </a:t>
                </a:r>
                <a14:m>
                  <m:oMath xmlns:m="http://schemas.openxmlformats.org/officeDocument/2006/math">
                    <m:r>
                      <a:rPr lang="en-US" altLang="zh-TW" sz="2800" i="1">
                        <a:latin typeface="Cambria Math"/>
                      </a:rPr>
                      <m:t>𝐸</m:t>
                    </m:r>
                  </m:oMath>
                </a14:m>
                <a:r>
                  <a:rPr lang="en-US" altLang="zh-TW" sz="2800" dirty="0" smtClean="0"/>
                  <a:t>. </a:t>
                </a:r>
                <a:r>
                  <a:rPr lang="en-US" altLang="zh-TW" sz="2800" dirty="0"/>
                  <a:t>We conclude that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a:rPr>
                          <m:t>h</m:t>
                        </m:r>
                      </m:e>
                      <m:sup>
                        <m:r>
                          <a:rPr lang="en-US" altLang="zh-TW" sz="2800" i="1">
                            <a:latin typeface="Cambria Math"/>
                          </a:rPr>
                          <m:t>′</m:t>
                        </m:r>
                      </m:sup>
                    </m:sSup>
                  </m:oMath>
                </a14:m>
                <a:r>
                  <a:rPr lang="en-US" altLang="zh-TW" sz="2800" dirty="0"/>
                  <a:t> </a:t>
                </a:r>
                <a:r>
                  <a:rPr lang="en-US" altLang="zh-TW" sz="2800" dirty="0" smtClean="0"/>
                  <a:t>is </a:t>
                </a:r>
                <a:r>
                  <a:rPr lang="en-US" altLang="zh-TW" sz="2800" dirty="0"/>
                  <a:t>a </a:t>
                </a:r>
                <a:r>
                  <a:rPr lang="en-US" altLang="zh-TW" sz="2800" dirty="0" err="1"/>
                  <a:t>hamiltonian</a:t>
                </a:r>
                <a:r>
                  <a:rPr lang="en-US" altLang="zh-TW" sz="2800" dirty="0"/>
                  <a:t> cycle in graph </a:t>
                </a:r>
                <a14:m>
                  <m:oMath xmlns:m="http://schemas.openxmlformats.org/officeDocument/2006/math">
                    <m:r>
                      <a:rPr lang="en-US" altLang="zh-TW" sz="2800" b="0" i="1" smtClean="0">
                        <a:latin typeface="Cambria Math"/>
                      </a:rPr>
                      <m:t>𝐺</m:t>
                    </m:r>
                  </m:oMath>
                </a14:m>
                <a:r>
                  <a:rPr lang="en-US" altLang="zh-TW" sz="2800" dirty="0" smtClean="0"/>
                  <a:t>.</a:t>
                </a:r>
                <a:endParaRPr lang="en-US" altLang="zh-TW"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r="-2074"/>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pPr eaLnBrk="1" latinLnBrk="0" hangingPunct="1"/>
            <a:fld id="{C087109D-FAB5-4E02-B41E-BDAD2CB8AC6F}" type="datetime1">
              <a:rPr lang="en-US" altLang="zh-TW" smtClean="0"/>
              <a:t>12/5/2018</a:t>
            </a:fld>
            <a:endParaRPr lang="en-US"/>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71</a:t>
            </a:fld>
            <a:endParaRPr lang="en-US" altLang="zh-TW"/>
          </a:p>
        </p:txBody>
      </p:sp>
    </p:spTree>
    <p:extLst>
      <p:ext uri="{BB962C8B-B14F-4D97-AF65-F5344CB8AC3E}">
        <p14:creationId xmlns:p14="http://schemas.microsoft.com/office/powerpoint/2010/main" val="416991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066130"/>
          </a:xfrm>
        </p:spPr>
        <p:txBody>
          <a:bodyPr>
            <a:normAutofit/>
          </a:bodyPr>
          <a:lstStyle/>
          <a:p>
            <a:pPr algn="l"/>
            <a:r>
              <a:rPr lang="en-US" altLang="zh-TW" sz="2800" dirty="0" smtClean="0"/>
              <a:t>The Three General Problem Categories</a:t>
            </a:r>
            <a:endParaRPr lang="zh-TW" altLang="en-US" sz="2800" dirty="0"/>
          </a:p>
        </p:txBody>
      </p:sp>
      <p:sp>
        <p:nvSpPr>
          <p:cNvPr id="3" name="內容版面配置區 2"/>
          <p:cNvSpPr>
            <a:spLocks noGrp="1"/>
          </p:cNvSpPr>
          <p:nvPr>
            <p:ph idx="1"/>
          </p:nvPr>
        </p:nvSpPr>
        <p:spPr>
          <a:xfrm>
            <a:off x="457200" y="1412776"/>
            <a:ext cx="8229600" cy="4873744"/>
          </a:xfrm>
        </p:spPr>
        <p:txBody>
          <a:bodyPr>
            <a:normAutofit/>
          </a:bodyPr>
          <a:lstStyle/>
          <a:p>
            <a:pPr marL="457200" indent="-457200">
              <a:buSzPct val="100000"/>
              <a:buFont typeface="+mj-lt"/>
              <a:buAutoNum type="arabicPeriod"/>
            </a:pPr>
            <a:r>
              <a:rPr lang="en-US" altLang="zh-TW" sz="2800" dirty="0" smtClean="0">
                <a:solidFill>
                  <a:srgbClr val="C00000"/>
                </a:solidFill>
              </a:rPr>
              <a:t>Problems for Which Polynomial-Time Algorithms Have Been Found.</a:t>
            </a:r>
          </a:p>
          <a:p>
            <a:pPr marL="400050" lvl="1" indent="0">
              <a:buSzPct val="100000"/>
              <a:buNone/>
            </a:pPr>
            <a:r>
              <a:rPr lang="en-US" altLang="zh-TW" sz="2400" dirty="0">
                <a:solidFill>
                  <a:srgbClr val="002060"/>
                </a:solidFill>
              </a:rPr>
              <a:t>Any problem for which we have found a polynomial-time algorithm falls in this first category. </a:t>
            </a:r>
            <a:r>
              <a:rPr lang="en-US" altLang="zh-TW" sz="2400" dirty="0" smtClean="0">
                <a:solidFill>
                  <a:srgbClr val="002060"/>
                </a:solidFill>
              </a:rPr>
              <a:t>However, there are algorithms are not polynomial-time for these problems. </a:t>
            </a:r>
          </a:p>
          <a:p>
            <a:pPr marL="457200" indent="-457200">
              <a:spcBef>
                <a:spcPts val="1800"/>
              </a:spcBef>
              <a:buSzPct val="100000"/>
              <a:buFont typeface="+mj-lt"/>
              <a:buAutoNum type="arabicPeriod" startAt="2"/>
            </a:pPr>
            <a:r>
              <a:rPr lang="en-US" altLang="zh-TW" sz="2800" dirty="0">
                <a:solidFill>
                  <a:srgbClr val="C00000"/>
                </a:solidFill>
              </a:rPr>
              <a:t>Problems That Have Been Proven to Be </a:t>
            </a:r>
            <a:r>
              <a:rPr lang="en-US" altLang="zh-TW" sz="2800" dirty="0" smtClean="0">
                <a:solidFill>
                  <a:srgbClr val="C00000"/>
                </a:solidFill>
              </a:rPr>
              <a:t>Intractable</a:t>
            </a:r>
            <a:r>
              <a:rPr lang="en-US" altLang="zh-TW" sz="2800" dirty="0" smtClean="0"/>
              <a:t>.</a:t>
            </a:r>
          </a:p>
          <a:p>
            <a:pPr marL="400050" lvl="1" indent="0">
              <a:buSzPct val="100000"/>
              <a:buNone/>
            </a:pPr>
            <a:r>
              <a:rPr lang="en-US" altLang="zh-TW" sz="2400" dirty="0" smtClean="0">
                <a:solidFill>
                  <a:srgbClr val="002060"/>
                </a:solidFill>
              </a:rPr>
              <a:t>There </a:t>
            </a:r>
            <a:r>
              <a:rPr lang="en-US" altLang="zh-TW" sz="2400" dirty="0">
                <a:solidFill>
                  <a:srgbClr val="002060"/>
                </a:solidFill>
              </a:rPr>
              <a:t>are two types of problems in this category</a:t>
            </a:r>
            <a:r>
              <a:rPr lang="en-US" altLang="zh-TW" sz="2400" dirty="0" smtClean="0">
                <a:solidFill>
                  <a:srgbClr val="002060"/>
                </a:solidFill>
              </a:rPr>
              <a:t>. </a:t>
            </a:r>
          </a:p>
          <a:p>
            <a:pPr lvl="1" indent="-342900">
              <a:buSzPct val="100000"/>
              <a:buFont typeface="Wingdings" pitchFamily="2" charset="2"/>
              <a:buChar char="Ø"/>
            </a:pPr>
            <a:r>
              <a:rPr lang="en-US" altLang="zh-TW" sz="2400" dirty="0" smtClean="0">
                <a:solidFill>
                  <a:srgbClr val="002060"/>
                </a:solidFill>
              </a:rPr>
              <a:t>The </a:t>
            </a:r>
            <a:r>
              <a:rPr lang="en-US" altLang="zh-TW" sz="2400" dirty="0">
                <a:solidFill>
                  <a:srgbClr val="002060"/>
                </a:solidFill>
              </a:rPr>
              <a:t>first type is problems that require a </a:t>
            </a:r>
            <a:r>
              <a:rPr lang="en-US" altLang="zh-TW" sz="2400" dirty="0" err="1">
                <a:solidFill>
                  <a:srgbClr val="002060"/>
                </a:solidFill>
              </a:rPr>
              <a:t>nonpolynomial</a:t>
            </a:r>
            <a:r>
              <a:rPr lang="en-US" altLang="zh-TW" sz="2400" dirty="0">
                <a:solidFill>
                  <a:srgbClr val="002060"/>
                </a:solidFill>
              </a:rPr>
              <a:t> amount of output. </a:t>
            </a:r>
            <a:r>
              <a:rPr lang="en-US" altLang="zh-TW" sz="2400" dirty="0" smtClean="0">
                <a:solidFill>
                  <a:srgbClr val="002060"/>
                </a:solidFill>
              </a:rPr>
              <a:t>-</a:t>
            </a:r>
          </a:p>
          <a:p>
            <a:pPr marL="0" indent="0">
              <a:buSzPct val="100000"/>
              <a:buNone/>
            </a:pPr>
            <a:endParaRPr lang="en-US" altLang="zh-TW" sz="2400" dirty="0"/>
          </a:p>
          <a:p>
            <a:pPr>
              <a:buFont typeface="Wingdings" pitchFamily="2" charset="2"/>
              <a:buChar char="Ø"/>
            </a:pPr>
            <a:endParaRPr lang="en-US" altLang="zh-TW" sz="2400" dirty="0"/>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8</a:t>
            </a:fld>
            <a:endParaRPr lang="en-US" altLang="zh-TW"/>
          </a:p>
        </p:txBody>
      </p:sp>
    </p:spTree>
    <p:extLst>
      <p:ext uri="{BB962C8B-B14F-4D97-AF65-F5344CB8AC3E}">
        <p14:creationId xmlns:p14="http://schemas.microsoft.com/office/powerpoint/2010/main" val="24108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l"/>
            <a:r>
              <a:rPr lang="en-US" altLang="zh-TW" sz="2800" dirty="0"/>
              <a:t>The Three General Problem Categories</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412776"/>
                <a:ext cx="8229600" cy="4873744"/>
              </a:xfrm>
            </p:spPr>
            <p:txBody>
              <a:bodyPr>
                <a:normAutofit lnSpcReduction="10000"/>
              </a:bodyPr>
              <a:lstStyle/>
              <a:p>
                <a:pPr marL="857250" lvl="2" indent="0">
                  <a:buSzPct val="100000"/>
                  <a:buNone/>
                </a:pPr>
                <a:r>
                  <a:rPr lang="en-US" altLang="zh-TW" dirty="0" smtClean="0">
                    <a:solidFill>
                      <a:srgbClr val="002060"/>
                    </a:solidFill>
                  </a:rPr>
                  <a:t>Recall that the </a:t>
                </a:r>
                <a:r>
                  <a:rPr lang="en-US" altLang="zh-TW" dirty="0">
                    <a:solidFill>
                      <a:srgbClr val="002060"/>
                    </a:solidFill>
                  </a:rPr>
                  <a:t>problem of determining all Hamiltonian Circuits. If there was an edge from every vertex to every other vertex, there would be </a:t>
                </a:r>
                <a14:m>
                  <m:oMath xmlns:m="http://schemas.openxmlformats.org/officeDocument/2006/math">
                    <m:d>
                      <m:dPr>
                        <m:ctrlPr>
                          <a:rPr lang="en-US" altLang="zh-TW" i="1">
                            <a:solidFill>
                              <a:srgbClr val="002060"/>
                            </a:solidFill>
                            <a:latin typeface="Cambria Math" panose="02040503050406030204" pitchFamily="18" charset="0"/>
                          </a:rPr>
                        </m:ctrlPr>
                      </m:dPr>
                      <m:e>
                        <m:r>
                          <a:rPr lang="en-US" altLang="zh-TW" i="1">
                            <a:solidFill>
                              <a:srgbClr val="002060"/>
                            </a:solidFill>
                            <a:latin typeface="Cambria Math"/>
                          </a:rPr>
                          <m:t>𝑛</m:t>
                        </m:r>
                        <m:r>
                          <a:rPr lang="en-US" altLang="zh-TW" i="1">
                            <a:solidFill>
                              <a:srgbClr val="002060"/>
                            </a:solidFill>
                            <a:latin typeface="Cambria Math"/>
                          </a:rPr>
                          <m:t>−1</m:t>
                        </m:r>
                      </m:e>
                    </m:d>
                    <m:r>
                      <a:rPr lang="en-US" altLang="zh-TW" i="1">
                        <a:solidFill>
                          <a:srgbClr val="002060"/>
                        </a:solidFill>
                        <a:latin typeface="Cambria Math"/>
                      </a:rPr>
                      <m:t>!</m:t>
                    </m:r>
                  </m:oMath>
                </a14:m>
                <a:r>
                  <a:rPr lang="en-US" altLang="zh-TW" dirty="0">
                    <a:solidFill>
                      <a:srgbClr val="002060"/>
                    </a:solidFill>
                  </a:rPr>
                  <a:t> such circuits. To solve the problem, an algorithm would have to output all of these circuits, which means that our request is not reasonable</a:t>
                </a:r>
                <a:r>
                  <a:rPr lang="en-US" altLang="zh-TW" dirty="0" smtClean="0">
                    <a:solidFill>
                      <a:srgbClr val="002060"/>
                    </a:solidFill>
                  </a:rPr>
                  <a:t>.</a:t>
                </a:r>
              </a:p>
              <a:p>
                <a:pPr lvl="1">
                  <a:spcBef>
                    <a:spcPts val="1800"/>
                  </a:spcBef>
                  <a:buSzPct val="100000"/>
                  <a:buFont typeface="Wingdings" pitchFamily="2" charset="2"/>
                  <a:buChar char="Ø"/>
                </a:pPr>
                <a:r>
                  <a:rPr lang="en-US" altLang="zh-TW" sz="2400" dirty="0" smtClean="0">
                    <a:solidFill>
                      <a:srgbClr val="002060"/>
                    </a:solidFill>
                  </a:rPr>
                  <a:t>The </a:t>
                </a:r>
                <a:r>
                  <a:rPr lang="en-US" altLang="zh-TW" sz="2400" dirty="0">
                    <a:solidFill>
                      <a:srgbClr val="002060"/>
                    </a:solidFill>
                  </a:rPr>
                  <a:t>second type of intractability occurs when our requests are reasonable (that is, when we are not asking for a </a:t>
                </a:r>
                <a:r>
                  <a:rPr lang="en-US" altLang="zh-TW" sz="2400" dirty="0" err="1">
                    <a:solidFill>
                      <a:srgbClr val="002060"/>
                    </a:solidFill>
                  </a:rPr>
                  <a:t>nonpolynomial</a:t>
                </a:r>
                <a:r>
                  <a:rPr lang="en-US" altLang="zh-TW" sz="2400" dirty="0">
                    <a:solidFill>
                      <a:srgbClr val="002060"/>
                    </a:solidFill>
                  </a:rPr>
                  <a:t> amount of output) and we can prove that the problem cannot be solved in polynomial </a:t>
                </a:r>
                <a:r>
                  <a:rPr lang="en-US" altLang="zh-TW" sz="2400" dirty="0" smtClean="0">
                    <a:solidFill>
                      <a:srgbClr val="002060"/>
                    </a:solidFill>
                  </a:rPr>
                  <a:t>time.</a:t>
                </a:r>
              </a:p>
              <a:p>
                <a:pPr marL="800100" lvl="2" indent="0">
                  <a:buSzPct val="100000"/>
                  <a:buNone/>
                </a:pPr>
                <a:r>
                  <a:rPr lang="en-US" altLang="zh-TW" dirty="0">
                    <a:solidFill>
                      <a:srgbClr val="002060"/>
                    </a:solidFill>
                  </a:rPr>
                  <a:t>Oddly enough, we have found relatively </a:t>
                </a:r>
                <a:r>
                  <a:rPr lang="en-US" altLang="zh-TW" dirty="0" smtClean="0">
                    <a:solidFill>
                      <a:srgbClr val="002060"/>
                    </a:solidFill>
                  </a:rPr>
                  <a:t> </a:t>
                </a:r>
                <a:r>
                  <a:rPr lang="en-US" altLang="zh-TW" u="sng" dirty="0" smtClean="0">
                    <a:solidFill>
                      <a:srgbClr val="002060"/>
                    </a:solidFill>
                  </a:rPr>
                  <a:t>few </a:t>
                </a:r>
                <a:r>
                  <a:rPr lang="en-US" altLang="zh-TW" u="sng" dirty="0">
                    <a:solidFill>
                      <a:srgbClr val="002060"/>
                    </a:solidFill>
                  </a:rPr>
                  <a:t>such problems. </a:t>
                </a:r>
              </a:p>
              <a:p>
                <a:pPr marL="514350" indent="-514350">
                  <a:buFont typeface="+mj-lt"/>
                  <a:buAutoNum type="arabicPeriod" startAt="3"/>
                </a:pPr>
                <a:endParaRPr lang="zh-TW" altLang="en-US" sz="24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412776"/>
                <a:ext cx="8229600" cy="4873744"/>
              </a:xfrm>
              <a:blipFill rotWithShape="1">
                <a:blip r:embed="rId2"/>
                <a:stretch>
                  <a:fillRect t="-1752" r="-1778"/>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a:xfrm>
            <a:off x="11642" y="6309320"/>
            <a:ext cx="3200400" cy="283800"/>
          </a:xfrm>
          <a:prstGeom prst="rect">
            <a:avLst/>
          </a:prstGeom>
        </p:spPr>
        <p:txBody>
          <a:bodyPr/>
          <a:lstStyle/>
          <a:p>
            <a:endParaRPr lang="en-US" altLang="zh-TW" dirty="0"/>
          </a:p>
        </p:txBody>
      </p:sp>
      <p:sp>
        <p:nvSpPr>
          <p:cNvPr id="5" name="投影片編號版面配置區 4"/>
          <p:cNvSpPr>
            <a:spLocks noGrp="1"/>
          </p:cNvSpPr>
          <p:nvPr>
            <p:ph type="sldNum" sz="quarter" idx="12"/>
          </p:nvPr>
        </p:nvSpPr>
        <p:spPr/>
        <p:txBody>
          <a:bodyPr/>
          <a:lstStyle/>
          <a:p>
            <a:r>
              <a:rPr lang="en-US" altLang="zh-TW" smtClean="0"/>
              <a:t>P.</a:t>
            </a:r>
            <a:fld id="{168D2219-F46A-43BD-9C82-55ABF6665958}" type="slidenum">
              <a:rPr lang="en-US" altLang="zh-TW" smtClean="0"/>
              <a:pPr/>
              <a:t>9</a:t>
            </a:fld>
            <a:endParaRPr lang="en-US" altLang="zh-TW"/>
          </a:p>
        </p:txBody>
      </p:sp>
    </p:spTree>
    <p:extLst>
      <p:ext uri="{BB962C8B-B14F-4D97-AF65-F5344CB8AC3E}">
        <p14:creationId xmlns:p14="http://schemas.microsoft.com/office/powerpoint/2010/main" val="37051553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3967</TotalTime>
  <Words>4342</Words>
  <Application>Microsoft Office PowerPoint</Application>
  <PresentationFormat>如螢幕大小 (4:3)</PresentationFormat>
  <Paragraphs>427</Paragraphs>
  <Slides>71</Slides>
  <Notes>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71</vt:i4>
      </vt:variant>
    </vt:vector>
  </HeadingPairs>
  <TitlesOfParts>
    <vt:vector size="84" baseType="lpstr">
      <vt:lpstr>华文楷体</vt:lpstr>
      <vt:lpstr>微軟正黑體</vt:lpstr>
      <vt:lpstr>新細明體</vt:lpstr>
      <vt:lpstr>Arial</vt:lpstr>
      <vt:lpstr>Bookman Old Style</vt:lpstr>
      <vt:lpstr>Cambria</vt:lpstr>
      <vt:lpstr>Cambria Math</vt:lpstr>
      <vt:lpstr>Maiandra GD</vt:lpstr>
      <vt:lpstr>Tahoma</vt:lpstr>
      <vt:lpstr>Times New Roman</vt:lpstr>
      <vt:lpstr>Wingdings</vt:lpstr>
      <vt:lpstr>Wingdings 2</vt:lpstr>
      <vt:lpstr>龍騰四海</vt:lpstr>
      <vt:lpstr>An Introduction to the Theory of NP</vt:lpstr>
      <vt:lpstr>Intractability</vt:lpstr>
      <vt:lpstr>Intractability</vt:lpstr>
      <vt:lpstr>Intractability</vt:lpstr>
      <vt:lpstr>Input size</vt:lpstr>
      <vt:lpstr>Input size</vt:lpstr>
      <vt:lpstr>Input size</vt:lpstr>
      <vt:lpstr>The Three General Problem Categories</vt:lpstr>
      <vt:lpstr>The Three General Problem Categories</vt:lpstr>
      <vt:lpstr>The Three General Problem Categories</vt:lpstr>
      <vt:lpstr>The Three General Problem Categories</vt:lpstr>
      <vt:lpstr>The Theory of NP</vt:lpstr>
      <vt:lpstr>The Theory of NP</vt:lpstr>
      <vt:lpstr>The Theory of NP</vt:lpstr>
      <vt:lpstr>The Theory of NP</vt:lpstr>
      <vt:lpstr>The Theory of NP</vt:lpstr>
      <vt:lpstr>The Theory of NP</vt:lpstr>
      <vt:lpstr>The Theory of NP</vt:lpstr>
      <vt:lpstr>The sets  P and NP </vt:lpstr>
      <vt:lpstr>The sets 𝑃 and 𝑁𝑃 </vt:lpstr>
      <vt:lpstr>The sets 𝑃 and 𝑁𝑃 </vt:lpstr>
      <vt:lpstr>The sets 𝑃 and 𝑁𝑃 </vt:lpstr>
      <vt:lpstr>The sets 𝑃 and 𝑁𝑃 </vt:lpstr>
      <vt:lpstr>The sets 𝑃 and 𝑁𝑃 </vt:lpstr>
      <vt:lpstr>The sets  𝑃 and 𝑁𝑃 </vt:lpstr>
      <vt:lpstr>The sets  𝑃 and 𝑁𝑃 </vt:lpstr>
      <vt:lpstr>The sets 𝑃 and 𝑁𝑃 </vt:lpstr>
      <vt:lpstr>The sets 𝑃 and 𝑁𝑃 </vt:lpstr>
      <vt:lpstr>The sets 𝑃 and 𝑁𝑃 </vt:lpstr>
      <vt:lpstr>PowerPoint 簡報</vt:lpstr>
      <vt:lpstr>The sets 𝑃 and 𝑁𝑃 </vt:lpstr>
      <vt:lpstr>The sets 𝑃 and 𝑁𝑃 </vt:lpstr>
      <vt:lpstr>The sets 𝑃 and 𝑁𝑃 - Traveling Salesperson Decision problem </vt:lpstr>
      <vt:lpstr>The sets 𝑃 and 𝑁𝑃 - Traveling Salesperson Decision problem  </vt:lpstr>
      <vt:lpstr>The sets 𝑃 and 𝑁𝑃 - Traveling Salesperson Decision problem  </vt:lpstr>
      <vt:lpstr>The sets 𝑃 and 𝑁𝑃 </vt:lpstr>
      <vt:lpstr>The sets 𝑃 and 𝑁𝑃 </vt:lpstr>
      <vt:lpstr>The sets 𝑃 and 𝑁𝑃 </vt:lpstr>
      <vt:lpstr>The sets 𝑃 and 𝑁𝑃 </vt:lpstr>
      <vt:lpstr>The sets 𝑃 and 𝑁𝑃 </vt:lpstr>
      <vt:lpstr>NP-Complete Problems</vt:lpstr>
      <vt:lpstr>NP-Complete Problems</vt:lpstr>
      <vt:lpstr>NP-Complete Problems</vt:lpstr>
      <vt:lpstr>NP-Complete Problems</vt:lpstr>
      <vt:lpstr>NP-Complete Problems - CNF</vt:lpstr>
      <vt:lpstr>NP-Complete Problems - CNF</vt:lpstr>
      <vt:lpstr>NP-Complete Problems </vt:lpstr>
      <vt:lpstr>NP-Complete Problems </vt:lpstr>
      <vt:lpstr>NP-Complete Problems </vt:lpstr>
      <vt:lpstr>NP-Complete Problems </vt:lpstr>
      <vt:lpstr>NP-Complete Problems </vt:lpstr>
      <vt:lpstr>NP-Hard and NP-Complete</vt:lpstr>
      <vt:lpstr>Proving NP-Completeness</vt:lpstr>
      <vt:lpstr>NP-Completeness proofs</vt:lpstr>
      <vt:lpstr>NP-Complete Problems - Clique Decision problem </vt:lpstr>
      <vt:lpstr>NP-Complete Problems - Clique Decision problem </vt:lpstr>
      <vt:lpstr>NP-Complete Problems - Clique Decision problem </vt:lpstr>
      <vt:lpstr>NP-Complete Problems - Clique Decision problem </vt:lpstr>
      <vt:lpstr>NP-Complete Problems - Clique Decision problem </vt:lpstr>
      <vt:lpstr>NP-Complete Problems - Clique Decision problem </vt:lpstr>
      <vt:lpstr>NP-Complete Problems - vertex-cover problem </vt:lpstr>
      <vt:lpstr>NP-Complete Problems – The vertex-cover problem </vt:lpstr>
      <vt:lpstr>NP-Complete Problems – The vertex-cover problem </vt:lpstr>
      <vt:lpstr>NP-Complete Problems – The vertex-cover problem </vt:lpstr>
      <vt:lpstr>NP-Complete Problems – The vertex-cover problem </vt:lpstr>
      <vt:lpstr>NP-Complete Problems – The vertex-cover problem </vt:lpstr>
      <vt:lpstr>NP-Complete Problems – The hamiltonian-cycle problem </vt:lpstr>
      <vt:lpstr>NP-Complete Problems – The traveling-salesman problem </vt:lpstr>
      <vt:lpstr>NP-Complete Problems – The traveling-salesman problem </vt:lpstr>
      <vt:lpstr>NP-Complete Problems – The traveling-salesman problem </vt:lpstr>
      <vt:lpstr>NP-Complete Problems – The traveling-salesman problem </vt:lpstr>
    </vt:vector>
  </TitlesOfParts>
  <Company>NCTU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Y-Chuang Chen</dc:creator>
  <cp:lastModifiedBy>文霖 楊</cp:lastModifiedBy>
  <cp:revision>474</cp:revision>
  <dcterms:created xsi:type="dcterms:W3CDTF">2001-09-06T13:56:50Z</dcterms:created>
  <dcterms:modified xsi:type="dcterms:W3CDTF">2018-12-05T13:14:50Z</dcterms:modified>
</cp:coreProperties>
</file>