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45" autoAdjust="0"/>
  </p:normalViewPr>
  <p:slideViewPr>
    <p:cSldViewPr>
      <p:cViewPr varScale="1">
        <p:scale>
          <a:sx n="96" d="100"/>
          <a:sy n="96" d="100"/>
        </p:scale>
        <p:origin x="20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zh-TW" altLang="zh-TW"/>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FE7D155D-6C38-4FEF-A2D2-F00A239BE7F4}" type="datetimeFigureOut">
              <a:rPr lang="en-US" altLang="zh-TW"/>
              <a:pPr/>
              <a:t>12/19/2018</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zh-TW" altLang="zh-TW"/>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B9B3F14B-4C16-41F8-BD31-B13F0DFBB297}" type="slidenum">
              <a:rPr lang="en-US" altLang="zh-TW"/>
              <a:pPr/>
              <a:t>‹#›</a:t>
            </a:fld>
            <a:endParaRPr lang="en-US" altLang="zh-TW"/>
          </a:p>
        </p:txBody>
      </p:sp>
    </p:spTree>
    <p:extLst>
      <p:ext uri="{BB962C8B-B14F-4D97-AF65-F5344CB8AC3E}">
        <p14:creationId xmlns:p14="http://schemas.microsoft.com/office/powerpoint/2010/main" val="3868085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smtClean="0"/>
          </a:p>
        </p:txBody>
      </p:sp>
      <p:sp>
        <p:nvSpPr>
          <p:cNvPr id="31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421D88-D798-4C41-8546-91CCEA072095}" type="slidenum">
              <a:rPr lang="en-US" altLang="zh-TW">
                <a:latin typeface="Calibri" pitchFamily="34" charset="0"/>
              </a:rPr>
              <a:pPr eaLnBrk="1" hangingPunct="1"/>
              <a:t>1</a:t>
            </a:fld>
            <a:endParaRPr lang="en-US" altLang="zh-TW">
              <a:latin typeface="Calibri" pitchFamily="34" charset="0"/>
            </a:endParaRPr>
          </a:p>
        </p:txBody>
      </p:sp>
    </p:spTree>
    <p:extLst>
      <p:ext uri="{BB962C8B-B14F-4D97-AF65-F5344CB8AC3E}">
        <p14:creationId xmlns:p14="http://schemas.microsoft.com/office/powerpoint/2010/main" val="28212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9B3F14B-4C16-41F8-BD31-B13F0DFBB297}" type="slidenum">
              <a:rPr lang="en-US" altLang="zh-TW" smtClean="0"/>
              <a:pPr/>
              <a:t>2</a:t>
            </a:fld>
            <a:endParaRPr lang="en-US" altLang="zh-TW"/>
          </a:p>
        </p:txBody>
      </p:sp>
    </p:spTree>
    <p:extLst>
      <p:ext uri="{BB962C8B-B14F-4D97-AF65-F5344CB8AC3E}">
        <p14:creationId xmlns:p14="http://schemas.microsoft.com/office/powerpoint/2010/main" val="110662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52645380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53739717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2E9054-96DF-43C4-8457-DFFA5506301E}" type="slidenum">
              <a:rPr lang="en-US" altLang="zh-TW" smtClean="0"/>
              <a:pPr/>
              <a:t>‹#›</a:t>
            </a:fld>
            <a:endParaRPr lang="en-US" altLang="zh-TW"/>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127403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75612872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084652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12822911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79281186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75707376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447801" y="624110"/>
            <a:ext cx="7086599" cy="595089"/>
          </a:xfrm>
        </p:spPr>
        <p:txBody>
          <a:bodyPr>
            <a:normAutofit/>
          </a:bodyPr>
          <a:lstStyle>
            <a:lvl1pPr>
              <a:defRPr sz="2800"/>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1447801" y="1295401"/>
            <a:ext cx="7086600" cy="5105400"/>
          </a:xfrm>
        </p:spPr>
        <p:txBody>
          <a:bodyPr/>
          <a:lstStyle>
            <a:lvl1pPr>
              <a:defRPr sz="2000">
                <a:latin typeface="+mn-ea"/>
                <a:ea typeface="+mn-ea"/>
              </a:defRPr>
            </a:lvl1pPr>
            <a:lvl2pPr>
              <a:defRPr>
                <a:latin typeface="Times New Roman" panose="02020603050405020304" pitchFamily="18" charset="0"/>
                <a:cs typeface="Times New Roman" panose="02020603050405020304" pitchFamily="18" charset="0"/>
              </a:defRPr>
            </a:lvl2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90625325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236622403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7069194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8" name="Footer Placeholder 7"/>
          <p:cNvSpPr>
            <a:spLocks noGrp="1"/>
          </p:cNvSpPr>
          <p:nvPr>
            <p:ph type="ftr" sz="quarter" idx="11"/>
          </p:nvPr>
        </p:nvSpPr>
        <p:spPr/>
        <p:txBody>
          <a:bodyPr/>
          <a:lstStyle/>
          <a:p>
            <a:endParaRPr lang="zh-TW" altLang="zh-TW"/>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404288990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4" name="Footer Placeholder 3"/>
          <p:cNvSpPr>
            <a:spLocks noGrp="1"/>
          </p:cNvSpPr>
          <p:nvPr>
            <p:ph type="ftr" sz="quarter" idx="11"/>
          </p:nvPr>
        </p:nvSpPr>
        <p:spPr/>
        <p:txBody>
          <a:bodyPr/>
          <a:lstStyle/>
          <a:p>
            <a:endParaRPr lang="zh-TW" altLang="zh-TW"/>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98783599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3" name="Footer Placeholder 2"/>
          <p:cNvSpPr>
            <a:spLocks noGrp="1"/>
          </p:cNvSpPr>
          <p:nvPr>
            <p:ph type="ftr" sz="quarter" idx="11"/>
          </p:nvPr>
        </p:nvSpPr>
        <p:spPr/>
        <p:txBody>
          <a:bodyPr/>
          <a:lstStyle/>
          <a:p>
            <a:endParaRPr lang="zh-TW" altLang="zh-TW"/>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4398179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8354344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12/19/2018</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29814551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DDAFF65-2043-485B-8553-CCEEE29A4870}" type="datetime1">
              <a:rPr lang="en-US" altLang="zh-TW" smtClean="0"/>
              <a:t>12/19/2018</a:t>
            </a:fld>
            <a:endParaRPr lang="en-US" altLang="zh-TW"/>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zh-TW"/>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2584468534"/>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 id="2147484086" r:id="rId15"/>
    <p:sldLayoutId id="214748408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66800" y="2514602"/>
            <a:ext cx="7476067" cy="2014940"/>
          </a:xfrm>
        </p:spPr>
        <p:txBody>
          <a:bodyPr>
            <a:noAutofit/>
          </a:bodyPr>
          <a:lstStyle/>
          <a:p>
            <a:pPr fontAlgn="auto">
              <a:spcAft>
                <a:spcPts val="0"/>
              </a:spcAft>
              <a:defRPr/>
            </a:pPr>
            <a:r>
              <a:rPr lang="en-US" sz="4400" dirty="0"/>
              <a:t>A</a:t>
            </a:r>
            <a:r>
              <a:rPr lang="en-US" sz="4400" dirty="0" smtClean="0"/>
              <a:t> </a:t>
            </a:r>
            <a:r>
              <a:rPr lang="en-US" sz="4400" dirty="0" smtClean="0"/>
              <a:t>Genetic </a:t>
            </a:r>
            <a:r>
              <a:rPr lang="en-US" sz="4400" dirty="0" smtClean="0"/>
              <a:t>Algorithm for the 0-1 Knapsack Problem</a:t>
            </a:r>
            <a:endParaRPr lang="en-US" sz="4400" dirty="0" smtClean="0"/>
          </a:p>
        </p:txBody>
      </p:sp>
      <p:sp>
        <p:nvSpPr>
          <p:cNvPr id="3" name="Subtitle 2"/>
          <p:cNvSpPr>
            <a:spLocks noGrp="1"/>
          </p:cNvSpPr>
          <p:nvPr>
            <p:ph type="subTitle" idx="1"/>
          </p:nvPr>
        </p:nvSpPr>
        <p:spPr>
          <a:xfrm>
            <a:off x="5181600" y="5791200"/>
            <a:ext cx="3733800" cy="914400"/>
          </a:xfrm>
        </p:spPr>
        <p:txBody>
          <a:bodyPr rtlCol="0">
            <a:normAutofit/>
          </a:bodyPr>
          <a:lstStyle/>
          <a:p>
            <a:pPr fontAlgn="auto">
              <a:spcAft>
                <a:spcPts val="0"/>
              </a:spcAft>
              <a:buFont typeface="Arial" pitchFamily="34" charset="0"/>
              <a:buNone/>
              <a:defRPr/>
            </a:pPr>
            <a:endParaRPr lang="en-US" sz="2000" dirty="0"/>
          </a:p>
        </p:txBody>
      </p:sp>
      <p:sp>
        <p:nvSpPr>
          <p:cNvPr id="2" name="頁尾版面配置區 1"/>
          <p:cNvSpPr>
            <a:spLocks noGrp="1"/>
          </p:cNvSpPr>
          <p:nvPr>
            <p:ph type="ftr" sz="quarter" idx="11"/>
          </p:nvPr>
        </p:nvSpPr>
        <p:spPr/>
        <p:txBody>
          <a:bodyPr/>
          <a:lstStyle/>
          <a:p>
            <a:endParaRPr lang="zh-TW" altLang="zh-TW"/>
          </a:p>
        </p:txBody>
      </p:sp>
      <p:sp>
        <p:nvSpPr>
          <p:cNvPr id="4" name="投影片編號版面配置區 3"/>
          <p:cNvSpPr>
            <a:spLocks noGrp="1"/>
          </p:cNvSpPr>
          <p:nvPr>
            <p:ph type="sldNum" sz="quarter" idx="12"/>
          </p:nvPr>
        </p:nvSpPr>
        <p:spPr/>
        <p:txBody>
          <a:bodyPr/>
          <a:lstStyle/>
          <a:p>
            <a:fld id="{46A71AB5-811D-4DC6-AC62-15F4D9CB9118}" type="slidenum">
              <a:rPr lang="en-US" altLang="zh-TW" smtClean="0"/>
              <a:pPr/>
              <a:t>1</a:t>
            </a:fld>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Crossover</a:t>
            </a:r>
            <a:endParaRPr lang="zh-TW" altLang="en-US" dirty="0"/>
          </a:p>
        </p:txBody>
      </p:sp>
      <p:sp>
        <p:nvSpPr>
          <p:cNvPr id="3" name="內容版面配置區 2"/>
          <p:cNvSpPr>
            <a:spLocks noGrp="1"/>
          </p:cNvSpPr>
          <p:nvPr>
            <p:ph idx="1"/>
          </p:nvPr>
        </p:nvSpPr>
        <p:spPr>
          <a:xfrm>
            <a:off x="1295400" y="1295401"/>
            <a:ext cx="7239001" cy="5105400"/>
          </a:xfrm>
        </p:spPr>
        <p:txBody>
          <a:bodyPr>
            <a:normAutofit lnSpcReduction="10000"/>
          </a:bodyPr>
          <a:lstStyle/>
          <a:p>
            <a:r>
              <a:rPr lang="en-US" altLang="zh-TW" dirty="0"/>
              <a:t>So in this previous step, we have selected parent chromosomes that will produce off-springs. So in biological terms, crossover is nothing but reproduction</a:t>
            </a:r>
            <a:r>
              <a:rPr lang="en-US" altLang="zh-TW" dirty="0" smtClean="0"/>
              <a:t>. </a:t>
            </a:r>
          </a:p>
          <a:p>
            <a:r>
              <a:rPr lang="en-US" altLang="zh-TW" dirty="0"/>
              <a:t>So let us find the crossover of chromosome 1 and 4, which were selected in the previous step. Take a look at the image below</a:t>
            </a:r>
            <a:r>
              <a:rPr lang="en-US" altLang="zh-TW" dirty="0" smtClean="0"/>
              <a:t>. </a:t>
            </a:r>
          </a:p>
          <a:p>
            <a:endParaRPr lang="en-US" altLang="zh-TW" dirty="0"/>
          </a:p>
          <a:p>
            <a:endParaRPr lang="en-US" altLang="zh-TW" dirty="0" smtClean="0"/>
          </a:p>
          <a:p>
            <a:endParaRPr lang="en-US" altLang="zh-TW" dirty="0"/>
          </a:p>
          <a:p>
            <a:endParaRPr lang="en-US" altLang="zh-TW" dirty="0" smtClean="0"/>
          </a:p>
          <a:p>
            <a:r>
              <a:rPr lang="en-US" altLang="zh-TW" dirty="0" smtClean="0"/>
              <a:t>This </a:t>
            </a:r>
            <a:r>
              <a:rPr lang="en-US" altLang="zh-TW" dirty="0"/>
              <a:t>is the most basic form of crossover, known as one point crossover. Here we select a random crossover point and the tails of both the chromosomes are swapped to produce a new off-springs.</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10</a:t>
            </a:fld>
            <a:endParaRPr lang="en-US" altLang="zh-TW"/>
          </a:p>
        </p:txBody>
      </p:sp>
      <p:pic>
        <p:nvPicPr>
          <p:cNvPr id="5" name="圖片 4"/>
          <p:cNvPicPr>
            <a:picLocks noChangeAspect="1"/>
          </p:cNvPicPr>
          <p:nvPr/>
        </p:nvPicPr>
        <p:blipFill>
          <a:blip r:embed="rId2"/>
          <a:stretch>
            <a:fillRect/>
          </a:stretch>
        </p:blipFill>
        <p:spPr>
          <a:xfrm>
            <a:off x="2057400" y="3276600"/>
            <a:ext cx="5191125" cy="1419225"/>
          </a:xfrm>
          <a:prstGeom prst="rect">
            <a:avLst/>
          </a:prstGeom>
        </p:spPr>
      </p:pic>
    </p:spTree>
    <p:extLst>
      <p:ext uri="{BB962C8B-B14F-4D97-AF65-F5344CB8AC3E}">
        <p14:creationId xmlns:p14="http://schemas.microsoft.com/office/powerpoint/2010/main" val="51402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Crossover (continued)</a:t>
            </a:r>
            <a:endParaRPr lang="zh-TW" altLang="en-US" dirty="0"/>
          </a:p>
        </p:txBody>
      </p:sp>
      <p:sp>
        <p:nvSpPr>
          <p:cNvPr id="3" name="內容版面配置區 2"/>
          <p:cNvSpPr>
            <a:spLocks noGrp="1"/>
          </p:cNvSpPr>
          <p:nvPr>
            <p:ph idx="1"/>
          </p:nvPr>
        </p:nvSpPr>
        <p:spPr/>
        <p:txBody>
          <a:bodyPr/>
          <a:lstStyle/>
          <a:p>
            <a:r>
              <a:rPr lang="en-US" altLang="zh-TW" dirty="0"/>
              <a:t>If you take two crossover point, then it will called as multi point crossover which is as shown below</a:t>
            </a:r>
            <a:r>
              <a:rPr lang="en-US" altLang="zh-TW" dirty="0" smtClean="0"/>
              <a:t>. </a:t>
            </a:r>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11</a:t>
            </a:fld>
            <a:endParaRPr lang="en-US" altLang="zh-TW"/>
          </a:p>
        </p:txBody>
      </p:sp>
      <p:pic>
        <p:nvPicPr>
          <p:cNvPr id="5" name="圖片 4"/>
          <p:cNvPicPr>
            <a:picLocks noChangeAspect="1"/>
          </p:cNvPicPr>
          <p:nvPr/>
        </p:nvPicPr>
        <p:blipFill>
          <a:blip r:embed="rId2"/>
          <a:stretch>
            <a:fillRect/>
          </a:stretch>
        </p:blipFill>
        <p:spPr>
          <a:xfrm>
            <a:off x="1981200" y="2389119"/>
            <a:ext cx="5105400" cy="1495425"/>
          </a:xfrm>
          <a:prstGeom prst="rect">
            <a:avLst/>
          </a:prstGeom>
        </p:spPr>
      </p:pic>
    </p:spTree>
    <p:extLst>
      <p:ext uri="{BB962C8B-B14F-4D97-AF65-F5344CB8AC3E}">
        <p14:creationId xmlns:p14="http://schemas.microsoft.com/office/powerpoint/2010/main" val="60652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Mutation</a:t>
            </a: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Now if you think in the biological sense, are the children produced have the same traits as their parents? The answer is NO. During their growth, there is some change in the genes of children which makes them </a:t>
            </a:r>
            <a:r>
              <a:rPr lang="en-US" altLang="zh-TW" dirty="0" smtClean="0">
                <a:latin typeface="Times New Roman" panose="02020603050405020304" pitchFamily="18" charset="0"/>
                <a:cs typeface="Times New Roman" panose="02020603050405020304" pitchFamily="18" charset="0"/>
              </a:rPr>
              <a:t>different from </a:t>
            </a:r>
            <a:r>
              <a:rPr lang="en-US" altLang="zh-TW" dirty="0">
                <a:latin typeface="Times New Roman" panose="02020603050405020304" pitchFamily="18" charset="0"/>
                <a:cs typeface="Times New Roman" panose="02020603050405020304" pitchFamily="18" charset="0"/>
              </a:rPr>
              <a:t>its parents</a:t>
            </a:r>
            <a:r>
              <a:rPr lang="en-US" altLang="zh-TW" dirty="0" smtClean="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This process is known as mutation, which may be defined as a random tweak in the chromosome, which also promotes the idea of diversity in the population</a:t>
            </a:r>
            <a:r>
              <a:rPr lang="en-US" altLang="zh-TW" dirty="0" smtClean="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A simple method of mutation is shown in the image below</a:t>
            </a:r>
            <a:r>
              <a:rPr lang="en-US" altLang="zh-TW" dirty="0" smtClean="0">
                <a:latin typeface="Times New Roman" panose="02020603050405020304" pitchFamily="18" charset="0"/>
                <a:cs typeface="Times New Roman" panose="02020603050405020304" pitchFamily="18" charset="0"/>
              </a:rPr>
              <a:t>. </a:t>
            </a: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12</a:t>
            </a:fld>
            <a:endParaRPr lang="en-US" altLang="zh-TW"/>
          </a:p>
        </p:txBody>
      </p:sp>
      <p:pic>
        <p:nvPicPr>
          <p:cNvPr id="5" name="圖片 4"/>
          <p:cNvPicPr>
            <a:picLocks noChangeAspect="1"/>
          </p:cNvPicPr>
          <p:nvPr/>
        </p:nvPicPr>
        <p:blipFill>
          <a:blip r:embed="rId2"/>
          <a:stretch>
            <a:fillRect/>
          </a:stretch>
        </p:blipFill>
        <p:spPr>
          <a:xfrm>
            <a:off x="2209800" y="4267200"/>
            <a:ext cx="4648200" cy="619125"/>
          </a:xfrm>
          <a:prstGeom prst="rect">
            <a:avLst/>
          </a:prstGeom>
        </p:spPr>
      </p:pic>
    </p:spTree>
    <p:extLst>
      <p:ext uri="{BB962C8B-B14F-4D97-AF65-F5344CB8AC3E}">
        <p14:creationId xmlns:p14="http://schemas.microsoft.com/office/powerpoint/2010/main" val="125639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Whole Process</a:t>
            </a:r>
            <a:endParaRPr lang="zh-TW" altLang="en-US" dirty="0"/>
          </a:p>
        </p:txBody>
      </p:sp>
      <p:sp>
        <p:nvSpPr>
          <p:cNvPr id="3" name="內容版面配置區 2"/>
          <p:cNvSpPr>
            <a:spLocks noGrp="1"/>
          </p:cNvSpPr>
          <p:nvPr>
            <p:ph idx="1"/>
          </p:nvPr>
        </p:nvSpPr>
        <p:spPr/>
        <p:txBody>
          <a:bodyPr/>
          <a:lstStyle/>
          <a:p>
            <a:r>
              <a:rPr lang="en-US" altLang="zh-TW" dirty="0"/>
              <a:t>So the entire process is </a:t>
            </a:r>
            <a:r>
              <a:rPr lang="en-US" altLang="zh-TW" dirty="0" smtClean="0"/>
              <a:t>summarized </a:t>
            </a:r>
            <a:r>
              <a:rPr lang="en-US" altLang="zh-TW" dirty="0"/>
              <a:t>as shown in the figure</a:t>
            </a:r>
            <a:r>
              <a:rPr lang="en-US" altLang="zh-TW" dirty="0" smtClean="0"/>
              <a:t>.</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off-springs thus produced are again validated using our fitness function, and if considered fit then will replace the less fit chromosomes from the population.</a:t>
            </a:r>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13</a:t>
            </a:fld>
            <a:endParaRPr lang="en-US" altLang="zh-TW"/>
          </a:p>
        </p:txBody>
      </p:sp>
      <p:pic>
        <p:nvPicPr>
          <p:cNvPr id="5" name="圖片 4"/>
          <p:cNvPicPr>
            <a:picLocks noChangeAspect="1"/>
          </p:cNvPicPr>
          <p:nvPr/>
        </p:nvPicPr>
        <p:blipFill>
          <a:blip r:embed="rId2"/>
          <a:stretch>
            <a:fillRect/>
          </a:stretch>
        </p:blipFill>
        <p:spPr>
          <a:xfrm>
            <a:off x="2819400" y="1981200"/>
            <a:ext cx="3979572" cy="2743200"/>
          </a:xfrm>
          <a:prstGeom prst="rect">
            <a:avLst/>
          </a:prstGeom>
        </p:spPr>
      </p:pic>
    </p:spTree>
    <p:extLst>
      <p:ext uri="{BB962C8B-B14F-4D97-AF65-F5344CB8AC3E}">
        <p14:creationId xmlns:p14="http://schemas.microsoft.com/office/powerpoint/2010/main" val="11866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Termination</a:t>
            </a:r>
            <a:endParaRPr lang="zh-TW" altLang="en-US" dirty="0"/>
          </a:p>
        </p:txBody>
      </p:sp>
      <p:sp>
        <p:nvSpPr>
          <p:cNvPr id="3" name="內容版面配置區 2"/>
          <p:cNvSpPr>
            <a:spLocks noGrp="1"/>
          </p:cNvSpPr>
          <p:nvPr>
            <p:ph idx="1"/>
          </p:nvPr>
        </p:nvSpPr>
        <p:spPr/>
        <p:txBody>
          <a:bodyPr/>
          <a:lstStyle/>
          <a:p>
            <a:r>
              <a:rPr lang="en-US" altLang="zh-TW" dirty="0"/>
              <a:t>So basically there are different termination conditions, which are listed below:</a:t>
            </a:r>
          </a:p>
          <a:p>
            <a:pPr lvl="1">
              <a:buFont typeface="Wingdings" panose="05000000000000000000" pitchFamily="2" charset="2"/>
              <a:buChar char="p"/>
            </a:pPr>
            <a:r>
              <a:rPr lang="en-US" altLang="zh-TW" sz="2000" dirty="0"/>
              <a:t>There is no improvement in the population for over x iterations.</a:t>
            </a:r>
          </a:p>
          <a:p>
            <a:pPr lvl="1">
              <a:buFont typeface="Wingdings" panose="05000000000000000000" pitchFamily="2" charset="2"/>
              <a:buChar char="p"/>
            </a:pPr>
            <a:r>
              <a:rPr lang="en-US" altLang="zh-TW" sz="2000" dirty="0"/>
              <a:t>We have already predefined an absolute number of generation for our algorithm.</a:t>
            </a:r>
          </a:p>
          <a:p>
            <a:pPr lvl="1">
              <a:buFont typeface="Wingdings" panose="05000000000000000000" pitchFamily="2" charset="2"/>
              <a:buChar char="p"/>
            </a:pPr>
            <a:r>
              <a:rPr lang="en-US" altLang="zh-TW" sz="2000" dirty="0"/>
              <a:t>When our fitness function has reached a predefined value.</a:t>
            </a:r>
          </a:p>
          <a:p>
            <a:pPr>
              <a:buFont typeface="Wingdings" panose="05000000000000000000" pitchFamily="2" charset="2"/>
              <a:buChar char="p"/>
            </a:pPr>
            <a:endParaRPr lang="zh-TW" altLang="en-US" sz="2800"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14</a:t>
            </a:fld>
            <a:endParaRPr lang="en-US" altLang="zh-TW"/>
          </a:p>
        </p:txBody>
      </p:sp>
    </p:spTree>
    <p:extLst>
      <p:ext uri="{BB962C8B-B14F-4D97-AF65-F5344CB8AC3E}">
        <p14:creationId xmlns:p14="http://schemas.microsoft.com/office/powerpoint/2010/main" val="389297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0-1 Knapsack Problem</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en-US" altLang="zh-TW" sz="2400" dirty="0" smtClean="0">
                    <a:latin typeface="Times New Roman" panose="02020603050405020304" pitchFamily="18" charset="0"/>
                    <a:cs typeface="Times New Roman" panose="02020603050405020304" pitchFamily="18" charset="0"/>
                  </a:rPr>
                  <a:t>A thief robbing a store finds </a:t>
                </a:r>
                <a:r>
                  <a:rPr lang="zh-TW" altLang="en-US" sz="2400" dirty="0">
                    <a:latin typeface="Times New Roman" panose="02020603050405020304" pitchFamily="18" charset="0"/>
                    <a:cs typeface="Times New Roman" panose="02020603050405020304" pitchFamily="18" charset="0"/>
                  </a:rPr>
                  <a:t>𝑛 </a:t>
                </a:r>
                <a:r>
                  <a:rPr lang="en-US" altLang="zh-TW" sz="2400" dirty="0">
                    <a:latin typeface="Times New Roman" panose="02020603050405020304" pitchFamily="18" charset="0"/>
                    <a:cs typeface="Times New Roman" panose="02020603050405020304" pitchFamily="18" charset="0"/>
                  </a:rPr>
                  <a:t>items. The </a:t>
                </a:r>
                <a:r>
                  <a:rPr lang="zh-TW" altLang="en-US" sz="2400" dirty="0">
                    <a:latin typeface="Times New Roman" panose="02020603050405020304" pitchFamily="18" charset="0"/>
                    <a:cs typeface="Times New Roman" panose="02020603050405020304" pitchFamily="18" charset="0"/>
                  </a:rPr>
                  <a:t>𝑖</a:t>
                </a:r>
                <a:r>
                  <a:rPr lang="en-US" altLang="zh-TW" sz="2400" dirty="0" err="1">
                    <a:latin typeface="Times New Roman" panose="02020603050405020304" pitchFamily="18" charset="0"/>
                    <a:cs typeface="Times New Roman" panose="02020603050405020304" pitchFamily="18" charset="0"/>
                  </a:rPr>
                  <a:t>th</a:t>
                </a:r>
                <a:r>
                  <a:rPr lang="en-US" altLang="zh-TW" sz="2400" dirty="0">
                    <a:latin typeface="Times New Roman" panose="02020603050405020304" pitchFamily="18" charset="0"/>
                    <a:cs typeface="Times New Roman" panose="02020603050405020304" pitchFamily="18" charset="0"/>
                  </a:rPr>
                  <a:t> item is worth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𝑣</m:t>
                        </m:r>
                      </m:e>
                      <m:sub>
                        <m:r>
                          <a:rPr lang="en-US" altLang="zh-TW" sz="2400" b="0" i="1" smtClean="0">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dollars and weighs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pounds, where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𝑣</m:t>
                        </m:r>
                      </m:e>
                      <m:sub>
                        <m:r>
                          <a:rPr lang="en-US" altLang="zh-TW" sz="2400" i="1">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are integers.</a:t>
                </a:r>
              </a:p>
              <a:p>
                <a:r>
                  <a:rPr lang="en-US" altLang="zh-TW" sz="2400" dirty="0">
                    <a:latin typeface="Times New Roman" panose="02020603050405020304" pitchFamily="18" charset="0"/>
                    <a:cs typeface="Times New Roman" panose="02020603050405020304" pitchFamily="18" charset="0"/>
                  </a:rPr>
                  <a:t>The thief wants to take as valuable a load as possible, but he can carry at most </a:t>
                </a:r>
                <a:r>
                  <a:rPr lang="zh-TW" altLang="en-US" sz="2400" dirty="0">
                    <a:latin typeface="Times New Roman" panose="02020603050405020304" pitchFamily="18" charset="0"/>
                    <a:cs typeface="Times New Roman" panose="02020603050405020304" pitchFamily="18" charset="0"/>
                  </a:rPr>
                  <a:t>𝑊 </a:t>
                </a:r>
                <a:r>
                  <a:rPr lang="en-US" altLang="zh-TW" sz="2400" dirty="0">
                    <a:latin typeface="Times New Roman" panose="02020603050405020304" pitchFamily="18" charset="0"/>
                    <a:cs typeface="Times New Roman" panose="02020603050405020304" pitchFamily="18" charset="0"/>
                  </a:rPr>
                  <a:t>pounds in his knapsack, for some integer </a:t>
                </a:r>
                <a:r>
                  <a:rPr lang="zh-TW" altLang="en-US" sz="2400" dirty="0">
                    <a:latin typeface="Times New Roman" panose="02020603050405020304" pitchFamily="18" charset="0"/>
                    <a:cs typeface="Times New Roman" panose="02020603050405020304" pitchFamily="18" charset="0"/>
                  </a:rPr>
                  <a:t>𝑊</a:t>
                </a:r>
                <a:r>
                  <a:rPr lang="en-US" altLang="zh-TW" sz="2400" dirty="0">
                    <a:latin typeface="Times New Roman" panose="02020603050405020304" pitchFamily="18" charset="0"/>
                    <a:cs typeface="Times New Roman" panose="02020603050405020304" pitchFamily="18" charset="0"/>
                  </a:rPr>
                  <a:t>. Which items should he </a:t>
                </a:r>
                <a:r>
                  <a:rPr lang="en-US" altLang="zh-TW" sz="2400" dirty="0" smtClean="0">
                    <a:latin typeface="Times New Roman" panose="02020603050405020304" pitchFamily="18" charset="0"/>
                    <a:cs typeface="Times New Roman" panose="02020603050405020304" pitchFamily="18" charset="0"/>
                  </a:rPr>
                  <a:t>take</a:t>
                </a:r>
                <a:r>
                  <a:rPr lang="en-US" altLang="zh-TW" sz="2400"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205" t="-1075" r="-180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5B2E9054-96DF-43C4-8457-DFFA5506301E}" type="slidenum">
              <a:rPr lang="en-US" altLang="zh-TW" smtClean="0"/>
              <a:pPr/>
              <a:t>2</a:t>
            </a:fld>
            <a:endParaRPr lang="en-US" altLang="zh-TW"/>
          </a:p>
        </p:txBody>
      </p:sp>
    </p:spTree>
    <p:extLst>
      <p:ext uri="{BB962C8B-B14F-4D97-AF65-F5344CB8AC3E}">
        <p14:creationId xmlns:p14="http://schemas.microsoft.com/office/powerpoint/2010/main" val="24608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Involved in Genetic Algorithm</a:t>
            </a:r>
            <a:endParaRPr lang="zh-TW" altLang="en-US" dirty="0"/>
          </a:p>
        </p:txBody>
      </p:sp>
      <p:sp>
        <p:nvSpPr>
          <p:cNvPr id="3" name="內容版面配置區 2"/>
          <p:cNvSpPr>
            <a:spLocks noGrp="1"/>
          </p:cNvSpPr>
          <p:nvPr>
            <p:ph idx="1"/>
          </p:nvPr>
        </p:nvSpPr>
        <p:spPr/>
        <p:txBody>
          <a:bodyPr/>
          <a:lstStyle/>
          <a:p>
            <a:r>
              <a:rPr lang="en-US" altLang="zh-TW" dirty="0" smtClean="0"/>
              <a:t>Example</a:t>
            </a:r>
          </a:p>
          <a:p>
            <a:pPr marL="0" indent="0">
              <a:buNone/>
            </a:pPr>
            <a:r>
              <a:rPr lang="en-US" altLang="zh-TW" dirty="0" smtClean="0">
                <a:latin typeface="Times New Roman" panose="02020603050405020304" pitchFamily="18" charset="0"/>
                <a:cs typeface="Times New Roman" panose="02020603050405020304" pitchFamily="18" charset="0"/>
              </a:rPr>
              <a:t>Let’s </a:t>
            </a:r>
            <a:r>
              <a:rPr lang="en-US" altLang="zh-TW" dirty="0">
                <a:latin typeface="Times New Roman" panose="02020603050405020304" pitchFamily="18" charset="0"/>
                <a:cs typeface="Times New Roman" panose="02020603050405020304" pitchFamily="18" charset="0"/>
              </a:rPr>
              <a:t>say, you are going to spend a month in the wilderness. Only thing you are carrying is the backpack which can hold a maximum weight of 30 kg. Now you have different survival items, each having its own “Survival Points” (which are given for each item in the table). So, your objective </a:t>
            </a:r>
            <a:r>
              <a:rPr lang="en-US" altLang="zh-TW" dirty="0" smtClean="0">
                <a:latin typeface="Times New Roman" panose="02020603050405020304" pitchFamily="18" charset="0"/>
                <a:cs typeface="Times New Roman" panose="02020603050405020304" pitchFamily="18" charset="0"/>
              </a:rPr>
              <a:t>is to maximize </a:t>
            </a:r>
            <a:r>
              <a:rPr lang="en-US" altLang="zh-TW" dirty="0">
                <a:latin typeface="Times New Roman" panose="02020603050405020304" pitchFamily="18" charset="0"/>
                <a:cs typeface="Times New Roman" panose="02020603050405020304" pitchFamily="18" charset="0"/>
              </a:rPr>
              <a:t>the survival points.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3</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4249736277"/>
              </p:ext>
            </p:extLst>
          </p:nvPr>
        </p:nvGraphicFramePr>
        <p:xfrm>
          <a:off x="1752600" y="3581400"/>
          <a:ext cx="6096000" cy="2590800"/>
        </p:xfrm>
        <a:graphic>
          <a:graphicData uri="http://schemas.openxmlformats.org/drawingml/2006/table">
            <a:tbl>
              <a:tblPr firstRow="1" bandRow="1">
                <a:tableStyleId>{C4B1156A-380E-4F78-BDF5-A606A8083BF9}</a:tableStyleId>
              </a:tblPr>
              <a:tblGrid>
                <a:gridCol w="2032000">
                  <a:extLst>
                    <a:ext uri="{9D8B030D-6E8A-4147-A177-3AD203B41FA5}">
                      <a16:colId xmlns:a16="http://schemas.microsoft.com/office/drawing/2014/main" val="2576851800"/>
                    </a:ext>
                  </a:extLst>
                </a:gridCol>
                <a:gridCol w="2032000">
                  <a:extLst>
                    <a:ext uri="{9D8B030D-6E8A-4147-A177-3AD203B41FA5}">
                      <a16:colId xmlns:a16="http://schemas.microsoft.com/office/drawing/2014/main" val="2823412349"/>
                    </a:ext>
                  </a:extLst>
                </a:gridCol>
                <a:gridCol w="2032000">
                  <a:extLst>
                    <a:ext uri="{9D8B030D-6E8A-4147-A177-3AD203B41FA5}">
                      <a16:colId xmlns:a16="http://schemas.microsoft.com/office/drawing/2014/main" val="1468360757"/>
                    </a:ext>
                  </a:extLst>
                </a:gridCol>
              </a:tblGrid>
              <a:tr h="142240">
                <a:tc>
                  <a:txBody>
                    <a:bodyPr/>
                    <a:lstStyle/>
                    <a:p>
                      <a:r>
                        <a:rPr lang="en-US" altLang="zh-TW" dirty="0" smtClean="0"/>
                        <a:t>Item</a:t>
                      </a:r>
                      <a:endParaRPr lang="zh-TW" altLang="en-US" dirty="0"/>
                    </a:p>
                  </a:txBody>
                  <a:tcPr/>
                </a:tc>
                <a:tc>
                  <a:txBody>
                    <a:bodyPr/>
                    <a:lstStyle/>
                    <a:p>
                      <a:r>
                        <a:rPr lang="en-US" altLang="zh-TW" dirty="0" smtClean="0"/>
                        <a:t>Weight</a:t>
                      </a:r>
                      <a:endParaRPr lang="zh-TW" altLang="en-US" dirty="0"/>
                    </a:p>
                  </a:txBody>
                  <a:tcPr/>
                </a:tc>
                <a:tc>
                  <a:txBody>
                    <a:bodyPr/>
                    <a:lstStyle/>
                    <a:p>
                      <a:r>
                        <a:rPr lang="en-US" altLang="zh-TW" dirty="0" smtClean="0"/>
                        <a:t>Survival</a:t>
                      </a:r>
                      <a:r>
                        <a:rPr lang="en-US" altLang="zh-TW" baseline="0" dirty="0" smtClean="0"/>
                        <a:t> points</a:t>
                      </a:r>
                      <a:endParaRPr lang="zh-TW" altLang="en-US" dirty="0"/>
                    </a:p>
                  </a:txBody>
                  <a:tcPr/>
                </a:tc>
                <a:extLst>
                  <a:ext uri="{0D108BD9-81ED-4DB2-BD59-A6C34878D82A}">
                    <a16:rowId xmlns:a16="http://schemas.microsoft.com/office/drawing/2014/main" val="3490391408"/>
                  </a:ext>
                </a:extLst>
              </a:tr>
              <a:tr h="370840">
                <a:tc>
                  <a:txBody>
                    <a:bodyPr/>
                    <a:lstStyle/>
                    <a:p>
                      <a:r>
                        <a:rPr lang="en-US" altLang="zh-TW" dirty="0" smtClean="0"/>
                        <a:t>Sleeping Bag</a:t>
                      </a:r>
                      <a:endParaRPr lang="zh-TW" altLang="en-US" dirty="0"/>
                    </a:p>
                  </a:txBody>
                  <a:tcPr/>
                </a:tc>
                <a:tc>
                  <a:txBody>
                    <a:bodyPr/>
                    <a:lstStyle/>
                    <a:p>
                      <a:r>
                        <a:rPr lang="en-US" altLang="zh-TW" dirty="0" smtClean="0"/>
                        <a:t>15</a:t>
                      </a:r>
                      <a:endParaRPr lang="zh-TW" altLang="en-US" dirty="0"/>
                    </a:p>
                  </a:txBody>
                  <a:tcPr/>
                </a:tc>
                <a:tc>
                  <a:txBody>
                    <a:bodyPr/>
                    <a:lstStyle/>
                    <a:p>
                      <a:r>
                        <a:rPr lang="en-US" altLang="zh-TW" dirty="0" smtClean="0"/>
                        <a:t>15</a:t>
                      </a:r>
                      <a:endParaRPr lang="zh-TW" altLang="en-US" dirty="0"/>
                    </a:p>
                  </a:txBody>
                  <a:tcPr/>
                </a:tc>
                <a:extLst>
                  <a:ext uri="{0D108BD9-81ED-4DB2-BD59-A6C34878D82A}">
                    <a16:rowId xmlns:a16="http://schemas.microsoft.com/office/drawing/2014/main" val="1279185564"/>
                  </a:ext>
                </a:extLst>
              </a:tr>
              <a:tr h="370840">
                <a:tc>
                  <a:txBody>
                    <a:bodyPr/>
                    <a:lstStyle/>
                    <a:p>
                      <a:r>
                        <a:rPr lang="en-US" altLang="zh-TW" dirty="0" smtClean="0"/>
                        <a:t>Rope</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7</a:t>
                      </a:r>
                      <a:endParaRPr lang="zh-TW" altLang="en-US" dirty="0"/>
                    </a:p>
                  </a:txBody>
                  <a:tcPr/>
                </a:tc>
                <a:extLst>
                  <a:ext uri="{0D108BD9-81ED-4DB2-BD59-A6C34878D82A}">
                    <a16:rowId xmlns:a16="http://schemas.microsoft.com/office/drawing/2014/main" val="432033082"/>
                  </a:ext>
                </a:extLst>
              </a:tr>
              <a:tr h="370840">
                <a:tc>
                  <a:txBody>
                    <a:bodyPr/>
                    <a:lstStyle/>
                    <a:p>
                      <a:r>
                        <a:rPr lang="en-US" altLang="zh-TW" dirty="0" smtClean="0"/>
                        <a:t>Pocket Knife</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10</a:t>
                      </a:r>
                      <a:endParaRPr lang="zh-TW" altLang="en-US" dirty="0"/>
                    </a:p>
                  </a:txBody>
                  <a:tcPr/>
                </a:tc>
                <a:extLst>
                  <a:ext uri="{0D108BD9-81ED-4DB2-BD59-A6C34878D82A}">
                    <a16:rowId xmlns:a16="http://schemas.microsoft.com/office/drawing/2014/main" val="360543472"/>
                  </a:ext>
                </a:extLst>
              </a:tr>
              <a:tr h="370840">
                <a:tc>
                  <a:txBody>
                    <a:bodyPr/>
                    <a:lstStyle/>
                    <a:p>
                      <a:r>
                        <a:rPr lang="en-US" altLang="zh-TW" dirty="0" smtClean="0"/>
                        <a:t>Torch</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5</a:t>
                      </a:r>
                      <a:endParaRPr lang="zh-TW" altLang="en-US" dirty="0"/>
                    </a:p>
                  </a:txBody>
                  <a:tcPr/>
                </a:tc>
                <a:extLst>
                  <a:ext uri="{0D108BD9-81ED-4DB2-BD59-A6C34878D82A}">
                    <a16:rowId xmlns:a16="http://schemas.microsoft.com/office/drawing/2014/main" val="3348726557"/>
                  </a:ext>
                </a:extLst>
              </a:tr>
              <a:tr h="370840">
                <a:tc>
                  <a:txBody>
                    <a:bodyPr/>
                    <a:lstStyle/>
                    <a:p>
                      <a:r>
                        <a:rPr lang="en-US" altLang="zh-TW" dirty="0" smtClean="0"/>
                        <a:t>Bottle</a:t>
                      </a:r>
                      <a:endParaRPr lang="zh-TW" altLang="en-US" dirty="0"/>
                    </a:p>
                  </a:txBody>
                  <a:tcPr/>
                </a:tc>
                <a:tc>
                  <a:txBody>
                    <a:bodyPr/>
                    <a:lstStyle/>
                    <a:p>
                      <a:r>
                        <a:rPr lang="en-US" altLang="zh-TW" dirty="0" smtClean="0"/>
                        <a:t>9</a:t>
                      </a:r>
                      <a:endParaRPr lang="zh-TW" altLang="en-US" dirty="0"/>
                    </a:p>
                  </a:txBody>
                  <a:tcPr/>
                </a:tc>
                <a:tc>
                  <a:txBody>
                    <a:bodyPr/>
                    <a:lstStyle/>
                    <a:p>
                      <a:r>
                        <a:rPr lang="en-US" altLang="zh-TW" dirty="0" smtClean="0"/>
                        <a:t>8</a:t>
                      </a:r>
                      <a:endParaRPr lang="zh-TW" altLang="en-US" dirty="0"/>
                    </a:p>
                  </a:txBody>
                  <a:tcPr/>
                </a:tc>
                <a:extLst>
                  <a:ext uri="{0D108BD9-81ED-4DB2-BD59-A6C34878D82A}">
                    <a16:rowId xmlns:a16="http://schemas.microsoft.com/office/drawing/2014/main" val="479857695"/>
                  </a:ext>
                </a:extLst>
              </a:tr>
              <a:tr h="370840">
                <a:tc>
                  <a:txBody>
                    <a:bodyPr/>
                    <a:lstStyle/>
                    <a:p>
                      <a:r>
                        <a:rPr lang="en-US" altLang="zh-TW" dirty="0" smtClean="0"/>
                        <a:t>Glucose</a:t>
                      </a:r>
                      <a:endParaRPr lang="zh-TW" altLang="en-US" dirty="0"/>
                    </a:p>
                  </a:txBody>
                  <a:tcPr/>
                </a:tc>
                <a:tc>
                  <a:txBody>
                    <a:bodyPr/>
                    <a:lstStyle/>
                    <a:p>
                      <a:r>
                        <a:rPr lang="en-US" altLang="zh-TW" dirty="0" smtClean="0"/>
                        <a:t>20</a:t>
                      </a:r>
                      <a:endParaRPr lang="zh-TW" altLang="en-US" dirty="0"/>
                    </a:p>
                  </a:txBody>
                  <a:tcPr/>
                </a:tc>
                <a:tc>
                  <a:txBody>
                    <a:bodyPr/>
                    <a:lstStyle/>
                    <a:p>
                      <a:r>
                        <a:rPr lang="en-US" altLang="zh-TW" dirty="0" smtClean="0"/>
                        <a:t>17</a:t>
                      </a:r>
                      <a:endParaRPr lang="zh-TW" altLang="en-US" dirty="0"/>
                    </a:p>
                  </a:txBody>
                  <a:tcPr/>
                </a:tc>
                <a:extLst>
                  <a:ext uri="{0D108BD9-81ED-4DB2-BD59-A6C34878D82A}">
                    <a16:rowId xmlns:a16="http://schemas.microsoft.com/office/drawing/2014/main" val="1920990800"/>
                  </a:ext>
                </a:extLst>
              </a:tr>
            </a:tbl>
          </a:graphicData>
        </a:graphic>
      </p:graphicFrame>
    </p:spTree>
    <p:extLst>
      <p:ext uri="{BB962C8B-B14F-4D97-AF65-F5344CB8AC3E}">
        <p14:creationId xmlns:p14="http://schemas.microsoft.com/office/powerpoint/2010/main" val="361939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Initialisation</a:t>
            </a:r>
            <a:endParaRPr lang="zh-TW" altLang="en-US" dirty="0"/>
          </a:p>
        </p:txBody>
      </p:sp>
      <p:sp>
        <p:nvSpPr>
          <p:cNvPr id="3" name="內容版面配置區 2"/>
          <p:cNvSpPr>
            <a:spLocks noGrp="1"/>
          </p:cNvSpPr>
          <p:nvPr>
            <p:ph idx="1"/>
          </p:nvPr>
        </p:nvSpPr>
        <p:spPr>
          <a:xfrm>
            <a:off x="1447801" y="1152908"/>
            <a:ext cx="7086600" cy="5247893"/>
          </a:xfrm>
        </p:spPr>
        <p:txBody>
          <a:bodyPr>
            <a:normAutofit/>
          </a:bodyPr>
          <a:lstStyle/>
          <a:p>
            <a:r>
              <a:rPr lang="en-US" altLang="zh-TW" sz="2400" dirty="0">
                <a:latin typeface="Times New Roman" panose="02020603050405020304" pitchFamily="18" charset="0"/>
                <a:cs typeface="Times New Roman" panose="02020603050405020304" pitchFamily="18" charset="0"/>
              </a:rPr>
              <a:t>To solve this problem using genetic algorithm, our first step would be defining our population. So our population will </a:t>
            </a:r>
            <a:r>
              <a:rPr lang="en-US" altLang="zh-TW" sz="2400" dirty="0" smtClean="0">
                <a:latin typeface="Times New Roman" panose="02020603050405020304" pitchFamily="18" charset="0"/>
                <a:cs typeface="Times New Roman" panose="02020603050405020304" pitchFamily="18" charset="0"/>
              </a:rPr>
              <a:t> contain a set </a:t>
            </a:r>
            <a:r>
              <a:rPr lang="en-US" altLang="zh-TW" sz="2400" dirty="0">
                <a:latin typeface="Times New Roman" panose="02020603050405020304" pitchFamily="18" charset="0"/>
                <a:cs typeface="Times New Roman" panose="02020603050405020304" pitchFamily="18" charset="0"/>
              </a:rPr>
              <a:t>of </a:t>
            </a:r>
            <a:r>
              <a:rPr lang="en-US" altLang="zh-TW" sz="2400" dirty="0" smtClean="0">
                <a:latin typeface="Times New Roman" panose="02020603050405020304" pitchFamily="18" charset="0"/>
                <a:cs typeface="Times New Roman" panose="02020603050405020304" pitchFamily="18" charset="0"/>
              </a:rPr>
              <a:t>chromosomes</a:t>
            </a:r>
            <a:r>
              <a:rPr lang="en-US" altLang="zh-TW" sz="2400" dirty="0">
                <a:latin typeface="Times New Roman" panose="02020603050405020304" pitchFamily="18" charset="0"/>
                <a:cs typeface="Times New Roman" panose="02020603050405020304" pitchFamily="18" charset="0"/>
              </a:rPr>
              <a:t>. </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rPr>
              <a:t>A chromosome is a </a:t>
            </a:r>
            <a:r>
              <a:rPr lang="en-US" altLang="zh-TW" sz="2400" dirty="0">
                <a:latin typeface="Times New Roman" panose="02020603050405020304" pitchFamily="18" charset="0"/>
                <a:cs typeface="Times New Roman" panose="02020603050405020304" pitchFamily="18" charset="0"/>
              </a:rPr>
              <a:t>binary </a:t>
            </a:r>
            <a:r>
              <a:rPr lang="en-US" altLang="zh-TW" sz="2400" dirty="0" smtClean="0">
                <a:latin typeface="Times New Roman" panose="02020603050405020304" pitchFamily="18" charset="0"/>
                <a:cs typeface="Times New Roman" panose="02020603050405020304" pitchFamily="18" charset="0"/>
              </a:rPr>
              <a:t>string, </a:t>
            </a:r>
            <a:r>
              <a:rPr lang="en-US" altLang="zh-TW" sz="2400" dirty="0">
                <a:latin typeface="Times New Roman" panose="02020603050405020304" pitchFamily="18" charset="0"/>
                <a:cs typeface="Times New Roman" panose="02020603050405020304" pitchFamily="18" charset="0"/>
              </a:rPr>
              <a:t>where for this problem 1 would mean that the following item is taken and 0 meaning that it is </a:t>
            </a:r>
            <a:r>
              <a:rPr lang="en-US" altLang="zh-TW" sz="2400" dirty="0" smtClean="0">
                <a:latin typeface="Times New Roman" panose="02020603050405020304" pitchFamily="18" charset="0"/>
                <a:cs typeface="Times New Roman" panose="02020603050405020304" pitchFamily="18" charset="0"/>
              </a:rPr>
              <a:t>dropped.</a:t>
            </a:r>
          </a:p>
          <a:p>
            <a:endParaRPr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4</a:t>
            </a:fld>
            <a:endParaRPr lang="en-US" altLang="zh-TW"/>
          </a:p>
        </p:txBody>
      </p:sp>
      <p:pic>
        <p:nvPicPr>
          <p:cNvPr id="5" name="圖片 4"/>
          <p:cNvPicPr>
            <a:picLocks noChangeAspect="1"/>
          </p:cNvPicPr>
          <p:nvPr/>
        </p:nvPicPr>
        <p:blipFill>
          <a:blip r:embed="rId2"/>
          <a:stretch>
            <a:fillRect/>
          </a:stretch>
        </p:blipFill>
        <p:spPr>
          <a:xfrm>
            <a:off x="4121840" y="3583137"/>
            <a:ext cx="4429125" cy="2667001"/>
          </a:xfrm>
          <a:prstGeom prst="rect">
            <a:avLst/>
          </a:prstGeom>
        </p:spPr>
      </p:pic>
      <p:sp>
        <p:nvSpPr>
          <p:cNvPr id="6" name="矩形 5"/>
          <p:cNvSpPr/>
          <p:nvPr/>
        </p:nvSpPr>
        <p:spPr>
          <a:xfrm>
            <a:off x="1600200" y="3776854"/>
            <a:ext cx="2521640" cy="923330"/>
          </a:xfrm>
          <a:prstGeom prst="rect">
            <a:avLst/>
          </a:prstGeom>
        </p:spPr>
        <p:txBody>
          <a:bodyPr wrap="square">
            <a:spAutoFit/>
          </a:bodyPr>
          <a:lstStyle/>
          <a:p>
            <a:r>
              <a:rPr lang="en-US" altLang="zh-TW" dirty="0">
                <a:solidFill>
                  <a:srgbClr val="7030A0"/>
                </a:solidFill>
                <a:latin typeface="Times New Roman" panose="02020603050405020304" pitchFamily="18" charset="0"/>
                <a:cs typeface="Times New Roman" panose="02020603050405020304" pitchFamily="18" charset="0"/>
              </a:rPr>
              <a:t>This set of chromosome is considered as our initial population.</a:t>
            </a:r>
            <a:endParaRPr lang="zh-TW" alt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32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Fitness Function</a:t>
            </a:r>
            <a:endParaRPr lang="zh-TW" altLang="en-US" dirty="0"/>
          </a:p>
        </p:txBody>
      </p:sp>
      <p:sp>
        <p:nvSpPr>
          <p:cNvPr id="3" name="內容版面配置區 2"/>
          <p:cNvSpPr>
            <a:spLocks noGrp="1"/>
          </p:cNvSpPr>
          <p:nvPr>
            <p:ph idx="1"/>
          </p:nvPr>
        </p:nvSpPr>
        <p:spPr/>
        <p:txBody>
          <a:bodyPr/>
          <a:lstStyle/>
          <a:p>
            <a:r>
              <a:rPr lang="en-US" altLang="zh-TW" dirty="0"/>
              <a:t>Let us calculate fitness points for our first two chromosomes</a:t>
            </a:r>
            <a:r>
              <a:rPr lang="en-US" altLang="zh-TW" dirty="0" smtClean="0"/>
              <a:t>. </a:t>
            </a:r>
          </a:p>
          <a:p>
            <a:r>
              <a:rPr lang="en-US" altLang="zh-TW" sz="1800" dirty="0" smtClean="0"/>
              <a:t>For </a:t>
            </a:r>
            <a:r>
              <a:rPr lang="en-US" altLang="zh-TW" sz="1800" dirty="0"/>
              <a:t>A1 chromosome [100110</a:t>
            </a:r>
            <a:r>
              <a:rPr lang="en-US" altLang="zh-TW" sz="1800" dirty="0" smtClean="0"/>
              <a:t>],</a:t>
            </a:r>
          </a:p>
          <a:p>
            <a:endParaRPr lang="en-US" altLang="zh-TW" dirty="0"/>
          </a:p>
          <a:p>
            <a:endParaRPr lang="en-US" altLang="zh-TW" dirty="0" smtClean="0"/>
          </a:p>
          <a:p>
            <a:endParaRPr lang="en-US" altLang="zh-TW" dirty="0"/>
          </a:p>
          <a:p>
            <a:endParaRPr lang="en-US" altLang="zh-TW" dirty="0" smtClean="0"/>
          </a:p>
          <a:p>
            <a:r>
              <a:rPr lang="en-US" altLang="zh-TW" sz="1800" dirty="0"/>
              <a:t>Similarly for A2 chromosome [001110</a:t>
            </a:r>
            <a:r>
              <a:rPr lang="en-US" altLang="zh-TW" sz="1800" dirty="0" smtClean="0"/>
              <a:t>],</a:t>
            </a:r>
          </a:p>
          <a:p>
            <a:pPr marL="0" indent="0">
              <a:buNone/>
            </a:pP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5</a:t>
            </a:fld>
            <a:endParaRPr lang="en-US" altLang="zh-TW"/>
          </a:p>
        </p:txBody>
      </p:sp>
      <p:pic>
        <p:nvPicPr>
          <p:cNvPr id="5" name="圖片 4"/>
          <p:cNvPicPr>
            <a:picLocks noChangeAspect="1"/>
          </p:cNvPicPr>
          <p:nvPr/>
        </p:nvPicPr>
        <p:blipFill>
          <a:blip r:embed="rId2"/>
          <a:stretch>
            <a:fillRect/>
          </a:stretch>
        </p:blipFill>
        <p:spPr>
          <a:xfrm>
            <a:off x="1828800" y="2362200"/>
            <a:ext cx="6067425" cy="1647825"/>
          </a:xfrm>
          <a:prstGeom prst="rect">
            <a:avLst/>
          </a:prstGeom>
        </p:spPr>
      </p:pic>
      <p:pic>
        <p:nvPicPr>
          <p:cNvPr id="6" name="圖片 5"/>
          <p:cNvPicPr>
            <a:picLocks noChangeAspect="1"/>
          </p:cNvPicPr>
          <p:nvPr/>
        </p:nvPicPr>
        <p:blipFill>
          <a:blip r:embed="rId3"/>
          <a:stretch>
            <a:fillRect/>
          </a:stretch>
        </p:blipFill>
        <p:spPr>
          <a:xfrm>
            <a:off x="1866900" y="4648200"/>
            <a:ext cx="6029325" cy="1533525"/>
          </a:xfrm>
          <a:prstGeom prst="rect">
            <a:avLst/>
          </a:prstGeom>
        </p:spPr>
      </p:pic>
    </p:spTree>
    <p:extLst>
      <p:ext uri="{BB962C8B-B14F-4D97-AF65-F5344CB8AC3E}">
        <p14:creationId xmlns:p14="http://schemas.microsoft.com/office/powerpoint/2010/main" val="130354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Fitness </a:t>
            </a:r>
            <a:r>
              <a:rPr lang="en-US" altLang="zh-TW" dirty="0" smtClean="0"/>
              <a:t>Function</a:t>
            </a:r>
            <a:r>
              <a:rPr lang="zh-TW" altLang="en-US" dirty="0" smtClean="0"/>
              <a:t> </a:t>
            </a:r>
            <a:r>
              <a:rPr lang="en-US" altLang="zh-TW" dirty="0" smtClean="0"/>
              <a:t>(continued)</a:t>
            </a:r>
            <a:endParaRPr lang="zh-TW" altLang="en-US" dirty="0"/>
          </a:p>
        </p:txBody>
      </p:sp>
      <p:sp>
        <p:nvSpPr>
          <p:cNvPr id="3" name="內容版面配置區 2"/>
          <p:cNvSpPr>
            <a:spLocks noGrp="1"/>
          </p:cNvSpPr>
          <p:nvPr>
            <p:ph idx="1"/>
          </p:nvPr>
        </p:nvSpPr>
        <p:spPr/>
        <p:txBody>
          <a:bodyPr/>
          <a:lstStyle/>
          <a:p>
            <a:r>
              <a:rPr lang="en-US" altLang="zh-TW" dirty="0"/>
              <a:t>So, for this problem, our chromosome will be considered as more fit when it contains more survival points</a:t>
            </a:r>
            <a:r>
              <a:rPr lang="en-US" altLang="zh-TW" dirty="0" smtClean="0"/>
              <a:t>. </a:t>
            </a:r>
          </a:p>
          <a:p>
            <a:r>
              <a:rPr lang="en-US" altLang="zh-TW" dirty="0" smtClean="0"/>
              <a:t>Therefore </a:t>
            </a:r>
            <a:r>
              <a:rPr lang="en-US" altLang="zh-TW" dirty="0"/>
              <a:t>chromosome 1 is more fit than chromosome 2.</a:t>
            </a:r>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6</a:t>
            </a:fld>
            <a:endParaRPr lang="en-US" altLang="zh-TW"/>
          </a:p>
        </p:txBody>
      </p:sp>
    </p:spTree>
    <p:extLst>
      <p:ext uri="{BB962C8B-B14F-4D97-AF65-F5344CB8AC3E}">
        <p14:creationId xmlns:p14="http://schemas.microsoft.com/office/powerpoint/2010/main" val="297536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 Selection</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Now, we can select fit chromosomes from our population which can mate and create their off-springs</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General thought is that we should select the fit chromosomes and allow them to produce off-springs. But that would lead to chromosomes that are more close to one another in a few next generation, and therefore less diversity</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Therefore, we generally use Roulette Wheel Selection </a:t>
            </a:r>
            <a:r>
              <a:rPr lang="en-US" altLang="zh-TW" dirty="0" smtClean="0">
                <a:latin typeface="Times New Roman" panose="02020603050405020304" pitchFamily="18" charset="0"/>
                <a:cs typeface="Times New Roman" panose="02020603050405020304" pitchFamily="18" charset="0"/>
              </a:rPr>
              <a:t>method. Don’t </a:t>
            </a:r>
            <a:r>
              <a:rPr lang="en-US" altLang="zh-TW" dirty="0">
                <a:latin typeface="Times New Roman" panose="02020603050405020304" pitchFamily="18" charset="0"/>
                <a:cs typeface="Times New Roman" panose="02020603050405020304" pitchFamily="18" charset="0"/>
              </a:rPr>
              <a:t>be afraid of name, just take a look at the image below</a:t>
            </a:r>
            <a:r>
              <a:rPr lang="en-US" altLang="zh-TW" dirty="0" smtClean="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7</a:t>
            </a:fld>
            <a:endParaRPr lang="en-US" altLang="zh-TW"/>
          </a:p>
        </p:txBody>
      </p:sp>
      <p:pic>
        <p:nvPicPr>
          <p:cNvPr id="5" name="圖片 4"/>
          <p:cNvPicPr>
            <a:picLocks noChangeAspect="1"/>
          </p:cNvPicPr>
          <p:nvPr/>
        </p:nvPicPr>
        <p:blipFill>
          <a:blip r:embed="rId2"/>
          <a:stretch>
            <a:fillRect/>
          </a:stretch>
        </p:blipFill>
        <p:spPr>
          <a:xfrm>
            <a:off x="3124200" y="4419600"/>
            <a:ext cx="2962275" cy="1762125"/>
          </a:xfrm>
          <a:prstGeom prst="rect">
            <a:avLst/>
          </a:prstGeom>
        </p:spPr>
      </p:pic>
    </p:spTree>
    <p:extLst>
      <p:ext uri="{BB962C8B-B14F-4D97-AF65-F5344CB8AC3E}">
        <p14:creationId xmlns:p14="http://schemas.microsoft.com/office/powerpoint/2010/main" val="373686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Selection (continued)</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Consider a wheel, and let’s divide that into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𝑚</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divisions, where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𝑚</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the number of chromosomes in our populations. The area occupied by each chromosome will be proportional to its fitness value</a:t>
                </a:r>
                <a:r>
                  <a:rPr lang="en-US" altLang="zh-TW" dirty="0" smtClean="0">
                    <a:latin typeface="Times New Roman" panose="02020603050405020304" pitchFamily="18" charset="0"/>
                    <a:cs typeface="Times New Roman" panose="02020603050405020304" pitchFamily="18" charset="0"/>
                  </a:rPr>
                  <a:t>. </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Based on these values, let us create our roulette wheel. </a:t>
                </a:r>
              </a:p>
              <a:p>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61" t="-717" r="-86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5B2E9054-96DF-43C4-8457-DFFA5506301E}" type="slidenum">
              <a:rPr lang="en-US" altLang="zh-TW" smtClean="0"/>
              <a:pPr/>
              <a:t>8</a:t>
            </a:fld>
            <a:endParaRPr lang="en-US" altLang="zh-TW"/>
          </a:p>
        </p:txBody>
      </p:sp>
      <p:pic>
        <p:nvPicPr>
          <p:cNvPr id="5" name="圖片 4"/>
          <p:cNvPicPr>
            <a:picLocks noChangeAspect="1"/>
          </p:cNvPicPr>
          <p:nvPr/>
        </p:nvPicPr>
        <p:blipFill>
          <a:blip r:embed="rId3"/>
          <a:stretch>
            <a:fillRect/>
          </a:stretch>
        </p:blipFill>
        <p:spPr>
          <a:xfrm>
            <a:off x="1905000" y="2667000"/>
            <a:ext cx="6084277" cy="1524000"/>
          </a:xfrm>
          <a:prstGeom prst="rect">
            <a:avLst/>
          </a:prstGeom>
        </p:spPr>
      </p:pic>
    </p:spTree>
    <p:extLst>
      <p:ext uri="{BB962C8B-B14F-4D97-AF65-F5344CB8AC3E}">
        <p14:creationId xmlns:p14="http://schemas.microsoft.com/office/powerpoint/2010/main" val="146289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Selection (continued)</a:t>
            </a: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Based on these values, </a:t>
            </a:r>
            <a:r>
              <a:rPr lang="en-US" altLang="zh-TW" dirty="0" smtClean="0">
                <a:latin typeface="Times New Roman" panose="02020603050405020304" pitchFamily="18" charset="0"/>
                <a:cs typeface="Times New Roman" panose="02020603050405020304" pitchFamily="18" charset="0"/>
              </a:rPr>
              <a:t>let </a:t>
            </a:r>
            <a:r>
              <a:rPr lang="en-US" altLang="zh-TW" dirty="0">
                <a:latin typeface="Times New Roman" panose="02020603050405020304" pitchFamily="18" charset="0"/>
                <a:cs typeface="Times New Roman" panose="02020603050405020304" pitchFamily="18" charset="0"/>
              </a:rPr>
              <a:t>us create our roulette wheel</a:t>
            </a:r>
            <a:r>
              <a:rPr lang="en-US" altLang="zh-TW" dirty="0" smtClean="0">
                <a:latin typeface="Times New Roman" panose="02020603050405020304" pitchFamily="18" charset="0"/>
                <a:cs typeface="Times New Roman" panose="02020603050405020304" pitchFamily="18" charset="0"/>
              </a:rPr>
              <a:t>. </a:t>
            </a:r>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9</a:t>
            </a:fld>
            <a:endParaRPr lang="en-US" altLang="zh-TW"/>
          </a:p>
        </p:txBody>
      </p:sp>
      <p:pic>
        <p:nvPicPr>
          <p:cNvPr id="7" name="圖片 6"/>
          <p:cNvPicPr>
            <a:picLocks noChangeAspect="1"/>
          </p:cNvPicPr>
          <p:nvPr/>
        </p:nvPicPr>
        <p:blipFill>
          <a:blip r:embed="rId2"/>
          <a:stretch>
            <a:fillRect/>
          </a:stretch>
        </p:blipFill>
        <p:spPr>
          <a:xfrm>
            <a:off x="2209800" y="1905000"/>
            <a:ext cx="4343400" cy="3575506"/>
          </a:xfrm>
          <a:prstGeom prst="rect">
            <a:avLst/>
          </a:prstGeom>
        </p:spPr>
      </p:pic>
    </p:spTree>
    <p:extLst>
      <p:ext uri="{BB962C8B-B14F-4D97-AF65-F5344CB8AC3E}">
        <p14:creationId xmlns:p14="http://schemas.microsoft.com/office/powerpoint/2010/main" val="1030132884"/>
      </p:ext>
    </p:extLst>
  </p:cSld>
  <p:clrMapOvr>
    <a:masterClrMapping/>
  </p:clrMapOvr>
</p:sld>
</file>

<file path=ppt/theme/theme1.xml><?xml version="1.0" encoding="utf-8"?>
<a:theme xmlns:a="http://schemas.openxmlformats.org/drawingml/2006/main" name="絲縷">
  <a:themeElements>
    <a:clrScheme name="綠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570</TotalTime>
  <Words>724</Words>
  <Application>Microsoft Office PowerPoint</Application>
  <PresentationFormat>如螢幕大小 (4:3)</PresentationFormat>
  <Paragraphs>101</Paragraphs>
  <Slides>14</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vt:i4>
      </vt:variant>
    </vt:vector>
  </HeadingPairs>
  <TitlesOfParts>
    <vt:vector size="24" baseType="lpstr">
      <vt:lpstr>微軟正黑體</vt:lpstr>
      <vt:lpstr>新細明體</vt:lpstr>
      <vt:lpstr>Arial</vt:lpstr>
      <vt:lpstr>Calibri</vt:lpstr>
      <vt:lpstr>Cambria Math</vt:lpstr>
      <vt:lpstr>Century Gothic</vt:lpstr>
      <vt:lpstr>Times New Roman</vt:lpstr>
      <vt:lpstr>Wingdings</vt:lpstr>
      <vt:lpstr>Wingdings 3</vt:lpstr>
      <vt:lpstr>絲縷</vt:lpstr>
      <vt:lpstr>A Genetic Algorithm for the 0-1 Knapsack Problem</vt:lpstr>
      <vt:lpstr>The 0-1 Knapsack Problem</vt:lpstr>
      <vt:lpstr>Steps Involved in Genetic Algorithm</vt:lpstr>
      <vt:lpstr>Initialisation</vt:lpstr>
      <vt:lpstr>Fitness Function</vt:lpstr>
      <vt:lpstr>Fitness Function (continued)</vt:lpstr>
      <vt:lpstr> Selection </vt:lpstr>
      <vt:lpstr>Selection (continued)</vt:lpstr>
      <vt:lpstr>Selection (continued)</vt:lpstr>
      <vt:lpstr>Crossover</vt:lpstr>
      <vt:lpstr>Crossover (continued)</vt:lpstr>
      <vt:lpstr>Mutation</vt:lpstr>
      <vt:lpstr>The Whole Process</vt:lpstr>
      <vt:lpstr>Termination</vt:lpstr>
    </vt:vector>
  </TitlesOfParts>
  <Company>studant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Genetic Algorithms</dc:title>
  <dc:creator>Milinda Lakmal</dc:creator>
  <cp:lastModifiedBy>文霖 楊</cp:lastModifiedBy>
  <cp:revision>157</cp:revision>
  <dcterms:created xsi:type="dcterms:W3CDTF">2008-01-29T00:23:17Z</dcterms:created>
  <dcterms:modified xsi:type="dcterms:W3CDTF">2018-12-19T13:57:29Z</dcterms:modified>
</cp:coreProperties>
</file>